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ink/ink1.xml" ContentType="application/inkml+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15.xml" ContentType="application/vnd.openxmlformats-officedocument.drawingml.chart+xml"/>
  <Override PartName="/ppt/charts/chart21.xml" ContentType="application/vnd.openxmlformats-officedocument.drawingml.chart+xml"/>
  <Override PartName="/ppt/charts/chart20.xml" ContentType="application/vnd.openxmlformats-officedocument.drawingml.chart+xml"/>
  <Override PartName="/ppt/charts/colors15.xml" ContentType="application/vnd.ms-office.chartcolorstyle+xml"/>
  <Override PartName="/ppt/charts/style15.xml" ContentType="application/vnd.ms-office.chartstyle+xml"/>
  <Override PartName="/ppt/drawings/drawing10.xml" ContentType="application/vnd.openxmlformats-officedocument.drawingml.chartshapes+xml"/>
  <Override PartName="/ppt/charts/colors21.xml" ContentType="application/vnd.ms-office.chartcolorstyle+xml"/>
  <Override PartName="/ppt/charts/style21.xml" ContentType="application/vnd.ms-office.chartstyle+xml"/>
  <Override PartName="/ppt/drawings/drawing21.xml" ContentType="application/vnd.openxmlformats-officedocument.drawingml.chartshapes+xml"/>
  <Override PartName="/ppt/charts/colors20.xml" ContentType="application/vnd.ms-office.chartcolorstyle+xml"/>
  <Override PartName="/ppt/charts/style20.xml" ContentType="application/vnd.ms-office.chartstyle+xml"/>
  <Override PartName="/ppt/drawings/drawing20.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29"/>
  </p:notesMasterIdLst>
  <p:sldIdLst>
    <p:sldId id="261" r:id="rId7"/>
    <p:sldId id="493" r:id="rId8"/>
    <p:sldId id="494" r:id="rId9"/>
    <p:sldId id="495" r:id="rId10"/>
    <p:sldId id="496" r:id="rId11"/>
    <p:sldId id="342" r:id="rId12"/>
    <p:sldId id="497" r:id="rId13"/>
    <p:sldId id="350" r:id="rId14"/>
    <p:sldId id="498" r:id="rId15"/>
    <p:sldId id="499" r:id="rId16"/>
    <p:sldId id="339" r:id="rId17"/>
    <p:sldId id="344" r:id="rId18"/>
    <p:sldId id="334" r:id="rId19"/>
    <p:sldId id="505" r:id="rId20"/>
    <p:sldId id="508" r:id="rId21"/>
    <p:sldId id="509" r:id="rId22"/>
    <p:sldId id="337" r:id="rId23"/>
    <p:sldId id="510" r:id="rId24"/>
    <p:sldId id="511" r:id="rId25"/>
    <p:sldId id="512" r:id="rId26"/>
    <p:sldId id="266" r:id="rId27"/>
    <p:sldId id="32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3DE15-358D-1D6E-1E66-EE0360334EA6}" name="Martin Payne" initials="MP" userId="bbc95f081e4651e9" providerId="Windows Live"/>
  <p188:author id="{6F39AC1C-7B49-93FF-9D4D-5A7A69B6E107}" name="Rose Parkin" initials="RP" userId="a9affac8917e8dd4" providerId="Windows Live"/>
  <p188:author id="{E68DBF29-173B-1EE4-E980-EBF86C79181A}" name="Editor" initials="FR" userId="Editor" providerId="None"/>
  <p188:author id="{DB168830-51D4-4CC1-7858-D21AD9F13162}" name="Sarah Stafford" initials="SS" userId="Sarah Stafford" providerId="None"/>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 id="{74A8DA8D-EC84-206B-48B7-16142EDB883C}" name="CE" initials="TH" userId="CE" providerId="None"/>
  <p188:author id="{6C085DBD-E017-59BB-A493-C212501941EA}" name="Elizabeth Parker" initials="EP" userId="S::elizabeth.parker@newgenpublishing.co.uk::48ed7c66-aa06-4dbb-a923-e20f8fac5870" providerId="AD"/>
  <p188:author id="{E5B58DDC-298B-B9D5-C478-64E78F3EB0CF}" name="Chess Law" initials="CL" userId="S::chess@newgenpublishing.co.uk::77e1df74-a9d8-491f-a58c-070132422f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FFFF"/>
    <a:srgbClr val="E6C8D9"/>
    <a:srgbClr val="BE0064"/>
    <a:srgbClr val="0071F8"/>
    <a:srgbClr val="9BC8FF"/>
    <a:srgbClr val="008FC9"/>
    <a:srgbClr val="DD3D4C"/>
    <a:srgbClr val="F9D09E"/>
    <a:srgbClr val="C96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23"/>
    <p:restoredTop sz="80065" autoAdjust="0"/>
  </p:normalViewPr>
  <p:slideViewPr>
    <p:cSldViewPr snapToGrid="0">
      <p:cViewPr varScale="1">
        <p:scale>
          <a:sx n="91" d="100"/>
          <a:sy n="91" d="100"/>
        </p:scale>
        <p:origin x="684"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0.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0.xml"/></Relationships>
</file>

<file path=ppt/charts/_rels/chart2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Years in Education vs Annual Salary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Years in Education</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Sheet1!$B$1:$N$1</c:f>
              <c:numCache>
                <c:formatCode>General</c:formatCode>
                <c:ptCount val="13"/>
                <c:pt idx="0">
                  <c:v>11</c:v>
                </c:pt>
                <c:pt idx="1">
                  <c:v>12</c:v>
                </c:pt>
                <c:pt idx="2">
                  <c:v>12</c:v>
                </c:pt>
                <c:pt idx="3">
                  <c:v>13</c:v>
                </c:pt>
                <c:pt idx="4">
                  <c:v>14</c:v>
                </c:pt>
                <c:pt idx="5">
                  <c:v>15</c:v>
                </c:pt>
                <c:pt idx="6">
                  <c:v>15</c:v>
                </c:pt>
                <c:pt idx="7">
                  <c:v>15</c:v>
                </c:pt>
                <c:pt idx="8">
                  <c:v>16</c:v>
                </c:pt>
                <c:pt idx="9">
                  <c:v>16</c:v>
                </c:pt>
                <c:pt idx="10">
                  <c:v>17</c:v>
                </c:pt>
                <c:pt idx="11">
                  <c:v>17</c:v>
                </c:pt>
                <c:pt idx="12">
                  <c:v>18</c:v>
                </c:pt>
              </c:numCache>
            </c:numRef>
          </c:xVal>
          <c:yVal>
            <c:numRef>
              <c:f>Sheet1!$B$2:$N$2</c:f>
              <c:numCache>
                <c:formatCode>General</c:formatCode>
                <c:ptCount val="13"/>
                <c:pt idx="1">
                  <c:v>18000</c:v>
                </c:pt>
                <c:pt idx="2">
                  <c:v>80000</c:v>
                </c:pt>
                <c:pt idx="3">
                  <c:v>22000</c:v>
                </c:pt>
                <c:pt idx="4">
                  <c:v>30000</c:v>
                </c:pt>
                <c:pt idx="5">
                  <c:v>25000</c:v>
                </c:pt>
                <c:pt idx="6">
                  <c:v>40000</c:v>
                </c:pt>
                <c:pt idx="7">
                  <c:v>36000</c:v>
                </c:pt>
                <c:pt idx="8">
                  <c:v>56000</c:v>
                </c:pt>
                <c:pt idx="9">
                  <c:v>59000</c:v>
                </c:pt>
                <c:pt idx="10">
                  <c:v>43000</c:v>
                </c:pt>
                <c:pt idx="11">
                  <c:v>85000</c:v>
                </c:pt>
                <c:pt idx="12">
                  <c:v>84000</c:v>
                </c:pt>
              </c:numCache>
            </c:numRef>
          </c:yVal>
          <c:smooth val="0"/>
          <c:extLst>
            <c:ext xmlns:c16="http://schemas.microsoft.com/office/drawing/2014/chart" uri="{C3380CC4-5D6E-409C-BE32-E72D297353CC}">
              <c16:uniqueId val="{00000000-8F6C-4546-BF3B-D032CD11CB30}"/>
            </c:ext>
          </c:extLst>
        </c:ser>
        <c:dLbls>
          <c:showLegendKey val="0"/>
          <c:showVal val="0"/>
          <c:showCatName val="0"/>
          <c:showSerName val="0"/>
          <c:showPercent val="0"/>
          <c:showBubbleSize val="0"/>
        </c:dLbls>
        <c:axId val="330074440"/>
        <c:axId val="330080344"/>
      </c:scatterChart>
      <c:valAx>
        <c:axId val="330074440"/>
        <c:scaling>
          <c:orientation val="minMax"/>
          <c:min val="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Years</a:t>
                </a:r>
                <a:r>
                  <a:rPr lang="en-GB" sz="1800" baseline="0"/>
                  <a:t> in Education</a:t>
                </a:r>
                <a:endParaRPr lang="en-GB"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80344"/>
        <c:crosses val="autoZero"/>
        <c:crossBetween val="midCat"/>
      </c:valAx>
      <c:valAx>
        <c:axId val="330080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Annual Salary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74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Years in Education vs Annual Salary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Years in Education</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Sheet1!$B$1:$N$1</c:f>
              <c:numCache>
                <c:formatCode>General</c:formatCode>
                <c:ptCount val="13"/>
                <c:pt idx="0">
                  <c:v>11</c:v>
                </c:pt>
                <c:pt idx="1">
                  <c:v>12</c:v>
                </c:pt>
                <c:pt idx="2">
                  <c:v>12</c:v>
                </c:pt>
                <c:pt idx="3">
                  <c:v>13</c:v>
                </c:pt>
                <c:pt idx="4">
                  <c:v>14</c:v>
                </c:pt>
                <c:pt idx="5">
                  <c:v>15</c:v>
                </c:pt>
                <c:pt idx="6">
                  <c:v>15</c:v>
                </c:pt>
                <c:pt idx="7">
                  <c:v>15</c:v>
                </c:pt>
                <c:pt idx="8">
                  <c:v>16</c:v>
                </c:pt>
                <c:pt idx="9">
                  <c:v>16</c:v>
                </c:pt>
                <c:pt idx="10">
                  <c:v>17</c:v>
                </c:pt>
                <c:pt idx="11">
                  <c:v>17</c:v>
                </c:pt>
                <c:pt idx="12">
                  <c:v>18</c:v>
                </c:pt>
              </c:numCache>
            </c:numRef>
          </c:xVal>
          <c:yVal>
            <c:numRef>
              <c:f>Sheet1!$B$2:$N$2</c:f>
              <c:numCache>
                <c:formatCode>General</c:formatCode>
                <c:ptCount val="13"/>
                <c:pt idx="1">
                  <c:v>18000</c:v>
                </c:pt>
                <c:pt idx="2">
                  <c:v>80000</c:v>
                </c:pt>
                <c:pt idx="3">
                  <c:v>22000</c:v>
                </c:pt>
                <c:pt idx="4">
                  <c:v>30000</c:v>
                </c:pt>
                <c:pt idx="5">
                  <c:v>25000</c:v>
                </c:pt>
                <c:pt idx="6">
                  <c:v>40000</c:v>
                </c:pt>
                <c:pt idx="7">
                  <c:v>36000</c:v>
                </c:pt>
                <c:pt idx="8">
                  <c:v>56000</c:v>
                </c:pt>
                <c:pt idx="9">
                  <c:v>59000</c:v>
                </c:pt>
                <c:pt idx="10">
                  <c:v>43000</c:v>
                </c:pt>
                <c:pt idx="11">
                  <c:v>85000</c:v>
                </c:pt>
                <c:pt idx="12">
                  <c:v>84000</c:v>
                </c:pt>
              </c:numCache>
            </c:numRef>
          </c:yVal>
          <c:smooth val="0"/>
          <c:extLst>
            <c:ext xmlns:c16="http://schemas.microsoft.com/office/drawing/2014/chart" uri="{C3380CC4-5D6E-409C-BE32-E72D297353CC}">
              <c16:uniqueId val="{00000000-82E3-43B4-B486-2F4DAC9C036D}"/>
            </c:ext>
          </c:extLst>
        </c:ser>
        <c:dLbls>
          <c:showLegendKey val="0"/>
          <c:showVal val="0"/>
          <c:showCatName val="0"/>
          <c:showSerName val="0"/>
          <c:showPercent val="0"/>
          <c:showBubbleSize val="0"/>
        </c:dLbls>
        <c:axId val="330074440"/>
        <c:axId val="330080344"/>
      </c:scatterChart>
      <c:valAx>
        <c:axId val="330074440"/>
        <c:scaling>
          <c:orientation val="minMax"/>
          <c:min val="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Years</a:t>
                </a:r>
                <a:r>
                  <a:rPr lang="en-GB" sz="1800" baseline="0"/>
                  <a:t> in Education</a:t>
                </a:r>
                <a:endParaRPr lang="en-GB"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80344"/>
        <c:crosses val="autoZero"/>
        <c:crossBetween val="midCat"/>
      </c:valAx>
      <c:valAx>
        <c:axId val="330080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Annual Salary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74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Years in Education vs Annual Salary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Years in Education</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Sheet1!$B$1:$N$1</c:f>
              <c:numCache>
                <c:formatCode>General</c:formatCode>
                <c:ptCount val="13"/>
                <c:pt idx="0">
                  <c:v>11</c:v>
                </c:pt>
                <c:pt idx="1">
                  <c:v>12</c:v>
                </c:pt>
                <c:pt idx="2">
                  <c:v>12</c:v>
                </c:pt>
                <c:pt idx="3">
                  <c:v>13</c:v>
                </c:pt>
                <c:pt idx="4">
                  <c:v>14</c:v>
                </c:pt>
                <c:pt idx="5">
                  <c:v>15</c:v>
                </c:pt>
                <c:pt idx="6">
                  <c:v>15</c:v>
                </c:pt>
                <c:pt idx="7">
                  <c:v>15</c:v>
                </c:pt>
                <c:pt idx="8">
                  <c:v>16</c:v>
                </c:pt>
                <c:pt idx="9">
                  <c:v>16</c:v>
                </c:pt>
                <c:pt idx="10">
                  <c:v>17</c:v>
                </c:pt>
                <c:pt idx="11">
                  <c:v>17</c:v>
                </c:pt>
                <c:pt idx="12">
                  <c:v>18</c:v>
                </c:pt>
              </c:numCache>
            </c:numRef>
          </c:xVal>
          <c:yVal>
            <c:numRef>
              <c:f>Sheet1!$B$2:$N$2</c:f>
              <c:numCache>
                <c:formatCode>General</c:formatCode>
                <c:ptCount val="13"/>
                <c:pt idx="1">
                  <c:v>18000</c:v>
                </c:pt>
                <c:pt idx="2">
                  <c:v>80000</c:v>
                </c:pt>
                <c:pt idx="3">
                  <c:v>22000</c:v>
                </c:pt>
                <c:pt idx="4">
                  <c:v>30000</c:v>
                </c:pt>
                <c:pt idx="5">
                  <c:v>25000</c:v>
                </c:pt>
                <c:pt idx="6">
                  <c:v>40000</c:v>
                </c:pt>
                <c:pt idx="7">
                  <c:v>36000</c:v>
                </c:pt>
                <c:pt idx="8">
                  <c:v>56000</c:v>
                </c:pt>
                <c:pt idx="9">
                  <c:v>59000</c:v>
                </c:pt>
                <c:pt idx="10">
                  <c:v>43000</c:v>
                </c:pt>
                <c:pt idx="11">
                  <c:v>85000</c:v>
                </c:pt>
                <c:pt idx="12">
                  <c:v>84000</c:v>
                </c:pt>
              </c:numCache>
            </c:numRef>
          </c:yVal>
          <c:smooth val="0"/>
          <c:extLst>
            <c:ext xmlns:c16="http://schemas.microsoft.com/office/drawing/2014/chart" uri="{C3380CC4-5D6E-409C-BE32-E72D297353CC}">
              <c16:uniqueId val="{00000000-9A65-4750-9531-1BC75AE00293}"/>
            </c:ext>
          </c:extLst>
        </c:ser>
        <c:dLbls>
          <c:showLegendKey val="0"/>
          <c:showVal val="0"/>
          <c:showCatName val="0"/>
          <c:showSerName val="0"/>
          <c:showPercent val="0"/>
          <c:showBubbleSize val="0"/>
        </c:dLbls>
        <c:axId val="330074440"/>
        <c:axId val="330080344"/>
      </c:scatterChart>
      <c:valAx>
        <c:axId val="330074440"/>
        <c:scaling>
          <c:orientation val="minMax"/>
          <c:min val="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Years</a:t>
                </a:r>
                <a:r>
                  <a:rPr lang="en-GB" sz="1800" baseline="0"/>
                  <a:t> in Education</a:t>
                </a:r>
                <a:endParaRPr lang="en-GB"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80344"/>
        <c:crosses val="autoZero"/>
        <c:crossBetween val="midCat"/>
      </c:valAx>
      <c:valAx>
        <c:axId val="330080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Annual Salary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74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Years in Education vs Annual Salary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Years in Education</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Sheet1!$B$1:$N$1</c:f>
              <c:numCache>
                <c:formatCode>General</c:formatCode>
                <c:ptCount val="13"/>
                <c:pt idx="0">
                  <c:v>11</c:v>
                </c:pt>
                <c:pt idx="1">
                  <c:v>12</c:v>
                </c:pt>
                <c:pt idx="2">
                  <c:v>12</c:v>
                </c:pt>
                <c:pt idx="3">
                  <c:v>13</c:v>
                </c:pt>
                <c:pt idx="4">
                  <c:v>14</c:v>
                </c:pt>
                <c:pt idx="5">
                  <c:v>15</c:v>
                </c:pt>
                <c:pt idx="6">
                  <c:v>15</c:v>
                </c:pt>
                <c:pt idx="7">
                  <c:v>15</c:v>
                </c:pt>
                <c:pt idx="8">
                  <c:v>16</c:v>
                </c:pt>
                <c:pt idx="9">
                  <c:v>16</c:v>
                </c:pt>
                <c:pt idx="10">
                  <c:v>17</c:v>
                </c:pt>
                <c:pt idx="11">
                  <c:v>17</c:v>
                </c:pt>
                <c:pt idx="12">
                  <c:v>18</c:v>
                </c:pt>
              </c:numCache>
            </c:numRef>
          </c:xVal>
          <c:yVal>
            <c:numRef>
              <c:f>Sheet1!$B$2:$N$2</c:f>
              <c:numCache>
                <c:formatCode>General</c:formatCode>
                <c:ptCount val="13"/>
                <c:pt idx="1">
                  <c:v>18000</c:v>
                </c:pt>
                <c:pt idx="2">
                  <c:v>80000</c:v>
                </c:pt>
                <c:pt idx="3">
                  <c:v>22000</c:v>
                </c:pt>
                <c:pt idx="4">
                  <c:v>30000</c:v>
                </c:pt>
                <c:pt idx="5">
                  <c:v>25000</c:v>
                </c:pt>
                <c:pt idx="6">
                  <c:v>40000</c:v>
                </c:pt>
                <c:pt idx="7">
                  <c:v>36000</c:v>
                </c:pt>
                <c:pt idx="8">
                  <c:v>56000</c:v>
                </c:pt>
                <c:pt idx="9">
                  <c:v>59000</c:v>
                </c:pt>
                <c:pt idx="10">
                  <c:v>43000</c:v>
                </c:pt>
                <c:pt idx="11">
                  <c:v>85000</c:v>
                </c:pt>
                <c:pt idx="12">
                  <c:v>84000</c:v>
                </c:pt>
              </c:numCache>
            </c:numRef>
          </c:yVal>
          <c:smooth val="0"/>
          <c:extLst>
            <c:ext xmlns:c16="http://schemas.microsoft.com/office/drawing/2014/chart" uri="{C3380CC4-5D6E-409C-BE32-E72D297353CC}">
              <c16:uniqueId val="{00000000-373A-0E45-8F19-CC604B428D1A}"/>
            </c:ext>
          </c:extLst>
        </c:ser>
        <c:dLbls>
          <c:showLegendKey val="0"/>
          <c:showVal val="0"/>
          <c:showCatName val="0"/>
          <c:showSerName val="0"/>
          <c:showPercent val="0"/>
          <c:showBubbleSize val="0"/>
        </c:dLbls>
        <c:axId val="330074440"/>
        <c:axId val="330080344"/>
      </c:scatterChart>
      <c:valAx>
        <c:axId val="330074440"/>
        <c:scaling>
          <c:orientation val="minMax"/>
          <c:min val="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Years</a:t>
                </a:r>
                <a:r>
                  <a:rPr lang="en-GB" sz="1800" baseline="0"/>
                  <a:t> in Education</a:t>
                </a:r>
                <a:endParaRPr lang="en-GB"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80344"/>
        <c:crosses val="autoZero"/>
        <c:crossBetween val="midCat"/>
      </c:valAx>
      <c:valAx>
        <c:axId val="330080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Annual Salary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74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Years in Education vs Annual Salary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Years in Education</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Sheet1!$B$1:$N$1</c:f>
              <c:numCache>
                <c:formatCode>General</c:formatCode>
                <c:ptCount val="13"/>
                <c:pt idx="0">
                  <c:v>11</c:v>
                </c:pt>
                <c:pt idx="1">
                  <c:v>12</c:v>
                </c:pt>
                <c:pt idx="2">
                  <c:v>12</c:v>
                </c:pt>
                <c:pt idx="3">
                  <c:v>13</c:v>
                </c:pt>
                <c:pt idx="4">
                  <c:v>14</c:v>
                </c:pt>
                <c:pt idx="5">
                  <c:v>15</c:v>
                </c:pt>
                <c:pt idx="6">
                  <c:v>15</c:v>
                </c:pt>
                <c:pt idx="7">
                  <c:v>15</c:v>
                </c:pt>
                <c:pt idx="8">
                  <c:v>16</c:v>
                </c:pt>
                <c:pt idx="9">
                  <c:v>16</c:v>
                </c:pt>
                <c:pt idx="10">
                  <c:v>17</c:v>
                </c:pt>
                <c:pt idx="11">
                  <c:v>17</c:v>
                </c:pt>
                <c:pt idx="12">
                  <c:v>18</c:v>
                </c:pt>
              </c:numCache>
            </c:numRef>
          </c:xVal>
          <c:yVal>
            <c:numRef>
              <c:f>Sheet1!$B$2:$N$2</c:f>
              <c:numCache>
                <c:formatCode>General</c:formatCode>
                <c:ptCount val="13"/>
                <c:pt idx="1">
                  <c:v>18000</c:v>
                </c:pt>
                <c:pt idx="2">
                  <c:v>80000</c:v>
                </c:pt>
                <c:pt idx="3">
                  <c:v>22000</c:v>
                </c:pt>
                <c:pt idx="4">
                  <c:v>30000</c:v>
                </c:pt>
                <c:pt idx="5">
                  <c:v>25000</c:v>
                </c:pt>
                <c:pt idx="6">
                  <c:v>40000</c:v>
                </c:pt>
                <c:pt idx="7">
                  <c:v>36000</c:v>
                </c:pt>
                <c:pt idx="8">
                  <c:v>56000</c:v>
                </c:pt>
                <c:pt idx="9">
                  <c:v>59000</c:v>
                </c:pt>
                <c:pt idx="10">
                  <c:v>43000</c:v>
                </c:pt>
                <c:pt idx="11">
                  <c:v>85000</c:v>
                </c:pt>
                <c:pt idx="12">
                  <c:v>84000</c:v>
                </c:pt>
              </c:numCache>
            </c:numRef>
          </c:yVal>
          <c:smooth val="0"/>
          <c:extLst>
            <c:ext xmlns:c16="http://schemas.microsoft.com/office/drawing/2014/chart" uri="{C3380CC4-5D6E-409C-BE32-E72D297353CC}">
              <c16:uniqueId val="{00000000-373A-0E45-8F19-CC604B428D1A}"/>
            </c:ext>
          </c:extLst>
        </c:ser>
        <c:dLbls>
          <c:showLegendKey val="0"/>
          <c:showVal val="0"/>
          <c:showCatName val="0"/>
          <c:showSerName val="0"/>
          <c:showPercent val="0"/>
          <c:showBubbleSize val="0"/>
        </c:dLbls>
        <c:axId val="330074440"/>
        <c:axId val="330080344"/>
      </c:scatterChart>
      <c:valAx>
        <c:axId val="330074440"/>
        <c:scaling>
          <c:orientation val="minMax"/>
          <c:min val="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Years</a:t>
                </a:r>
                <a:r>
                  <a:rPr lang="en-GB" sz="1800" baseline="0"/>
                  <a:t> in Education</a:t>
                </a:r>
                <a:endParaRPr lang="en-GB"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80344"/>
        <c:crosses val="autoZero"/>
        <c:crossBetween val="midCat"/>
      </c:valAx>
      <c:valAx>
        <c:axId val="330080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Annual Salary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74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latin typeface="Arial" panose="020B0604020202020204" pitchFamily="34" charset="0"/>
                <a:cs typeface="Arial" panose="020B0604020202020204" pitchFamily="34" charset="0"/>
              </a:rPr>
              <a:t>Staff Absence vs Rainfall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Sheet1!$A$1:$N$1</c:f>
              <c:numCache>
                <c:formatCode>General</c:formatCode>
                <c:ptCount val="14"/>
                <c:pt idx="0">
                  <c:v>52</c:v>
                </c:pt>
                <c:pt idx="1">
                  <c:v>6</c:v>
                </c:pt>
                <c:pt idx="2">
                  <c:v>8</c:v>
                </c:pt>
                <c:pt idx="3">
                  <c:v>13</c:v>
                </c:pt>
                <c:pt idx="4">
                  <c:v>15</c:v>
                </c:pt>
                <c:pt idx="5">
                  <c:v>22</c:v>
                </c:pt>
                <c:pt idx="6">
                  <c:v>26</c:v>
                </c:pt>
                <c:pt idx="7">
                  <c:v>13</c:v>
                </c:pt>
                <c:pt idx="8">
                  <c:v>40</c:v>
                </c:pt>
                <c:pt idx="9">
                  <c:v>34</c:v>
                </c:pt>
                <c:pt idx="10">
                  <c:v>45</c:v>
                </c:pt>
                <c:pt idx="11">
                  <c:v>47</c:v>
                </c:pt>
                <c:pt idx="12">
                  <c:v>48</c:v>
                </c:pt>
                <c:pt idx="13">
                  <c:v>49</c:v>
                </c:pt>
              </c:numCache>
            </c:numRef>
          </c:xVal>
          <c:yVal>
            <c:numRef>
              <c:f>Sheet1!$A$2:$N$2</c:f>
              <c:numCache>
                <c:formatCode>General</c:formatCode>
                <c:ptCount val="14"/>
                <c:pt idx="0">
                  <c:v>8</c:v>
                </c:pt>
                <c:pt idx="1">
                  <c:v>1</c:v>
                </c:pt>
                <c:pt idx="2">
                  <c:v>2</c:v>
                </c:pt>
                <c:pt idx="3">
                  <c:v>3</c:v>
                </c:pt>
                <c:pt idx="4">
                  <c:v>3</c:v>
                </c:pt>
                <c:pt idx="5">
                  <c:v>4</c:v>
                </c:pt>
                <c:pt idx="6">
                  <c:v>4</c:v>
                </c:pt>
                <c:pt idx="7">
                  <c:v>2</c:v>
                </c:pt>
                <c:pt idx="8">
                  <c:v>6</c:v>
                </c:pt>
                <c:pt idx="9">
                  <c:v>5</c:v>
                </c:pt>
                <c:pt idx="10">
                  <c:v>7</c:v>
                </c:pt>
                <c:pt idx="11">
                  <c:v>6</c:v>
                </c:pt>
                <c:pt idx="12">
                  <c:v>7</c:v>
                </c:pt>
                <c:pt idx="13">
                  <c:v>6</c:v>
                </c:pt>
              </c:numCache>
            </c:numRef>
          </c:yVal>
          <c:smooth val="0"/>
          <c:extLst>
            <c:ext xmlns:c16="http://schemas.microsoft.com/office/drawing/2014/chart" uri="{C3380CC4-5D6E-409C-BE32-E72D297353CC}">
              <c16:uniqueId val="{00000000-CF4C-4B66-8C65-BB301B8674B8}"/>
            </c:ext>
          </c:extLst>
        </c:ser>
        <c:dLbls>
          <c:showLegendKey val="0"/>
          <c:showVal val="0"/>
          <c:showCatName val="0"/>
          <c:showSerName val="0"/>
          <c:showPercent val="0"/>
          <c:showBubbleSize val="0"/>
        </c:dLbls>
        <c:axId val="433169928"/>
        <c:axId val="433169272"/>
      </c:scatterChart>
      <c:valAx>
        <c:axId val="4331699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Rainfall in ml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272"/>
        <c:crosses val="autoZero"/>
        <c:crossBetween val="midCat"/>
      </c:valAx>
      <c:valAx>
        <c:axId val="43316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 of</a:t>
                </a:r>
                <a:r>
                  <a:rPr lang="en-GB" baseline="0" dirty="0"/>
                  <a:t> Staff Absent</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9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latin typeface="Arial" panose="020B0604020202020204" pitchFamily="34" charset="0"/>
                <a:cs typeface="Arial" panose="020B0604020202020204" pitchFamily="34" charset="0"/>
              </a:rPr>
              <a:t>Staff Absence vs Rainfall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Sheet1!$A$1:$N$1</c:f>
              <c:numCache>
                <c:formatCode>General</c:formatCode>
                <c:ptCount val="14"/>
                <c:pt idx="0">
                  <c:v>52</c:v>
                </c:pt>
                <c:pt idx="1">
                  <c:v>6</c:v>
                </c:pt>
                <c:pt idx="2">
                  <c:v>8</c:v>
                </c:pt>
                <c:pt idx="3">
                  <c:v>13</c:v>
                </c:pt>
                <c:pt idx="4">
                  <c:v>15</c:v>
                </c:pt>
                <c:pt idx="5">
                  <c:v>22</c:v>
                </c:pt>
                <c:pt idx="6">
                  <c:v>26</c:v>
                </c:pt>
                <c:pt idx="7">
                  <c:v>13</c:v>
                </c:pt>
                <c:pt idx="8">
                  <c:v>40</c:v>
                </c:pt>
                <c:pt idx="9">
                  <c:v>34</c:v>
                </c:pt>
                <c:pt idx="10">
                  <c:v>45</c:v>
                </c:pt>
                <c:pt idx="11">
                  <c:v>47</c:v>
                </c:pt>
                <c:pt idx="12">
                  <c:v>48</c:v>
                </c:pt>
                <c:pt idx="13">
                  <c:v>49</c:v>
                </c:pt>
              </c:numCache>
            </c:numRef>
          </c:xVal>
          <c:yVal>
            <c:numRef>
              <c:f>Sheet1!$A$2:$N$2</c:f>
              <c:numCache>
                <c:formatCode>General</c:formatCode>
                <c:ptCount val="14"/>
                <c:pt idx="0">
                  <c:v>8</c:v>
                </c:pt>
                <c:pt idx="1">
                  <c:v>1</c:v>
                </c:pt>
                <c:pt idx="2">
                  <c:v>2</c:v>
                </c:pt>
                <c:pt idx="3">
                  <c:v>3</c:v>
                </c:pt>
                <c:pt idx="4">
                  <c:v>3</c:v>
                </c:pt>
                <c:pt idx="5">
                  <c:v>4</c:v>
                </c:pt>
                <c:pt idx="6">
                  <c:v>4</c:v>
                </c:pt>
                <c:pt idx="7">
                  <c:v>2</c:v>
                </c:pt>
                <c:pt idx="8">
                  <c:v>6</c:v>
                </c:pt>
                <c:pt idx="9">
                  <c:v>5</c:v>
                </c:pt>
                <c:pt idx="10">
                  <c:v>7</c:v>
                </c:pt>
                <c:pt idx="11">
                  <c:v>6</c:v>
                </c:pt>
                <c:pt idx="12">
                  <c:v>7</c:v>
                </c:pt>
                <c:pt idx="13">
                  <c:v>6</c:v>
                </c:pt>
              </c:numCache>
            </c:numRef>
          </c:yVal>
          <c:smooth val="0"/>
          <c:extLst>
            <c:ext xmlns:c16="http://schemas.microsoft.com/office/drawing/2014/chart" uri="{C3380CC4-5D6E-409C-BE32-E72D297353CC}">
              <c16:uniqueId val="{00000000-360B-4629-98F5-A619F4B397EE}"/>
            </c:ext>
          </c:extLst>
        </c:ser>
        <c:dLbls>
          <c:showLegendKey val="0"/>
          <c:showVal val="0"/>
          <c:showCatName val="0"/>
          <c:showSerName val="0"/>
          <c:showPercent val="0"/>
          <c:showBubbleSize val="0"/>
        </c:dLbls>
        <c:axId val="433169928"/>
        <c:axId val="433169272"/>
      </c:scatterChart>
      <c:valAx>
        <c:axId val="4331699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Rainfall in ml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272"/>
        <c:crosses val="autoZero"/>
        <c:crossBetween val="midCat"/>
      </c:valAx>
      <c:valAx>
        <c:axId val="43316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 of</a:t>
                </a:r>
                <a:r>
                  <a:rPr lang="en-GB" baseline="0" dirty="0"/>
                  <a:t> Staff Absent</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9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latin typeface="Arial" panose="020B0604020202020204" pitchFamily="34" charset="0"/>
                <a:cs typeface="Arial" panose="020B0604020202020204" pitchFamily="34" charset="0"/>
              </a:rPr>
              <a:t>Staff Absence vs Rainfall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Sheet1!$A$1:$N$1</c:f>
              <c:numCache>
                <c:formatCode>General</c:formatCode>
                <c:ptCount val="14"/>
                <c:pt idx="0">
                  <c:v>52</c:v>
                </c:pt>
                <c:pt idx="1">
                  <c:v>6</c:v>
                </c:pt>
                <c:pt idx="2">
                  <c:v>8</c:v>
                </c:pt>
                <c:pt idx="3">
                  <c:v>13</c:v>
                </c:pt>
                <c:pt idx="4">
                  <c:v>15</c:v>
                </c:pt>
                <c:pt idx="5">
                  <c:v>22</c:v>
                </c:pt>
                <c:pt idx="6">
                  <c:v>26</c:v>
                </c:pt>
                <c:pt idx="7">
                  <c:v>13</c:v>
                </c:pt>
                <c:pt idx="8">
                  <c:v>40</c:v>
                </c:pt>
                <c:pt idx="9">
                  <c:v>34</c:v>
                </c:pt>
                <c:pt idx="10">
                  <c:v>45</c:v>
                </c:pt>
                <c:pt idx="11">
                  <c:v>47</c:v>
                </c:pt>
                <c:pt idx="12">
                  <c:v>48</c:v>
                </c:pt>
                <c:pt idx="13">
                  <c:v>49</c:v>
                </c:pt>
              </c:numCache>
            </c:numRef>
          </c:xVal>
          <c:yVal>
            <c:numRef>
              <c:f>Sheet1!$A$2:$N$2</c:f>
              <c:numCache>
                <c:formatCode>General</c:formatCode>
                <c:ptCount val="14"/>
                <c:pt idx="0">
                  <c:v>8</c:v>
                </c:pt>
                <c:pt idx="1">
                  <c:v>1</c:v>
                </c:pt>
                <c:pt idx="2">
                  <c:v>2</c:v>
                </c:pt>
                <c:pt idx="3">
                  <c:v>3</c:v>
                </c:pt>
                <c:pt idx="4">
                  <c:v>3</c:v>
                </c:pt>
                <c:pt idx="5">
                  <c:v>4</c:v>
                </c:pt>
                <c:pt idx="6">
                  <c:v>4</c:v>
                </c:pt>
                <c:pt idx="7">
                  <c:v>2</c:v>
                </c:pt>
                <c:pt idx="8">
                  <c:v>6</c:v>
                </c:pt>
                <c:pt idx="9">
                  <c:v>5</c:v>
                </c:pt>
                <c:pt idx="10">
                  <c:v>7</c:v>
                </c:pt>
                <c:pt idx="11">
                  <c:v>6</c:v>
                </c:pt>
                <c:pt idx="12">
                  <c:v>7</c:v>
                </c:pt>
                <c:pt idx="13">
                  <c:v>6</c:v>
                </c:pt>
              </c:numCache>
            </c:numRef>
          </c:yVal>
          <c:smooth val="0"/>
          <c:extLst>
            <c:ext xmlns:c16="http://schemas.microsoft.com/office/drawing/2014/chart" uri="{C3380CC4-5D6E-409C-BE32-E72D297353CC}">
              <c16:uniqueId val="{00000000-B0D4-427A-9905-41495B7E97AA}"/>
            </c:ext>
          </c:extLst>
        </c:ser>
        <c:dLbls>
          <c:showLegendKey val="0"/>
          <c:showVal val="0"/>
          <c:showCatName val="0"/>
          <c:showSerName val="0"/>
          <c:showPercent val="0"/>
          <c:showBubbleSize val="0"/>
        </c:dLbls>
        <c:axId val="433169928"/>
        <c:axId val="433169272"/>
      </c:scatterChart>
      <c:valAx>
        <c:axId val="4331699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Rainfall in ml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272"/>
        <c:crosses val="autoZero"/>
        <c:crossBetween val="midCat"/>
      </c:valAx>
      <c:valAx>
        <c:axId val="43316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 of</a:t>
                </a:r>
                <a:r>
                  <a:rPr lang="en-GB" baseline="0" dirty="0"/>
                  <a:t> Staff Absent</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9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latin typeface="Arial" panose="020B0604020202020204" pitchFamily="34" charset="0"/>
                <a:cs typeface="Arial" panose="020B0604020202020204" pitchFamily="34" charset="0"/>
              </a:rPr>
              <a:t>Staff Absence vs Rainfall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Sheet1!$A$1:$N$1</c:f>
              <c:numCache>
                <c:formatCode>General</c:formatCode>
                <c:ptCount val="14"/>
                <c:pt idx="0">
                  <c:v>52</c:v>
                </c:pt>
                <c:pt idx="1">
                  <c:v>6</c:v>
                </c:pt>
                <c:pt idx="2">
                  <c:v>8</c:v>
                </c:pt>
                <c:pt idx="3">
                  <c:v>13</c:v>
                </c:pt>
                <c:pt idx="4">
                  <c:v>15</c:v>
                </c:pt>
                <c:pt idx="5">
                  <c:v>22</c:v>
                </c:pt>
                <c:pt idx="6">
                  <c:v>26</c:v>
                </c:pt>
                <c:pt idx="7">
                  <c:v>13</c:v>
                </c:pt>
                <c:pt idx="8">
                  <c:v>40</c:v>
                </c:pt>
                <c:pt idx="9">
                  <c:v>34</c:v>
                </c:pt>
                <c:pt idx="10">
                  <c:v>45</c:v>
                </c:pt>
                <c:pt idx="11">
                  <c:v>47</c:v>
                </c:pt>
                <c:pt idx="12">
                  <c:v>48</c:v>
                </c:pt>
                <c:pt idx="13">
                  <c:v>49</c:v>
                </c:pt>
              </c:numCache>
            </c:numRef>
          </c:xVal>
          <c:yVal>
            <c:numRef>
              <c:f>Sheet1!$A$2:$N$2</c:f>
              <c:numCache>
                <c:formatCode>General</c:formatCode>
                <c:ptCount val="14"/>
                <c:pt idx="0">
                  <c:v>8</c:v>
                </c:pt>
                <c:pt idx="1">
                  <c:v>1</c:v>
                </c:pt>
                <c:pt idx="2">
                  <c:v>2</c:v>
                </c:pt>
                <c:pt idx="3">
                  <c:v>3</c:v>
                </c:pt>
                <c:pt idx="4">
                  <c:v>3</c:v>
                </c:pt>
                <c:pt idx="5">
                  <c:v>4</c:v>
                </c:pt>
                <c:pt idx="6">
                  <c:v>4</c:v>
                </c:pt>
                <c:pt idx="7">
                  <c:v>2</c:v>
                </c:pt>
                <c:pt idx="8">
                  <c:v>6</c:v>
                </c:pt>
                <c:pt idx="9">
                  <c:v>5</c:v>
                </c:pt>
                <c:pt idx="10">
                  <c:v>7</c:v>
                </c:pt>
                <c:pt idx="11">
                  <c:v>6</c:v>
                </c:pt>
                <c:pt idx="12">
                  <c:v>7</c:v>
                </c:pt>
                <c:pt idx="13">
                  <c:v>6</c:v>
                </c:pt>
              </c:numCache>
            </c:numRef>
          </c:yVal>
          <c:smooth val="0"/>
          <c:extLst>
            <c:ext xmlns:c16="http://schemas.microsoft.com/office/drawing/2014/chart" uri="{C3380CC4-5D6E-409C-BE32-E72D297353CC}">
              <c16:uniqueId val="{00000000-C215-4C7B-A9D7-8F796B189295}"/>
            </c:ext>
          </c:extLst>
        </c:ser>
        <c:dLbls>
          <c:showLegendKey val="0"/>
          <c:showVal val="0"/>
          <c:showCatName val="0"/>
          <c:showSerName val="0"/>
          <c:showPercent val="0"/>
          <c:showBubbleSize val="0"/>
        </c:dLbls>
        <c:axId val="433169928"/>
        <c:axId val="433169272"/>
      </c:scatterChart>
      <c:valAx>
        <c:axId val="4331699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Rainfall in ml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272"/>
        <c:crosses val="autoZero"/>
        <c:crossBetween val="midCat"/>
      </c:valAx>
      <c:valAx>
        <c:axId val="43316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 of</a:t>
                </a:r>
                <a:r>
                  <a:rPr lang="en-GB" baseline="0" dirty="0"/>
                  <a:t> Staff Absent</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1699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Years in Education vs Annual Salary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Years in Education</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Sheet1!$B$1:$N$1</c:f>
              <c:numCache>
                <c:formatCode>General</c:formatCode>
                <c:ptCount val="13"/>
                <c:pt idx="0">
                  <c:v>11</c:v>
                </c:pt>
                <c:pt idx="1">
                  <c:v>12</c:v>
                </c:pt>
                <c:pt idx="2">
                  <c:v>12</c:v>
                </c:pt>
                <c:pt idx="3">
                  <c:v>13</c:v>
                </c:pt>
                <c:pt idx="4">
                  <c:v>14</c:v>
                </c:pt>
                <c:pt idx="5">
                  <c:v>15</c:v>
                </c:pt>
                <c:pt idx="6">
                  <c:v>15</c:v>
                </c:pt>
                <c:pt idx="7">
                  <c:v>15</c:v>
                </c:pt>
                <c:pt idx="8">
                  <c:v>16</c:v>
                </c:pt>
                <c:pt idx="9">
                  <c:v>16</c:v>
                </c:pt>
                <c:pt idx="10">
                  <c:v>17</c:v>
                </c:pt>
                <c:pt idx="11">
                  <c:v>17</c:v>
                </c:pt>
                <c:pt idx="12">
                  <c:v>18</c:v>
                </c:pt>
              </c:numCache>
            </c:numRef>
          </c:xVal>
          <c:yVal>
            <c:numRef>
              <c:f>Sheet1!$B$2:$N$2</c:f>
              <c:numCache>
                <c:formatCode>General</c:formatCode>
                <c:ptCount val="13"/>
                <c:pt idx="1">
                  <c:v>18000</c:v>
                </c:pt>
                <c:pt idx="2">
                  <c:v>80000</c:v>
                </c:pt>
                <c:pt idx="3">
                  <c:v>22000</c:v>
                </c:pt>
                <c:pt idx="4">
                  <c:v>30000</c:v>
                </c:pt>
                <c:pt idx="5">
                  <c:v>25000</c:v>
                </c:pt>
                <c:pt idx="6">
                  <c:v>40000</c:v>
                </c:pt>
                <c:pt idx="7">
                  <c:v>36000</c:v>
                </c:pt>
                <c:pt idx="8">
                  <c:v>56000</c:v>
                </c:pt>
                <c:pt idx="9">
                  <c:v>59000</c:v>
                </c:pt>
                <c:pt idx="10">
                  <c:v>43000</c:v>
                </c:pt>
                <c:pt idx="11">
                  <c:v>85000</c:v>
                </c:pt>
                <c:pt idx="12">
                  <c:v>84000</c:v>
                </c:pt>
              </c:numCache>
            </c:numRef>
          </c:yVal>
          <c:smooth val="0"/>
          <c:extLst>
            <c:ext xmlns:c16="http://schemas.microsoft.com/office/drawing/2014/chart" uri="{C3380CC4-5D6E-409C-BE32-E72D297353CC}">
              <c16:uniqueId val="{00000000-25C2-E64F-AF5C-49F63639831B}"/>
            </c:ext>
          </c:extLst>
        </c:ser>
        <c:dLbls>
          <c:showLegendKey val="0"/>
          <c:showVal val="0"/>
          <c:showCatName val="0"/>
          <c:showSerName val="0"/>
          <c:showPercent val="0"/>
          <c:showBubbleSize val="0"/>
        </c:dLbls>
        <c:axId val="330074440"/>
        <c:axId val="330080344"/>
      </c:scatterChart>
      <c:valAx>
        <c:axId val="330074440"/>
        <c:scaling>
          <c:orientation val="minMax"/>
          <c:min val="1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Years</a:t>
                </a:r>
                <a:r>
                  <a:rPr lang="en-GB" sz="1800" baseline="0"/>
                  <a:t> in Education</a:t>
                </a:r>
                <a:endParaRPr lang="en-GB"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80344"/>
        <c:crosses val="autoZero"/>
        <c:crossBetween val="midCat"/>
      </c:valAx>
      <c:valAx>
        <c:axId val="330080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800"/>
                  <a:t>Annual Salary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074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0.85918</cdr:x>
      <cdr:y>0.15046</cdr:y>
    </cdr:from>
    <cdr:to>
      <cdr:x>0.87871</cdr:x>
      <cdr:y>0.21198</cdr:y>
    </cdr:to>
    <cdr:sp macro="" textlink="">
      <cdr:nvSpPr>
        <cdr:cNvPr id="2"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9594308" y="763298"/>
          <a:ext cx="218008" cy="312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a:latin typeface="Cambria Math" panose="02040503050406030204" pitchFamily="18" charset="0"/>
              <a:ea typeface="Cambria Math" panose="02040503050406030204" pitchFamily="18" charset="0"/>
            </a:rPr>
            <a:t>×</a:t>
          </a:r>
          <a:endParaRPr lang="en-GB" dirty="0"/>
        </a:p>
      </cdr:txBody>
    </cdr:sp>
  </cdr:relSizeAnchor>
  <cdr:relSizeAnchor xmlns:cdr="http://schemas.openxmlformats.org/drawingml/2006/chartDrawing">
    <cdr:from>
      <cdr:x>0.7505</cdr:x>
      <cdr:y>0.14092</cdr:y>
    </cdr:from>
    <cdr:to>
      <cdr:x>0.77002</cdr:x>
      <cdr:y>0.20243</cdr:y>
    </cdr:to>
    <cdr:sp macro="" textlink="">
      <cdr:nvSpPr>
        <cdr:cNvPr id="3"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8380614" y="714869"/>
          <a:ext cx="218008" cy="312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a:latin typeface="Cambria Math" panose="02040503050406030204" pitchFamily="18" charset="0"/>
              <a:ea typeface="Cambria Math" panose="02040503050406030204" pitchFamily="18" charset="0"/>
            </a:rPr>
            <a:t>×</a:t>
          </a:r>
          <a:endParaRPr lang="en-GB" dirty="0"/>
        </a:p>
      </cdr:txBody>
    </cdr:sp>
  </cdr:relSizeAnchor>
</c:userShapes>
</file>

<file path=ppt/drawings/drawing10.xml><?xml version="1.0" encoding="utf-8"?>
<c:userShapes xmlns:c="http://schemas.openxmlformats.org/drawingml/2006/chart">
  <cdr:relSizeAnchor xmlns:cdr="http://schemas.openxmlformats.org/drawingml/2006/chartDrawing">
    <cdr:from>
      <cdr:x>0.85918</cdr:x>
      <cdr:y>0.15046</cdr:y>
    </cdr:from>
    <cdr:to>
      <cdr:x>0.87871</cdr:x>
      <cdr:y>0.21198</cdr:y>
    </cdr:to>
    <cdr:sp macro="" textlink="">
      <cdr:nvSpPr>
        <cdr:cNvPr id="2"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9594308" y="763298"/>
          <a:ext cx="218008" cy="312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r>
            <a:rPr lang="en-GB" i="0">
              <a:latin typeface="Cambria Math" panose="02040503050406030204" pitchFamily="18" charset="0"/>
              <a:ea typeface="Cambria Math" panose="02040503050406030204" pitchFamily="18" charset="0"/>
            </a:rPr>
            <a:t>×</a:t>
          </a:r>
          <a:endParaRPr lang="en-GB" dirty="0"/>
        </a:p>
      </cdr:txBody>
    </cdr:sp>
  </cdr:relSizeAnchor>
  <cdr:relSizeAnchor xmlns:cdr="http://schemas.openxmlformats.org/drawingml/2006/chartDrawing">
    <cdr:from>
      <cdr:x>0.7505</cdr:x>
      <cdr:y>0.14092</cdr:y>
    </cdr:from>
    <cdr:to>
      <cdr:x>0.77002</cdr:x>
      <cdr:y>0.20243</cdr:y>
    </cdr:to>
    <cdr:sp macro="" textlink="">
      <cdr:nvSpPr>
        <cdr:cNvPr id="3"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8380614" y="714869"/>
          <a:ext cx="218008" cy="312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r>
            <a:rPr lang="en-GB" i="0">
              <a:latin typeface="Cambria Math" panose="02040503050406030204" pitchFamily="18" charset="0"/>
              <a:ea typeface="Cambria Math" panose="02040503050406030204" pitchFamily="18" charset="0"/>
            </a:rPr>
            <a:t>×</a:t>
          </a:r>
          <a:endParaRPr lang="en-GB" dirty="0"/>
        </a:p>
      </cdr:txBody>
    </cdr:sp>
  </cdr:relSizeAnchor>
</c:userShapes>
</file>

<file path=ppt/drawings/drawing2.xml><?xml version="1.0" encoding="utf-8"?>
<c:userShapes xmlns:c="http://schemas.openxmlformats.org/drawingml/2006/chart">
  <cdr:relSizeAnchor xmlns:cdr="http://schemas.openxmlformats.org/drawingml/2006/chartDrawing">
    <cdr:from>
      <cdr:x>0.86055</cdr:x>
      <cdr:y>0.15047</cdr:y>
    </cdr:from>
    <cdr:to>
      <cdr:x>0.88007</cdr:x>
      <cdr:y>0.21198</cdr:y>
    </cdr:to>
    <cdr:sp macro="" textlink="">
      <cdr:nvSpPr>
        <cdr:cNvPr id="2"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9609549" y="763319"/>
          <a:ext cx="217975" cy="312042"/>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a:latin typeface="Cambria Math" panose="02040503050406030204" pitchFamily="18" charset="0"/>
              <a:ea typeface="Cambria Math" panose="02040503050406030204" pitchFamily="18" charset="0"/>
            </a:rPr>
            <a:t>×</a:t>
          </a:r>
          <a:endParaRPr lang="en-GB" dirty="0"/>
        </a:p>
      </cdr:txBody>
    </cdr:sp>
  </cdr:relSizeAnchor>
  <cdr:relSizeAnchor xmlns:cdr="http://schemas.openxmlformats.org/drawingml/2006/chartDrawing">
    <cdr:from>
      <cdr:x>0.7505</cdr:x>
      <cdr:y>0.14092</cdr:y>
    </cdr:from>
    <cdr:to>
      <cdr:x>0.77002</cdr:x>
      <cdr:y>0.20243</cdr:y>
    </cdr:to>
    <cdr:sp macro="" textlink="">
      <cdr:nvSpPr>
        <cdr:cNvPr id="3"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8380614" y="714869"/>
          <a:ext cx="218008" cy="312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a:latin typeface="Cambria Math" panose="02040503050406030204" pitchFamily="18" charset="0"/>
              <a:ea typeface="Cambria Math" panose="02040503050406030204" pitchFamily="18" charset="0"/>
            </a:rPr>
            <a:t>×</a:t>
          </a:r>
          <a:endParaRPr lang="en-GB" dirty="0"/>
        </a:p>
      </cdr:txBody>
    </cdr:sp>
  </cdr:relSizeAnchor>
</c:userShapes>
</file>

<file path=ppt/drawings/drawing20.xml><?xml version="1.0" encoding="utf-8"?>
<c:userShapes xmlns:c="http://schemas.openxmlformats.org/drawingml/2006/chart">
  <cdr:relSizeAnchor xmlns:cdr="http://schemas.openxmlformats.org/drawingml/2006/chartDrawing">
    <cdr:from>
      <cdr:x>0.86055</cdr:x>
      <cdr:y>0.15047</cdr:y>
    </cdr:from>
    <cdr:to>
      <cdr:x>0.88007</cdr:x>
      <cdr:y>0.21198</cdr:y>
    </cdr:to>
    <cdr:sp macro="" textlink="">
      <cdr:nvSpPr>
        <cdr:cNvPr id="2"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9609549" y="763319"/>
          <a:ext cx="217975" cy="312042"/>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r>
            <a:rPr lang="en-GB" i="0">
              <a:latin typeface="Cambria Math" panose="02040503050406030204" pitchFamily="18" charset="0"/>
              <a:ea typeface="Cambria Math" panose="02040503050406030204" pitchFamily="18" charset="0"/>
            </a:rPr>
            <a:t>×</a:t>
          </a:r>
          <a:endParaRPr lang="en-GB" dirty="0"/>
        </a:p>
      </cdr:txBody>
    </cdr:sp>
  </cdr:relSizeAnchor>
  <cdr:relSizeAnchor xmlns:cdr="http://schemas.openxmlformats.org/drawingml/2006/chartDrawing">
    <cdr:from>
      <cdr:x>0.7505</cdr:x>
      <cdr:y>0.14092</cdr:y>
    </cdr:from>
    <cdr:to>
      <cdr:x>0.77002</cdr:x>
      <cdr:y>0.20243</cdr:y>
    </cdr:to>
    <cdr:sp macro="" textlink="">
      <cdr:nvSpPr>
        <cdr:cNvPr id="3"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8380614" y="714869"/>
          <a:ext cx="218008" cy="312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r>
            <a:rPr lang="en-GB" i="0">
              <a:latin typeface="Cambria Math" panose="02040503050406030204" pitchFamily="18" charset="0"/>
              <a:ea typeface="Cambria Math" panose="02040503050406030204" pitchFamily="18" charset="0"/>
            </a:rPr>
            <a:t>×</a:t>
          </a:r>
          <a:endParaRPr lang="en-GB" dirty="0"/>
        </a:p>
      </cdr:txBody>
    </cdr:sp>
  </cdr:relSizeAnchor>
</c:userShapes>
</file>

<file path=ppt/drawings/drawing21.xml><?xml version="1.0" encoding="utf-8"?>
<c:userShapes xmlns:c="http://schemas.openxmlformats.org/drawingml/2006/chart">
  <cdr:relSizeAnchor xmlns:cdr="http://schemas.openxmlformats.org/drawingml/2006/chartDrawing">
    <cdr:from>
      <cdr:x>0.86055</cdr:x>
      <cdr:y>0.15047</cdr:y>
    </cdr:from>
    <cdr:to>
      <cdr:x>0.88007</cdr:x>
      <cdr:y>0.21198</cdr:y>
    </cdr:to>
    <cdr:sp macro="" textlink="">
      <cdr:nvSpPr>
        <cdr:cNvPr id="2"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9609549" y="763319"/>
          <a:ext cx="217975" cy="312042"/>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a:latin typeface="Cambria Math" panose="02040503050406030204" pitchFamily="18" charset="0"/>
              <a:ea typeface="Cambria Math" panose="02040503050406030204" pitchFamily="18" charset="0"/>
            </a:rPr>
            <a:t>×</a:t>
          </a:r>
          <a:endParaRPr lang="en-GB" dirty="0"/>
        </a:p>
      </cdr:txBody>
    </cdr:sp>
  </cdr:relSizeAnchor>
  <cdr:relSizeAnchor xmlns:cdr="http://schemas.openxmlformats.org/drawingml/2006/chartDrawing">
    <cdr:from>
      <cdr:x>0.7505</cdr:x>
      <cdr:y>0.14092</cdr:y>
    </cdr:from>
    <cdr:to>
      <cdr:x>0.77002</cdr:x>
      <cdr:y>0.20243</cdr:y>
    </cdr:to>
    <cdr:sp macro="" textlink="">
      <cdr:nvSpPr>
        <cdr:cNvPr id="3"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8380614" y="714869"/>
          <a:ext cx="218008" cy="312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a:latin typeface="Cambria Math" panose="02040503050406030204" pitchFamily="18" charset="0"/>
              <a:ea typeface="Cambria Math" panose="02040503050406030204" pitchFamily="18" charset="0"/>
            </a:rPr>
            <a:t>×</a:t>
          </a:r>
          <a:endParaRPr lang="en-GB" dirty="0"/>
        </a:p>
      </cdr:txBody>
    </cdr:sp>
  </cdr:relSizeAnchor>
</c:userShapes>
</file>

<file path=ppt/drawings/drawing3.xml><?xml version="1.0" encoding="utf-8"?>
<c:userShapes xmlns:c="http://schemas.openxmlformats.org/drawingml/2006/chart">
  <cdr:relSizeAnchor xmlns:cdr="http://schemas.openxmlformats.org/drawingml/2006/chartDrawing">
    <cdr:from>
      <cdr:x>0.85359</cdr:x>
      <cdr:y>0.15811</cdr:y>
    </cdr:from>
    <cdr:to>
      <cdr:x>0.87311</cdr:x>
      <cdr:y>0.21962</cdr:y>
    </cdr:to>
    <cdr:sp macro="" textlink="">
      <cdr:nvSpPr>
        <cdr:cNvPr id="2"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5494742" y="708709"/>
          <a:ext cx="125655" cy="275718"/>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dirty="0">
              <a:latin typeface="Cambria Math" panose="02040503050406030204" pitchFamily="18" charset="0"/>
              <a:ea typeface="Cambria Math" panose="02040503050406030204" pitchFamily="18" charset="0"/>
            </a:rPr>
            <a:t>×</a:t>
          </a:r>
          <a:endParaRPr lang="en-GB" dirty="0"/>
        </a:p>
      </cdr:txBody>
    </cdr:sp>
  </cdr:relSizeAnchor>
  <cdr:relSizeAnchor xmlns:cdr="http://schemas.openxmlformats.org/drawingml/2006/chartDrawing">
    <cdr:from>
      <cdr:x>0.75607</cdr:x>
      <cdr:y>0.15007</cdr:y>
    </cdr:from>
    <cdr:to>
      <cdr:x>0.77559</cdr:x>
      <cdr:y>0.21158</cdr:y>
    </cdr:to>
    <cdr:sp macro="" textlink="">
      <cdr:nvSpPr>
        <cdr:cNvPr id="3" name="TextBox 8">
          <a:extLst xmlns:a="http://schemas.openxmlformats.org/drawingml/2006/main">
            <a:ext uri="{FF2B5EF4-FFF2-40B4-BE49-F238E27FC236}">
              <a16:creationId xmlns:a16="http://schemas.microsoft.com/office/drawing/2014/main" id="{3CF38F25-396D-EDC2-DA76-FBC8307B3965}"/>
            </a:ext>
          </a:extLst>
        </cdr:cNvPr>
        <cdr:cNvSpPr txBox="1"/>
      </cdr:nvSpPr>
      <cdr:spPr>
        <a:xfrm xmlns:a="http://schemas.openxmlformats.org/drawingml/2006/main">
          <a:off x="4866978" y="672689"/>
          <a:ext cx="125655" cy="275718"/>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i="0" dirty="0">
              <a:latin typeface="Cambria Math" panose="02040503050406030204" pitchFamily="18" charset="0"/>
              <a:ea typeface="Cambria Math" panose="02040503050406030204" pitchFamily="18" charset="0"/>
            </a:rPr>
            <a:t>×</a:t>
          </a:r>
          <a:endParaRPr lang="en-GB" dirty="0"/>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15:34:17.672"/>
    </inkml:context>
    <inkml:brush xml:id="br0">
      <inkml:brushProperty name="width" value="0.05" units="cm"/>
      <inkml:brushProperty name="height" value="0.05" units="cm"/>
      <inkml:brushProperty name="color" value="#678DCF"/>
      <inkml:brushProperty name="ignorePressure" value="1"/>
    </inkml:brush>
  </inkml:definitions>
  <inkml:trace contextRef="#ctx0" brushRef="#br0">1 3755,'31'-35,"10"-11,110-68,63-32,103-76,-79 39,-202 151,-30 26,-1 0,1 1,1 0,-1 0,1 0,0 1,0 0,4-2,71-37,-61 30,1 1,21-8,-12 8,1 2,1 2,-1 0,2 3,-1 0,0 3,1 0,9 3,528 1,-546-4,0-2,-1 0,1-1,-1-2,0 0,-1-1,12-7,54-17,80-28,-2-6,-89 34,-18 10,-35 14,-1-1,-1-1,0-1,0-1,-1-1,11-9,-7 4,1 1,0 1,2 2,-1 0,7 0,7-4,-2-2,4-3,37-27,3 4,2 4,1 4,2 3,1 4,33-4,367-88,-334 93,2 7,89 1,176 12,-261 12,0-8,97-18,-228 20,21-4,35-10,-69 13,-1-1,0 0,-1-1,1 0,-2-2,16-10,11-13,-2-1,19-23,36-30,17 4,-60 47,1 1,2 3,32-13,22-11,-73 37,1 2,11-2,-25 10,0-1,-1 0,0-2,0-1,-1 0,-1-2,10-8,-18 14,-1 0,1 1,0 0,1 1,0 0,0 1,0 1,13-3,-4 1,-1-2,0 0,2-2,102-55,-3-6,32-28,-43 11,-99 78,0 0,-1-1,-1 0,2-3,-1 1,0 1,0 1,2 0,2-2,46-30,33-23,-4-3,1-8,-69 58,2 2,0 1,1 0,1 2,0 1,12-4,-11 4,12-9,0-1,-2-3,32-27,-65 49,15-10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1:53.348"/>
    </inkml:context>
    <inkml:brush xml:id="br0">
      <inkml:brushProperty name="width" value="0.05" units="cm"/>
      <inkml:brushProperty name="height" value="0.05" units="cm"/>
    </inkml:brush>
  </inkml:definitions>
  <inkml:trace contextRef="#ctx0" brushRef="#br0">2 7 24575,'41'0'0,"-9"-1"0,64 7 0,-86-5 0,0 1 0,-1 0 0,1 1 0,-1 0 0,0 1 0,0 0 0,0 0 0,0 1 0,-1 0 0,16 12 0,-8-4 0,80 77 0,-87-80 0,0 1 0,0 0 0,-1 1 0,0-1 0,-1 2 0,-1-1 0,7 17 0,7 29-1365,-9-36-5461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1:55.009"/>
    </inkml:context>
    <inkml:brush xml:id="br0">
      <inkml:brushProperty name="width" value="0.05" units="cm"/>
      <inkml:brushProperty name="height" value="0.05" units="cm"/>
    </inkml:brush>
  </inkml:definitions>
  <inkml:trace contextRef="#ctx0" brushRef="#br0">263 2 24575,'-2'1'0,"0"-1"0,0 0 0,1 1 0,-1-1 0,0 1 0,0 0 0,0 0 0,1 0 0,-1-1 0,0 1 0,1 1 0,-1-1 0,-1 2 0,-22 22 0,14-12 0,-3 1 0,1 0 0,1 1 0,0 1 0,1 0 0,0 0 0,-14 34 0,-23 41 0,26-51 0,17-29-151,0 1-1,1 0 0,0 0 0,1 0 1,0 0-1,1 0 0,1 1 1,-1 13-1,1 3-6674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1:58.309"/>
    </inkml:context>
    <inkml:brush xml:id="br0">
      <inkml:brushProperty name="width" value="0.05" units="cm"/>
      <inkml:brushProperty name="height" value="0.05" units="cm"/>
    </inkml:brush>
  </inkml:definitions>
  <inkml:trace contextRef="#ctx0" brushRef="#br0">3 6 24575,'1'0'0,"1"0"0,-1 0 0,0 1 0,1-1 0,-1 0 0,0 1 0,1-1 0,-1 1 0,0 0 0,0-1 0,1 1 0,-1 0 0,0 0 0,0 0 0,0 0 0,0 0 0,1 1 0,15 22 0,-13-17 0,17 21 0,0-1 0,26 24 0,-6-6 0,-35-37 0,-1-1 0,1 1 0,4 10 0,-6-10 0,0 0 0,1-1 0,0 0 0,7 8 0,14 9-455,1-1 0,47 29 0,-54-39-6371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00.179"/>
    </inkml:context>
    <inkml:brush xml:id="br0">
      <inkml:brushProperty name="width" value="0.05" units="cm"/>
      <inkml:brushProperty name="height" value="0.05" units="cm"/>
    </inkml:brush>
  </inkml:definitions>
  <inkml:trace contextRef="#ctx0" brushRef="#br0">409 3 24575,'-6'0'0,"1"0"0,-1 1 0,0 0 0,1 0 0,-1 1 0,1-1 0,-1 1 0,1 0 0,0 1 0,0-1 0,-9 7 0,-1 2 0,0 1 0,-16 17 0,17-15 0,-28 21 0,5-8 0,-51 51 0,56-49 0,27-24-124,-1 1 0,1-1 0,0 1 0,0 1 0,1-1 0,-1 1-1,1-1 1,1 1 0,-1 0 0,-2 9 0,-1 11-6702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01.694"/>
    </inkml:context>
    <inkml:brush xml:id="br0">
      <inkml:brushProperty name="width" value="0.05" units="cm"/>
      <inkml:brushProperty name="height" value="0.05" units="cm"/>
    </inkml:brush>
  </inkml:definitions>
  <inkml:trace contextRef="#ctx0" brushRef="#br0">6 2 24575,'7'1'0,"1"0"0,-1 0 0,0 0 0,1 1 0,-1 1 0,0-1 0,0 1 0,0 0 0,0 0 0,-1 1 0,1 0 0,-1 1 0,7 5 0,11 11 0,39 44 0,-41-41 0,122 119 0,-138-136 0,11 10 0,-1 2 0,18 27 0,-29-39 4,1 0-1,0 1 1,1-2-1,7 8 1,0-1-1387,1 3-5443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04.042"/>
    </inkml:context>
    <inkml:brush xml:id="br0">
      <inkml:brushProperty name="width" value="0.05" units="cm"/>
      <inkml:brushProperty name="height" value="0.05" units="cm"/>
    </inkml:brush>
  </inkml:definitions>
  <inkml:trace contextRef="#ctx0" brushRef="#br0">576 0 24575,'-7'4'0,"1"0"0,-1 0 0,1 1 0,-8 7 0,-8 6 0,-17 11 0,-189 152 0,151-118 0,29-25 0,39-29 0,0 0 0,0 1 0,1 0 0,-9 13 0,-4 7 0,19-28 0,1-1 0,-1 1 0,1 0 0,-1 0 0,0-1 0,0 1 0,1-1 0,-2 0 0,1 0 0,1 0 0,-2 0 0,1 0 0,0 0 0,0 0 0,-1-1 0,1 1 0,0-1 0,-4 1 0,6-1 0,0 0 0,0 0 0,-1 0 0,1 0 0,0 0 0,0 0 0,-1 0 0,1 0 0,0 0 0,0 0 0,-1 0 0,1 0 0,0 0 0,-1-1 0,1 1 0,0 0 0,0 0 0,0-1 0,-1 1 0,1 0 0,0 0 0,0 0 0,0 0 0,0 0 0,-1-1 0,1 1 0,0 0 0,0 0 0,-1-1 0,3-8 0,9-7 0,-8 12 0,1-1 0,0 1 0,0 0 0,0 0 0,0 0 0,1 0 0,0 1 0,-1 0 0,1 0 0,0 1 0,1-1 0,8-3 0,21-3-1365,-21 4-5461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06.574"/>
    </inkml:context>
    <inkml:brush xml:id="br0">
      <inkml:brushProperty name="width" value="0.05" units="cm"/>
      <inkml:brushProperty name="height" value="0.05" units="cm"/>
    </inkml:brush>
  </inkml:definitions>
  <inkml:trace contextRef="#ctx0" brushRef="#br0">3 3 24575,'11'0'0,"-1"1"0,1 0 0,0 1 0,-1 0 0,1 1 0,-1 0 0,0 0 0,0 1 0,0 1 0,0-1 0,-1 2 0,1-1 0,-1 1 0,13 12 0,69 43 0,-15-11 0,-45-29 0,-17-11 0,0-1 0,-1 2 0,17 16 0,-20-17 0,2 4 0,0-2 0,18 14 0,-21-18 47,0 0 0,13 16 0,-7-7-1553,1-1-5320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26.731"/>
    </inkml:context>
    <inkml:brush xml:id="br0">
      <inkml:brushProperty name="width" value="0.05" units="cm"/>
      <inkml:brushProperty name="height" value="0.05" units="cm"/>
    </inkml:brush>
  </inkml:definitions>
  <inkml:trace contextRef="#ctx0" brushRef="#br0">3 3 24575,'6'0'0,"9"0"0,1 6 0,4 2 0,0 6 0,1 1 0,5-3 0,-4 4 0,2-2 0,-3 4 0,7-2 0,-1 3 0,0-2 0,-3 9 0,0 0 0,-3 2 0,-1-4 0,-2-6-8191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29.252"/>
    </inkml:context>
    <inkml:brush xml:id="br0">
      <inkml:brushProperty name="width" value="0.05" units="cm"/>
      <inkml:brushProperty name="height" value="0.05" units="cm"/>
    </inkml:brush>
  </inkml:definitions>
  <inkml:trace contextRef="#ctx0" brushRef="#br0">354 3 24575,'-1'7'0,"-1"0"0,1 0 0,-1 1 0,0-1 0,-7 12 0,3-2 0,-19 42 0,-34 61 0,-6 13 0,62-128 27,1 1-1,-1-1 0,-1 1 0,1-1 1,-1 0-1,1 0 0,-1-1 0,-1 1 1,1-1-1,-1 0 0,1 0 0,-9 5 1,4-4-241,0-1 1,0 0 0,0-1-1,0 0 1,-1 0 0,1-1-1,-13 1 1,-14 2-6613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31.638"/>
    </inkml:context>
    <inkml:brush xml:id="br0">
      <inkml:brushProperty name="width" value="0.05" units="cm"/>
      <inkml:brushProperty name="height" value="0.05" units="cm"/>
    </inkml:brush>
  </inkml:definitions>
  <inkml:trace contextRef="#ctx0" brushRef="#br0">0 2 24575,'5'0'0,"-1"1"0,0 0 0,0-1 0,0 1 0,0 1 0,0-1 0,0 1 0,-1-1 0,1 1 0,0 0 0,-1 0 0,1 1 0,-1-1 0,6 6 0,4 5 0,0 1 0,12 17 0,1 1 0,-14-16 0,-1 0 0,0 0 0,17 36 0,-22-38 0,1 0 0,0-1 0,1 0 0,1 0 0,0-1 0,1 0 0,20 19 0,-24-26 37,1-1 0,0 0 0,0-1 0,0 1 0,8 1-1,11 6-1622,-5 0-5240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15:34:21.980"/>
    </inkml:context>
    <inkml:brush xml:id="br0">
      <inkml:brushProperty name="width" value="0.05" units="cm"/>
      <inkml:brushProperty name="height" value="0.05" units="cm"/>
      <inkml:brushProperty name="color" value="#004F8B"/>
      <inkml:brushProperty name="ignorePressure" value="1"/>
    </inkml:brush>
  </inkml:definitions>
  <inkml:trace contextRef="#ctx0" brushRef="#br0">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39.510"/>
    </inkml:context>
    <inkml:brush xml:id="br0">
      <inkml:brushProperty name="width" value="0.05" units="cm"/>
      <inkml:brushProperty name="height" value="0.05" units="cm"/>
    </inkml:brush>
  </inkml:definitions>
  <inkml:trace contextRef="#ctx0" brushRef="#br0">2 3 24575,'5'1'0,"-1"0"0,-1 0 0,1 1 0,0-1 0,0 1 0,0 0 0,5 4 0,4 2 0,-3-3 0,0 1 0,0 0 0,-1 1 0,0 0 0,0 1 0,10 11 0,41 57 0,-32-39 0,3 3 0,-1 1 0,41 77 0,-61-93-1365,-2-1-5461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41.955"/>
    </inkml:context>
    <inkml:brush xml:id="br0">
      <inkml:brushProperty name="width" value="0.05" units="cm"/>
      <inkml:brushProperty name="height" value="0.05" units="cm"/>
    </inkml:brush>
  </inkml:definitions>
  <inkml:trace contextRef="#ctx0" brushRef="#br0">614 3 24575,'-2'1'0,"0"-1"0,-1 1 0,1 0 0,0 1 0,0-1 0,0 0 0,0 1 0,0-1 0,0 1 0,0-1 0,0 1 0,0 0 0,1 0 0,-1 0 0,1 0 0,0 0 0,-1 0 0,-1 4 0,-3 4 0,-39 46 0,20-25 0,-23 37 0,36-50 0,-1-1 0,-1 0 0,0-1 0,-1-1 0,-1 0 0,0-1 0,-33 21 0,21-14 0,0-2 0,-51 24 0,-59 21-1365,109-53-5461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49.247"/>
    </inkml:context>
    <inkml:brush xml:id="br0">
      <inkml:brushProperty name="width" value="0.05" units="cm"/>
      <inkml:brushProperty name="height" value="0.05" units="cm"/>
    </inkml:brush>
  </inkml:definitions>
  <inkml:trace contextRef="#ctx0" brushRef="#br0">295 3 24575,'-5'0'0,"-11"0"0,0 0 0,0 1 0,0 1 0,-24 5 0,36-6 0,0 0 0,0 1 0,0-1 0,1 1 0,-1 0 0,0 0 0,0 1 0,1-1 0,0 1 0,-1-1 0,1 1 0,0 0 0,0 0 0,1 1 0,-1-1 0,1 1 0,-1-1 0,1 1 0,0 0 0,1 0 0,-1 0 0,-1 4 0,-1 9 0,1 1 0,0 0 0,1 0 0,1 19 0,1-16 0,-2 1 0,-5 29 0,4-39-136,-2 1-1,1-1 1,-2 0-1,1 0 1,-2 0-1,1-1 1,-2 0-1,1 0 0,-11 10 1,-7 9-6690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9:45.700"/>
    </inkml:context>
    <inkml:brush xml:id="br0">
      <inkml:brushProperty name="width" value="0.025" units="cm"/>
      <inkml:brushProperty name="height" value="0.025" units="cm"/>
    </inkml:brush>
  </inkml:definitions>
  <inkml:trace contextRef="#ctx0" brushRef="#br0">0 448 24575,'1'-3'0,"0"0"0,-1 0 0,1 0 0,0 1 0,0-1 0,0 0 0,1 1 0,2-5 0,6-14 0,7-46 0,17-52 0,28-29 0,-60 144 0,0 0 0,1 0 0,0 0 0,0 0 0,0 0 0,0 1 0,1 0 0,-1-1 0,1 1 0,0 0 0,0 1 0,0-1 0,0 1 0,1 0 0,-1 0 0,1 0 0,-1 0 0,1 1 0,-1 0 0,1 0 0,7-1 0,-7 1 0,-1 1 0,0 0 0,1 0 0,-1 0 0,1 1 0,-1-1 0,0 1 0,1 0 0,-1 0 0,0 1 0,0-1 0,0 1 0,0 0 0,0 0 0,0 1 0,0-1 0,-1 1 0,1-1 0,-1 1 0,0 0 0,0 0 0,0 1 0,3 3 0,20 36 0,-16-24 0,19 24 0,10 13 0,7 11 0,-40-61-151,-2 1-1,1-1 0,-1 1 0,0 1 1,0-1-1,-1 0 0,0 1 1,2 8-1,1 10-6674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9:49.692"/>
    </inkml:context>
    <inkml:brush xml:id="br0">
      <inkml:brushProperty name="width" value="0.025" units="cm"/>
      <inkml:brushProperty name="height" value="0.025" units="cm"/>
    </inkml:brush>
  </inkml:definitions>
  <inkml:trace contextRef="#ctx0" brushRef="#br0">2 2 24575,'6'1'0,"-1"0"0,1 0 0,-1 1 0,0 0 0,0 0 0,0 0 0,0 1 0,0 0 0,7 4 0,-4-2 0,4 3 0,1 0 0,-1 1 0,19 18 0,-25-22 0,-1 2 0,0-1 0,0 0 0,-1 1 0,1 0 0,-2 0 0,1 0 0,4 15 0,19 85 0,-18-68 0,22 64 0,-24-88 0,0-1 0,15 21 0,0-1 0,-18-26 0,3 5 0,1 0 0,0 0 0,0-1 0,1 0 0,1 0 0,15 14 0,-18-20 0,-1-1 0,-1 1 0,1 0 0,-1 1 0,8 12 0,-12-18 0,0 0 0,0 1 0,0-1 0,0 1 0,0 0 0,0-1 0,-1 1 0,1-1 0,-1 1 0,0 0 0,1 0 0,-1-1 0,0 1 0,0 0 0,0 0 0,0-1 0,0 1 0,0 0 0,0 0 0,-1-1 0,1 1 0,-1 0 0,1-1 0,-1 1 0,0 0 0,0-1 0,0 1 0,1-1 0,-1 1 0,-1-1 0,1 0 0,0 1 0,-2 1 0,-2 0 0,0 0 0,0 0 0,0-1 0,0 0 0,0 0 0,-1 0 0,1 0 0,-1-1 0,1 0 0,-8 1 0,-65 1 0,31-3 0,32 1 0,1 1 0,-1 0 0,1 1 0,-1 0 0,-21 9 0,31-10 0,0 0 0,0 1 0,0 0 0,1 0 0,-1 0 0,1 0 0,-1 0 0,1 1 0,0 0 0,0 0 0,1 0 0,-1 1 0,1-1 0,0 1 0,0-1 0,1 1 0,-4 8 0,1 6-227,1 1-1,0-1 1,2 0-1,0 1 1,2 34-1,1-20-6598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50:08.425"/>
    </inkml:context>
    <inkml:brush xml:id="br0">
      <inkml:brushProperty name="width" value="0.025" units="cm"/>
      <inkml:brushProperty name="height" value="0.025" units="cm"/>
    </inkml:brush>
  </inkml:definitions>
  <inkml:trace contextRef="#ctx0" brushRef="#br0">424 440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2:35:17.604"/>
    </inkml:context>
    <inkml:brush xml:id="br0">
      <inkml:brushProperty name="width" value="0.05" units="cm"/>
      <inkml:brushProperty name="height" value="0.05" units="cm"/>
    </inkml:brush>
  </inkml:definitions>
  <inkml:trace contextRef="#ctx0" brushRef="#br0">576 0 24575,'-7'4'0,"1"0"0,-1 0 0,1 1 0,-8 7 0,-8 6 0,-17 11 0,-189 152 0,151-118 0,29-25 0,39-29 0,0 0 0,0 1 0,1 0 0,-9 13 0,-4 7 0,19-28 0,1-1 0,-1 1 0,1 0 0,-1 0 0,0-1 0,0 1 0,1-1 0,-2 0 0,1 0 0,1 0 0,-2 0 0,1 0 0,0 0 0,0 0 0,-1-1 0,1 1 0,0-1 0,-4 1 0,6-1 0,0 0 0,0 0 0,-1 0 0,1 0 0,0 0 0,0 0 0,-1 0 0,1 0 0,0 0 0,0 0 0,-1 0 0,1 0 0,0 0 0,-1-1 0,1 1 0,0 0 0,0 0 0,0-1 0,-1 1 0,1 0 0,0 0 0,0 0 0,0 0 0,0 0 0,-1-1 0,1 1 0,0 0 0,0 0 0,-1-1 0,3-8 0,9-7 0,-8 12 0,1-1 0,0 1 0,0 0 0,0 0 0,0 0 0,1 0 0,0 1 0,-1 0 0,1 0 0,0 1 0,1-1 0,8-3 0,21-3-1365,-21 4-5461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50:02.072"/>
    </inkml:context>
    <inkml:brush xml:id="br0">
      <inkml:brushProperty name="width" value="0.025" units="cm"/>
      <inkml:brushProperty name="height" value="0.025" units="cm"/>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1:40.572"/>
    </inkml:context>
    <inkml:brush xml:id="br0">
      <inkml:brushProperty name="width" value="0.05" units="cm"/>
      <inkml:brushProperty name="height" value="0.05" units="cm"/>
    </inkml:brush>
  </inkml:definitions>
  <inkml:trace contextRef="#ctx0" brushRef="#br0">6 2 24575,'0'5083'0,"1"-5061"0,1-1 0,1 1 0,8 26 0,-4-21 0,2 34 0,-5 90 0,-2-19 0,1-106 127,10 41-1,-2-15-1744,-6-23-5208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1:43.855"/>
    </inkml:context>
    <inkml:brush xml:id="br0">
      <inkml:brushProperty name="width" value="0.05" units="cm"/>
      <inkml:brushProperty name="height" value="0.05" units="cm"/>
    </inkml:brush>
  </inkml:definitions>
  <inkml:trace contextRef="#ctx0" brushRef="#br0">2 302 24575,'7'0'0,"-1"-1"0,1 0 0,-1 0 0,0-1 0,0 0 0,8-3 0,15-4 0,115-23 0,205-19 0,-311 48 0,597-54 0,3 34 0,-540 18 0,1-4 0,137-30 0,78-9 0,369 37 0,-397 14 0,703-3 0,-719 19 0,-47-1 0,0 1 0,35 2 0,-134-22 0,-31-1 0,159 17 0,24 7 0,2-21 0,-124-2 0,-127 2 0,0 2 0,47 10 0,24 3 0,41 4 0,-83-10 0,81 3 0,-49-13-1365,-51 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35.819"/>
    </inkml:context>
    <inkml:brush xml:id="br0">
      <inkml:brushProperty name="width" value="0.05" units="cm"/>
      <inkml:brushProperty name="height" value="0.05" units="cm"/>
    </inkml:brush>
  </inkml:definitions>
  <inkml:trace contextRef="#ctx0" brushRef="#br0">514 2 24575,'-1'4'0,"-1"0"0,1 0 0,-1-1 0,1 1 0,-1-1 0,0 1 0,-1-1 0,1 0 0,0 1 0,-1-1 0,0-1 0,-4 5 0,-6 8 0,2 0 0,2 0 0,-13 28 0,16-30 0,-1 0 0,0 0 0,0-1 0,-2 0 0,-12 15 0,17-23 0,1-1 0,-1 0 0,0-1 0,-1 1 0,1 0 0,0-1 0,-1 0 0,1 0 0,-6 1 0,-47 9 0,42-10 0,1 1 0,-16 5 0,15-2 0,1 0 0,-1 1 0,1 0 0,0 1 0,-12 10 0,19-13 0,1 0 0,1 0 0,-1 1 0,1 0 0,0 0 0,0 0 0,1 0 0,-1 1 0,2 0 0,-1 0 0,1 0 0,-3 8 0,4-7-227,-1-1-1,1 0 1,-1 0-1,-1-1 1,-7 14-1,-7 1-6598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2:45.237"/>
    </inkml:context>
    <inkml:brush xml:id="br0">
      <inkml:brushProperty name="width" value="0.05" units="cm"/>
      <inkml:brushProperty name="height" value="0.05" units="cm"/>
    </inkml:brush>
  </inkml:definitions>
  <inkml:trace contextRef="#ctx0" brushRef="#br0">2 3 24575,'1'4'0,"0"1"0,1 0 0,-1-1 0,1 1 0,0-1 0,0 0 0,0 1 0,0-1 0,1 0 0,5 6 0,4 8 0,6 9 0,1-2 0,1 0 0,29 27 0,3 4 0,49 43 0,-57-58 0,-24-24-1365,-2-3-5461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1:49.370"/>
    </inkml:context>
    <inkml:brush xml:id="br0">
      <inkml:brushProperty name="width" value="0.05" units="cm"/>
      <inkml:brushProperty name="height" value="0.05" units="cm"/>
    </inkml:brush>
  </inkml:definitions>
  <inkml:trace contextRef="#ctx0" brushRef="#br0">2 3 24575,'4'1'0,"0"0"0,0 0 0,0 1 0,0-1 0,-1 1 0,1 0 0,5 4 0,4 2 0,18 8 0,-1 2 0,-1 1 0,0 1 0,-2 1 0,0 2 0,-2 0 0,0 2 0,-2 1 0,-1 1 0,-1 1 0,23 38 0,-10-16 324,-23-37-887,-2 0 0,14 25 0,-11-11-6263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8T13:41:51.405"/>
    </inkml:context>
    <inkml:brush xml:id="br0">
      <inkml:brushProperty name="width" value="0.05" units="cm"/>
      <inkml:brushProperty name="height" value="0.05" units="cm"/>
    </inkml:brush>
  </inkml:definitions>
  <inkml:trace contextRef="#ctx0" brushRef="#br0">376 3 24575,'0'1'0,"-1"1"0,1-1 0,-1 1 0,0-1 0,1 1 0,-1-1 0,0 0 0,0 1 0,0-1 0,0 0 0,0 0 0,0 0 0,-1 0 0,1 0 0,0 0 0,0 0 0,-1 0 0,1 0 0,-3 1 0,-11 8 0,-7 14 0,1 2 0,1 0 0,1 1 0,-25 48 0,42-70 0,-1 0 0,0-1 0,0 1 0,-1-1 0,0 0 0,1 0 0,-1 0 0,-1 0 0,-7 5 0,-1-2 0,0 1 0,-16 5 0,17-8 0,0 1 0,1 0 0,0 0 0,-14 11 0,21-14-91,1 1 0,-1 0 0,1 0 0,0 0 0,0 1 0,0-1 0,1 1 0,-1-1 0,1 1 0,1 0 0,-1 0 0,0 0 0,1 0 0,-1 9 0,-1 14-6735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dirty="0"/>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dirty="0"/>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 whiteboards or in their exercise books ask the learners to think of some different scenarios for each correlation.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Can they sketch these scatter graphs and put the variables on the axes. Scales are not needed, just a sketch reinforcing their understanding of the correlations and making them think about possible real-life examples. Use animation to show the example of energy used on a treadmill.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Learners can then share some of these with the class showing their sketches and what the variables are and what the correlation is.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116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first graph – what information does it show? What is the general trend of the data points? </a:t>
            </a:r>
          </a:p>
          <a:p>
            <a:r>
              <a:rPr lang="en-GB" dirty="0"/>
              <a:t>Compare the two scatter graphs. What is the same? What is different? </a:t>
            </a:r>
          </a:p>
        </p:txBody>
      </p:sp>
      <p:sp>
        <p:nvSpPr>
          <p:cNvPr id="4" name="Slide Number Placeholder 3"/>
          <p:cNvSpPr>
            <a:spLocks noGrp="1"/>
          </p:cNvSpPr>
          <p:nvPr>
            <p:ph type="sldNum" sz="quarter" idx="5"/>
          </p:nvPr>
        </p:nvSpPr>
        <p:spPr/>
        <p:txBody>
          <a:bodyPr/>
          <a:lstStyle/>
          <a:p>
            <a:fld id="{C30292A9-7A47-3844-B146-D6E152DCFCB4}" type="slidenum">
              <a:rPr lang="en-US" smtClean="0"/>
              <a:t>11</a:t>
            </a:fld>
            <a:endParaRPr lang="en-US" dirty="0"/>
          </a:p>
        </p:txBody>
      </p:sp>
    </p:spTree>
    <p:extLst>
      <p:ext uri="{BB962C8B-B14F-4D97-AF65-F5344CB8AC3E}">
        <p14:creationId xmlns:p14="http://schemas.microsoft.com/office/powerpoint/2010/main" val="3167632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Repeat the discussion using this graph. </a:t>
            </a:r>
          </a:p>
        </p:txBody>
      </p:sp>
      <p:sp>
        <p:nvSpPr>
          <p:cNvPr id="4" name="Slide Number Placeholder 3"/>
          <p:cNvSpPr>
            <a:spLocks noGrp="1"/>
          </p:cNvSpPr>
          <p:nvPr>
            <p:ph type="sldNum" sz="quarter" idx="5"/>
          </p:nvPr>
        </p:nvSpPr>
        <p:spPr/>
        <p:txBody>
          <a:bodyPr/>
          <a:lstStyle/>
          <a:p>
            <a:fld id="{C30292A9-7A47-3844-B146-D6E152DCFCB4}" type="slidenum">
              <a:rPr lang="en-US" smtClean="0"/>
              <a:t>12</a:t>
            </a:fld>
            <a:endParaRPr lang="en-US" dirty="0"/>
          </a:p>
        </p:txBody>
      </p:sp>
    </p:spTree>
    <p:extLst>
      <p:ext uri="{BB962C8B-B14F-4D97-AF65-F5344CB8AC3E}">
        <p14:creationId xmlns:p14="http://schemas.microsoft.com/office/powerpoint/2010/main" val="2397668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that learners understand what shows that a correlation can be weak or strong and that there may be no correlation.</a:t>
            </a:r>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dirty="0"/>
          </a:p>
        </p:txBody>
      </p:sp>
    </p:spTree>
    <p:extLst>
      <p:ext uri="{BB962C8B-B14F-4D97-AF65-F5344CB8AC3E}">
        <p14:creationId xmlns:p14="http://schemas.microsoft.com/office/powerpoint/2010/main" val="3143527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Tell the learners to go back to the handout with the class data on.</a:t>
            </a:r>
          </a:p>
          <a:p>
            <a:pPr marL="0" indent="0">
              <a:buFont typeface="Arial" panose="020B0604020202020204" pitchFamily="34" charset="0"/>
              <a:buNone/>
            </a:pPr>
            <a:r>
              <a:rPr lang="en-GB" dirty="0"/>
              <a:t>Learners are now to construct their scatter graph. What is the correlation? Learners to draw a line of best fit. </a:t>
            </a:r>
          </a:p>
          <a:p>
            <a:pPr marL="0" indent="0">
              <a:buFont typeface="Arial" panose="020B0604020202020204" pitchFamily="34" charset="0"/>
              <a:buNone/>
            </a:pPr>
            <a:r>
              <a:rPr lang="en-GB" dirty="0"/>
              <a:t>Learners are then to note down some questions that they could ask their pair from the graph. For example: How many minutes should it take someone who lives 5 miles away to get to college? How many miles away would you expect someone to live if it took them 20 mins to get to college?</a:t>
            </a:r>
          </a:p>
          <a:p>
            <a:pPr marL="0" indent="0">
              <a:buFont typeface="Arial" panose="020B0604020202020204" pitchFamily="34" charset="0"/>
              <a:buNone/>
            </a:pPr>
            <a:r>
              <a:rPr lang="en-GB" dirty="0"/>
              <a:t>Learners then swap graphs and peer assess. Animations show the full mark checklist. Reiterate that it doesn’t matter what information is on either axis and it doesn’t matter if someone uses a different scale to someone else as long as they are linear.</a:t>
            </a:r>
          </a:p>
          <a:p>
            <a:pPr marL="0" indent="0">
              <a:buFont typeface="Arial" panose="020B0604020202020204" pitchFamily="34" charset="0"/>
              <a:buNone/>
            </a:pPr>
            <a:r>
              <a:rPr lang="en-GB" dirty="0"/>
              <a:t>Learners spend a few minutes asking each other questions from their graphs.</a:t>
            </a: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dirty="0"/>
          </a:p>
        </p:txBody>
      </p:sp>
    </p:spTree>
    <p:extLst>
      <p:ext uri="{BB962C8B-B14F-4D97-AF65-F5344CB8AC3E}">
        <p14:creationId xmlns:p14="http://schemas.microsoft.com/office/powerpoint/2010/main" val="730262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PRACL2/C03 Q12</a:t>
            </a:r>
          </a:p>
          <a:p>
            <a:r>
              <a:rPr lang="en-GB" sz="1200" kern="1200" dirty="0">
                <a:solidFill>
                  <a:schemeClr val="tx1"/>
                </a:solidFill>
                <a:effectLst/>
                <a:latin typeface="+mn-lt"/>
                <a:ea typeface="+mn-ea"/>
                <a:cs typeface="+mn-cs"/>
              </a:rPr>
              <a:t>Exam tips about scatter graph questions. </a:t>
            </a:r>
          </a:p>
          <a:p>
            <a:r>
              <a:rPr lang="en-GB" sz="1200" kern="1200" dirty="0">
                <a:solidFill>
                  <a:schemeClr val="tx1"/>
                </a:solidFill>
                <a:effectLst/>
                <a:latin typeface="+mn-lt"/>
                <a:ea typeface="+mn-ea"/>
                <a:cs typeface="+mn-cs"/>
              </a:rPr>
              <a:t>Class is to read the exam question and then think about the questions in the blue box. Tutor to allow the learners a bit of thinking time before leading a class discussion.</a:t>
            </a:r>
          </a:p>
          <a:p>
            <a:r>
              <a:rPr lang="en-GB" sz="1200" kern="1200" dirty="0">
                <a:solidFill>
                  <a:schemeClr val="tx1"/>
                </a:solidFill>
                <a:effectLst/>
                <a:latin typeface="+mn-lt"/>
                <a:ea typeface="+mn-ea"/>
                <a:cs typeface="+mn-cs"/>
              </a:rPr>
              <a:t>Animations on the slide provide answers.</a:t>
            </a:r>
          </a:p>
          <a:p>
            <a:r>
              <a:rPr lang="en-GB" sz="1200" kern="1200" dirty="0">
                <a:solidFill>
                  <a:schemeClr val="tx1"/>
                </a:solidFill>
                <a:effectLst/>
                <a:latin typeface="+mn-lt"/>
                <a:ea typeface="+mn-ea"/>
                <a:cs typeface="+mn-cs"/>
              </a:rPr>
              <a:t>Discuss the clues: 2 lots of data, graph paper, key words: correlation or relationship</a:t>
            </a:r>
            <a:endParaRPr lang="en-GB"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15</a:t>
            </a:fld>
            <a:endParaRPr lang="en-US" dirty="0"/>
          </a:p>
        </p:txBody>
      </p:sp>
    </p:spTree>
    <p:extLst>
      <p:ext uri="{BB962C8B-B14F-4D97-AF65-F5344CB8AC3E}">
        <p14:creationId xmlns:p14="http://schemas.microsoft.com/office/powerpoint/2010/main" val="1544286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PRACL2/C03 Q12</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other things do you have to think about when constructing a scatter graph?</a:t>
            </a:r>
          </a:p>
          <a:p>
            <a:r>
              <a:rPr lang="en-GB" sz="1200" kern="1200" dirty="0">
                <a:solidFill>
                  <a:schemeClr val="tx1"/>
                </a:solidFill>
                <a:effectLst/>
                <a:latin typeface="+mn-lt"/>
                <a:ea typeface="+mn-ea"/>
                <a:cs typeface="+mn-cs"/>
              </a:rPr>
              <a:t>Linear scale – discuss with learners what linear means.</a:t>
            </a:r>
          </a:p>
          <a:p>
            <a:r>
              <a:rPr lang="en-GB" sz="1200" kern="1200" dirty="0">
                <a:solidFill>
                  <a:schemeClr val="tx1"/>
                </a:solidFill>
                <a:effectLst/>
                <a:latin typeface="+mn-lt"/>
                <a:ea typeface="+mn-ea"/>
                <a:cs typeface="+mn-cs"/>
              </a:rPr>
              <a:t>Accurate plotting of points – learners need to be careful.</a:t>
            </a:r>
          </a:p>
          <a:p>
            <a:r>
              <a:rPr lang="en-GB" sz="1200" kern="1200" dirty="0">
                <a:solidFill>
                  <a:schemeClr val="tx1"/>
                </a:solidFill>
                <a:effectLst/>
                <a:latin typeface="+mn-lt"/>
                <a:ea typeface="+mn-ea"/>
                <a:cs typeface="+mn-cs"/>
              </a:rPr>
              <a:t>Learners must label axes (it doesn’t matter which axis is used for each lot of data).</a:t>
            </a:r>
          </a:p>
          <a:p>
            <a:r>
              <a:rPr lang="en-GB" sz="1200" kern="1200" dirty="0">
                <a:solidFill>
                  <a:schemeClr val="tx1"/>
                </a:solidFill>
                <a:effectLst/>
                <a:latin typeface="+mn-lt"/>
                <a:ea typeface="+mn-ea"/>
                <a:cs typeface="+mn-cs"/>
              </a:rPr>
              <a:t>A title is good practice but they will not lose marks without.</a:t>
            </a:r>
          </a:p>
          <a:p>
            <a:endParaRPr lang="en-GB"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16</a:t>
            </a:fld>
            <a:endParaRPr lang="en-US" dirty="0"/>
          </a:p>
        </p:txBody>
      </p:sp>
    </p:spTree>
    <p:extLst>
      <p:ext uri="{BB962C8B-B14F-4D97-AF65-F5344CB8AC3E}">
        <p14:creationId xmlns:p14="http://schemas.microsoft.com/office/powerpoint/2010/main" val="64526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Learners now answer 2 FS exam questions.</a:t>
            </a:r>
          </a:p>
          <a:p>
            <a:r>
              <a:rPr lang="en-US" dirty="0"/>
              <a:t>PMAT2/C05</a:t>
            </a:r>
          </a:p>
          <a:p>
            <a:endParaRPr lang="en-US" dirty="0"/>
          </a:p>
          <a:p>
            <a:r>
              <a:rPr lang="en-US" dirty="0"/>
              <a:t>Tutor to give worksheet out.</a:t>
            </a:r>
          </a:p>
        </p:txBody>
      </p:sp>
      <p:sp>
        <p:nvSpPr>
          <p:cNvPr id="4" name="Slide Number Placeholder 3"/>
          <p:cNvSpPr>
            <a:spLocks noGrp="1"/>
          </p:cNvSpPr>
          <p:nvPr>
            <p:ph type="sldNum" sz="quarter" idx="5"/>
          </p:nvPr>
        </p:nvSpPr>
        <p:spPr/>
        <p:txBody>
          <a:bodyPr/>
          <a:lstStyle/>
          <a:p>
            <a:fld id="{C30292A9-7A47-3844-B146-D6E152DCFCB4}" type="slidenum">
              <a:rPr lang="en-US" smtClean="0"/>
              <a:t>17</a:t>
            </a:fld>
            <a:endParaRPr lang="en-US" dirty="0"/>
          </a:p>
        </p:txBody>
      </p:sp>
    </p:spTree>
    <p:extLst>
      <p:ext uri="{BB962C8B-B14F-4D97-AF65-F5344CB8AC3E}">
        <p14:creationId xmlns:p14="http://schemas.microsoft.com/office/powerpoint/2010/main" val="2889187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Learners now answer 2 FS exam questions.</a:t>
            </a:r>
          </a:p>
          <a:p>
            <a:r>
              <a:rPr lang="en-US" dirty="0"/>
              <a:t>PMAT2/C04</a:t>
            </a:r>
          </a:p>
          <a:p>
            <a:endParaRPr lang="en-US" dirty="0"/>
          </a:p>
          <a:p>
            <a:r>
              <a:rPr lang="en-US" dirty="0"/>
              <a:t>Tutor to give worksheet out.</a:t>
            </a:r>
          </a:p>
        </p:txBody>
      </p:sp>
      <p:sp>
        <p:nvSpPr>
          <p:cNvPr id="4" name="Slide Number Placeholder 3"/>
          <p:cNvSpPr>
            <a:spLocks noGrp="1"/>
          </p:cNvSpPr>
          <p:nvPr>
            <p:ph type="sldNum" sz="quarter" idx="5"/>
          </p:nvPr>
        </p:nvSpPr>
        <p:spPr/>
        <p:txBody>
          <a:bodyPr/>
          <a:lstStyle/>
          <a:p>
            <a:fld id="{C30292A9-7A47-3844-B146-D6E152DCFCB4}" type="slidenum">
              <a:rPr lang="en-US" smtClean="0"/>
              <a:t>18</a:t>
            </a:fld>
            <a:endParaRPr lang="en-US" dirty="0"/>
          </a:p>
        </p:txBody>
      </p:sp>
    </p:spTree>
    <p:extLst>
      <p:ext uri="{BB962C8B-B14F-4D97-AF65-F5344CB8AC3E}">
        <p14:creationId xmlns:p14="http://schemas.microsoft.com/office/powerpoint/2010/main" val="1164517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0" dirty="0">
                <a:effectLst/>
                <a:latin typeface="Calibri" panose="020F0502020204030204" pitchFamily="34" charset="0"/>
                <a:ea typeface="Calibri" panose="020F0502020204030204" pitchFamily="34" charset="0"/>
                <a:cs typeface="Times New Roman" panose="02020603050405020304" pitchFamily="18" charset="0"/>
              </a:rPr>
              <a:t>Use to discuss answers and methods used with the class and highlight any misconceptions.</a:t>
            </a:r>
            <a:endParaRPr lang="en-US" i="0" dirty="0"/>
          </a:p>
        </p:txBody>
      </p:sp>
      <p:sp>
        <p:nvSpPr>
          <p:cNvPr id="4" name="Slide Number Placeholder 3"/>
          <p:cNvSpPr>
            <a:spLocks noGrp="1"/>
          </p:cNvSpPr>
          <p:nvPr>
            <p:ph type="sldNum" sz="quarter" idx="5"/>
          </p:nvPr>
        </p:nvSpPr>
        <p:spPr/>
        <p:txBody>
          <a:bodyPr/>
          <a:lstStyle/>
          <a:p>
            <a:fld id="{C30292A9-7A47-3844-B146-D6E152DCFCB4}" type="slidenum">
              <a:rPr lang="en-US" smtClean="0"/>
              <a:t>19</a:t>
            </a:fld>
            <a:endParaRPr lang="en-US" dirty="0"/>
          </a:p>
        </p:txBody>
      </p:sp>
    </p:spTree>
    <p:extLst>
      <p:ext uri="{BB962C8B-B14F-4D97-AF65-F5344CB8AC3E}">
        <p14:creationId xmlns:p14="http://schemas.microsoft.com/office/powerpoint/2010/main" val="340085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a:t>
            </a:r>
            <a:r>
              <a:rPr lang="en-GB" sz="1200" dirty="0">
                <a:latin typeface="Arial" panose="020B0604020202020204" pitchFamily="34" charset="0"/>
                <a:cs typeface="Arial" panose="020B0604020202020204" pitchFamily="34" charset="0"/>
              </a:rPr>
              <a:t>THINK-PAIR-SHARE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r>
              <a:rPr lang="en-GB" dirty="0"/>
              <a:t>Tutor to encourage learners to think about data collection and why? Learners then discuss with their pair and share with the class.</a:t>
            </a:r>
          </a:p>
          <a:p>
            <a:r>
              <a:rPr lang="en-GB" dirty="0"/>
              <a:t>Key points: data collection enables companies/researchers to make informed decisions. It enables them to analyse how they are doing and enables them to see trends. </a:t>
            </a:r>
          </a:p>
          <a:p>
            <a:r>
              <a:rPr lang="en-GB" dirty="0"/>
              <a:t>Once data is collected it is often presented in the form of a chart/graph as this makes it easier to analyse. </a:t>
            </a:r>
          </a:p>
          <a:p>
            <a:r>
              <a:rPr lang="en-GB" dirty="0"/>
              <a:t>Discuss with learners different ways of presenting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2063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0" dirty="0">
                <a:effectLst/>
                <a:latin typeface="Calibri" panose="020F0502020204030204" pitchFamily="34" charset="0"/>
                <a:ea typeface="Calibri" panose="020F0502020204030204" pitchFamily="34" charset="0"/>
                <a:cs typeface="Times New Roman" panose="02020603050405020304" pitchFamily="18" charset="0"/>
              </a:rPr>
              <a:t>Use to discuss answers and methods used with the class and highlight any misconceptions.</a:t>
            </a:r>
            <a:endParaRPr lang="en-US" i="0" dirty="0"/>
          </a:p>
        </p:txBody>
      </p:sp>
      <p:sp>
        <p:nvSpPr>
          <p:cNvPr id="4" name="Slide Number Placeholder 3"/>
          <p:cNvSpPr>
            <a:spLocks noGrp="1"/>
          </p:cNvSpPr>
          <p:nvPr>
            <p:ph type="sldNum" sz="quarter" idx="5"/>
          </p:nvPr>
        </p:nvSpPr>
        <p:spPr/>
        <p:txBody>
          <a:bodyPr/>
          <a:lstStyle/>
          <a:p>
            <a:fld id="{C30292A9-7A47-3844-B146-D6E152DCFCB4}" type="slidenum">
              <a:rPr lang="en-US" smtClean="0"/>
              <a:t>20</a:t>
            </a:fld>
            <a:endParaRPr lang="en-US" dirty="0"/>
          </a:p>
        </p:txBody>
      </p:sp>
    </p:spTree>
    <p:extLst>
      <p:ext uri="{BB962C8B-B14F-4D97-AF65-F5344CB8AC3E}">
        <p14:creationId xmlns:p14="http://schemas.microsoft.com/office/powerpoint/2010/main" val="667869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dirty="0"/>
          </a:p>
        </p:txBody>
      </p:sp>
    </p:spTree>
    <p:extLst>
      <p:ext uri="{BB962C8B-B14F-4D97-AF65-F5344CB8AC3E}">
        <p14:creationId xmlns:p14="http://schemas.microsoft.com/office/powerpoint/2010/main" val="3658946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22</a:t>
            </a:fld>
            <a:endParaRPr lang="en-US" dirty="0"/>
          </a:p>
        </p:txBody>
      </p:sp>
    </p:spTree>
    <p:extLst>
      <p:ext uri="{BB962C8B-B14F-4D97-AF65-F5344CB8AC3E}">
        <p14:creationId xmlns:p14="http://schemas.microsoft.com/office/powerpoint/2010/main" val="146445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Tutor to allow the learners time to think about the statement. What do they think? How can we find out?  </a:t>
            </a:r>
          </a:p>
          <a:p>
            <a:pPr marL="0" indent="0">
              <a:buFont typeface="Arial" panose="020B0604020202020204" pitchFamily="34" charset="0"/>
              <a:buNone/>
            </a:pPr>
            <a:r>
              <a:rPr lang="en-GB" dirty="0"/>
              <a:t>They may (but probably won’t) suggest using a scatter graph. Don’t mention scatter graphs yet.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As a class they are going to find out if the statement is true.</a:t>
            </a:r>
          </a:p>
          <a:p>
            <a:pPr marL="0" indent="0">
              <a:buFont typeface="Arial" panose="020B0604020202020204" pitchFamily="34" charset="0"/>
              <a:buNone/>
            </a:pPr>
            <a:r>
              <a:rPr lang="en-GB" dirty="0"/>
              <a:t>Tutor to hand out the worksheet. Learners can work in pairs to go and collect the data by asking all the other learners in the class. They need to record this on the table.</a:t>
            </a:r>
          </a:p>
          <a:p>
            <a:pPr marL="0" indent="0">
              <a:buFont typeface="Arial" panose="020B0604020202020204" pitchFamily="34" charset="0"/>
              <a:buNone/>
            </a:pPr>
            <a:r>
              <a:rPr lang="en-GB" dirty="0"/>
              <a:t>This data will then be put to the side while the class interprets some scatter graphs. They will then return to this data and construct their scatter graph.</a:t>
            </a:r>
          </a:p>
          <a:p>
            <a:pPr marL="0" indent="0">
              <a:buFont typeface="Arial" panose="020B0604020202020204" pitchFamily="34" charset="0"/>
              <a:buNone/>
            </a:pPr>
            <a:r>
              <a:rPr lang="en-GB" dirty="0"/>
              <a:t>If they don’t know how many miles away they live they could look this up on their phones from a mapping app.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157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Start with an open question – what can they see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Some learners may immediately say that it’s a scatter graph. Probe for information about what a scatter graph is and what it shows.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Probe for the content of the scatter graph: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is it showing? </a:t>
            </a:r>
            <a:r>
              <a:rPr lang="en-GB"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(Encourage learners to engage with the context)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do the crosses represent?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does the cross above 14 years mean? </a:t>
            </a:r>
            <a:r>
              <a:rPr lang="en-GB"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 person who has 14 years in education earns £30 000. Highlight that this is just one person – it doesn’t mean that everyone with 14 years of education earns £30 000.  Refer to 15 years – 3 people with different salaries are shown 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the scatter graph showing any sort of trend or pattern?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is missing from the graph to help show a pattern? </a:t>
            </a:r>
            <a:r>
              <a:rPr lang="en-GB"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(Line of best fit)</a:t>
            </a:r>
            <a:endParaRPr lang="en-GB"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Reinforce that a scatter graph shows the relationship between two variables (in this case, as years of education increases, earnings increase).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Scatter graphs may also include anomalies (also called ‘outliers’) – What is an anomaly?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Ask if they can say which point is an obvious anomaly. </a:t>
            </a:r>
            <a:r>
              <a:rPr lang="en-GB"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person with 12 years education earning £80 000 – much more than most people with 12 years education could expect to earn.)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Ask the learners if they recognise what this type of graph is and what this type of graph can be used to show; encourage them to engage in the context. </a:t>
            </a:r>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68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Explain that the line of best fit has now been drawn on the scatter graph. Discuss how this is a matter of judgement but needs to go close to as many points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Ask learners questions to get them to interpret the graph:</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n-GB" sz="1000" b="1" i="0" u="none" strike="noStrike" kern="1200" cap="none" spc="0" normalizeH="0" baseline="0" noProof="0" dirty="0">
                <a:ln>
                  <a:noFill/>
                </a:ln>
                <a:solidFill>
                  <a:prstClr val="black"/>
                </a:solidFill>
                <a:effectLst/>
                <a:uLnTx/>
                <a:uFillTx/>
                <a:latin typeface="Calibri"/>
                <a:ea typeface="+mn-ea"/>
                <a:cs typeface="+mn-cs"/>
              </a:rPr>
              <a:t>What salary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could</a:t>
            </a: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someone with 13.5 years of education expect to earn?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Ask learners to think about this and show their responses on mini whiteboards. Ask for volunteers to say how they worked this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Reveal and explain the animated red line to show it’s likely to be just over £20 000.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Make sure that the learners know that they need to draw lines on the graphs.</a:t>
            </a:r>
            <a:endParaRPr lang="en-GB"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startAt="2"/>
              <a:tabLst/>
              <a:defRPr/>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many years of education would you expect someone on a salary of £50k to have?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Again, ask learners to think about this and show their responses on mini whiteboards. Ask for volunteers to say how they worked this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Reveal and explain the animated red line to show it’s likely to be nearly 16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07000"/>
              </a:lnSpc>
              <a:spcAft>
                <a:spcPts val="800"/>
              </a:spcAft>
              <a:buFont typeface="+mj-lt"/>
              <a:buAutoNum type="alphaLcParenR" startAt="3"/>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about the salary of someone with 30 years of education? </a:t>
            </a:r>
          </a:p>
          <a:p>
            <a:pPr>
              <a:lnSpc>
                <a:spcPct val="107000"/>
              </a:lnSpc>
              <a:spcAft>
                <a:spcPts val="800"/>
              </a:spcAft>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Explain that there is no data here beyond 18 years of education, so we cannot say if the same trend continues.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391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Sample learner thinking – Ruby</a:t>
            </a:r>
            <a:r>
              <a:rPr lang="en-GB" sz="1800" dirty="0">
                <a:solidFill>
                  <a:srgbClr val="404040"/>
                </a:solidFill>
                <a:effectLst/>
                <a:latin typeface="Arial" panose="020B0604020202020204" pitchFamily="34" charset="0"/>
                <a:ea typeface="Calibri" panose="020F0502020204030204" pitchFamily="34" charset="0"/>
              </a:rPr>
              <a:t> thinks she has drawn the line of best fit on these graphs. Are they correct? Why/why not? </a:t>
            </a:r>
          </a:p>
          <a:p>
            <a:r>
              <a:rPr lang="en-GB" sz="1800" dirty="0">
                <a:solidFill>
                  <a:srgbClr val="404040"/>
                </a:solidFill>
                <a:effectLst/>
                <a:latin typeface="Arial" panose="020B0604020202020204" pitchFamily="34" charset="0"/>
              </a:rPr>
              <a:t>Encourage learners to think about each and discuss with their pair. </a:t>
            </a:r>
          </a:p>
          <a:p>
            <a:r>
              <a:rPr lang="en-GB" sz="1800" dirty="0">
                <a:solidFill>
                  <a:srgbClr val="404040"/>
                </a:solidFill>
                <a:effectLst/>
                <a:latin typeface="Arial" panose="020B0604020202020204" pitchFamily="34" charset="0"/>
              </a:rPr>
              <a:t>Class feedback.</a:t>
            </a:r>
          </a:p>
          <a:p>
            <a:r>
              <a:rPr lang="en-GB" sz="1800" dirty="0">
                <a:solidFill>
                  <a:srgbClr val="404040"/>
                </a:solidFill>
                <a:effectLst/>
                <a:latin typeface="Arial" panose="020B0604020202020204" pitchFamily="34" charset="0"/>
              </a:rPr>
              <a:t>D</a:t>
            </a:r>
            <a:r>
              <a:rPr lang="en-GB" dirty="0"/>
              <a:t>iscuss the examples of line of best fit on these graphs. How can they be corrected?</a:t>
            </a:r>
          </a:p>
          <a:p>
            <a:pPr marL="228600" indent="-228600">
              <a:buAutoNum type="arabicPeriod"/>
            </a:pPr>
            <a:r>
              <a:rPr lang="en-GB" dirty="0"/>
              <a:t>Not going through the middle of the points. Should be approx. same number of points on either side. Doesn’t need to go through the origin. Angle is too steep.</a:t>
            </a:r>
          </a:p>
          <a:p>
            <a:pPr marL="228600" indent="-228600">
              <a:buAutoNum type="arabicPeriod"/>
            </a:pPr>
            <a:r>
              <a:rPr lang="en-GB" dirty="0"/>
              <a:t>THIS IS CORRECT, Ruby has got this one right.</a:t>
            </a:r>
          </a:p>
          <a:p>
            <a:pPr marL="228600" indent="-228600">
              <a:buAutoNum type="arabicPeriod"/>
            </a:pPr>
            <a:r>
              <a:rPr lang="en-GB" dirty="0"/>
              <a:t>The line is too low. The angle is good and follows the trend but needs to be higher.</a:t>
            </a:r>
          </a:p>
          <a:p>
            <a:pPr marL="228600" indent="-228600">
              <a:buAutoNum type="arabicPeriod"/>
            </a:pPr>
            <a:r>
              <a:rPr lang="en-GB" dirty="0"/>
              <a:t>A line of best fit must be a straight line.</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6</a:t>
            </a:fld>
            <a:endParaRPr lang="en-US" dirty="0"/>
          </a:p>
        </p:txBody>
      </p:sp>
    </p:spTree>
    <p:extLst>
      <p:ext uri="{BB962C8B-B14F-4D97-AF65-F5344CB8AC3E}">
        <p14:creationId xmlns:p14="http://schemas.microsoft.com/office/powerpoint/2010/main" val="300368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Arial" panose="020B0604020202020204" pitchFamily="34" charset="0"/>
                <a:ea typeface="Calibri" panose="020F0502020204030204" pitchFamily="34" charset="0"/>
              </a:rPr>
              <a:t>Discuss the common misconceptions </a:t>
            </a:r>
            <a:r>
              <a:rPr lang="en-GB" sz="1200" kern="1200" dirty="0">
                <a:solidFill>
                  <a:schemeClr val="tx1"/>
                </a:solidFill>
                <a:effectLst/>
                <a:latin typeface="+mn-lt"/>
                <a:ea typeface="+mn-ea"/>
                <a:cs typeface="+mn-cs"/>
              </a:rPr>
              <a:t>–</a:t>
            </a:r>
            <a:r>
              <a:rPr lang="en-GB" sz="1200" dirty="0">
                <a:solidFill>
                  <a:srgbClr val="404040"/>
                </a:solidFill>
                <a:effectLst/>
                <a:latin typeface="Arial" panose="020B0604020202020204" pitchFamily="34" charset="0"/>
                <a:ea typeface="Calibri" panose="020F0502020204030204" pitchFamily="34" charset="0"/>
              </a:rPr>
              <a:t> drawing line of best fit through origin. A lot of learners think the line of best fit must go through the origin. Explain that this is not the case. Graph B is correct. </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7</a:t>
            </a:fld>
            <a:endParaRPr lang="en-US" dirty="0"/>
          </a:p>
        </p:txBody>
      </p:sp>
    </p:spTree>
    <p:extLst>
      <p:ext uri="{BB962C8B-B14F-4D97-AF65-F5344CB8AC3E}">
        <p14:creationId xmlns:p14="http://schemas.microsoft.com/office/powerpoint/2010/main" val="1195015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dirty="0"/>
          </a:p>
        </p:txBody>
      </p:sp>
    </p:spTree>
    <p:extLst>
      <p:ext uri="{BB962C8B-B14F-4D97-AF65-F5344CB8AC3E}">
        <p14:creationId xmlns:p14="http://schemas.microsoft.com/office/powerpoint/2010/main" val="370256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the different types of correlation that can be shown using a scatter graph, as shown on the slide.</a:t>
            </a:r>
          </a:p>
          <a:p>
            <a:r>
              <a:rPr lang="en-GB" sz="1200" kern="1200" dirty="0">
                <a:solidFill>
                  <a:schemeClr val="tx1"/>
                </a:solidFill>
                <a:effectLst/>
                <a:latin typeface="+mn-lt"/>
                <a:ea typeface="+mn-ea"/>
                <a:cs typeface="+mn-cs"/>
              </a:rPr>
              <a:t>Discuss what is meant by positive correlation, negative correlation and no correlation – provide example to illustrate each, e.g.:</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Rainy weather and number of umbrellas sold – positive correlation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Sunny weather and number of hot drinks sold – negative correlation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Number of children and number of dogs in a family – no correlation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Mention that sometimes the graphs show weak correlation and strong correlation – if correlation is strong, then all the points will be close to the line of best fit.</a:t>
            </a:r>
          </a:p>
          <a:p>
            <a:endParaRPr lang="en-GB" sz="1200" kern="1200" dirty="0">
              <a:solidFill>
                <a:schemeClr val="tx1"/>
              </a:solidFill>
              <a:effectLst/>
              <a:latin typeface="+mn-lt"/>
              <a:ea typeface="+mn-ea"/>
              <a:cs typeface="+mn-cs"/>
            </a:endParaRPr>
          </a:p>
          <a:p>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371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5E59EFEE-12DD-914C-A9ED-AC7121928799}" type="datetime1">
              <a:rPr lang="en-GB" smtClean="0"/>
              <a:t>24/04/2023</a:t>
            </a:fld>
            <a:endParaRPr lang="en-US" dirty="0"/>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3F3D400D-A707-CB4E-BF4A-BF4BAC9D5EAF}" type="datetime1">
              <a:rPr lang="en-GB" smtClean="0"/>
              <a:t>24/04/2023</a:t>
            </a:fld>
            <a:endParaRPr lang="en-US" dirty="0"/>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AEAB82B3-E232-2A47-937C-E2C74E1CE97B}" type="datetime1">
              <a:rPr lang="en-GB" smtClean="0"/>
              <a:t>24/04/2023</a:t>
            </a:fld>
            <a:endParaRPr lang="en-US" dirty="0"/>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75E26D20-E2CB-354E-BB63-8376A8FABF6F}" type="datetime1">
              <a:rPr lang="en-GB" smtClean="0"/>
              <a:t>24/04/2023</a:t>
            </a:fld>
            <a:endParaRPr lang="en-US" dirty="0"/>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C7B6A8C3-9A3C-8B46-A4A3-1C77C5480308}" type="datetime1">
              <a:rPr lang="en-GB" smtClean="0"/>
              <a:t>24/04/2023</a:t>
            </a:fld>
            <a:endParaRPr lang="en-US" dirty="0"/>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6B7010A0-EEEF-5F4D-B64F-192BB1E2C26D}" type="datetime1">
              <a:rPr lang="en-GB" smtClean="0"/>
              <a:t>24/04/2023</a:t>
            </a:fld>
            <a:endParaRPr lang="en-US" dirty="0"/>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B07EFBA9-69B2-C14E-8252-ADD9E97C9DF3}" type="datetime1">
              <a:rPr lang="en-GB" smtClean="0"/>
              <a:t>24/04/2023</a:t>
            </a:fld>
            <a:endParaRPr lang="en-US" dirty="0"/>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39670B70-BAE3-E746-A343-2717F46D0224}" type="datetime1">
              <a:rPr lang="en-GB" smtClean="0"/>
              <a:t>24/04/2023</a:t>
            </a:fld>
            <a:endParaRPr lang="en-US" dirty="0"/>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4877C5B2-D6A4-E74C-869E-F46E5BC76D3D}" type="datetime1">
              <a:rPr lang="en-GB" smtClean="0"/>
              <a:t>24/04/2023</a:t>
            </a:fld>
            <a:endParaRPr lang="en-US" dirty="0"/>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04D5D082-0069-0549-9735-BC926128BD30}" type="datetime1">
              <a:rPr lang="en-GB" smtClean="0"/>
              <a:t>24/04/2023</a:t>
            </a:fld>
            <a:endParaRPr lang="en-US" dirty="0"/>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31460511-8E49-E445-85F0-D0F924FDA0F3}" type="datetime1">
              <a:rPr lang="en-GB" smtClean="0"/>
              <a:t>24/04/2023</a:t>
            </a:fld>
            <a:endParaRPr lang="en-US" dirty="0"/>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6C994037-EB10-9749-AD91-8745A11F8361}" type="datetime1">
              <a:rPr lang="en-GB" smtClean="0"/>
              <a:t>24/04/2023</a:t>
            </a:fld>
            <a:endParaRPr lang="en-US" dirty="0"/>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C0876792-755C-A74E-BF66-837A24BC57F6}" type="datetime1">
              <a:rPr lang="en-GB" smtClean="0"/>
              <a:t>24/04/2023</a:t>
            </a:fld>
            <a:endParaRPr lang="en-US" dirty="0"/>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1961CA3-323E-0040-9CFC-55813E2DA1FF}" type="datetime1">
              <a:rPr lang="en-GB" smtClean="0"/>
              <a:t>24/04/2023</a:t>
            </a:fld>
            <a:endParaRPr lang="en-US" dirty="0"/>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DA8DD5D9-C784-EA4E-9E51-F6140FE779AE}" type="datetime1">
              <a:rPr lang="en-GB" smtClean="0"/>
              <a:t>24/04/2023</a:t>
            </a:fld>
            <a:endParaRPr lang="en-US" dirty="0"/>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0423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4B3583-A5F1-7B4A-9334-7E59C4BDA60A}" type="datetime1">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24/04/2023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1992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705460-AE50-FB40-AB04-B86CD9D59967}" type="datetime1">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24/04/2023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372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ADFC5F5D-BD44-9B4B-B6FA-CFB13377D7C6}" type="datetime1">
              <a:rPr lang="en-GB" smtClean="0"/>
              <a:t>24/04/2023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9102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C7760C72-32E5-CE49-B642-12A8771215E9}" type="datetime1">
              <a:rPr lang="en-GB" smtClean="0"/>
              <a:t>24/04/2023</a:t>
            </a:fld>
            <a:endParaRPr lang="en-US" dirty="0"/>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5F9E5D3F-BF46-1E4A-B0DE-9479587522E0}" type="datetime1">
              <a:rPr lang="en-GB" smtClean="0"/>
              <a:t>24/04/2023</a:t>
            </a:fld>
            <a:endParaRPr lang="en-US" dirty="0"/>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D445658C-C11B-B04D-ABA9-86F52908D388}" type="datetime1">
              <a:rPr lang="en-GB" smtClean="0"/>
              <a:t>24/04/2023</a:t>
            </a:fld>
            <a:endParaRPr lang="en-US" dirty="0"/>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0E1B77F6-B1AE-BB49-A898-ABFE2240CAF3}" type="datetime1">
              <a:rPr lang="en-GB" smtClean="0"/>
              <a:t>24/04/2023</a:t>
            </a:fld>
            <a:endParaRPr lang="en-US" dirty="0"/>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D08FB76B-638A-6642-A472-87FDA95D87DA}" type="datetime1">
              <a:rPr lang="en-GB" smtClean="0"/>
              <a:t>24/04/2023</a:t>
            </a:fld>
            <a:endParaRPr lang="en-US" dirty="0"/>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AA5F3CA7-85FD-9F49-AB3B-6D95BF388BD8}" type="datetime1">
              <a:rPr lang="en-GB" smtClean="0"/>
              <a:t>24/04/2023</a:t>
            </a:fld>
            <a:endParaRPr lang="en-US" dirty="0"/>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4D9CF6CF-A6BA-CB46-9AB6-84D675C4FB75}" type="datetime1">
              <a:rPr lang="en-GB" smtClean="0"/>
              <a:t>24/04/2023</a:t>
            </a:fld>
            <a:endParaRPr lang="en-US" dirty="0"/>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CE794-B115-3D42-A917-228A64FC83DE}" type="datetime1">
              <a:rPr lang="en-GB" smtClean="0"/>
              <a:t>24/04/2023</a:t>
            </a:fld>
            <a:endParaRPr lang="en-US" dirty="0"/>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dirty="0"/>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C0629-FDB0-0B47-81B6-D16C2FBCF44A}" type="datetime1">
              <a:rPr lang="en-GB" smtClean="0"/>
              <a:t>24/04/2023</a:t>
            </a:fld>
            <a:endParaRPr lang="en-US" dirty="0"/>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1F7BDA-B4A4-9A46-80B3-AFCE49DE5867}" type="datetime1">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24/04/2023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217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8" Type="http://schemas.openxmlformats.org/officeDocument/2006/relationships/image" Target="../media/image190.png"/><Relationship Id="rId3" Type="http://schemas.openxmlformats.org/officeDocument/2006/relationships/customXml" Target="../ink/ink3.xml"/><Relationship Id="rId55" Type="http://schemas.openxmlformats.org/officeDocument/2006/relationships/image" Target="../media/image34.png"/><Relationship Id="rId63" Type="http://schemas.openxmlformats.org/officeDocument/2006/relationships/customXml" Target="../ink/ink11.xml"/><Relationship Id="rId68" Type="http://schemas.openxmlformats.org/officeDocument/2006/relationships/image" Target="../media/image38.png"/><Relationship Id="rId34" Type="http://schemas.openxmlformats.org/officeDocument/2006/relationships/image" Target="../media/image270.png"/><Relationship Id="rId42" Type="http://schemas.openxmlformats.org/officeDocument/2006/relationships/image" Target="../media/image310.png"/><Relationship Id="rId76" Type="http://schemas.openxmlformats.org/officeDocument/2006/relationships/customXml" Target="../ink/ink23.xml"/><Relationship Id="rId59" Type="http://schemas.openxmlformats.org/officeDocument/2006/relationships/image" Target="../media/image37.png"/><Relationship Id="rId12" Type="http://schemas.openxmlformats.org/officeDocument/2006/relationships/image" Target="../media/image150.png"/><Relationship Id="rId67" Type="http://schemas.openxmlformats.org/officeDocument/2006/relationships/customXml" Target="../ink/ink15.xml"/><Relationship Id="rId71" Type="http://schemas.openxmlformats.org/officeDocument/2006/relationships/customXml" Target="../ink/ink18.xml"/><Relationship Id="rId38" Type="http://schemas.openxmlformats.org/officeDocument/2006/relationships/image" Target="../media/image290.png"/><Relationship Id="rId2" Type="http://schemas.openxmlformats.org/officeDocument/2006/relationships/notesSlide" Target="../notesSlides/notesSlide10.xml"/><Relationship Id="rId54" Type="http://schemas.openxmlformats.org/officeDocument/2006/relationships/customXml" Target="../ink/ink5.xml"/><Relationship Id="rId62" Type="http://schemas.openxmlformats.org/officeDocument/2006/relationships/customXml" Target="../ink/ink10.xml"/><Relationship Id="rId16" Type="http://schemas.openxmlformats.org/officeDocument/2006/relationships/image" Target="../media/image171.png"/><Relationship Id="rId20" Type="http://schemas.openxmlformats.org/officeDocument/2006/relationships/image" Target="../media/image200.png"/><Relationship Id="rId70" Type="http://schemas.openxmlformats.org/officeDocument/2006/relationships/customXml" Target="../ink/ink17.xml"/><Relationship Id="rId75" Type="http://schemas.openxmlformats.org/officeDocument/2006/relationships/customXml" Target="../ink/ink22.xml"/><Relationship Id="rId1" Type="http://schemas.openxmlformats.org/officeDocument/2006/relationships/slideLayout" Target="../slideLayouts/slideLayout25.xml"/><Relationship Id="rId53" Type="http://schemas.openxmlformats.org/officeDocument/2006/relationships/image" Target="../media/image33.png"/><Relationship Id="rId58" Type="http://schemas.openxmlformats.org/officeDocument/2006/relationships/customXml" Target="../ink/ink7.xml"/><Relationship Id="rId66" Type="http://schemas.openxmlformats.org/officeDocument/2006/relationships/customXml" Target="../ink/ink14.xml"/><Relationship Id="rId24" Type="http://schemas.openxmlformats.org/officeDocument/2006/relationships/image" Target="../media/image220.png"/><Relationship Id="rId32" Type="http://schemas.openxmlformats.org/officeDocument/2006/relationships/image" Target="../media/image260.png"/><Relationship Id="rId74" Type="http://schemas.openxmlformats.org/officeDocument/2006/relationships/customXml" Target="../ink/ink21.xml"/><Relationship Id="rId40" Type="http://schemas.openxmlformats.org/officeDocument/2006/relationships/image" Target="../media/image300.png"/><Relationship Id="rId79" Type="http://schemas.openxmlformats.org/officeDocument/2006/relationships/image" Target="../media/image40.png"/><Relationship Id="rId57" Type="http://schemas.openxmlformats.org/officeDocument/2006/relationships/image" Target="../media/image36.png"/><Relationship Id="rId61" Type="http://schemas.openxmlformats.org/officeDocument/2006/relationships/customXml" Target="../ink/ink9.xml"/><Relationship Id="rId28" Type="http://schemas.openxmlformats.org/officeDocument/2006/relationships/image" Target="../media/image240.png"/><Relationship Id="rId36" Type="http://schemas.openxmlformats.org/officeDocument/2006/relationships/image" Target="../media/image280.png"/><Relationship Id="rId82" Type="http://schemas.openxmlformats.org/officeDocument/2006/relationships/customXml" Target="../ink/ink26.xml"/><Relationship Id="rId52" Type="http://schemas.openxmlformats.org/officeDocument/2006/relationships/customXml" Target="../ink/ink4.xml"/><Relationship Id="rId60" Type="http://schemas.openxmlformats.org/officeDocument/2006/relationships/customXml" Target="../ink/ink8.xml"/><Relationship Id="rId65" Type="http://schemas.openxmlformats.org/officeDocument/2006/relationships/customXml" Target="../ink/ink13.xml"/><Relationship Id="rId73" Type="http://schemas.openxmlformats.org/officeDocument/2006/relationships/customXml" Target="../ink/ink20.xml"/><Relationship Id="rId78" Type="http://schemas.openxmlformats.org/officeDocument/2006/relationships/customXml" Target="../ink/ink24.xml"/><Relationship Id="rId81" Type="http://schemas.openxmlformats.org/officeDocument/2006/relationships/image" Target="../media/image41.png"/><Relationship Id="rId56" Type="http://schemas.openxmlformats.org/officeDocument/2006/relationships/customXml" Target="../ink/ink6.xml"/><Relationship Id="rId14" Type="http://schemas.openxmlformats.org/officeDocument/2006/relationships/image" Target="../media/image160.png"/><Relationship Id="rId64" Type="http://schemas.openxmlformats.org/officeDocument/2006/relationships/customXml" Target="../ink/ink12.xml"/><Relationship Id="rId22" Type="http://schemas.openxmlformats.org/officeDocument/2006/relationships/image" Target="../media/image210.png"/><Relationship Id="rId69" Type="http://schemas.openxmlformats.org/officeDocument/2006/relationships/customXml" Target="../ink/ink16.xml"/><Relationship Id="rId77" Type="http://schemas.openxmlformats.org/officeDocument/2006/relationships/image" Target="../media/image39.png"/><Relationship Id="rId51" Type="http://schemas.openxmlformats.org/officeDocument/2006/relationships/image" Target="../media/image35.png"/><Relationship Id="rId72" Type="http://schemas.openxmlformats.org/officeDocument/2006/relationships/customXml" Target="../ink/ink19.xml"/><Relationship Id="rId80" Type="http://schemas.openxmlformats.org/officeDocument/2006/relationships/customXml" Target="../ink/ink25.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8.jpeg"/><Relationship Id="rId3" Type="http://schemas.openxmlformats.org/officeDocument/2006/relationships/chart" Target="../charts/chart7.xml"/><Relationship Id="rId7" Type="http://schemas.openxmlformats.org/officeDocument/2006/relationships/image" Target="../media/image26.png"/><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chart" Target="../charts/chart20.xml"/><Relationship Id="rId11" Type="http://schemas.openxmlformats.org/officeDocument/2006/relationships/image" Target="../media/image30.png"/><Relationship Id="rId10" Type="http://schemas.openxmlformats.org/officeDocument/2006/relationships/image" Target="../media/image29.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chart" Target="../charts/chart1.xml"/><Relationship Id="rId7" Type="http://schemas.openxmlformats.org/officeDocument/2006/relationships/chart" Target="../charts/chart15.xml"/><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 Id="rId11" Type="http://schemas.openxmlformats.org/officeDocument/2006/relationships/image" Target="../media/image12.png"/><Relationship Id="rId10" Type="http://schemas.openxmlformats.org/officeDocument/2006/relationships/image" Target="../media/image11.png"/><Relationship Id="rId9" Type="http://schemas.openxmlformats.org/officeDocument/2006/relationships/image" Target="../media/image10.pn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8.png"/><Relationship Id="rId3" Type="http://schemas.openxmlformats.org/officeDocument/2006/relationships/chart" Target="../charts/chart2.xml"/><Relationship Id="rId7" Type="http://schemas.openxmlformats.org/officeDocument/2006/relationships/chart" Target="../charts/chart21.xml"/><Relationship Id="rId12"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21.png"/><Relationship Id="rId1" Type="http://schemas.openxmlformats.org/officeDocument/2006/relationships/slideLayout" Target="../slideLayouts/slideLayout24.xml"/><Relationship Id="rId11" Type="http://schemas.openxmlformats.org/officeDocument/2006/relationships/image" Target="../media/image16.png"/><Relationship Id="rId15" Type="http://schemas.openxmlformats.org/officeDocument/2006/relationships/image" Target="../media/image20.png"/><Relationship Id="rId10" Type="http://schemas.openxmlformats.org/officeDocument/2006/relationships/image" Target="../media/image60.png"/><Relationship Id="rId9" Type="http://schemas.openxmlformats.org/officeDocument/2006/relationships/image" Target="../media/image50.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chart" Target="../charts/chart6.xml"/><Relationship Id="rId11" Type="http://schemas.openxmlformats.org/officeDocument/2006/relationships/image" Target="../media/image100.png"/><Relationship Id="rId5" Type="http://schemas.openxmlformats.org/officeDocument/2006/relationships/chart" Target="../charts/chart5.xml"/><Relationship Id="rId10" Type="http://schemas.openxmlformats.org/officeDocument/2006/relationships/customXml" Target="../ink/ink2.xml"/><Relationship Id="rId4" Type="http://schemas.openxmlformats.org/officeDocument/2006/relationships/chart" Target="../charts/chart4.xml"/><Relationship Id="rId9"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389245"/>
            <a:ext cx="9144000" cy="2733260"/>
          </a:xfrm>
          <a:ln w="38100">
            <a:solidFill>
              <a:schemeClr val="accent1"/>
            </a:solidFill>
          </a:ln>
        </p:spPr>
        <p:txBody>
          <a:bodyPr anchor="ctr">
            <a:normAutofit/>
          </a:bodyPr>
          <a:lstStyle/>
          <a:p>
            <a:pPr algn="l">
              <a:lnSpc>
                <a:spcPts val="3100"/>
              </a:lnSpc>
              <a:spcAft>
                <a:spcPts val="600"/>
              </a:spcAft>
            </a:pPr>
            <a:r>
              <a:rPr lang="en-GB" sz="3600" b="1" dirty="0">
                <a:solidFill>
                  <a:schemeClr val="accent1"/>
                </a:solidFill>
                <a:latin typeface="Arial" panose="020B0604020202020204" pitchFamily="34" charset="0"/>
                <a:cs typeface="Arial" panose="020B0604020202020204" pitchFamily="34" charset="0"/>
              </a:rPr>
              <a:t>Objectives</a:t>
            </a:r>
            <a:endParaRPr lang="en-GB" sz="3600" dirty="0">
              <a:solidFill>
                <a:schemeClr val="accent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2800" dirty="0">
                <a:latin typeface="Arial" panose="020B0604020202020204" pitchFamily="34" charset="0"/>
                <a:cs typeface="Arial" panose="020B0604020202020204" pitchFamily="34" charset="0"/>
              </a:rPr>
              <a:t>Draw and interpret scatter diagrams including lines of best fit</a:t>
            </a:r>
          </a:p>
          <a:p>
            <a:pPr marL="457200" indent="-457200" algn="l">
              <a:buFont typeface="Arial" panose="020B0604020202020204" pitchFamily="34" charset="0"/>
              <a:buChar char="•"/>
            </a:pPr>
            <a:r>
              <a:rPr lang="en-GB" sz="2800" dirty="0">
                <a:latin typeface="Arial" panose="020B0604020202020204" pitchFamily="34" charset="0"/>
                <a:cs typeface="Arial" panose="020B0604020202020204" pitchFamily="34" charset="0"/>
              </a:rPr>
              <a:t>Recognise positive and negative correlation</a:t>
            </a:r>
          </a:p>
        </p:txBody>
      </p:sp>
      <p:pic>
        <p:nvPicPr>
          <p:cNvPr id="6" name="Picture 5" descr="Text&#10;&#10;Description automatically generated">
            <a:extLst>
              <a:ext uri="{FF2B5EF4-FFF2-40B4-BE49-F238E27FC236}">
                <a16:creationId xmlns:a16="http://schemas.microsoft.com/office/drawing/2014/main" id="{2F37A813-B9B5-A9BA-729A-AD0F21FD4C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sp>
        <p:nvSpPr>
          <p:cNvPr id="11" name="Title 1">
            <a:extLst>
              <a:ext uri="{FF2B5EF4-FFF2-40B4-BE49-F238E27FC236}">
                <a16:creationId xmlns:a16="http://schemas.microsoft.com/office/drawing/2014/main" id="{58134A3F-4126-37BF-F738-918624883F0D}"/>
              </a:ext>
            </a:extLst>
          </p:cNvPr>
          <p:cNvSpPr>
            <a:spLocks noGrp="1"/>
          </p:cNvSpPr>
          <p:nvPr>
            <p:ph type="ctrTitle"/>
          </p:nvPr>
        </p:nvSpPr>
        <p:spPr>
          <a:xfrm>
            <a:off x="1524000" y="1358536"/>
            <a:ext cx="9144000" cy="1796864"/>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3: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Scatter </a:t>
            </a:r>
            <a:r>
              <a:rPr lang="en-GB" sz="4000" b="1" dirty="0">
                <a:solidFill>
                  <a:schemeClr val="bg1"/>
                </a:solidFill>
                <a:latin typeface="Arial" panose="020B0604020202020204" pitchFamily="34" charset="0"/>
                <a:cs typeface="Arial" panose="020B0604020202020204" pitchFamily="34" charset="0"/>
              </a:rPr>
              <a:t>g</a:t>
            </a:r>
            <a:r>
              <a:rPr lang="en-US" sz="4000" b="1" dirty="0" err="1">
                <a:solidFill>
                  <a:schemeClr val="bg1"/>
                </a:solidFill>
                <a:latin typeface="Arial" panose="020B0604020202020204" pitchFamily="34" charset="0"/>
                <a:cs typeface="Arial" panose="020B0604020202020204" pitchFamily="34" charset="0"/>
              </a:rPr>
              <a:t>raphs</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Level 2</a:t>
            </a:r>
            <a:endParaRPr lang="en-GB" sz="4000" dirty="0">
              <a:latin typeface="Arial" panose="020B0604020202020204" pitchFamily="34" charset="0"/>
              <a:cs typeface="Arial" panose="020B0604020202020204" pitchFamily="34" charset="0"/>
            </a:endParaRPr>
          </a:p>
        </p:txBody>
      </p:sp>
      <p:pic>
        <p:nvPicPr>
          <p:cNvPr id="2" name="Picture 1" descr="Graphical user interface&#10;&#10;Description automatically generated">
            <a:extLst>
              <a:ext uri="{FF2B5EF4-FFF2-40B4-BE49-F238E27FC236}">
                <a16:creationId xmlns:a16="http://schemas.microsoft.com/office/drawing/2014/main" id="{5B26E9EB-A797-3501-A790-3A74C702BA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2735" y="170344"/>
            <a:ext cx="1946506" cy="731275"/>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0"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8"/>
            <a:ext cx="1274899" cy="830997"/>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YOUR TURN</a:t>
            </a:r>
          </a:p>
        </p:txBody>
      </p:sp>
      <p:sp>
        <p:nvSpPr>
          <p:cNvPr id="6" name="Rectangle 5">
            <a:extLst>
              <a:ext uri="{FF2B5EF4-FFF2-40B4-BE49-F238E27FC236}">
                <a16:creationId xmlns:a16="http://schemas.microsoft.com/office/drawing/2014/main" id="{7FE71BEC-A622-4BB8-91A5-08554182FD07}"/>
              </a:ext>
            </a:extLst>
          </p:cNvPr>
          <p:cNvSpPr/>
          <p:nvPr/>
        </p:nvSpPr>
        <p:spPr>
          <a:xfrm>
            <a:off x="518179" y="1571569"/>
            <a:ext cx="11328185" cy="466791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7DFC484C-574F-4F3B-8C21-87719AA99331}"/>
              </a:ext>
            </a:extLst>
          </p:cNvPr>
          <p:cNvSpPr txBox="1"/>
          <p:nvPr/>
        </p:nvSpPr>
        <p:spPr>
          <a:xfrm>
            <a:off x="716281" y="1749770"/>
            <a:ext cx="11130083" cy="13542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Task: In pairs think of some different scenarios that are examples for positive, negative and no correlation.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Calibri"/>
            </a:endParaRPr>
          </a:p>
        </p:txBody>
      </p:sp>
      <mc:AlternateContent xmlns:mc="http://schemas.openxmlformats.org/markup-compatibility/2006" xmlns:p14="http://schemas.microsoft.com/office/powerpoint/2010/main">
        <mc:Choice Requires="p14">
          <p:contentPart p14:bwMode="auto" r:id="rId3">
            <p14:nvContentPartPr>
              <p14:cNvPr id="83" name="Ink 82">
                <a:extLst>
                  <a:ext uri="{FF2B5EF4-FFF2-40B4-BE49-F238E27FC236}">
                    <a16:creationId xmlns:a16="http://schemas.microsoft.com/office/drawing/2014/main" id="{6FCFF35D-768E-E836-AB61-565A49250E9E}"/>
                  </a:ext>
                </a:extLst>
              </p14:cNvPr>
              <p14:cNvContentPartPr/>
              <p14:nvPr/>
            </p14:nvContentPartPr>
            <p14:xfrm>
              <a:off x="8255896" y="542995"/>
              <a:ext cx="360" cy="360"/>
            </p14:xfrm>
          </p:contentPart>
        </mc:Choice>
        <mc:Fallback xmlns="">
          <p:pic>
            <p:nvPicPr>
              <p:cNvPr id="83" name="Ink 82">
                <a:extLst>
                  <a:ext uri="{FF2B5EF4-FFF2-40B4-BE49-F238E27FC236}">
                    <a16:creationId xmlns:a16="http://schemas.microsoft.com/office/drawing/2014/main" id="{6FCFF35D-768E-E836-AB61-565A49250E9E}"/>
                  </a:ext>
                </a:extLst>
              </p:cNvPr>
              <p:cNvPicPr/>
              <p:nvPr/>
            </p:nvPicPr>
            <p:blipFill>
              <a:blip r:embed="rId51"/>
              <a:stretch>
                <a:fillRect/>
              </a:stretch>
            </p:blipFill>
            <p:spPr>
              <a:xfrm>
                <a:off x="8251576" y="538675"/>
                <a:ext cx="9000" cy="9000"/>
              </a:xfrm>
              <a:prstGeom prst="rect">
                <a:avLst/>
              </a:prstGeom>
            </p:spPr>
          </p:pic>
        </mc:Fallback>
      </mc:AlternateContent>
      <p:sp>
        <p:nvSpPr>
          <p:cNvPr id="73" name="TextBox 72">
            <a:extLst>
              <a:ext uri="{FF2B5EF4-FFF2-40B4-BE49-F238E27FC236}">
                <a16:creationId xmlns:a16="http://schemas.microsoft.com/office/drawing/2014/main" id="{6E3D7EB3-432B-6340-9E73-5BBF3F628CA8}"/>
              </a:ext>
            </a:extLst>
          </p:cNvPr>
          <p:cNvSpPr txBox="1"/>
          <p:nvPr/>
        </p:nvSpPr>
        <p:spPr>
          <a:xfrm>
            <a:off x="7879967" y="5655145"/>
            <a:ext cx="229287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Time on treadmill</a:t>
            </a:r>
          </a:p>
        </p:txBody>
      </p:sp>
      <p:sp>
        <p:nvSpPr>
          <p:cNvPr id="13" name="TextBox 12">
            <a:extLst>
              <a:ext uri="{FF2B5EF4-FFF2-40B4-BE49-F238E27FC236}">
                <a16:creationId xmlns:a16="http://schemas.microsoft.com/office/drawing/2014/main" id="{AE8D3A46-7AD3-DF58-6F0F-98944E64B30B}"/>
              </a:ext>
            </a:extLst>
          </p:cNvPr>
          <p:cNvSpPr txBox="1"/>
          <p:nvPr/>
        </p:nvSpPr>
        <p:spPr>
          <a:xfrm>
            <a:off x="772103" y="3174129"/>
            <a:ext cx="4943006"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Sketch the scatter graphs making sure you label the axes. Indicate if there is a positive, negative or no correlation.</a:t>
            </a:r>
          </a:p>
        </p:txBody>
      </p:sp>
      <p:sp>
        <p:nvSpPr>
          <p:cNvPr id="16" name="Title 1">
            <a:extLst>
              <a:ext uri="{FF2B5EF4-FFF2-40B4-BE49-F238E27FC236}">
                <a16:creationId xmlns:a16="http://schemas.microsoft.com/office/drawing/2014/main" id="{DD7BAB6C-8CF4-C340-7CCE-7A2023D7D7CF}"/>
              </a:ext>
            </a:extLst>
          </p:cNvPr>
          <p:cNvSpPr txBox="1">
            <a:spLocks/>
          </p:cNvSpPr>
          <p:nvPr/>
        </p:nvSpPr>
        <p:spPr>
          <a:xfrm>
            <a:off x="1718677" y="263312"/>
            <a:ext cx="9125289" cy="8051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Types of </a:t>
            </a:r>
            <a:r>
              <a:rPr lang="en-US" sz="3600" b="1" dirty="0">
                <a:solidFill>
                  <a:srgbClr val="4472C4"/>
                </a:solidFill>
                <a:latin typeface="Arial" panose="020B0604020202020204" pitchFamily="34" charset="0"/>
                <a:cs typeface="Arial" panose="020B0604020202020204" pitchFamily="34" charset="0"/>
              </a:rPr>
              <a:t>correlation </a:t>
            </a:r>
            <a:r>
              <a:rPr lang="en-GB" sz="3600" b="1" dirty="0">
                <a:solidFill>
                  <a:srgbClr val="4472C4"/>
                </a:solidFill>
                <a:latin typeface="Arial" panose="020B0604020202020204" pitchFamily="34" charset="0"/>
                <a:cs typeface="Arial" panose="020B0604020202020204" pitchFamily="34" charset="0"/>
              </a:rPr>
              <a:t>– your examples</a:t>
            </a:r>
            <a:r>
              <a:rPr lang="en-US" sz="3600" b="1" dirty="0">
                <a:solidFill>
                  <a:srgbClr val="4472C4"/>
                </a:solidFill>
                <a:latin typeface="Arial" panose="020B0604020202020204" pitchFamily="34" charset="0"/>
                <a:cs typeface="Arial" panose="020B0604020202020204" pitchFamily="34" charset="0"/>
              </a:rPr>
              <a:t> </a:t>
            </a:r>
          </a:p>
        </p:txBody>
      </p:sp>
      <p:grpSp>
        <p:nvGrpSpPr>
          <p:cNvPr id="31" name="Group 30" descr="A basic drawing of a scatter graph the A scatter plot graph. &#10;&#10;The horizontal X axis is  labelled time on treadmill.&#10;&#10;The vertical Y axis  is labelled energy used">
            <a:extLst>
              <a:ext uri="{FF2B5EF4-FFF2-40B4-BE49-F238E27FC236}">
                <a16:creationId xmlns:a16="http://schemas.microsoft.com/office/drawing/2014/main" id="{DEE2FD07-EBC5-5AC0-0BA6-C206F7388F48}"/>
              </a:ext>
            </a:extLst>
          </p:cNvPr>
          <p:cNvGrpSpPr/>
          <p:nvPr/>
        </p:nvGrpSpPr>
        <p:grpSpPr>
          <a:xfrm>
            <a:off x="6547242" y="3586225"/>
            <a:ext cx="5531264" cy="2202052"/>
            <a:chOff x="6547242" y="3586225"/>
            <a:chExt cx="5531264" cy="2202052"/>
          </a:xfrm>
        </p:grpSpPr>
        <mc:AlternateContent xmlns:mc="http://schemas.openxmlformats.org/markup-compatibility/2006" xmlns:p14="http://schemas.microsoft.com/office/powerpoint/2010/main">
          <mc:Choice Requires="p14">
            <p:contentPart p14:bwMode="auto" r:id="rId52">
              <p14:nvContentPartPr>
                <p14:cNvPr id="5" name="Ink 4">
                  <a:extLst>
                    <a:ext uri="{FF2B5EF4-FFF2-40B4-BE49-F238E27FC236}">
                      <a16:creationId xmlns:a16="http://schemas.microsoft.com/office/drawing/2014/main" id="{2E8C705C-5640-6FB0-D50A-BB434F538D28}"/>
                    </a:ext>
                  </a:extLst>
                </p14:cNvPr>
                <p14:cNvContentPartPr/>
                <p14:nvPr/>
              </p14:nvContentPartPr>
              <p14:xfrm>
                <a:off x="7640927" y="3588025"/>
                <a:ext cx="26280" cy="2067120"/>
              </p14:xfrm>
            </p:contentPart>
          </mc:Choice>
          <mc:Fallback xmlns="">
            <p:pic>
              <p:nvPicPr>
                <p:cNvPr id="5" name="Ink 4">
                  <a:extLst>
                    <a:ext uri="{FF2B5EF4-FFF2-40B4-BE49-F238E27FC236}">
                      <a16:creationId xmlns:a16="http://schemas.microsoft.com/office/drawing/2014/main" id="{2E8C705C-5640-6FB0-D50A-BB434F538D28}"/>
                    </a:ext>
                  </a:extLst>
                </p:cNvPr>
                <p:cNvPicPr/>
                <p:nvPr/>
              </p:nvPicPr>
              <p:blipFill>
                <a:blip r:embed="rId53"/>
                <a:stretch>
                  <a:fillRect/>
                </a:stretch>
              </p:blipFill>
              <p:spPr>
                <a:xfrm>
                  <a:off x="7631802" y="3579025"/>
                  <a:ext cx="44165" cy="2084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 name="Ink 7">
                  <a:extLst>
                    <a:ext uri="{FF2B5EF4-FFF2-40B4-BE49-F238E27FC236}">
                      <a16:creationId xmlns:a16="http://schemas.microsoft.com/office/drawing/2014/main" id="{E3BD0542-4E6A-E5B3-94AA-95DA0600526A}"/>
                    </a:ext>
                  </a:extLst>
                </p14:cNvPr>
                <p14:cNvContentPartPr/>
                <p14:nvPr/>
              </p14:nvContentPartPr>
              <p14:xfrm>
                <a:off x="7336727" y="5388385"/>
                <a:ext cx="2673000" cy="108000"/>
              </p14:xfrm>
            </p:contentPart>
          </mc:Choice>
          <mc:Fallback xmlns="">
            <p:pic>
              <p:nvPicPr>
                <p:cNvPr id="8" name="Ink 7">
                  <a:extLst>
                    <a:ext uri="{FF2B5EF4-FFF2-40B4-BE49-F238E27FC236}">
                      <a16:creationId xmlns:a16="http://schemas.microsoft.com/office/drawing/2014/main" id="{E3BD0542-4E6A-E5B3-94AA-95DA0600526A}"/>
                    </a:ext>
                  </a:extLst>
                </p:cNvPr>
                <p:cNvPicPr/>
                <p:nvPr/>
              </p:nvPicPr>
              <p:blipFill>
                <a:blip r:embed="rId55"/>
                <a:stretch>
                  <a:fillRect/>
                </a:stretch>
              </p:blipFill>
              <p:spPr>
                <a:xfrm>
                  <a:off x="7328087" y="5379745"/>
                  <a:ext cx="2690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03A6E73E-BB5F-5B21-8ACD-66871A40C204}"/>
                    </a:ext>
                  </a:extLst>
                </p14:cNvPr>
                <p14:cNvContentPartPr/>
                <p14:nvPr/>
              </p14:nvContentPartPr>
              <p14:xfrm>
                <a:off x="9643967" y="3760105"/>
                <a:ext cx="184320" cy="178200"/>
              </p14:xfrm>
            </p:contentPart>
          </mc:Choice>
          <mc:Fallback xmlns="">
            <p:pic>
              <p:nvPicPr>
                <p:cNvPr id="32" name="Ink 31">
                  <a:extLst>
                    <a:ext uri="{FF2B5EF4-FFF2-40B4-BE49-F238E27FC236}">
                      <a16:creationId xmlns:a16="http://schemas.microsoft.com/office/drawing/2014/main" id="{03A6E73E-BB5F-5B21-8ACD-66871A40C204}"/>
                    </a:ext>
                  </a:extLst>
                </p:cNvPr>
                <p:cNvPicPr/>
                <p:nvPr/>
              </p:nvPicPr>
              <p:blipFill>
                <a:blip r:embed="rId57"/>
                <a:stretch>
                  <a:fillRect/>
                </a:stretch>
              </p:blipFill>
              <p:spPr>
                <a:xfrm>
                  <a:off x="9635327" y="3751465"/>
                  <a:ext cx="201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57653897-BEFC-FC91-AD33-482D4A8914DB}"/>
                    </a:ext>
                  </a:extLst>
                </p14:cNvPr>
                <p14:cNvContentPartPr/>
                <p14:nvPr/>
              </p14:nvContentPartPr>
              <p14:xfrm>
                <a:off x="7879967" y="4833625"/>
                <a:ext cx="136800" cy="154440"/>
              </p14:xfrm>
            </p:contentPart>
          </mc:Choice>
          <mc:Fallback xmlns="">
            <p:pic>
              <p:nvPicPr>
                <p:cNvPr id="37" name="Ink 36">
                  <a:extLst>
                    <a:ext uri="{FF2B5EF4-FFF2-40B4-BE49-F238E27FC236}">
                      <a16:creationId xmlns:a16="http://schemas.microsoft.com/office/drawing/2014/main" id="{57653897-BEFC-FC91-AD33-482D4A8914DB}"/>
                    </a:ext>
                  </a:extLst>
                </p:cNvPr>
                <p:cNvPicPr/>
                <p:nvPr/>
              </p:nvPicPr>
              <p:blipFill>
                <a:blip r:embed="rId59"/>
                <a:stretch>
                  <a:fillRect/>
                </a:stretch>
              </p:blipFill>
              <p:spPr>
                <a:xfrm>
                  <a:off x="7871327" y="4824985"/>
                  <a:ext cx="154440" cy="172080"/>
                </a:xfrm>
                <a:prstGeom prst="rect">
                  <a:avLst/>
                </a:prstGeom>
              </p:spPr>
            </p:pic>
          </mc:Fallback>
        </mc:AlternateContent>
        <p:grpSp>
          <p:nvGrpSpPr>
            <p:cNvPr id="40" name="Group 39">
              <a:extLst>
                <a:ext uri="{FF2B5EF4-FFF2-40B4-BE49-F238E27FC236}">
                  <a16:creationId xmlns:a16="http://schemas.microsoft.com/office/drawing/2014/main" id="{10248C9B-63CC-00F2-DB1A-84E9297B333B}"/>
                </a:ext>
              </a:extLst>
            </p:cNvPr>
            <p:cNvGrpSpPr/>
            <p:nvPr/>
          </p:nvGrpSpPr>
          <p:grpSpPr>
            <a:xfrm>
              <a:off x="7854907" y="3709558"/>
              <a:ext cx="1953360" cy="1257480"/>
              <a:chOff x="4002136" y="4279863"/>
              <a:chExt cx="1953360" cy="1257480"/>
            </a:xfrm>
          </p:grpSpPr>
          <mc:AlternateContent xmlns:mc="http://schemas.openxmlformats.org/markup-compatibility/2006" xmlns:p14="http://schemas.microsoft.com/office/powerpoint/2010/main">
            <mc:Choice Requires="p14">
              <p:contentPart p14:bwMode="auto" r:id="rId60">
                <p14:nvContentPartPr>
                  <p14:cNvPr id="9" name="Ink 8">
                    <a:extLst>
                      <a:ext uri="{FF2B5EF4-FFF2-40B4-BE49-F238E27FC236}">
                        <a16:creationId xmlns:a16="http://schemas.microsoft.com/office/drawing/2014/main" id="{3963408E-A25C-6B01-E5AE-CB7F3ED311ED}"/>
                      </a:ext>
                    </a:extLst>
                  </p14:cNvPr>
                  <p14:cNvContentPartPr/>
                  <p14:nvPr/>
                </p14:nvContentPartPr>
                <p14:xfrm>
                  <a:off x="4002136" y="5154303"/>
                  <a:ext cx="169920" cy="172080"/>
                </p14:xfrm>
              </p:contentPart>
            </mc:Choice>
            <mc:Fallback xmlns="">
              <p:pic>
                <p:nvPicPr>
                  <p:cNvPr id="9" name="Ink 8">
                    <a:extLst>
                      <a:ext uri="{FF2B5EF4-FFF2-40B4-BE49-F238E27FC236}">
                        <a16:creationId xmlns:a16="http://schemas.microsoft.com/office/drawing/2014/main" id="{3963408E-A25C-6B01-E5AE-CB7F3ED311ED}"/>
                      </a:ext>
                    </a:extLst>
                  </p:cNvPr>
                  <p:cNvPicPr/>
                  <p:nvPr/>
                </p:nvPicPr>
                <p:blipFill>
                  <a:blip r:embed="rId12"/>
                  <a:stretch>
                    <a:fillRect/>
                  </a:stretch>
                </p:blipFill>
                <p:spPr>
                  <a:xfrm>
                    <a:off x="3993136" y="5145663"/>
                    <a:ext cx="187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 name="Ink 9">
                    <a:extLst>
                      <a:ext uri="{FF2B5EF4-FFF2-40B4-BE49-F238E27FC236}">
                        <a16:creationId xmlns:a16="http://schemas.microsoft.com/office/drawing/2014/main" id="{DDD0DAD6-1610-7EB3-2C46-13167C1CD21B}"/>
                      </a:ext>
                    </a:extLst>
                  </p14:cNvPr>
                  <p14:cNvContentPartPr/>
                  <p14:nvPr/>
                </p14:nvContentPartPr>
                <p14:xfrm>
                  <a:off x="4039576" y="5101743"/>
                  <a:ext cx="134640" cy="156240"/>
                </p14:xfrm>
              </p:contentPart>
            </mc:Choice>
            <mc:Fallback xmlns="">
              <p:pic>
                <p:nvPicPr>
                  <p:cNvPr id="10" name="Ink 9">
                    <a:extLst>
                      <a:ext uri="{FF2B5EF4-FFF2-40B4-BE49-F238E27FC236}">
                        <a16:creationId xmlns:a16="http://schemas.microsoft.com/office/drawing/2014/main" id="{DDD0DAD6-1610-7EB3-2C46-13167C1CD21B}"/>
                      </a:ext>
                    </a:extLst>
                  </p:cNvPr>
                  <p:cNvPicPr/>
                  <p:nvPr/>
                </p:nvPicPr>
                <p:blipFill>
                  <a:blip r:embed="rId14"/>
                  <a:stretch>
                    <a:fillRect/>
                  </a:stretch>
                </p:blipFill>
                <p:spPr>
                  <a:xfrm>
                    <a:off x="4030936" y="5093103"/>
                    <a:ext cx="152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 name="Ink 13">
                    <a:extLst>
                      <a:ext uri="{FF2B5EF4-FFF2-40B4-BE49-F238E27FC236}">
                        <a16:creationId xmlns:a16="http://schemas.microsoft.com/office/drawing/2014/main" id="{59B4CA0E-E91B-6BF7-52A7-1A28F8BF9A23}"/>
                      </a:ext>
                    </a:extLst>
                  </p14:cNvPr>
                  <p14:cNvContentPartPr/>
                  <p14:nvPr/>
                </p14:nvContentPartPr>
                <p14:xfrm>
                  <a:off x="4399576" y="5207223"/>
                  <a:ext cx="179280" cy="126000"/>
                </p14:xfrm>
              </p:contentPart>
            </mc:Choice>
            <mc:Fallback xmlns="">
              <p:pic>
                <p:nvPicPr>
                  <p:cNvPr id="14" name="Ink 13">
                    <a:extLst>
                      <a:ext uri="{FF2B5EF4-FFF2-40B4-BE49-F238E27FC236}">
                        <a16:creationId xmlns:a16="http://schemas.microsoft.com/office/drawing/2014/main" id="{59B4CA0E-E91B-6BF7-52A7-1A28F8BF9A23}"/>
                      </a:ext>
                    </a:extLst>
                  </p:cNvPr>
                  <p:cNvPicPr/>
                  <p:nvPr/>
                </p:nvPicPr>
                <p:blipFill>
                  <a:blip r:embed="rId16"/>
                  <a:stretch>
                    <a:fillRect/>
                  </a:stretch>
                </p:blipFill>
                <p:spPr>
                  <a:xfrm>
                    <a:off x="4390576" y="5198583"/>
                    <a:ext cx="196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 name="Ink 14">
                    <a:extLst>
                      <a:ext uri="{FF2B5EF4-FFF2-40B4-BE49-F238E27FC236}">
                        <a16:creationId xmlns:a16="http://schemas.microsoft.com/office/drawing/2014/main" id="{2193C8ED-0B0E-7326-188D-5B5A2B748001}"/>
                      </a:ext>
                    </a:extLst>
                  </p14:cNvPr>
                  <p14:cNvContentPartPr/>
                  <p14:nvPr/>
                </p14:nvContentPartPr>
                <p14:xfrm>
                  <a:off x="4477696" y="5140983"/>
                  <a:ext cx="93960" cy="171000"/>
                </p14:xfrm>
              </p:contentPart>
            </mc:Choice>
            <mc:Fallback xmlns="">
              <p:pic>
                <p:nvPicPr>
                  <p:cNvPr id="15" name="Ink 14">
                    <a:extLst>
                      <a:ext uri="{FF2B5EF4-FFF2-40B4-BE49-F238E27FC236}">
                        <a16:creationId xmlns:a16="http://schemas.microsoft.com/office/drawing/2014/main" id="{2193C8ED-0B0E-7326-188D-5B5A2B748001}"/>
                      </a:ext>
                    </a:extLst>
                  </p:cNvPr>
                  <p:cNvPicPr/>
                  <p:nvPr/>
                </p:nvPicPr>
                <p:blipFill>
                  <a:blip r:embed="rId18"/>
                  <a:stretch>
                    <a:fillRect/>
                  </a:stretch>
                </p:blipFill>
                <p:spPr>
                  <a:xfrm>
                    <a:off x="4469056" y="5131983"/>
                    <a:ext cx="111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 name="Ink 16">
                    <a:extLst>
                      <a:ext uri="{FF2B5EF4-FFF2-40B4-BE49-F238E27FC236}">
                        <a16:creationId xmlns:a16="http://schemas.microsoft.com/office/drawing/2014/main" id="{BCFF5E16-8C02-9756-34D5-B557003F919E}"/>
                      </a:ext>
                    </a:extLst>
                  </p14:cNvPr>
                  <p14:cNvContentPartPr/>
                  <p14:nvPr/>
                </p14:nvContentPartPr>
                <p14:xfrm>
                  <a:off x="4690816" y="4770543"/>
                  <a:ext cx="136440" cy="141840"/>
                </p14:xfrm>
              </p:contentPart>
            </mc:Choice>
            <mc:Fallback xmlns="">
              <p:pic>
                <p:nvPicPr>
                  <p:cNvPr id="17" name="Ink 16">
                    <a:extLst>
                      <a:ext uri="{FF2B5EF4-FFF2-40B4-BE49-F238E27FC236}">
                        <a16:creationId xmlns:a16="http://schemas.microsoft.com/office/drawing/2014/main" id="{BCFF5E16-8C02-9756-34D5-B557003F919E}"/>
                      </a:ext>
                    </a:extLst>
                  </p:cNvPr>
                  <p:cNvPicPr/>
                  <p:nvPr/>
                </p:nvPicPr>
                <p:blipFill>
                  <a:blip r:embed="rId20"/>
                  <a:stretch>
                    <a:fillRect/>
                  </a:stretch>
                </p:blipFill>
                <p:spPr>
                  <a:xfrm>
                    <a:off x="4682176" y="4761903"/>
                    <a:ext cx="154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8" name="Ink 17">
                    <a:extLst>
                      <a:ext uri="{FF2B5EF4-FFF2-40B4-BE49-F238E27FC236}">
                        <a16:creationId xmlns:a16="http://schemas.microsoft.com/office/drawing/2014/main" id="{0A8E3792-73FB-9462-83B8-B6AED79B190F}"/>
                      </a:ext>
                    </a:extLst>
                  </p14:cNvPr>
                  <p14:cNvContentPartPr/>
                  <p14:nvPr/>
                </p14:nvContentPartPr>
                <p14:xfrm>
                  <a:off x="4624216" y="4770543"/>
                  <a:ext cx="146880" cy="131400"/>
                </p14:xfrm>
              </p:contentPart>
            </mc:Choice>
            <mc:Fallback xmlns="">
              <p:pic>
                <p:nvPicPr>
                  <p:cNvPr id="18" name="Ink 17">
                    <a:extLst>
                      <a:ext uri="{FF2B5EF4-FFF2-40B4-BE49-F238E27FC236}">
                        <a16:creationId xmlns:a16="http://schemas.microsoft.com/office/drawing/2014/main" id="{0A8E3792-73FB-9462-83B8-B6AED79B190F}"/>
                      </a:ext>
                    </a:extLst>
                  </p:cNvPr>
                  <p:cNvPicPr/>
                  <p:nvPr/>
                </p:nvPicPr>
                <p:blipFill>
                  <a:blip r:embed="rId22"/>
                  <a:stretch>
                    <a:fillRect/>
                  </a:stretch>
                </p:blipFill>
                <p:spPr>
                  <a:xfrm>
                    <a:off x="4615216" y="4761903"/>
                    <a:ext cx="164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0" name="Ink 19">
                    <a:extLst>
                      <a:ext uri="{FF2B5EF4-FFF2-40B4-BE49-F238E27FC236}">
                        <a16:creationId xmlns:a16="http://schemas.microsoft.com/office/drawing/2014/main" id="{DA3B9BE8-E991-2241-DD8C-87039598FDA2}"/>
                      </a:ext>
                    </a:extLst>
                  </p14:cNvPr>
                  <p14:cNvContentPartPr/>
                  <p14:nvPr/>
                </p14:nvContentPartPr>
                <p14:xfrm>
                  <a:off x="4929136" y="4585143"/>
                  <a:ext cx="179640" cy="164520"/>
                </p14:xfrm>
              </p:contentPart>
            </mc:Choice>
            <mc:Fallback xmlns="">
              <p:pic>
                <p:nvPicPr>
                  <p:cNvPr id="20" name="Ink 19">
                    <a:extLst>
                      <a:ext uri="{FF2B5EF4-FFF2-40B4-BE49-F238E27FC236}">
                        <a16:creationId xmlns:a16="http://schemas.microsoft.com/office/drawing/2014/main" id="{DA3B9BE8-E991-2241-DD8C-87039598FDA2}"/>
                      </a:ext>
                    </a:extLst>
                  </p:cNvPr>
                  <p:cNvPicPr/>
                  <p:nvPr/>
                </p:nvPicPr>
                <p:blipFill>
                  <a:blip r:embed="rId24"/>
                  <a:stretch>
                    <a:fillRect/>
                  </a:stretch>
                </p:blipFill>
                <p:spPr>
                  <a:xfrm>
                    <a:off x="4920496" y="4576143"/>
                    <a:ext cx="197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 name="Ink 20">
                    <a:extLst>
                      <a:ext uri="{FF2B5EF4-FFF2-40B4-BE49-F238E27FC236}">
                        <a16:creationId xmlns:a16="http://schemas.microsoft.com/office/drawing/2014/main" id="{A4460BF9-FA96-275D-D17C-C52826A0638D}"/>
                      </a:ext>
                    </a:extLst>
                  </p14:cNvPr>
                  <p14:cNvContentPartPr/>
                  <p14:nvPr/>
                </p14:nvContentPartPr>
                <p14:xfrm>
                  <a:off x="4908120" y="4585143"/>
                  <a:ext cx="207135" cy="169609"/>
                </p14:xfrm>
              </p:contentPart>
            </mc:Choice>
            <mc:Fallback xmlns="">
              <p:pic>
                <p:nvPicPr>
                  <p:cNvPr id="21" name="Ink 20">
                    <a:extLst>
                      <a:ext uri="{FF2B5EF4-FFF2-40B4-BE49-F238E27FC236}">
                        <a16:creationId xmlns:a16="http://schemas.microsoft.com/office/drawing/2014/main" id="{A4460BF9-FA96-275D-D17C-C52826A0638D}"/>
                      </a:ext>
                    </a:extLst>
                  </p:cNvPr>
                  <p:cNvPicPr/>
                  <p:nvPr/>
                </p:nvPicPr>
                <p:blipFill>
                  <a:blip r:embed="rId68"/>
                  <a:stretch>
                    <a:fillRect/>
                  </a:stretch>
                </p:blipFill>
                <p:spPr>
                  <a:xfrm>
                    <a:off x="4899130" y="4576159"/>
                    <a:ext cx="224756" cy="187217"/>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4" name="Ink 23">
                    <a:extLst>
                      <a:ext uri="{FF2B5EF4-FFF2-40B4-BE49-F238E27FC236}">
                        <a16:creationId xmlns:a16="http://schemas.microsoft.com/office/drawing/2014/main" id="{D87EFEF5-B38D-D6A1-596C-EBA0FBF6448A}"/>
                      </a:ext>
                    </a:extLst>
                  </p14:cNvPr>
                  <p14:cNvContentPartPr/>
                  <p14:nvPr/>
                </p14:nvContentPartPr>
                <p14:xfrm>
                  <a:off x="5260336" y="4677303"/>
                  <a:ext cx="204840" cy="139680"/>
                </p14:xfrm>
              </p:contentPart>
            </mc:Choice>
            <mc:Fallback xmlns="">
              <p:pic>
                <p:nvPicPr>
                  <p:cNvPr id="24" name="Ink 23">
                    <a:extLst>
                      <a:ext uri="{FF2B5EF4-FFF2-40B4-BE49-F238E27FC236}">
                        <a16:creationId xmlns:a16="http://schemas.microsoft.com/office/drawing/2014/main" id="{D87EFEF5-B38D-D6A1-596C-EBA0FBF6448A}"/>
                      </a:ext>
                    </a:extLst>
                  </p:cNvPr>
                  <p:cNvPicPr/>
                  <p:nvPr/>
                </p:nvPicPr>
                <p:blipFill>
                  <a:blip r:embed="rId28"/>
                  <a:stretch>
                    <a:fillRect/>
                  </a:stretch>
                </p:blipFill>
                <p:spPr>
                  <a:xfrm>
                    <a:off x="5251696" y="4668663"/>
                    <a:ext cx="222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7" name="Ink 26">
                    <a:extLst>
                      <a:ext uri="{FF2B5EF4-FFF2-40B4-BE49-F238E27FC236}">
                        <a16:creationId xmlns:a16="http://schemas.microsoft.com/office/drawing/2014/main" id="{EB243BAB-AA0A-5140-7FBB-576D915F946D}"/>
                      </a:ext>
                    </a:extLst>
                  </p14:cNvPr>
                  <p14:cNvContentPartPr/>
                  <p14:nvPr/>
                </p14:nvContentPartPr>
                <p14:xfrm>
                  <a:off x="5525656" y="4359423"/>
                  <a:ext cx="137160" cy="100080"/>
                </p14:xfrm>
              </p:contentPart>
            </mc:Choice>
            <mc:Fallback xmlns="">
              <p:pic>
                <p:nvPicPr>
                  <p:cNvPr id="27" name="Ink 26">
                    <a:extLst>
                      <a:ext uri="{FF2B5EF4-FFF2-40B4-BE49-F238E27FC236}">
                        <a16:creationId xmlns:a16="http://schemas.microsoft.com/office/drawing/2014/main" id="{EB243BAB-AA0A-5140-7FBB-576D915F946D}"/>
                      </a:ext>
                    </a:extLst>
                  </p:cNvPr>
                  <p:cNvPicPr/>
                  <p:nvPr/>
                </p:nvPicPr>
                <p:blipFill>
                  <a:blip r:embed="rId32"/>
                  <a:stretch>
                    <a:fillRect/>
                  </a:stretch>
                </p:blipFill>
                <p:spPr>
                  <a:xfrm>
                    <a:off x="5517016" y="4350783"/>
                    <a:ext cx="154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8" name="Ink 27">
                    <a:extLst>
                      <a:ext uri="{FF2B5EF4-FFF2-40B4-BE49-F238E27FC236}">
                        <a16:creationId xmlns:a16="http://schemas.microsoft.com/office/drawing/2014/main" id="{67E717DD-9FDD-6A50-1CAF-835B8765529E}"/>
                      </a:ext>
                    </a:extLst>
                  </p14:cNvPr>
                  <p14:cNvContentPartPr/>
                  <p14:nvPr/>
                </p14:nvContentPartPr>
                <p14:xfrm>
                  <a:off x="5545096" y="4279863"/>
                  <a:ext cx="126720" cy="174240"/>
                </p14:xfrm>
              </p:contentPart>
            </mc:Choice>
            <mc:Fallback xmlns="">
              <p:pic>
                <p:nvPicPr>
                  <p:cNvPr id="28" name="Ink 27">
                    <a:extLst>
                      <a:ext uri="{FF2B5EF4-FFF2-40B4-BE49-F238E27FC236}">
                        <a16:creationId xmlns:a16="http://schemas.microsoft.com/office/drawing/2014/main" id="{67E717DD-9FDD-6A50-1CAF-835B8765529E}"/>
                      </a:ext>
                    </a:extLst>
                  </p:cNvPr>
                  <p:cNvPicPr/>
                  <p:nvPr/>
                </p:nvPicPr>
                <p:blipFill>
                  <a:blip r:embed="rId34"/>
                  <a:stretch>
                    <a:fillRect/>
                  </a:stretch>
                </p:blipFill>
                <p:spPr>
                  <a:xfrm>
                    <a:off x="5536456" y="4271223"/>
                    <a:ext cx="144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0" name="Ink 29">
                    <a:extLst>
                      <a:ext uri="{FF2B5EF4-FFF2-40B4-BE49-F238E27FC236}">
                        <a16:creationId xmlns:a16="http://schemas.microsoft.com/office/drawing/2014/main" id="{A6FBBD6D-83B8-DB7B-9A1F-F79A9DC9E6CA}"/>
                      </a:ext>
                    </a:extLst>
                  </p14:cNvPr>
                  <p14:cNvContentPartPr/>
                  <p14:nvPr/>
                </p14:nvContentPartPr>
                <p14:xfrm>
                  <a:off x="5817256" y="4386063"/>
                  <a:ext cx="138240" cy="139680"/>
                </p14:xfrm>
              </p:contentPart>
            </mc:Choice>
            <mc:Fallback xmlns="">
              <p:pic>
                <p:nvPicPr>
                  <p:cNvPr id="30" name="Ink 29">
                    <a:extLst>
                      <a:ext uri="{FF2B5EF4-FFF2-40B4-BE49-F238E27FC236}">
                        <a16:creationId xmlns:a16="http://schemas.microsoft.com/office/drawing/2014/main" id="{A6FBBD6D-83B8-DB7B-9A1F-F79A9DC9E6CA}"/>
                      </a:ext>
                    </a:extLst>
                  </p:cNvPr>
                  <p:cNvPicPr/>
                  <p:nvPr/>
                </p:nvPicPr>
                <p:blipFill>
                  <a:blip r:embed="rId36"/>
                  <a:stretch>
                    <a:fillRect/>
                  </a:stretch>
                </p:blipFill>
                <p:spPr>
                  <a:xfrm>
                    <a:off x="5808256" y="4377063"/>
                    <a:ext cx="155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4" name="Ink 33">
                    <a:extLst>
                      <a:ext uri="{FF2B5EF4-FFF2-40B4-BE49-F238E27FC236}">
                        <a16:creationId xmlns:a16="http://schemas.microsoft.com/office/drawing/2014/main" id="{F5B730F6-0934-6538-E0B1-75F8C0ACEFEC}"/>
                      </a:ext>
                    </a:extLst>
                  </p14:cNvPr>
                  <p14:cNvContentPartPr/>
                  <p14:nvPr/>
                </p14:nvContentPartPr>
                <p14:xfrm>
                  <a:off x="4876576" y="4902663"/>
                  <a:ext cx="131400" cy="159840"/>
                </p14:xfrm>
              </p:contentPart>
            </mc:Choice>
            <mc:Fallback xmlns="">
              <p:pic>
                <p:nvPicPr>
                  <p:cNvPr id="34" name="Ink 33">
                    <a:extLst>
                      <a:ext uri="{FF2B5EF4-FFF2-40B4-BE49-F238E27FC236}">
                        <a16:creationId xmlns:a16="http://schemas.microsoft.com/office/drawing/2014/main" id="{F5B730F6-0934-6538-E0B1-75F8C0ACEFEC}"/>
                      </a:ext>
                    </a:extLst>
                  </p:cNvPr>
                  <p:cNvPicPr/>
                  <p:nvPr/>
                </p:nvPicPr>
                <p:blipFill>
                  <a:blip r:embed="rId38"/>
                  <a:stretch>
                    <a:fillRect/>
                  </a:stretch>
                </p:blipFill>
                <p:spPr>
                  <a:xfrm>
                    <a:off x="4867576" y="4894023"/>
                    <a:ext cx="149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5" name="Ink 34">
                    <a:extLst>
                      <a:ext uri="{FF2B5EF4-FFF2-40B4-BE49-F238E27FC236}">
                        <a16:creationId xmlns:a16="http://schemas.microsoft.com/office/drawing/2014/main" id="{B58034C8-AB16-9675-7D8D-ABA868F99C15}"/>
                      </a:ext>
                    </a:extLst>
                  </p14:cNvPr>
                  <p14:cNvContentPartPr/>
                  <p14:nvPr/>
                </p14:nvContentPartPr>
                <p14:xfrm>
                  <a:off x="4828336" y="4876383"/>
                  <a:ext cx="220680" cy="181440"/>
                </p14:xfrm>
              </p:contentPart>
            </mc:Choice>
            <mc:Fallback xmlns="">
              <p:pic>
                <p:nvPicPr>
                  <p:cNvPr id="35" name="Ink 34">
                    <a:extLst>
                      <a:ext uri="{FF2B5EF4-FFF2-40B4-BE49-F238E27FC236}">
                        <a16:creationId xmlns:a16="http://schemas.microsoft.com/office/drawing/2014/main" id="{B58034C8-AB16-9675-7D8D-ABA868F99C15}"/>
                      </a:ext>
                    </a:extLst>
                  </p:cNvPr>
                  <p:cNvPicPr/>
                  <p:nvPr/>
                </p:nvPicPr>
                <p:blipFill>
                  <a:blip r:embed="rId40"/>
                  <a:stretch>
                    <a:fillRect/>
                  </a:stretch>
                </p:blipFill>
                <p:spPr>
                  <a:xfrm>
                    <a:off x="4819336" y="4867743"/>
                    <a:ext cx="238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9" name="Ink 38">
                    <a:extLst>
                      <a:ext uri="{FF2B5EF4-FFF2-40B4-BE49-F238E27FC236}">
                        <a16:creationId xmlns:a16="http://schemas.microsoft.com/office/drawing/2014/main" id="{3C2E7D87-A1B4-C9B9-EA13-9C07013FD8B9}"/>
                      </a:ext>
                    </a:extLst>
                  </p14:cNvPr>
                  <p14:cNvContentPartPr/>
                  <p14:nvPr/>
                </p14:nvContentPartPr>
                <p14:xfrm>
                  <a:off x="4054696" y="5379663"/>
                  <a:ext cx="106200" cy="157680"/>
                </p14:xfrm>
              </p:contentPart>
            </mc:Choice>
            <mc:Fallback xmlns="">
              <p:pic>
                <p:nvPicPr>
                  <p:cNvPr id="39" name="Ink 38">
                    <a:extLst>
                      <a:ext uri="{FF2B5EF4-FFF2-40B4-BE49-F238E27FC236}">
                        <a16:creationId xmlns:a16="http://schemas.microsoft.com/office/drawing/2014/main" id="{3C2E7D87-A1B4-C9B9-EA13-9C07013FD8B9}"/>
                      </a:ext>
                    </a:extLst>
                  </p:cNvPr>
                  <p:cNvPicPr/>
                  <p:nvPr/>
                </p:nvPicPr>
                <p:blipFill>
                  <a:blip r:embed="rId42"/>
                  <a:stretch>
                    <a:fillRect/>
                  </a:stretch>
                </p:blipFill>
                <p:spPr>
                  <a:xfrm>
                    <a:off x="4045696" y="5371023"/>
                    <a:ext cx="123840" cy="175320"/>
                  </a:xfrm>
                  <a:prstGeom prst="rect">
                    <a:avLst/>
                  </a:prstGeom>
                </p:spPr>
              </p:pic>
            </mc:Fallback>
          </mc:AlternateContent>
        </p:grpSp>
        <p:sp>
          <p:nvSpPr>
            <p:cNvPr id="74" name="TextBox 73">
              <a:extLst>
                <a:ext uri="{FF2B5EF4-FFF2-40B4-BE49-F238E27FC236}">
                  <a16:creationId xmlns:a16="http://schemas.microsoft.com/office/drawing/2014/main" id="{5E9E7006-6795-ABF0-C74D-6701CEFE4ED2}"/>
                </a:ext>
              </a:extLst>
            </p:cNvPr>
            <p:cNvSpPr txBox="1"/>
            <p:nvPr/>
          </p:nvSpPr>
          <p:spPr>
            <a:xfrm>
              <a:off x="6547242" y="3714979"/>
              <a:ext cx="11452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Energy used</a:t>
              </a:r>
            </a:p>
          </p:txBody>
        </p:sp>
        <mc:AlternateContent xmlns:mc="http://schemas.openxmlformats.org/markup-compatibility/2006" xmlns:p14="http://schemas.microsoft.com/office/powerpoint/2010/main">
          <mc:Choice Requires="p14">
            <p:contentPart p14:bwMode="auto" r:id="rId76">
              <p14:nvContentPartPr>
                <p14:cNvPr id="75" name="Ink 74">
                  <a:extLst>
                    <a:ext uri="{FF2B5EF4-FFF2-40B4-BE49-F238E27FC236}">
                      <a16:creationId xmlns:a16="http://schemas.microsoft.com/office/drawing/2014/main" id="{313ED4A5-3BC5-9D19-E24F-2D8ED8E0FBDA}"/>
                    </a:ext>
                  </a:extLst>
                </p14:cNvPr>
                <p14:cNvContentPartPr/>
                <p14:nvPr/>
              </p14:nvContentPartPr>
              <p14:xfrm>
                <a:off x="7562087" y="3586225"/>
                <a:ext cx="185760" cy="160560"/>
              </p14:xfrm>
            </p:contentPart>
          </mc:Choice>
          <mc:Fallback xmlns="">
            <p:pic>
              <p:nvPicPr>
                <p:cNvPr id="75" name="Ink 74">
                  <a:extLst>
                    <a:ext uri="{FF2B5EF4-FFF2-40B4-BE49-F238E27FC236}">
                      <a16:creationId xmlns:a16="http://schemas.microsoft.com/office/drawing/2014/main" id="{313ED4A5-3BC5-9D19-E24F-2D8ED8E0FBDA}"/>
                    </a:ext>
                  </a:extLst>
                </p:cNvPr>
                <p:cNvPicPr/>
                <p:nvPr/>
              </p:nvPicPr>
              <p:blipFill>
                <a:blip r:embed="rId77"/>
                <a:stretch>
                  <a:fillRect/>
                </a:stretch>
              </p:blipFill>
              <p:spPr>
                <a:xfrm>
                  <a:off x="7557775" y="3581905"/>
                  <a:ext cx="194383"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6" name="Ink 75">
                  <a:extLst>
                    <a:ext uri="{FF2B5EF4-FFF2-40B4-BE49-F238E27FC236}">
                      <a16:creationId xmlns:a16="http://schemas.microsoft.com/office/drawing/2014/main" id="{D2A8D7A2-0699-FFE6-956A-42FC00411495}"/>
                    </a:ext>
                  </a:extLst>
                </p14:cNvPr>
                <p14:cNvContentPartPr/>
                <p14:nvPr/>
              </p14:nvContentPartPr>
              <p14:xfrm>
                <a:off x="9867887" y="5217745"/>
                <a:ext cx="156960" cy="369000"/>
              </p14:xfrm>
            </p:contentPart>
          </mc:Choice>
          <mc:Fallback xmlns="">
            <p:pic>
              <p:nvPicPr>
                <p:cNvPr id="76" name="Ink 75">
                  <a:extLst>
                    <a:ext uri="{FF2B5EF4-FFF2-40B4-BE49-F238E27FC236}">
                      <a16:creationId xmlns:a16="http://schemas.microsoft.com/office/drawing/2014/main" id="{D2A8D7A2-0699-FFE6-956A-42FC00411495}"/>
                    </a:ext>
                  </a:extLst>
                </p:cNvPr>
                <p:cNvPicPr/>
                <p:nvPr/>
              </p:nvPicPr>
              <p:blipFill>
                <a:blip r:embed="rId79"/>
                <a:stretch>
                  <a:fillRect/>
                </a:stretch>
              </p:blipFill>
              <p:spPr>
                <a:xfrm>
                  <a:off x="9863567" y="5213425"/>
                  <a:ext cx="16560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4" name="Ink 83">
                  <a:extLst>
                    <a:ext uri="{FF2B5EF4-FFF2-40B4-BE49-F238E27FC236}">
                      <a16:creationId xmlns:a16="http://schemas.microsoft.com/office/drawing/2014/main" id="{938B2187-074C-54EF-48FC-47A0BD6B95B1}"/>
                    </a:ext>
                  </a:extLst>
                </p14:cNvPr>
                <p14:cNvContentPartPr/>
                <p14:nvPr/>
              </p14:nvContentPartPr>
              <p14:xfrm>
                <a:off x="9139247" y="5787917"/>
                <a:ext cx="360" cy="360"/>
              </p14:xfrm>
            </p:contentPart>
          </mc:Choice>
          <mc:Fallback xmlns="">
            <p:pic>
              <p:nvPicPr>
                <p:cNvPr id="84" name="Ink 83">
                  <a:extLst>
                    <a:ext uri="{FF2B5EF4-FFF2-40B4-BE49-F238E27FC236}">
                      <a16:creationId xmlns:a16="http://schemas.microsoft.com/office/drawing/2014/main" id="{938B2187-074C-54EF-48FC-47A0BD6B95B1}"/>
                    </a:ext>
                  </a:extLst>
                </p:cNvPr>
                <p:cNvPicPr/>
                <p:nvPr/>
              </p:nvPicPr>
              <p:blipFill>
                <a:blip r:embed="rId81"/>
                <a:stretch>
                  <a:fillRect/>
                </a:stretch>
              </p:blipFill>
              <p:spPr>
                <a:xfrm>
                  <a:off x="9134927" y="5783597"/>
                  <a:ext cx="9000" cy="9000"/>
                </a:xfrm>
                <a:prstGeom prst="rect">
                  <a:avLst/>
                </a:prstGeom>
              </p:spPr>
            </p:pic>
          </mc:Fallback>
        </mc:AlternateContent>
        <p:sp>
          <p:nvSpPr>
            <p:cNvPr id="85" name="TextBox 84">
              <a:extLst>
                <a:ext uri="{FF2B5EF4-FFF2-40B4-BE49-F238E27FC236}">
                  <a16:creationId xmlns:a16="http://schemas.microsoft.com/office/drawing/2014/main" id="{CC994514-DDC6-9A59-07DA-0DCF64C0C66B}"/>
                </a:ext>
              </a:extLst>
            </p:cNvPr>
            <p:cNvSpPr txBox="1"/>
            <p:nvPr/>
          </p:nvSpPr>
          <p:spPr>
            <a:xfrm>
              <a:off x="10076107" y="3739339"/>
              <a:ext cx="20023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Positive correlation</a:t>
              </a:r>
            </a:p>
          </p:txBody>
        </p:sp>
        <mc:AlternateContent xmlns:mc="http://schemas.openxmlformats.org/markup-compatibility/2006" xmlns:p14="http://schemas.microsoft.com/office/powerpoint/2010/main">
          <mc:Choice Requires="p14">
            <p:contentPart p14:bwMode="auto" r:id="rId82">
              <p14:nvContentPartPr>
                <p14:cNvPr id="29" name="Ink 28">
                  <a:extLst>
                    <a:ext uri="{FF2B5EF4-FFF2-40B4-BE49-F238E27FC236}">
                      <a16:creationId xmlns:a16="http://schemas.microsoft.com/office/drawing/2014/main" id="{119FEA66-02BF-F93D-796E-5F57350A302D}"/>
                    </a:ext>
                  </a:extLst>
                </p14:cNvPr>
                <p14:cNvContentPartPr/>
                <p14:nvPr/>
              </p14:nvContentPartPr>
              <p14:xfrm>
                <a:off x="9122790" y="4076222"/>
                <a:ext cx="0" cy="0"/>
              </p14:xfrm>
            </p:contentPart>
          </mc:Choice>
          <mc:Fallback xmlns="">
            <p:pic>
              <p:nvPicPr>
                <p:cNvPr id="29" name="Ink 28">
                  <a:extLst>
                    <a:ext uri="{FF2B5EF4-FFF2-40B4-BE49-F238E27FC236}">
                      <a16:creationId xmlns:a16="http://schemas.microsoft.com/office/drawing/2014/main" id="{119FEA66-02BF-F93D-796E-5F57350A302D}"/>
                    </a:ext>
                  </a:extLst>
                </p:cNvPr>
                <p:cNvPicPr/>
                <p:nvPr/>
              </p:nvPicPr>
              <p:blipFill>
                <a:blip r:embed="rId68"/>
                <a:stretch>
                  <a:fillRect/>
                </a:stretch>
              </p:blipFill>
              <p:spPr>
                <a:xfrm>
                  <a:off x="9122790" y="4076222"/>
                  <a:ext cx="0" cy="0"/>
                </a:xfrm>
                <a:prstGeom prst="rect">
                  <a:avLst/>
                </a:prstGeom>
              </p:spPr>
            </p:pic>
          </mc:Fallback>
        </mc:AlternateContent>
      </p:grpSp>
    </p:spTree>
    <p:extLst>
      <p:ext uri="{BB962C8B-B14F-4D97-AF65-F5344CB8AC3E}">
        <p14:creationId xmlns:p14="http://schemas.microsoft.com/office/powerpoint/2010/main" val="278307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7B7995-6BE7-43AA-B5D1-8DEB6FD7DFB5}"/>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7" name="Title 1">
            <a:extLst>
              <a:ext uri="{FF2B5EF4-FFF2-40B4-BE49-F238E27FC236}">
                <a16:creationId xmlns:a16="http://schemas.microsoft.com/office/drawing/2014/main" id="{E53C8B08-081C-EAB6-B865-DBE7F2542D1A}"/>
              </a:ext>
            </a:extLst>
          </p:cNvPr>
          <p:cNvSpPr txBox="1">
            <a:spLocks/>
          </p:cNvSpPr>
          <p:nvPr/>
        </p:nvSpPr>
        <p:spPr>
          <a:xfrm>
            <a:off x="1828800" y="185904"/>
            <a:ext cx="1084633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Compare the two scatter graphs</a:t>
            </a:r>
          </a:p>
        </p:txBody>
      </p:sp>
      <p:grpSp>
        <p:nvGrpSpPr>
          <p:cNvPr id="15" name="Group 14">
            <a:extLst>
              <a:ext uri="{FF2B5EF4-FFF2-40B4-BE49-F238E27FC236}">
                <a16:creationId xmlns:a16="http://schemas.microsoft.com/office/drawing/2014/main" id="{78F482F2-8A24-1DC5-8B11-441B63EA531C}"/>
              </a:ext>
            </a:extLst>
          </p:cNvPr>
          <p:cNvGrpSpPr/>
          <p:nvPr/>
        </p:nvGrpSpPr>
        <p:grpSpPr>
          <a:xfrm>
            <a:off x="2211" y="-7514"/>
            <a:ext cx="2091590" cy="1923564"/>
            <a:chOff x="-27606" y="-17453"/>
            <a:chExt cx="2091590" cy="1923564"/>
          </a:xfrm>
        </p:grpSpPr>
        <p:sp>
          <p:nvSpPr>
            <p:cNvPr id="16" name="Isosceles Triangle 15">
              <a:extLst>
                <a:ext uri="{FF2B5EF4-FFF2-40B4-BE49-F238E27FC236}">
                  <a16:creationId xmlns:a16="http://schemas.microsoft.com/office/drawing/2014/main" id="{F9640F82-748B-DAAA-1FD4-41907F54E4F6}"/>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7" name="TextBox 16">
              <a:extLst>
                <a:ext uri="{FF2B5EF4-FFF2-40B4-BE49-F238E27FC236}">
                  <a16:creationId xmlns:a16="http://schemas.microsoft.com/office/drawing/2014/main" id="{F2F406D9-3569-A7F6-43D8-0C15F3BF0D94}"/>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grpSp>
        <p:nvGrpSpPr>
          <p:cNvPr id="3" name="Group 2" descr="A scatter plot graph. &#10;&#10;The horizontal X axis shows the number of years in education, ranging from 11 to 19.&#10;&#10;The vertical Y axis shows the annual salary ranging from 0 to 100000">
            <a:extLst>
              <a:ext uri="{FF2B5EF4-FFF2-40B4-BE49-F238E27FC236}">
                <a16:creationId xmlns:a16="http://schemas.microsoft.com/office/drawing/2014/main" id="{A5979815-9AF2-403A-5338-5762E661E0FC}"/>
              </a:ext>
            </a:extLst>
          </p:cNvPr>
          <p:cNvGrpSpPr/>
          <p:nvPr/>
        </p:nvGrpSpPr>
        <p:grpSpPr>
          <a:xfrm>
            <a:off x="5035826" y="1873863"/>
            <a:ext cx="6437243" cy="4482487"/>
            <a:chOff x="663494" y="968656"/>
            <a:chExt cx="11166763" cy="5073029"/>
          </a:xfrm>
        </p:grpSpPr>
        <mc:AlternateContent xmlns:mc="http://schemas.openxmlformats.org/markup-compatibility/2006" xmlns:a14="http://schemas.microsoft.com/office/drawing/2010/main">
          <mc:Choice Requires="a14">
            <p:graphicFrame>
              <p:nvGraphicFramePr>
                <p:cNvPr id="4" name="Chart 3">
                  <a:extLst>
                    <a:ext uri="{FF2B5EF4-FFF2-40B4-BE49-F238E27FC236}">
                      <a16:creationId xmlns:a16="http://schemas.microsoft.com/office/drawing/2014/main" id="{D548B411-1EB8-4E5F-B0F1-87D350D0F234}"/>
                    </a:ext>
                  </a:extLst>
                </p:cNvPr>
                <p:cNvGraphicFramePr>
                  <a:graphicFrameLocks/>
                </p:cNvGraphicFramePr>
                <p:nvPr>
                  <p:extLst>
                    <p:ext uri="{D42A27DB-BD31-4B8C-83A1-F6EECF244321}">
                      <p14:modId xmlns:p14="http://schemas.microsoft.com/office/powerpoint/2010/main" val="700215128"/>
                    </p:ext>
                  </p:extLst>
                </p:nvPr>
              </p:nvGraphicFramePr>
              <p:xfrm>
                <a:off x="663494" y="968656"/>
                <a:ext cx="11166763" cy="5073029"/>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27" name="Chart 26">
                  <a:extLst>
                    <a:ext uri="{FF2B5EF4-FFF2-40B4-BE49-F238E27FC236}">
                      <a16:creationId xmlns:a16="http://schemas.microsoft.com/office/drawing/2014/main" id="{E1181FAE-FD57-2DE7-8B71-85E432A4A79E}"/>
                    </a:ext>
                  </a:extLst>
                </p:cNvPr>
                <p:cNvGraphicFramePr>
                  <a:graphicFrameLocks/>
                </p:cNvGraphicFramePr>
                <p:nvPr>
                  <p:extLst>
                    <p:ext uri="{D42A27DB-BD31-4B8C-83A1-F6EECF244321}">
                      <p14:modId xmlns:p14="http://schemas.microsoft.com/office/powerpoint/2010/main" val="2226963726"/>
                    </p:ext>
                  </p:extLst>
                </p:nvPr>
              </p:nvGraphicFramePr>
              <p:xfrm>
                <a:off x="663494" y="968656"/>
                <a:ext cx="11166763" cy="5073029"/>
              </p:xfrm>
              <a:graphic>
                <a:graphicData uri="http://schemas.openxmlformats.org/drawingml/2006/chart">
                  <c:chart xmlns:c="http://schemas.openxmlformats.org/drawingml/2006/chart" xmlns:r="http://schemas.openxmlformats.org/officeDocument/2006/relationships" r:id="rId6"/>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7063C78-5772-2A2F-8095-0C75679A865C}"/>
                    </a:ext>
                  </a:extLst>
                </p:cNvPr>
                <p:cNvSpPr txBox="1"/>
                <p:nvPr/>
              </p:nvSpPr>
              <p:spPr>
                <a:xfrm>
                  <a:off x="3644779" y="1926734"/>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5" name="TextBox 4">
                  <a:extLst>
                    <a:ext uri="{FF2B5EF4-FFF2-40B4-BE49-F238E27FC236}">
                      <a16:creationId xmlns:a16="http://schemas.microsoft.com/office/drawing/2014/main" id="{17063C78-5772-2A2F-8095-0C75679A865C}"/>
                    </a:ext>
                  </a:extLst>
                </p:cNvPr>
                <p:cNvSpPr txBox="1">
                  <a:spLocks noRot="1" noChangeAspect="1" noMove="1" noResize="1" noEditPoints="1" noAdjustHandles="1" noChangeArrowheads="1" noChangeShapeType="1" noTextEdit="1"/>
                </p:cNvSpPr>
                <p:nvPr/>
              </p:nvSpPr>
              <p:spPr>
                <a:xfrm>
                  <a:off x="3644779" y="1926734"/>
                  <a:ext cx="218008" cy="312083"/>
                </a:xfrm>
                <a:prstGeom prst="rect">
                  <a:avLst/>
                </a:prstGeom>
                <a:blipFill>
                  <a:blip r:embed="rId7"/>
                  <a:stretch>
                    <a:fillRect l="-45455" r="-81818"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C39FD29-515B-44E4-682E-194B7F37B16F}"/>
                    </a:ext>
                  </a:extLst>
                </p:cNvPr>
                <p:cNvSpPr txBox="1"/>
                <p:nvPr/>
              </p:nvSpPr>
              <p:spPr>
                <a:xfrm>
                  <a:off x="9119730" y="3313437"/>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6" name="TextBox 5">
                  <a:extLst>
                    <a:ext uri="{FF2B5EF4-FFF2-40B4-BE49-F238E27FC236}">
                      <a16:creationId xmlns:a16="http://schemas.microsoft.com/office/drawing/2014/main" id="{CC39FD29-515B-44E4-682E-194B7F37B16F}"/>
                    </a:ext>
                  </a:extLst>
                </p:cNvPr>
                <p:cNvSpPr txBox="1">
                  <a:spLocks noRot="1" noChangeAspect="1" noMove="1" noResize="1" noEditPoints="1" noAdjustHandles="1" noChangeArrowheads="1" noChangeShapeType="1" noTextEdit="1"/>
                </p:cNvSpPr>
                <p:nvPr/>
              </p:nvSpPr>
              <p:spPr>
                <a:xfrm>
                  <a:off x="9119730" y="3313437"/>
                  <a:ext cx="218008" cy="312083"/>
                </a:xfrm>
                <a:prstGeom prst="rect">
                  <a:avLst/>
                </a:prstGeom>
                <a:blipFill>
                  <a:blip r:embed="rId8"/>
                  <a:stretch>
                    <a:fillRect l="-45455" r="-72727"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781C0C8-F25E-C867-B986-34BBEE395150}"/>
                    </a:ext>
                  </a:extLst>
                </p:cNvPr>
                <p:cNvSpPr txBox="1"/>
                <p:nvPr/>
              </p:nvSpPr>
              <p:spPr>
                <a:xfrm>
                  <a:off x="8041530" y="2728673"/>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8" name="TextBox 7">
                  <a:extLst>
                    <a:ext uri="{FF2B5EF4-FFF2-40B4-BE49-F238E27FC236}">
                      <a16:creationId xmlns:a16="http://schemas.microsoft.com/office/drawing/2014/main" id="{7781C0C8-F25E-C867-B986-34BBEE395150}"/>
                    </a:ext>
                  </a:extLst>
                </p:cNvPr>
                <p:cNvSpPr txBox="1">
                  <a:spLocks noRot="1" noChangeAspect="1" noMove="1" noResize="1" noEditPoints="1" noAdjustHandles="1" noChangeArrowheads="1" noChangeShapeType="1" noTextEdit="1"/>
                </p:cNvSpPr>
                <p:nvPr/>
              </p:nvSpPr>
              <p:spPr>
                <a:xfrm>
                  <a:off x="8041530" y="2728673"/>
                  <a:ext cx="218008" cy="312083"/>
                </a:xfrm>
                <a:prstGeom prst="rect">
                  <a:avLst/>
                </a:prstGeom>
                <a:blipFill>
                  <a:blip r:embed="rId9"/>
                  <a:stretch>
                    <a:fillRect l="-45455" r="-72727"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13D24E7-B5CF-75AE-DCC3-BFE2C17D6178}"/>
                    </a:ext>
                  </a:extLst>
                </p:cNvPr>
                <p:cNvSpPr txBox="1"/>
                <p:nvPr/>
              </p:nvSpPr>
              <p:spPr>
                <a:xfrm>
                  <a:off x="8041530" y="2824078"/>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9" name="TextBox 8">
                  <a:extLst>
                    <a:ext uri="{FF2B5EF4-FFF2-40B4-BE49-F238E27FC236}">
                      <a16:creationId xmlns:a16="http://schemas.microsoft.com/office/drawing/2014/main" id="{313D24E7-B5CF-75AE-DCC3-BFE2C17D6178}"/>
                    </a:ext>
                  </a:extLst>
                </p:cNvPr>
                <p:cNvSpPr txBox="1">
                  <a:spLocks noRot="1" noChangeAspect="1" noMove="1" noResize="1" noEditPoints="1" noAdjustHandles="1" noChangeArrowheads="1" noChangeShapeType="1" noTextEdit="1"/>
                </p:cNvSpPr>
                <p:nvPr/>
              </p:nvSpPr>
              <p:spPr>
                <a:xfrm>
                  <a:off x="8041530" y="2824078"/>
                  <a:ext cx="218008" cy="312083"/>
                </a:xfrm>
                <a:prstGeom prst="rect">
                  <a:avLst/>
                </a:prstGeom>
                <a:blipFill>
                  <a:blip r:embed="rId8"/>
                  <a:stretch>
                    <a:fillRect l="-45455" r="-72727" b="-4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746F3DE-E2FC-DF16-6AA0-20DF2F333C24}"/>
                    </a:ext>
                  </a:extLst>
                </p:cNvPr>
                <p:cNvSpPr txBox="1"/>
                <p:nvPr/>
              </p:nvSpPr>
              <p:spPr>
                <a:xfrm>
                  <a:off x="6915303" y="3399267"/>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1" name="TextBox 10">
                  <a:extLst>
                    <a:ext uri="{FF2B5EF4-FFF2-40B4-BE49-F238E27FC236}">
                      <a16:creationId xmlns:a16="http://schemas.microsoft.com/office/drawing/2014/main" id="{0746F3DE-E2FC-DF16-6AA0-20DF2F333C24}"/>
                    </a:ext>
                  </a:extLst>
                </p:cNvPr>
                <p:cNvSpPr txBox="1">
                  <a:spLocks noRot="1" noChangeAspect="1" noMove="1" noResize="1" noEditPoints="1" noAdjustHandles="1" noChangeArrowheads="1" noChangeShapeType="1" noTextEdit="1"/>
                </p:cNvSpPr>
                <p:nvPr/>
              </p:nvSpPr>
              <p:spPr>
                <a:xfrm>
                  <a:off x="6915303" y="3399267"/>
                  <a:ext cx="218008" cy="312083"/>
                </a:xfrm>
                <a:prstGeom prst="rect">
                  <a:avLst/>
                </a:prstGeom>
                <a:blipFill>
                  <a:blip r:embed="rId10"/>
                  <a:stretch>
                    <a:fillRect l="-54545" r="-7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72C4096-FDC8-DCDC-557D-720850C8AF6F}"/>
                    </a:ext>
                  </a:extLst>
                </p:cNvPr>
                <p:cNvSpPr txBox="1"/>
                <p:nvPr/>
              </p:nvSpPr>
              <p:spPr>
                <a:xfrm>
                  <a:off x="6910683" y="3555308"/>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2" name="TextBox 11">
                  <a:extLst>
                    <a:ext uri="{FF2B5EF4-FFF2-40B4-BE49-F238E27FC236}">
                      <a16:creationId xmlns:a16="http://schemas.microsoft.com/office/drawing/2014/main" id="{372C4096-FDC8-DCDC-557D-720850C8AF6F}"/>
                    </a:ext>
                  </a:extLst>
                </p:cNvPr>
                <p:cNvSpPr txBox="1">
                  <a:spLocks noRot="1" noChangeAspect="1" noMove="1" noResize="1" noEditPoints="1" noAdjustHandles="1" noChangeArrowheads="1" noChangeShapeType="1" noTextEdit="1"/>
                </p:cNvSpPr>
                <p:nvPr/>
              </p:nvSpPr>
              <p:spPr>
                <a:xfrm>
                  <a:off x="6910683" y="3555308"/>
                  <a:ext cx="218008" cy="312083"/>
                </a:xfrm>
                <a:prstGeom prst="rect">
                  <a:avLst/>
                </a:prstGeom>
                <a:blipFill>
                  <a:blip r:embed="rId7"/>
                  <a:stretch>
                    <a:fillRect l="-60000" r="-9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EE648A8-FD6D-21F7-D535-9ED7820FDC63}"/>
                    </a:ext>
                  </a:extLst>
                </p:cNvPr>
                <p:cNvSpPr txBox="1"/>
                <p:nvPr/>
              </p:nvSpPr>
              <p:spPr>
                <a:xfrm>
                  <a:off x="6910683" y="3981721"/>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3" name="TextBox 12">
                  <a:extLst>
                    <a:ext uri="{FF2B5EF4-FFF2-40B4-BE49-F238E27FC236}">
                      <a16:creationId xmlns:a16="http://schemas.microsoft.com/office/drawing/2014/main" id="{2EE648A8-FD6D-21F7-D535-9ED7820FDC63}"/>
                    </a:ext>
                  </a:extLst>
                </p:cNvPr>
                <p:cNvSpPr txBox="1">
                  <a:spLocks noRot="1" noChangeAspect="1" noMove="1" noResize="1" noEditPoints="1" noAdjustHandles="1" noChangeArrowheads="1" noChangeShapeType="1" noTextEdit="1"/>
                </p:cNvSpPr>
                <p:nvPr/>
              </p:nvSpPr>
              <p:spPr>
                <a:xfrm>
                  <a:off x="6910683" y="3981721"/>
                  <a:ext cx="218008" cy="312083"/>
                </a:xfrm>
                <a:prstGeom prst="rect">
                  <a:avLst/>
                </a:prstGeom>
                <a:blipFill>
                  <a:blip r:embed="rId7"/>
                  <a:stretch>
                    <a:fillRect l="-60000" r="-90000"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2366047-F3FA-3A82-BFB4-B9BA1A85CB4B}"/>
                    </a:ext>
                  </a:extLst>
                </p:cNvPr>
                <p:cNvSpPr txBox="1"/>
                <p:nvPr/>
              </p:nvSpPr>
              <p:spPr>
                <a:xfrm>
                  <a:off x="4776408" y="4100297"/>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4" name="TextBox 13">
                  <a:extLst>
                    <a:ext uri="{FF2B5EF4-FFF2-40B4-BE49-F238E27FC236}">
                      <a16:creationId xmlns:a16="http://schemas.microsoft.com/office/drawing/2014/main" id="{F2366047-F3FA-3A82-BFB4-B9BA1A85CB4B}"/>
                    </a:ext>
                  </a:extLst>
                </p:cNvPr>
                <p:cNvSpPr txBox="1">
                  <a:spLocks noRot="1" noChangeAspect="1" noMove="1" noResize="1" noEditPoints="1" noAdjustHandles="1" noChangeArrowheads="1" noChangeShapeType="1" noTextEdit="1"/>
                </p:cNvSpPr>
                <p:nvPr/>
              </p:nvSpPr>
              <p:spPr>
                <a:xfrm>
                  <a:off x="4776408" y="4100297"/>
                  <a:ext cx="218008" cy="312083"/>
                </a:xfrm>
                <a:prstGeom prst="rect">
                  <a:avLst/>
                </a:prstGeom>
                <a:blipFill>
                  <a:blip r:embed="rId7"/>
                  <a:stretch>
                    <a:fillRect l="-54545" r="-7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C57203C-8A2F-7287-7E41-E9E3F932C0C9}"/>
                    </a:ext>
                  </a:extLst>
                </p:cNvPr>
                <p:cNvSpPr txBox="1"/>
                <p:nvPr/>
              </p:nvSpPr>
              <p:spPr>
                <a:xfrm>
                  <a:off x="5843545" y="3788214"/>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8" name="TextBox 17">
                  <a:extLst>
                    <a:ext uri="{FF2B5EF4-FFF2-40B4-BE49-F238E27FC236}">
                      <a16:creationId xmlns:a16="http://schemas.microsoft.com/office/drawing/2014/main" id="{5C57203C-8A2F-7287-7E41-E9E3F932C0C9}"/>
                    </a:ext>
                  </a:extLst>
                </p:cNvPr>
                <p:cNvSpPr txBox="1">
                  <a:spLocks noRot="1" noChangeAspect="1" noMove="1" noResize="1" noEditPoints="1" noAdjustHandles="1" noChangeArrowheads="1" noChangeShapeType="1" noTextEdit="1"/>
                </p:cNvSpPr>
                <p:nvPr/>
              </p:nvSpPr>
              <p:spPr>
                <a:xfrm>
                  <a:off x="5843545" y="3788214"/>
                  <a:ext cx="218008" cy="312083"/>
                </a:xfrm>
                <a:prstGeom prst="rect">
                  <a:avLst/>
                </a:prstGeom>
                <a:blipFill>
                  <a:blip r:embed="rId11"/>
                  <a:stretch>
                    <a:fillRect l="-45455" r="-7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E50A81D-FE32-611E-C06B-53250FD11881}"/>
                    </a:ext>
                  </a:extLst>
                </p:cNvPr>
                <p:cNvSpPr txBox="1"/>
                <p:nvPr/>
              </p:nvSpPr>
              <p:spPr>
                <a:xfrm>
                  <a:off x="3670399" y="4217387"/>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9" name="TextBox 18">
                  <a:extLst>
                    <a:ext uri="{FF2B5EF4-FFF2-40B4-BE49-F238E27FC236}">
                      <a16:creationId xmlns:a16="http://schemas.microsoft.com/office/drawing/2014/main" id="{9E50A81D-FE32-611E-C06B-53250FD11881}"/>
                    </a:ext>
                  </a:extLst>
                </p:cNvPr>
                <p:cNvSpPr txBox="1">
                  <a:spLocks noRot="1" noChangeAspect="1" noMove="1" noResize="1" noEditPoints="1" noAdjustHandles="1" noChangeArrowheads="1" noChangeShapeType="1" noTextEdit="1"/>
                </p:cNvSpPr>
                <p:nvPr/>
              </p:nvSpPr>
              <p:spPr>
                <a:xfrm>
                  <a:off x="3670399" y="4217387"/>
                  <a:ext cx="218008" cy="312083"/>
                </a:xfrm>
                <a:prstGeom prst="rect">
                  <a:avLst/>
                </a:prstGeom>
                <a:blipFill>
                  <a:blip r:embed="rId12"/>
                  <a:stretch>
                    <a:fillRect l="-36364" r="-81818"/>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8CF9383B-7C03-B269-8589-D063EC0D2459}"/>
                </a:ext>
              </a:extLst>
            </p:cNvPr>
            <p:cNvCxnSpPr>
              <a:cxnSpLocks/>
            </p:cNvCxnSpPr>
            <p:nvPr/>
          </p:nvCxnSpPr>
          <p:spPr>
            <a:xfrm flipV="1">
              <a:off x="2877488" y="2157286"/>
              <a:ext cx="7564370" cy="2929229"/>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36" name="Group 35" descr="A scatter plot graph titled 'Age of car vs value of car'.&#10;&#10;The horizontal X axis shows the age of the car in years, ranging from 0 to 5.&#10;&#10;The vertical Y axis shows the value of the car in thousands of pounds, ranging from 6  to 17.">
            <a:extLst>
              <a:ext uri="{FF2B5EF4-FFF2-40B4-BE49-F238E27FC236}">
                <a16:creationId xmlns:a16="http://schemas.microsoft.com/office/drawing/2014/main" id="{02B62012-2BE4-A4F5-E4DE-40A6C5391FFB}"/>
              </a:ext>
            </a:extLst>
          </p:cNvPr>
          <p:cNvGrpSpPr/>
          <p:nvPr/>
        </p:nvGrpSpPr>
        <p:grpSpPr>
          <a:xfrm>
            <a:off x="474178" y="1793867"/>
            <a:ext cx="4337273" cy="4303650"/>
            <a:chOff x="474178" y="1793867"/>
            <a:chExt cx="4337273" cy="4303650"/>
          </a:xfrm>
        </p:grpSpPr>
        <p:pic>
          <p:nvPicPr>
            <p:cNvPr id="10" name="Picture 9">
              <a:extLst>
                <a:ext uri="{FF2B5EF4-FFF2-40B4-BE49-F238E27FC236}">
                  <a16:creationId xmlns:a16="http://schemas.microsoft.com/office/drawing/2014/main" id="{48C0C819-B47E-4AC6-8719-859A96813E57}"/>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474178" y="1793867"/>
              <a:ext cx="4337273" cy="4303650"/>
            </a:xfrm>
            <a:prstGeom prst="rect">
              <a:avLst/>
            </a:prstGeom>
          </p:spPr>
        </p:pic>
        <p:cxnSp>
          <p:nvCxnSpPr>
            <p:cNvPr id="28" name="Straight Connector 27">
              <a:extLst>
                <a:ext uri="{FF2B5EF4-FFF2-40B4-BE49-F238E27FC236}">
                  <a16:creationId xmlns:a16="http://schemas.microsoft.com/office/drawing/2014/main" id="{ACDC2041-5A63-3219-FAC1-CB26A2CC62D2}"/>
                </a:ext>
              </a:extLst>
            </p:cNvPr>
            <p:cNvCxnSpPr>
              <a:cxnSpLocks/>
            </p:cNvCxnSpPr>
            <p:nvPr/>
          </p:nvCxnSpPr>
          <p:spPr>
            <a:xfrm flipH="1" flipV="1">
              <a:off x="1519294" y="2413614"/>
              <a:ext cx="2430857" cy="3098756"/>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274345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7B7995-6BE7-43AA-B5D1-8DEB6FD7DFB5}"/>
              </a:ext>
            </a:extLst>
          </p:cNvPr>
          <p:cNvSpPr>
            <a:spLocks noGrp="1"/>
          </p:cNvSpPr>
          <p:nvPr>
            <p:ph type="sldNum" sz="quarter" idx="12"/>
          </p:nvPr>
        </p:nvSpPr>
        <p:spPr/>
        <p:txBody>
          <a:bodyPr/>
          <a:lstStyle/>
          <a:p>
            <a:fld id="{892959B6-490E-A144-8C7C-88267F972F69}" type="slidenum">
              <a:rPr lang="en-US" smtClean="0"/>
              <a:t>12</a:t>
            </a:fld>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B94B18-3837-45D8-B8D9-4C8418207C32}"/>
                  </a:ext>
                </a:extLst>
              </p:cNvPr>
              <p:cNvSpPr txBox="1"/>
              <p:nvPr/>
            </p:nvSpPr>
            <p:spPr>
              <a:xfrm>
                <a:off x="5962835" y="1409098"/>
                <a:ext cx="5569258" cy="4710007"/>
              </a:xfrm>
              <a:prstGeom prst="rect">
                <a:avLst/>
              </a:prstGeom>
              <a:noFill/>
            </p:spPr>
            <p:txBody>
              <a:bodyPr wrap="square" rtlCol="0">
                <a:spAutoFit/>
              </a:bodyPr>
              <a:lstStyle/>
              <a:p>
                <a:pPr marL="457200" indent="-457200">
                  <a:buFont typeface="+mj-lt"/>
                  <a:buAutoNum type="arabicPeriod"/>
                </a:pPr>
                <a:r>
                  <a:rPr lang="en-GB" sz="2400" dirty="0">
                    <a:latin typeface="Arial" panose="020B0604020202020204" pitchFamily="34" charset="0"/>
                    <a:cs typeface="Arial" panose="020B0604020202020204" pitchFamily="34" charset="0"/>
                  </a:rPr>
                  <a:t>What would you expect to be the value of a car that is 2</a:t>
                </a:r>
                <a14:m>
                  <m:oMath xmlns:m="http://schemas.openxmlformats.org/officeDocument/2006/math">
                    <m:f>
                      <m:fPr>
                        <m:ctrlPr>
                          <a:rPr lang="en-GB" sz="2400" i="1" smtClean="0">
                            <a:latin typeface="Cambria Math" panose="02040503050406030204" pitchFamily="18" charset="0"/>
                            <a:cs typeface="Arial" panose="020B0604020202020204" pitchFamily="34" charset="0"/>
                          </a:rPr>
                        </m:ctrlPr>
                      </m:fPr>
                      <m:num>
                        <m:r>
                          <a:rPr lang="en-GB" sz="2400" b="0" i="1" smtClean="0">
                            <a:latin typeface="Cambria Math" panose="02040503050406030204" pitchFamily="18" charset="0"/>
                            <a:cs typeface="Arial" panose="020B0604020202020204" pitchFamily="34" charset="0"/>
                          </a:rPr>
                          <m:t>1</m:t>
                        </m:r>
                      </m:num>
                      <m:den>
                        <m:r>
                          <a:rPr lang="en-GB" sz="2400" b="0" i="1" smtClean="0">
                            <a:latin typeface="Cambria Math" panose="02040503050406030204" pitchFamily="18" charset="0"/>
                            <a:cs typeface="Arial" panose="020B0604020202020204" pitchFamily="34" charset="0"/>
                          </a:rPr>
                          <m:t>2</m:t>
                        </m:r>
                      </m:den>
                    </m:f>
                  </m:oMath>
                </a14:m>
                <a:r>
                  <a:rPr lang="en-GB" sz="2400" dirty="0">
                    <a:latin typeface="Arial" panose="020B0604020202020204" pitchFamily="34" charset="0"/>
                    <a:cs typeface="Arial" panose="020B0604020202020204" pitchFamily="34" charset="0"/>
                  </a:rPr>
                  <a:t> years old?</a:t>
                </a:r>
              </a:p>
              <a:p>
                <a:pPr marL="457200" indent="-457200">
                  <a:buFont typeface="+mj-lt"/>
                  <a:buAutoNum type="arabicPeriod"/>
                </a:pPr>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How old might a car be that’s valued at £10 000?</a:t>
                </a:r>
              </a:p>
              <a:p>
                <a:pPr marL="457200" indent="-457200">
                  <a:buFont typeface="+mj-lt"/>
                  <a:buAutoNum type="arabicPeriod"/>
                </a:pPr>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Fill in the blank:</a:t>
                </a:r>
              </a:p>
              <a:p>
                <a:pPr lvl="1"/>
                <a:r>
                  <a:rPr lang="en-GB" sz="2400" dirty="0">
                    <a:latin typeface="Arial" panose="020B0604020202020204" pitchFamily="34" charset="0"/>
                    <a:cs typeface="Arial" panose="020B0604020202020204" pitchFamily="34" charset="0"/>
                  </a:rPr>
                  <a:t>The older the car is, the ……….. it is worth.</a:t>
                </a:r>
              </a:p>
              <a:p>
                <a:pPr lvl="1"/>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Describe the correlation between the age and value of the cars.</a:t>
                </a:r>
              </a:p>
            </p:txBody>
          </p:sp>
        </mc:Choice>
        <mc:Fallback xmlns="">
          <p:sp>
            <p:nvSpPr>
              <p:cNvPr id="7" name="TextBox 6">
                <a:extLst>
                  <a:ext uri="{FF2B5EF4-FFF2-40B4-BE49-F238E27FC236}">
                    <a16:creationId xmlns:a16="http://schemas.microsoft.com/office/drawing/2014/main" id="{ACB94B18-3837-45D8-B8D9-4C8418207C32}"/>
                  </a:ext>
                </a:extLst>
              </p:cNvPr>
              <p:cNvSpPr txBox="1">
                <a:spLocks noRot="1" noChangeAspect="1" noMove="1" noResize="1" noEditPoints="1" noAdjustHandles="1" noChangeArrowheads="1" noChangeShapeType="1" noTextEdit="1"/>
              </p:cNvSpPr>
              <p:nvPr/>
            </p:nvSpPr>
            <p:spPr>
              <a:xfrm>
                <a:off x="5962835" y="1409098"/>
                <a:ext cx="5569258" cy="4710007"/>
              </a:xfrm>
              <a:prstGeom prst="rect">
                <a:avLst/>
              </a:prstGeom>
              <a:blipFill>
                <a:blip r:embed="rId3"/>
                <a:stretch>
                  <a:fillRect l="-1364" t="-806" r="-2727" b="-1344"/>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D55FCEC6-AAA4-DA28-054E-C71C811ABFDD}"/>
              </a:ext>
            </a:extLst>
          </p:cNvPr>
          <p:cNvSpPr txBox="1"/>
          <p:nvPr/>
        </p:nvSpPr>
        <p:spPr>
          <a:xfrm>
            <a:off x="1821186" y="314395"/>
            <a:ext cx="6444273" cy="646331"/>
          </a:xfrm>
          <a:prstGeom prst="rect">
            <a:avLst/>
          </a:prstGeom>
          <a:noFill/>
        </p:spPr>
        <p:txBody>
          <a:bodyPr wrap="square">
            <a:spAutoFit/>
          </a:bodyPr>
          <a:lstStyle/>
          <a:p>
            <a:r>
              <a:rPr lang="en-US" sz="3600" b="1" dirty="0">
                <a:solidFill>
                  <a:schemeClr val="accent1"/>
                </a:solidFill>
                <a:latin typeface="Arial" panose="020B0604020202020204" pitchFamily="34" charset="0"/>
                <a:cs typeface="Arial" panose="020B0604020202020204" pitchFamily="34" charset="0"/>
              </a:rPr>
              <a:t>Age and value of cars</a:t>
            </a:r>
            <a:endParaRPr lang="en-GB" sz="3600" dirty="0"/>
          </a:p>
        </p:txBody>
      </p:sp>
      <p:grpSp>
        <p:nvGrpSpPr>
          <p:cNvPr id="22" name="Group 21">
            <a:extLst>
              <a:ext uri="{FF2B5EF4-FFF2-40B4-BE49-F238E27FC236}">
                <a16:creationId xmlns:a16="http://schemas.microsoft.com/office/drawing/2014/main" id="{98550B6F-EA0D-5843-D32C-E78BAA87F646}"/>
              </a:ext>
            </a:extLst>
          </p:cNvPr>
          <p:cNvGrpSpPr/>
          <p:nvPr/>
        </p:nvGrpSpPr>
        <p:grpSpPr>
          <a:xfrm>
            <a:off x="2211" y="-7514"/>
            <a:ext cx="2091590" cy="1923564"/>
            <a:chOff x="-27606" y="-17453"/>
            <a:chExt cx="2091590" cy="1923564"/>
          </a:xfrm>
        </p:grpSpPr>
        <p:sp>
          <p:nvSpPr>
            <p:cNvPr id="23" name="Isosceles Triangle 22">
              <a:extLst>
                <a:ext uri="{FF2B5EF4-FFF2-40B4-BE49-F238E27FC236}">
                  <a16:creationId xmlns:a16="http://schemas.microsoft.com/office/drawing/2014/main" id="{DAC1D0FE-8DD0-EE00-10AA-E883337F89D8}"/>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24" name="TextBox 23">
              <a:extLst>
                <a:ext uri="{FF2B5EF4-FFF2-40B4-BE49-F238E27FC236}">
                  <a16:creationId xmlns:a16="http://schemas.microsoft.com/office/drawing/2014/main" id="{6BF48B18-2F22-3612-73F8-E443D491B61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grpSp>
        <p:nvGrpSpPr>
          <p:cNvPr id="3" name="Group 2" descr="A scatter plot graph titled 'Age of car vs value of car'.&#10;&#10;The horizontal X axis shows the age of the car in years, ranging from 0 to 5.&#10;&#10;The vertical Y axis shows the value of the car in thousands of pounds, ranging from 6  to 17.">
            <a:extLst>
              <a:ext uri="{FF2B5EF4-FFF2-40B4-BE49-F238E27FC236}">
                <a16:creationId xmlns:a16="http://schemas.microsoft.com/office/drawing/2014/main" id="{025CCEB8-17D4-2339-85FE-7B737E225459}"/>
              </a:ext>
            </a:extLst>
          </p:cNvPr>
          <p:cNvGrpSpPr/>
          <p:nvPr/>
        </p:nvGrpSpPr>
        <p:grpSpPr>
          <a:xfrm>
            <a:off x="1110150" y="1705090"/>
            <a:ext cx="4337273" cy="4303650"/>
            <a:chOff x="474178" y="1793867"/>
            <a:chExt cx="4337273" cy="4303650"/>
          </a:xfrm>
        </p:grpSpPr>
        <p:pic>
          <p:nvPicPr>
            <p:cNvPr id="5" name="Picture 4">
              <a:extLst>
                <a:ext uri="{FF2B5EF4-FFF2-40B4-BE49-F238E27FC236}">
                  <a16:creationId xmlns:a16="http://schemas.microsoft.com/office/drawing/2014/main" id="{D9B55457-692B-1EDC-6BEC-2C4922876C9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4178" y="1793867"/>
              <a:ext cx="4337273" cy="4303650"/>
            </a:xfrm>
            <a:prstGeom prst="rect">
              <a:avLst/>
            </a:prstGeom>
          </p:spPr>
        </p:pic>
        <p:cxnSp>
          <p:nvCxnSpPr>
            <p:cNvPr id="8" name="Straight Connector 7">
              <a:extLst>
                <a:ext uri="{FF2B5EF4-FFF2-40B4-BE49-F238E27FC236}">
                  <a16:creationId xmlns:a16="http://schemas.microsoft.com/office/drawing/2014/main" id="{FC44AAE1-46F4-DC5C-CDC0-8E36194D1798}"/>
                </a:ext>
              </a:extLst>
            </p:cNvPr>
            <p:cNvCxnSpPr>
              <a:cxnSpLocks/>
            </p:cNvCxnSpPr>
            <p:nvPr/>
          </p:nvCxnSpPr>
          <p:spPr>
            <a:xfrm flipH="1" flipV="1">
              <a:off x="1519294" y="2413614"/>
              <a:ext cx="2430857" cy="3098756"/>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768308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566531" y="140070"/>
            <a:ext cx="331967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Correlation</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53" y="1260981"/>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290918" y="1470804"/>
            <a:ext cx="10045629" cy="4553478"/>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388544"/>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1470212" y="2181054"/>
            <a:ext cx="9610163" cy="3890809"/>
          </a:xfrm>
          <a:prstGeom prst="rect">
            <a:avLst/>
          </a:prstGeom>
          <a:noFill/>
        </p:spPr>
        <p:txBody>
          <a:bodyPr wrap="square" lIns="91440" tIns="45720" rIns="91440" bIns="45720" rtlCol="0" anchor="t">
            <a:spAutoFit/>
          </a:bodyPr>
          <a:lstStyle/>
          <a:p>
            <a:pPr marL="457200" indent="-457200">
              <a:spcAft>
                <a:spcPts val="600"/>
              </a:spcAft>
              <a:buFont typeface="Arial" panose="020B0604020202020204" pitchFamily="34" charset="0"/>
              <a:buChar char="•"/>
            </a:pPr>
            <a:r>
              <a:rPr lang="en-GB" sz="2800" dirty="0">
                <a:latin typeface="Arial"/>
                <a:cs typeface="Arial"/>
              </a:rPr>
              <a:t>Scatter graphs can show positive correlation or negative correlation. This can be weak or strong correlation. </a:t>
            </a:r>
          </a:p>
          <a:p>
            <a:pPr marL="457200" indent="-457200">
              <a:spcAft>
                <a:spcPts val="600"/>
              </a:spcAft>
              <a:buFont typeface="Arial" panose="020B0604020202020204" pitchFamily="34" charset="0"/>
              <a:buChar char="•"/>
            </a:pPr>
            <a:endParaRPr lang="en-GB" sz="2800" dirty="0">
              <a:latin typeface="Arial"/>
              <a:cs typeface="Arial"/>
            </a:endParaRPr>
          </a:p>
          <a:p>
            <a:pPr marL="457200" indent="-457200">
              <a:spcAft>
                <a:spcPts val="600"/>
              </a:spcAft>
              <a:buFont typeface="Arial" panose="020B0604020202020204" pitchFamily="34" charset="0"/>
              <a:buChar char="•"/>
            </a:pPr>
            <a:r>
              <a:rPr lang="en-GB" sz="2800" dirty="0">
                <a:latin typeface="Arial"/>
                <a:cs typeface="Arial"/>
              </a:rPr>
              <a:t>The closer to a straight line the points are the stronger the correlation. </a:t>
            </a:r>
          </a:p>
          <a:p>
            <a:pPr marL="457200" indent="-457200">
              <a:spcAft>
                <a:spcPts val="600"/>
              </a:spcAft>
              <a:buFont typeface="Arial" panose="020B0604020202020204" pitchFamily="34" charset="0"/>
              <a:buChar char="•"/>
            </a:pPr>
            <a:endParaRPr lang="en-GB" sz="2800" dirty="0">
              <a:latin typeface="Arial"/>
              <a:cs typeface="Arial"/>
            </a:endParaRPr>
          </a:p>
          <a:p>
            <a:pPr marL="457200" indent="-457200">
              <a:spcAft>
                <a:spcPts val="600"/>
              </a:spcAft>
              <a:buFont typeface="Arial" panose="020B0604020202020204" pitchFamily="34" charset="0"/>
              <a:buChar char="•"/>
            </a:pPr>
            <a:r>
              <a:rPr lang="en-GB" sz="2800" dirty="0">
                <a:latin typeface="Arial"/>
                <a:cs typeface="Arial"/>
              </a:rPr>
              <a:t>A scatter graph could also show no correlation.</a:t>
            </a:r>
            <a:endParaRPr lang="en-US" sz="2800" dirty="0">
              <a:latin typeface="Calibri"/>
              <a:cs typeface="Calibri"/>
            </a:endParaRPr>
          </a:p>
          <a:p>
            <a:pPr>
              <a:lnSpc>
                <a:spcPts val="3100"/>
              </a:lnSpc>
              <a:spcAft>
                <a:spcPts val="600"/>
              </a:spcAft>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43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7" name="TextBox 6">
            <a:extLst>
              <a:ext uri="{FF2B5EF4-FFF2-40B4-BE49-F238E27FC236}">
                <a16:creationId xmlns:a16="http://schemas.microsoft.com/office/drawing/2014/main" id="{2DA7C34B-A30A-70DA-C8E8-32FD3DB488DD}"/>
              </a:ext>
            </a:extLst>
          </p:cNvPr>
          <p:cNvSpPr txBox="1"/>
          <p:nvPr/>
        </p:nvSpPr>
        <p:spPr>
          <a:xfrm>
            <a:off x="751912" y="1708924"/>
            <a:ext cx="7323541" cy="464742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Task:</a:t>
            </a:r>
            <a:endPar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On the handout, construct a scatter graph from the class data.</a:t>
            </a:r>
          </a:p>
          <a:p>
            <a:pPr marL="342900" indent="-342900">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Think of all the things you need to do to get full marks.</a:t>
            </a:r>
            <a:r>
              <a:rPr lang="en-GB" sz="2400" dirty="0">
                <a:solidFill>
                  <a:prstClr val="black"/>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What is the correlation? Draw a line of best fit.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Think of some questions you could ask from the graphs.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Swap with your pair and peer-assess their scatter graph. Would they have got full marks?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Ask your pair some questions that they can answer from their graph.</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733D739-ABF3-5B11-2CF5-7FC699B18FFF}"/>
              </a:ext>
            </a:extLst>
          </p:cNvPr>
          <p:cNvSpPr txBox="1"/>
          <p:nvPr/>
        </p:nvSpPr>
        <p:spPr>
          <a:xfrm>
            <a:off x="778150" y="1210951"/>
            <a:ext cx="11019971" cy="461665"/>
          </a:xfrm>
          <a:prstGeom prst="rect">
            <a:avLst/>
          </a:prstGeom>
          <a:solidFill>
            <a:schemeClr val="accent1"/>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2400" b="1" i="1" dirty="0">
                <a:solidFill>
                  <a:schemeClr val="bg1"/>
                </a:solidFill>
                <a:latin typeface="Arial" panose="020B0604020202020204" pitchFamily="34" charset="0"/>
                <a:cs typeface="Arial" panose="020B0604020202020204" pitchFamily="34" charset="0"/>
              </a:rPr>
              <a:t>The further away from college you live, the longer it takes to get to college.</a:t>
            </a:r>
            <a:endParaRPr kumimoji="0" lang="en-GB" sz="2400" b="0" i="0" u="none" strike="noStrike" kern="1200" cap="none" spc="0" normalizeH="0" baseline="0" noProof="0" dirty="0">
              <a:ln>
                <a:noFill/>
              </a:ln>
              <a:solidFill>
                <a:schemeClr val="bg1"/>
              </a:solidFill>
              <a:effectLst/>
              <a:uLnTx/>
              <a:uFillTx/>
              <a:latin typeface="Calibri"/>
            </a:endParaRPr>
          </a:p>
        </p:txBody>
      </p:sp>
      <p:pic>
        <p:nvPicPr>
          <p:cNvPr id="9" name="Picture 8">
            <a:extLst>
              <a:ext uri="{FF2B5EF4-FFF2-40B4-BE49-F238E27FC236}">
                <a16:creationId xmlns:a16="http://schemas.microsoft.com/office/drawing/2014/main" id="{465E3300-E732-F1F4-6EDB-3E6AECF006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416" b="5874"/>
          <a:stretch/>
        </p:blipFill>
        <p:spPr>
          <a:xfrm>
            <a:off x="8827365" y="1818597"/>
            <a:ext cx="2091590" cy="2058633"/>
          </a:xfrm>
          <a:prstGeom prst="rect">
            <a:avLst/>
          </a:prstGeom>
        </p:spPr>
      </p:pic>
      <p:sp>
        <p:nvSpPr>
          <p:cNvPr id="16" name="Isosceles Triangle 15">
            <a:extLst>
              <a:ext uri="{FF2B5EF4-FFF2-40B4-BE49-F238E27FC236}">
                <a16:creationId xmlns:a16="http://schemas.microsoft.com/office/drawing/2014/main" id="{2583434D-0D89-8DDD-C7C6-A7666ADCFD00}"/>
              </a:ext>
              <a:ext uri="{C183D7F6-B498-43B3-948B-1728B52AA6E4}">
                <adec:decorative xmlns:adec="http://schemas.microsoft.com/office/drawing/2017/decorative" val="1"/>
              </a:ext>
            </a:extLst>
          </p:cNvPr>
          <p:cNvSpPr/>
          <p:nvPr/>
        </p:nvSpPr>
        <p:spPr>
          <a:xfrm flipV="1">
            <a:off x="0"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C935C4A-6465-5076-81A9-3D081FB6562E}"/>
              </a:ext>
            </a:extLst>
          </p:cNvPr>
          <p:cNvSpPr txBox="1"/>
          <p:nvPr/>
        </p:nvSpPr>
        <p:spPr>
          <a:xfrm>
            <a:off x="10562" y="112168"/>
            <a:ext cx="1274899"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sp>
        <p:nvSpPr>
          <p:cNvPr id="2" name="TextBox 1">
            <a:extLst>
              <a:ext uri="{FF2B5EF4-FFF2-40B4-BE49-F238E27FC236}">
                <a16:creationId xmlns:a16="http://schemas.microsoft.com/office/drawing/2014/main" id="{C2236078-069C-C04B-34CC-45738E8FC728}"/>
              </a:ext>
            </a:extLst>
          </p:cNvPr>
          <p:cNvSpPr txBox="1"/>
          <p:nvPr/>
        </p:nvSpPr>
        <p:spPr>
          <a:xfrm>
            <a:off x="8145283" y="3793199"/>
            <a:ext cx="3744591" cy="2597955"/>
          </a:xfrm>
          <a:prstGeom prst="rect">
            <a:avLst/>
          </a:prstGeom>
          <a:noFill/>
        </p:spPr>
        <p:txBody>
          <a:bodyPr wrap="square" rtlCol="0">
            <a:spAutoFit/>
          </a:bodyPr>
          <a:lstStyle/>
          <a:p>
            <a:pPr>
              <a:lnSpc>
                <a:spcPct val="150000"/>
              </a:lnSpc>
            </a:pPr>
            <a:r>
              <a:rPr lang="en-GB" sz="2800" b="1" dirty="0">
                <a:solidFill>
                  <a:srgbClr val="0070C0"/>
                </a:solidFill>
                <a:latin typeface="Arial" panose="020B0604020202020204" pitchFamily="34" charset="0"/>
                <a:cs typeface="Arial" panose="020B0604020202020204" pitchFamily="34" charset="0"/>
              </a:rPr>
              <a:t>Full mark checklist</a:t>
            </a:r>
            <a:r>
              <a:rPr lang="en-GB" sz="2800" dirty="0">
                <a:solidFill>
                  <a:srgbClr val="0070C0"/>
                </a:solidFill>
                <a:latin typeface="Arial" panose="020B0604020202020204" pitchFamily="34" charset="0"/>
                <a:cs typeface="Arial" panose="020B0604020202020204" pitchFamily="34" charset="0"/>
              </a:rPr>
              <a:t>: </a:t>
            </a:r>
          </a:p>
          <a:p>
            <a:pPr>
              <a:lnSpc>
                <a:spcPct val="150000"/>
              </a:lnSpc>
            </a:pPr>
            <a:r>
              <a:rPr lang="en-GB" sz="2800" dirty="0">
                <a:solidFill>
                  <a:prstClr val="black"/>
                </a:solidFill>
                <a:latin typeface="Arial" panose="020B0604020202020204" pitchFamily="34" charset="0"/>
                <a:cs typeface="Arial" panose="020B0604020202020204" pitchFamily="34" charset="0"/>
              </a:rPr>
              <a:t>linear scale		 </a:t>
            </a:r>
            <a:r>
              <a:rPr lang="en-GB" sz="2800" dirty="0">
                <a:latin typeface="Arial" panose="020B0604020202020204" pitchFamily="34" charset="0"/>
                <a:cs typeface="Arial" panose="020B0604020202020204" pitchFamily="34" charset="0"/>
                <a:sym typeface="Wingdings" panose="05000000000000000000" pitchFamily="2" charset="2"/>
              </a:rPr>
              <a:t></a:t>
            </a:r>
            <a:r>
              <a:rPr lang="en-GB" sz="2800" dirty="0">
                <a:solidFill>
                  <a:prstClr val="black"/>
                </a:solidFill>
                <a:latin typeface="Arial" panose="020B0604020202020204" pitchFamily="34" charset="0"/>
                <a:cs typeface="Arial" panose="020B0604020202020204" pitchFamily="34" charset="0"/>
              </a:rPr>
              <a:t>            </a:t>
            </a:r>
          </a:p>
          <a:p>
            <a:pPr>
              <a:lnSpc>
                <a:spcPct val="150000"/>
              </a:lnSpc>
            </a:pPr>
            <a:r>
              <a:rPr lang="en-GB" sz="2800" dirty="0">
                <a:solidFill>
                  <a:prstClr val="black"/>
                </a:solidFill>
                <a:latin typeface="Arial" panose="020B0604020202020204" pitchFamily="34" charset="0"/>
                <a:cs typeface="Arial" panose="020B0604020202020204" pitchFamily="34" charset="0"/>
              </a:rPr>
              <a:t>axes labelled 	 </a:t>
            </a:r>
            <a:r>
              <a:rPr lang="en-GB" sz="2800" dirty="0">
                <a:latin typeface="Arial" panose="020B0604020202020204" pitchFamily="34" charset="0"/>
                <a:cs typeface="Arial" panose="020B0604020202020204" pitchFamily="34" charset="0"/>
                <a:sym typeface="Wingdings" panose="05000000000000000000" pitchFamily="2" charset="2"/>
              </a:rPr>
              <a:t></a:t>
            </a:r>
            <a:r>
              <a:rPr lang="en-GB" sz="2800" dirty="0">
                <a:solidFill>
                  <a:prstClr val="black"/>
                </a:solidFill>
                <a:latin typeface="Arial" panose="020B0604020202020204" pitchFamily="34" charset="0"/>
                <a:cs typeface="Arial" panose="020B0604020202020204" pitchFamily="34" charset="0"/>
              </a:rPr>
              <a:t>           </a:t>
            </a:r>
          </a:p>
          <a:p>
            <a:pPr>
              <a:lnSpc>
                <a:spcPct val="150000"/>
              </a:lnSpc>
            </a:pPr>
            <a:r>
              <a:rPr lang="en-GB" sz="2800" dirty="0">
                <a:solidFill>
                  <a:prstClr val="black"/>
                </a:solidFill>
                <a:latin typeface="Arial" panose="020B0604020202020204" pitchFamily="34" charset="0"/>
                <a:cs typeface="Arial" panose="020B0604020202020204" pitchFamily="34" charset="0"/>
              </a:rPr>
              <a:t>accurate plotting  </a:t>
            </a:r>
            <a:r>
              <a:rPr lang="en-GB" sz="800" dirty="0">
                <a:solidFill>
                  <a:prstClr val="black"/>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sym typeface="Wingdings" panose="05000000000000000000" pitchFamily="2" charset="2"/>
              </a:rPr>
              <a:t></a:t>
            </a:r>
            <a:endParaRPr lang="en-GB"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DA6EC81-4616-ED72-00F2-8D6A316DB3E5}"/>
              </a:ext>
            </a:extLst>
          </p:cNvPr>
          <p:cNvSpPr txBox="1"/>
          <p:nvPr/>
        </p:nvSpPr>
        <p:spPr>
          <a:xfrm>
            <a:off x="1864729" y="288541"/>
            <a:ext cx="8846814" cy="646331"/>
          </a:xfrm>
          <a:prstGeom prst="rect">
            <a:avLst/>
          </a:prstGeom>
          <a:noFill/>
        </p:spPr>
        <p:txBody>
          <a:bodyPr wrap="square">
            <a:spAutoFit/>
          </a:bodyPr>
          <a:lstStyle/>
          <a:p>
            <a:r>
              <a:rPr lang="en-US" sz="3600" b="1" dirty="0">
                <a:solidFill>
                  <a:schemeClr val="accent1"/>
                </a:solidFill>
                <a:latin typeface="Arial" panose="020B0604020202020204" pitchFamily="34" charset="0"/>
                <a:cs typeface="Arial" panose="020B0604020202020204" pitchFamily="34" charset="0"/>
              </a:rPr>
              <a:t>Continue with the previous handout</a:t>
            </a:r>
            <a:endParaRPr lang="en-GB" sz="3600" dirty="0"/>
          </a:p>
        </p:txBody>
      </p:sp>
    </p:spTree>
    <p:extLst>
      <p:ext uri="{BB962C8B-B14F-4D97-AF65-F5344CB8AC3E}">
        <p14:creationId xmlns:p14="http://schemas.microsoft.com/office/powerpoint/2010/main" val="124865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108F372-A31F-034B-8848-D2CDC98F1A05}"/>
              </a:ext>
            </a:extLst>
          </p:cNvPr>
          <p:cNvGraphicFramePr>
            <a:graphicFrameLocks noGrp="1"/>
          </p:cNvGraphicFramePr>
          <p:nvPr/>
        </p:nvGraphicFramePr>
        <p:xfrm>
          <a:off x="4749739" y="5181404"/>
          <a:ext cx="6886786" cy="741680"/>
        </p:xfrm>
        <a:graphic>
          <a:graphicData uri="http://schemas.openxmlformats.org/drawingml/2006/table">
            <a:tbl>
              <a:tblPr firstRow="1" bandRow="1">
                <a:tableStyleId>{5C22544A-7EE6-4342-B048-85BDC9FD1C3A}</a:tableStyleId>
              </a:tblPr>
              <a:tblGrid>
                <a:gridCol w="1950414">
                  <a:extLst>
                    <a:ext uri="{9D8B030D-6E8A-4147-A177-3AD203B41FA5}">
                      <a16:colId xmlns:a16="http://schemas.microsoft.com/office/drawing/2014/main" val="3268209626"/>
                    </a:ext>
                  </a:extLst>
                </a:gridCol>
                <a:gridCol w="623290">
                  <a:extLst>
                    <a:ext uri="{9D8B030D-6E8A-4147-A177-3AD203B41FA5}">
                      <a16:colId xmlns:a16="http://schemas.microsoft.com/office/drawing/2014/main" val="1348207788"/>
                    </a:ext>
                  </a:extLst>
                </a:gridCol>
                <a:gridCol w="588934">
                  <a:extLst>
                    <a:ext uri="{9D8B030D-6E8A-4147-A177-3AD203B41FA5}">
                      <a16:colId xmlns:a16="http://schemas.microsoft.com/office/drawing/2014/main" val="3744068580"/>
                    </a:ext>
                  </a:extLst>
                </a:gridCol>
                <a:gridCol w="623578">
                  <a:extLst>
                    <a:ext uri="{9D8B030D-6E8A-4147-A177-3AD203B41FA5}">
                      <a16:colId xmlns:a16="http://schemas.microsoft.com/office/drawing/2014/main" val="3631969900"/>
                    </a:ext>
                  </a:extLst>
                </a:gridCol>
                <a:gridCol w="623578">
                  <a:extLst>
                    <a:ext uri="{9D8B030D-6E8A-4147-A177-3AD203B41FA5}">
                      <a16:colId xmlns:a16="http://schemas.microsoft.com/office/drawing/2014/main" val="2572399509"/>
                    </a:ext>
                  </a:extLst>
                </a:gridCol>
                <a:gridCol w="658222">
                  <a:extLst>
                    <a:ext uri="{9D8B030D-6E8A-4147-A177-3AD203B41FA5}">
                      <a16:colId xmlns:a16="http://schemas.microsoft.com/office/drawing/2014/main" val="3385423022"/>
                    </a:ext>
                  </a:extLst>
                </a:gridCol>
                <a:gridCol w="606256">
                  <a:extLst>
                    <a:ext uri="{9D8B030D-6E8A-4147-A177-3AD203B41FA5}">
                      <a16:colId xmlns:a16="http://schemas.microsoft.com/office/drawing/2014/main" val="3417971424"/>
                    </a:ext>
                  </a:extLst>
                </a:gridCol>
                <a:gridCol w="623578">
                  <a:extLst>
                    <a:ext uri="{9D8B030D-6E8A-4147-A177-3AD203B41FA5}">
                      <a16:colId xmlns:a16="http://schemas.microsoft.com/office/drawing/2014/main" val="3743295095"/>
                    </a:ext>
                  </a:extLst>
                </a:gridCol>
                <a:gridCol w="588936">
                  <a:extLst>
                    <a:ext uri="{9D8B030D-6E8A-4147-A177-3AD203B41FA5}">
                      <a16:colId xmlns:a16="http://schemas.microsoft.com/office/drawing/2014/main" val="3629892568"/>
                    </a:ext>
                  </a:extLst>
                </a:gridCol>
              </a:tblGrid>
              <a:tr h="370840">
                <a:tc>
                  <a:txBody>
                    <a:bodyPr/>
                    <a:lstStyle/>
                    <a:p>
                      <a:pPr algn="ctr"/>
                      <a:r>
                        <a:rPr lang="en-US" b="1" dirty="0">
                          <a:solidFill>
                            <a:schemeClr val="tx1"/>
                          </a:solidFill>
                          <a:latin typeface="Arial" panose="020B0604020202020204" pitchFamily="34" charset="0"/>
                          <a:cs typeface="Arial" panose="020B0604020202020204" pitchFamily="34" charset="0"/>
                        </a:rPr>
                        <a:t>Age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5110435"/>
                  </a:ext>
                </a:extLst>
              </a:tr>
              <a:tr h="370840">
                <a:tc>
                  <a:txBody>
                    <a:bodyPr/>
                    <a:lstStyle/>
                    <a:p>
                      <a:pPr algn="ctr"/>
                      <a:r>
                        <a:rPr lang="en-US" b="1" dirty="0">
                          <a:solidFill>
                            <a:schemeClr val="tx1"/>
                          </a:solidFill>
                          <a:latin typeface="Arial" panose="020B0604020202020204" pitchFamily="34" charset="0"/>
                          <a:cs typeface="Arial" panose="020B0604020202020204" pitchFamily="34" charset="0"/>
                        </a:rPr>
                        <a:t>Weekly pay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470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686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514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295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612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578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338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2769900"/>
                  </a:ext>
                </a:extLst>
              </a:tr>
            </a:tbl>
          </a:graphicData>
        </a:graphic>
      </p:graphicFrame>
      <p:sp>
        <p:nvSpPr>
          <p:cNvPr id="2" name="Slide Number Placeholder 1">
            <a:extLst>
              <a:ext uri="{FF2B5EF4-FFF2-40B4-BE49-F238E27FC236}">
                <a16:creationId xmlns:a16="http://schemas.microsoft.com/office/drawing/2014/main" id="{DAA87D17-DC5F-44DB-BC24-6B8FF43AA444}"/>
              </a:ext>
            </a:extLst>
          </p:cNvPr>
          <p:cNvSpPr>
            <a:spLocks noGrp="1"/>
          </p:cNvSpPr>
          <p:nvPr>
            <p:ph type="sldNum" sz="quarter" idx="12"/>
          </p:nvPr>
        </p:nvSpPr>
        <p:spPr/>
        <p:txBody>
          <a:bodyPr/>
          <a:lstStyle/>
          <a:p>
            <a:fld id="{892959B6-490E-A144-8C7C-88267F972F69}" type="slidenum">
              <a:rPr lang="en-US" smtClean="0"/>
              <a:pPr/>
              <a:t>15</a:t>
            </a:fld>
            <a:endParaRPr lang="en-US" dirty="0"/>
          </a:p>
        </p:txBody>
      </p:sp>
      <p:sp>
        <p:nvSpPr>
          <p:cNvPr id="37" name="Title 1">
            <a:extLst>
              <a:ext uri="{FF2B5EF4-FFF2-40B4-BE49-F238E27FC236}">
                <a16:creationId xmlns:a16="http://schemas.microsoft.com/office/drawing/2014/main" id="{CC6C9C9D-1015-1917-74EC-63662664C816}"/>
              </a:ext>
            </a:extLst>
          </p:cNvPr>
          <p:cNvSpPr txBox="1">
            <a:spLocks/>
          </p:cNvSpPr>
          <p:nvPr/>
        </p:nvSpPr>
        <p:spPr>
          <a:xfrm>
            <a:off x="1770547" y="277733"/>
            <a:ext cx="10234612" cy="7741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FS exam question tips (1) </a:t>
            </a:r>
          </a:p>
        </p:txBody>
      </p:sp>
      <p:sp>
        <p:nvSpPr>
          <p:cNvPr id="38" name="Slide Number Placeholder 3">
            <a:extLst>
              <a:ext uri="{FF2B5EF4-FFF2-40B4-BE49-F238E27FC236}">
                <a16:creationId xmlns:a16="http://schemas.microsoft.com/office/drawing/2014/main" id="{5176F05A-4999-7C29-C7E3-76CBAA27DA9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15</a:t>
            </a:fld>
            <a:endParaRPr lang="en-US"/>
          </a:p>
        </p:txBody>
      </p:sp>
      <p:sp>
        <p:nvSpPr>
          <p:cNvPr id="39" name="Isosceles Triangle 38">
            <a:extLst>
              <a:ext uri="{FF2B5EF4-FFF2-40B4-BE49-F238E27FC236}">
                <a16:creationId xmlns:a16="http://schemas.microsoft.com/office/drawing/2014/main" id="{C0605629-BFD7-5CB9-6BED-21740E61278C}"/>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22153439-9C1D-A2C2-75EE-80DB31C0FD22}"/>
              </a:ext>
            </a:extLst>
          </p:cNvPr>
          <p:cNvGrpSpPr/>
          <p:nvPr/>
        </p:nvGrpSpPr>
        <p:grpSpPr>
          <a:xfrm>
            <a:off x="987886" y="1097345"/>
            <a:ext cx="9534342" cy="771387"/>
            <a:chOff x="987886" y="1097345"/>
            <a:chExt cx="9534342" cy="771387"/>
          </a:xfrm>
        </p:grpSpPr>
        <p:sp>
          <p:nvSpPr>
            <p:cNvPr id="9" name="Rounded Rectangle 8">
              <a:extLst>
                <a:ext uri="{FF2B5EF4-FFF2-40B4-BE49-F238E27FC236}">
                  <a16:creationId xmlns:a16="http://schemas.microsoft.com/office/drawing/2014/main" id="{01DF30EC-D379-1179-4FF1-C823F17E7996}"/>
                </a:ext>
              </a:extLst>
            </p:cNvPr>
            <p:cNvSpPr/>
            <p:nvPr/>
          </p:nvSpPr>
          <p:spPr>
            <a:xfrm>
              <a:off x="987886" y="1097345"/>
              <a:ext cx="9534342" cy="771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CB40749B-B39B-A431-4952-BF96681A9BE6}"/>
                </a:ext>
              </a:extLst>
            </p:cNvPr>
            <p:cNvSpPr txBox="1"/>
            <p:nvPr/>
          </p:nvSpPr>
          <p:spPr>
            <a:xfrm>
              <a:off x="1059355" y="1140084"/>
              <a:ext cx="9462872" cy="646331"/>
            </a:xfrm>
            <a:prstGeom prst="rect">
              <a:avLst/>
            </a:prstGeom>
            <a:noFill/>
          </p:spPr>
          <p:txBody>
            <a:bodyPr wrap="square" lIns="91440" tIns="45720" rIns="91440" bIns="45720" rtlCol="0" anchor="t">
              <a:spAutoFit/>
            </a:bodyPr>
            <a:lstStyle/>
            <a:p>
              <a:r>
                <a:rPr lang="en-GB" dirty="0">
                  <a:solidFill>
                    <a:schemeClr val="bg1"/>
                  </a:solidFill>
                  <a:latin typeface="Arial" panose="020B0604020202020204" pitchFamily="34" charset="0"/>
                  <a:cs typeface="Arial" panose="020B0604020202020204" pitchFamily="34" charset="0"/>
                </a:rPr>
                <a:t>In your exam you are often asked to draw a diagram and interpret it. It doesn’t say ‘</a:t>
              </a:r>
              <a:r>
                <a:rPr lang="en-GB" i="1" dirty="0">
                  <a:solidFill>
                    <a:schemeClr val="bg1"/>
                  </a:solidFill>
                  <a:latin typeface="Arial" panose="020B0604020202020204" pitchFamily="34" charset="0"/>
                  <a:cs typeface="Arial" panose="020B0604020202020204" pitchFamily="34" charset="0"/>
                </a:rPr>
                <a:t>draw a scatter graph</a:t>
              </a:r>
              <a:r>
                <a:rPr lang="en-GB" dirty="0">
                  <a:solidFill>
                    <a:schemeClr val="bg1"/>
                  </a:solidFill>
                  <a:latin typeface="Arial" panose="020B0604020202020204" pitchFamily="34" charset="0"/>
                  <a:cs typeface="Arial" panose="020B0604020202020204" pitchFamily="34" charset="0"/>
                </a:rPr>
                <a:t>’. </a:t>
              </a:r>
              <a:r>
                <a:rPr lang="en-GB" b="1" dirty="0">
                  <a:solidFill>
                    <a:schemeClr val="bg1"/>
                  </a:solidFill>
                  <a:latin typeface="Arial" panose="020B0604020202020204" pitchFamily="34" charset="0"/>
                  <a:cs typeface="Arial" panose="020B0604020202020204" pitchFamily="34" charset="0"/>
                </a:rPr>
                <a:t>What are the clues that help you know it is a scatter graph?</a:t>
              </a:r>
            </a:p>
          </p:txBody>
        </p:sp>
      </p:grpSp>
      <p:sp>
        <p:nvSpPr>
          <p:cNvPr id="3" name="TextBox 2">
            <a:extLst>
              <a:ext uri="{FF2B5EF4-FFF2-40B4-BE49-F238E27FC236}">
                <a16:creationId xmlns:a16="http://schemas.microsoft.com/office/drawing/2014/main" id="{D5A92D6B-101A-910D-B9E3-1E2A399C166F}"/>
              </a:ext>
            </a:extLst>
          </p:cNvPr>
          <p:cNvSpPr txBox="1"/>
          <p:nvPr/>
        </p:nvSpPr>
        <p:spPr>
          <a:xfrm>
            <a:off x="4708222" y="4285787"/>
            <a:ext cx="7296937" cy="646331"/>
          </a:xfrm>
          <a:prstGeom prst="rect">
            <a:avLst/>
          </a:prstGeom>
          <a:noFill/>
        </p:spPr>
        <p:txBody>
          <a:bodyPr wrap="square" rtlCol="0">
            <a:spAutoFit/>
          </a:bodyPr>
          <a:lstStyle/>
          <a:p>
            <a:r>
              <a:rPr lang="en-GB" dirty="0">
                <a:latin typeface="Arial Nova Light" panose="020B0604020202020204" pitchFamily="34" charset="0"/>
                <a:cs typeface="Arial" panose="020B0604020202020204" pitchFamily="34" charset="0"/>
              </a:rPr>
              <a:t>(b) What type of correlation describes the relationship between age and weekly pay for these men?</a:t>
            </a:r>
          </a:p>
        </p:txBody>
      </p:sp>
      <p:sp>
        <p:nvSpPr>
          <p:cNvPr id="4" name="Rectangle: Rounded Corners 3">
            <a:extLst>
              <a:ext uri="{FF2B5EF4-FFF2-40B4-BE49-F238E27FC236}">
                <a16:creationId xmlns:a16="http://schemas.microsoft.com/office/drawing/2014/main" id="{1A81BE16-C657-436F-B3CD-9C2A9620A1F7}"/>
              </a:ext>
            </a:extLst>
          </p:cNvPr>
          <p:cNvSpPr/>
          <p:nvPr/>
        </p:nvSpPr>
        <p:spPr>
          <a:xfrm>
            <a:off x="4561714" y="4097314"/>
            <a:ext cx="7262836" cy="2023965"/>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1AE091C2-C4B4-ADF9-847E-094C0093A5D3}"/>
              </a:ext>
            </a:extLst>
          </p:cNvPr>
          <p:cNvCxnSpPr>
            <a:cxnSpLocks/>
          </p:cNvCxnSpPr>
          <p:nvPr/>
        </p:nvCxnSpPr>
        <p:spPr>
          <a:xfrm>
            <a:off x="6382794" y="4627515"/>
            <a:ext cx="109143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9B32CC8D-7385-D757-918E-EB4812A3BCA1}"/>
              </a:ext>
            </a:extLst>
          </p:cNvPr>
          <p:cNvCxnSpPr>
            <a:cxnSpLocks/>
          </p:cNvCxnSpPr>
          <p:nvPr/>
        </p:nvCxnSpPr>
        <p:spPr>
          <a:xfrm>
            <a:off x="8886846" y="4627515"/>
            <a:ext cx="109535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18FAF844-8235-97AF-EBDF-209DE23EDA1F}"/>
              </a:ext>
            </a:extLst>
          </p:cNvPr>
          <p:cNvSpPr txBox="1"/>
          <p:nvPr/>
        </p:nvSpPr>
        <p:spPr>
          <a:xfrm>
            <a:off x="927331" y="1900393"/>
            <a:ext cx="8381402"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Exam question:</a:t>
            </a:r>
          </a:p>
          <a:p>
            <a:r>
              <a:rPr lang="en-US" dirty="0">
                <a:latin typeface="Arial" panose="020B0604020202020204" pitchFamily="34" charset="0"/>
                <a:cs typeface="Arial" panose="020B0604020202020204" pitchFamily="34" charset="0"/>
              </a:rPr>
              <a:t>Jana is writing a report about wages.</a:t>
            </a:r>
          </a:p>
          <a:p>
            <a:r>
              <a:rPr lang="en-US" dirty="0">
                <a:latin typeface="Arial" panose="020B0604020202020204" pitchFamily="34" charset="0"/>
                <a:cs typeface="Arial" panose="020B0604020202020204" pitchFamily="34" charset="0"/>
              </a:rPr>
              <a:t>She has this information about the ages and weekly pay of eight men.</a:t>
            </a:r>
          </a:p>
        </p:txBody>
      </p:sp>
      <p:sp>
        <p:nvSpPr>
          <p:cNvPr id="8" name="TextBox 7">
            <a:extLst>
              <a:ext uri="{FF2B5EF4-FFF2-40B4-BE49-F238E27FC236}">
                <a16:creationId xmlns:a16="http://schemas.microsoft.com/office/drawing/2014/main" id="{0CF3479C-95BE-E7D2-A3E8-B1416700C38D}"/>
              </a:ext>
            </a:extLst>
          </p:cNvPr>
          <p:cNvSpPr txBox="1"/>
          <p:nvPr/>
        </p:nvSpPr>
        <p:spPr>
          <a:xfrm>
            <a:off x="927331" y="2818005"/>
            <a:ext cx="11385176"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Jana wants to draw a diagram to see if there is a relationship between age and weekly pay for these eight men.</a:t>
            </a:r>
            <a:endParaRPr lang="en-US" sz="1600" dirty="0">
              <a:latin typeface="Arial" panose="020B0604020202020204" pitchFamily="34" charset="0"/>
              <a:cs typeface="Arial" panose="020B0604020202020204" pitchFamily="34" charset="0"/>
            </a:endParaRPr>
          </a:p>
          <a:p>
            <a:pPr marL="342900" indent="-342900">
              <a:buAutoNum type="alphaLcParenBoth"/>
            </a:pPr>
            <a:r>
              <a:rPr lang="en-US" dirty="0">
                <a:latin typeface="Arial" panose="020B0604020202020204" pitchFamily="34" charset="0"/>
                <a:cs typeface="Arial" panose="020B0604020202020204" pitchFamily="34" charset="0"/>
              </a:rPr>
              <a:t>Draw a suitable diagram for Jana.</a:t>
            </a:r>
          </a:p>
          <a:p>
            <a:pPr marL="342900" indent="-342900">
              <a:buFontTx/>
              <a:buAutoNum type="alphaLcParenBoth"/>
            </a:pPr>
            <a:r>
              <a:rPr lang="en-US" dirty="0">
                <a:latin typeface="Arial" panose="020B0604020202020204" pitchFamily="34" charset="0"/>
                <a:cs typeface="Arial" panose="020B0604020202020204" pitchFamily="34" charset="0"/>
              </a:rPr>
              <a:t>What type of correlation describes the relationship between age and weekly pay for these men?</a:t>
            </a:r>
            <a:r>
              <a:rPr lang="en-US" sz="1400"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BB5AB1C-8757-65CE-E781-A6F880AFE627}"/>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19" name="Rounded Rectangle 18">
            <a:extLst>
              <a:ext uri="{FF2B5EF4-FFF2-40B4-BE49-F238E27FC236}">
                <a16:creationId xmlns:a16="http://schemas.microsoft.com/office/drawing/2014/main" id="{143AAD76-E63E-872F-FB92-3939F76371C6}"/>
              </a:ext>
            </a:extLst>
          </p:cNvPr>
          <p:cNvSpPr/>
          <p:nvPr/>
        </p:nvSpPr>
        <p:spPr>
          <a:xfrm>
            <a:off x="580417" y="4097315"/>
            <a:ext cx="3809373" cy="2168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591ACC4-B471-0EA0-A2B7-C672237942A9}"/>
              </a:ext>
            </a:extLst>
          </p:cNvPr>
          <p:cNvSpPr txBox="1"/>
          <p:nvPr/>
        </p:nvSpPr>
        <p:spPr>
          <a:xfrm>
            <a:off x="684600" y="4188824"/>
            <a:ext cx="3793272" cy="1985159"/>
          </a:xfrm>
          <a:prstGeom prst="rect">
            <a:avLst/>
          </a:prstGeom>
          <a:noFill/>
        </p:spPr>
        <p:txBody>
          <a:bodyPr wrap="square" rtlCol="0">
            <a:spAutoFit/>
          </a:bodyPr>
          <a:lstStyle/>
          <a:p>
            <a:pPr>
              <a:spcAft>
                <a:spcPts val="600"/>
              </a:spcAft>
            </a:pPr>
            <a:r>
              <a:rPr lang="en-GB" b="1" dirty="0">
                <a:solidFill>
                  <a:schemeClr val="bg1"/>
                </a:solidFill>
                <a:latin typeface="Arial" panose="020B0604020202020204" pitchFamily="34" charset="0"/>
                <a:cs typeface="Arial" panose="020B0604020202020204" pitchFamily="34" charset="0"/>
              </a:rPr>
              <a:t>Clues that help you know it is a scatter graph:</a:t>
            </a:r>
            <a:endParaRPr lang="en-US" b="1" dirty="0">
              <a:solidFill>
                <a:schemeClr val="bg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Key words: correlation or relationship</a:t>
            </a:r>
          </a:p>
          <a:p>
            <a:pPr marL="285750" indent="-285750">
              <a:spcAft>
                <a:spcPts val="600"/>
              </a:spcAft>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Graph paper provided</a:t>
            </a:r>
          </a:p>
          <a:p>
            <a:pPr marL="285750" indent="-285750">
              <a:spcAft>
                <a:spcPts val="600"/>
              </a:spcAft>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2 variables</a:t>
            </a:r>
          </a:p>
        </p:txBody>
      </p:sp>
      <p:sp>
        <p:nvSpPr>
          <p:cNvPr id="46" name="Arrow: Left 45">
            <a:extLst>
              <a:ext uri="{FF2B5EF4-FFF2-40B4-BE49-F238E27FC236}">
                <a16:creationId xmlns:a16="http://schemas.microsoft.com/office/drawing/2014/main" id="{166436D1-3612-B984-1196-96743C73434E}"/>
              </a:ext>
            </a:extLst>
          </p:cNvPr>
          <p:cNvSpPr/>
          <p:nvPr/>
        </p:nvSpPr>
        <p:spPr>
          <a:xfrm rot="21066763" flipH="1">
            <a:off x="3975076" y="4734977"/>
            <a:ext cx="2405714" cy="16363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Left 10">
            <a:extLst>
              <a:ext uri="{FF2B5EF4-FFF2-40B4-BE49-F238E27FC236}">
                <a16:creationId xmlns:a16="http://schemas.microsoft.com/office/drawing/2014/main" id="{BD5E8677-5F56-F006-58C3-B7093F11122A}"/>
              </a:ext>
            </a:extLst>
          </p:cNvPr>
          <p:cNvSpPr/>
          <p:nvPr/>
        </p:nvSpPr>
        <p:spPr>
          <a:xfrm rot="21066713" flipH="1" flipV="1">
            <a:off x="2578968" y="5734354"/>
            <a:ext cx="2259136" cy="186522"/>
          </a:xfrm>
          <a:prstGeom prst="lef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5375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 calcmode="lin" valueType="num">
                                      <p:cBhvr additive="base">
                                        <p:cTn id="20"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dissolve">
                                      <p:cBhvr>
                                        <p:cTn id="26" dur="500"/>
                                        <p:tgtEl>
                                          <p:spTgt spid="46"/>
                                        </p:tgtEl>
                                      </p:cBhvr>
                                    </p:animEffect>
                                  </p:childTnLst>
                                </p:cTn>
                              </p:par>
                              <p:par>
                                <p:cTn id="27" presetID="9"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par>
                                <p:cTn id="30" presetID="9"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2" end="2"/>
                                            </p:txEl>
                                          </p:spTgt>
                                        </p:tgtEl>
                                        <p:attrNameLst>
                                          <p:attrName>style.visibility</p:attrName>
                                        </p:attrNameLst>
                                      </p:cBhvr>
                                      <p:to>
                                        <p:strVal val="visible"/>
                                      </p:to>
                                    </p:set>
                                    <p:anim calcmode="lin" valueType="num">
                                      <p:cBhvr additive="base">
                                        <p:cTn id="3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3" end="3"/>
                                            </p:txEl>
                                          </p:spTgt>
                                        </p:tgtEl>
                                        <p:attrNameLst>
                                          <p:attrName>style.visibility</p:attrName>
                                        </p:attrNameLst>
                                      </p:cBhvr>
                                      <p:to>
                                        <p:strVal val="visible"/>
                                      </p:to>
                                    </p:set>
                                    <p:anim calcmode="lin" valueType="num">
                                      <p:cBhvr additive="base">
                                        <p:cTn id="43"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dissolv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46"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with medium confidence">
            <a:extLst>
              <a:ext uri="{FF2B5EF4-FFF2-40B4-BE49-F238E27FC236}">
                <a16:creationId xmlns:a16="http://schemas.microsoft.com/office/drawing/2014/main" id="{E8ED3C80-5AE1-0F87-821A-40596CF74B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8189" y="1097719"/>
            <a:ext cx="5572063" cy="5572063"/>
          </a:xfrm>
          <a:prstGeom prst="rect">
            <a:avLst/>
          </a:prstGeom>
        </p:spPr>
      </p:pic>
      <p:sp>
        <p:nvSpPr>
          <p:cNvPr id="2" name="Slide Number Placeholder 1">
            <a:extLst>
              <a:ext uri="{FF2B5EF4-FFF2-40B4-BE49-F238E27FC236}">
                <a16:creationId xmlns:a16="http://schemas.microsoft.com/office/drawing/2014/main" id="{DAA87D17-DC5F-44DB-BC24-6B8FF43AA444}"/>
              </a:ext>
            </a:extLst>
          </p:cNvPr>
          <p:cNvSpPr>
            <a:spLocks noGrp="1"/>
          </p:cNvSpPr>
          <p:nvPr>
            <p:ph type="sldNum" sz="quarter" idx="12"/>
          </p:nvPr>
        </p:nvSpPr>
        <p:spPr/>
        <p:txBody>
          <a:bodyPr/>
          <a:lstStyle/>
          <a:p>
            <a:fld id="{892959B6-490E-A144-8C7C-88267F972F69}" type="slidenum">
              <a:rPr lang="en-US" smtClean="0"/>
              <a:pPr/>
              <a:t>16</a:t>
            </a:fld>
            <a:endParaRPr lang="en-US" dirty="0"/>
          </a:p>
        </p:txBody>
      </p:sp>
      <p:sp>
        <p:nvSpPr>
          <p:cNvPr id="37" name="Title 1">
            <a:extLst>
              <a:ext uri="{FF2B5EF4-FFF2-40B4-BE49-F238E27FC236}">
                <a16:creationId xmlns:a16="http://schemas.microsoft.com/office/drawing/2014/main" id="{CC6C9C9D-1015-1917-74EC-63662664C816}"/>
              </a:ext>
            </a:extLst>
          </p:cNvPr>
          <p:cNvSpPr txBox="1">
            <a:spLocks/>
          </p:cNvSpPr>
          <p:nvPr/>
        </p:nvSpPr>
        <p:spPr>
          <a:xfrm>
            <a:off x="1677325" y="170210"/>
            <a:ext cx="10234612" cy="7741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FS exam question tips (2) </a:t>
            </a:r>
          </a:p>
        </p:txBody>
      </p:sp>
      <p:sp>
        <p:nvSpPr>
          <p:cNvPr id="38" name="Slide Number Placeholder 3">
            <a:extLst>
              <a:ext uri="{FF2B5EF4-FFF2-40B4-BE49-F238E27FC236}">
                <a16:creationId xmlns:a16="http://schemas.microsoft.com/office/drawing/2014/main" id="{5176F05A-4999-7C29-C7E3-76CBAA27DA9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16</a:t>
            </a:fld>
            <a:endParaRPr lang="en-US"/>
          </a:p>
        </p:txBody>
      </p:sp>
      <p:sp>
        <p:nvSpPr>
          <p:cNvPr id="39" name="Isosceles Triangle 38">
            <a:extLst>
              <a:ext uri="{FF2B5EF4-FFF2-40B4-BE49-F238E27FC236}">
                <a16:creationId xmlns:a16="http://schemas.microsoft.com/office/drawing/2014/main" id="{C0605629-BFD7-5CB9-6BED-21740E61278C}"/>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26408FCF-F2EF-7697-FA46-5439F0C03729}"/>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48" name="Rectangle: Rounded Corners 47">
            <a:extLst>
              <a:ext uri="{FF2B5EF4-FFF2-40B4-BE49-F238E27FC236}">
                <a16:creationId xmlns:a16="http://schemas.microsoft.com/office/drawing/2014/main" id="{E0518F33-31A1-9612-FD74-4D3DD1484D69}"/>
              </a:ext>
            </a:extLst>
          </p:cNvPr>
          <p:cNvSpPr/>
          <p:nvPr/>
        </p:nvSpPr>
        <p:spPr>
          <a:xfrm>
            <a:off x="6713776" y="3272268"/>
            <a:ext cx="5198161" cy="2483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800" dirty="0">
              <a:latin typeface="Arial" panose="020B0604020202020204" pitchFamily="34" charset="0"/>
              <a:cs typeface="Arial" panose="020B0604020202020204" pitchFamily="34" charset="0"/>
            </a:endParaRPr>
          </a:p>
          <a:p>
            <a:pPr marL="457200" indent="-457200">
              <a:spcBef>
                <a:spcPts val="6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Linear scale on axes</a:t>
            </a:r>
          </a:p>
          <a:p>
            <a:pPr marL="457200" indent="-457200">
              <a:spcBef>
                <a:spcPts val="6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Accurate plotting of points</a:t>
            </a:r>
          </a:p>
          <a:p>
            <a:pPr marL="457200" indent="-457200">
              <a:spcBef>
                <a:spcPts val="6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Titles on axes</a:t>
            </a:r>
          </a:p>
          <a:p>
            <a:pPr algn="ctr"/>
            <a:endParaRPr lang="en-GB" sz="1820" dirty="0">
              <a:cs typeface="Calibri"/>
            </a:endParaRPr>
          </a:p>
        </p:txBody>
      </p:sp>
      <p:cxnSp>
        <p:nvCxnSpPr>
          <p:cNvPr id="53" name="Straight Connector 52">
            <a:extLst>
              <a:ext uri="{FF2B5EF4-FFF2-40B4-BE49-F238E27FC236}">
                <a16:creationId xmlns:a16="http://schemas.microsoft.com/office/drawing/2014/main" id="{6CCEFA99-7AB5-F662-5C40-AE9790D60CD2}"/>
              </a:ext>
            </a:extLst>
          </p:cNvPr>
          <p:cNvCxnSpPr>
            <a:cxnSpLocks/>
          </p:cNvCxnSpPr>
          <p:nvPr/>
        </p:nvCxnSpPr>
        <p:spPr>
          <a:xfrm>
            <a:off x="1769791" y="5571371"/>
            <a:ext cx="44021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C171246-A86A-58C1-ED66-48741BBD1A77}"/>
              </a:ext>
            </a:extLst>
          </p:cNvPr>
          <p:cNvCxnSpPr>
            <a:cxnSpLocks/>
          </p:cNvCxnSpPr>
          <p:nvPr/>
        </p:nvCxnSpPr>
        <p:spPr>
          <a:xfrm flipV="1">
            <a:off x="1769791" y="1285936"/>
            <a:ext cx="0" cy="42854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863044D-FC81-9D02-E267-2E7E08AE5529}"/>
              </a:ext>
            </a:extLst>
          </p:cNvPr>
          <p:cNvSpPr txBox="1"/>
          <p:nvPr/>
        </p:nvSpPr>
        <p:spPr>
          <a:xfrm>
            <a:off x="2932650" y="3627730"/>
            <a:ext cx="467097"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a:t>
            </a:r>
          </a:p>
        </p:txBody>
      </p:sp>
      <p:sp>
        <p:nvSpPr>
          <p:cNvPr id="62" name="TextBox 61">
            <a:extLst>
              <a:ext uri="{FF2B5EF4-FFF2-40B4-BE49-F238E27FC236}">
                <a16:creationId xmlns:a16="http://schemas.microsoft.com/office/drawing/2014/main" id="{FCDF0D5E-98E2-8194-FA24-2B11080BB3EA}"/>
              </a:ext>
            </a:extLst>
          </p:cNvPr>
          <p:cNvSpPr txBox="1"/>
          <p:nvPr/>
        </p:nvSpPr>
        <p:spPr>
          <a:xfrm rot="16200000">
            <a:off x="-471445" y="3072214"/>
            <a:ext cx="2473076"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Weekly pay (£)</a:t>
            </a:r>
          </a:p>
        </p:txBody>
      </p:sp>
      <p:sp>
        <p:nvSpPr>
          <p:cNvPr id="3" name="TextBox 2">
            <a:extLst>
              <a:ext uri="{FF2B5EF4-FFF2-40B4-BE49-F238E27FC236}">
                <a16:creationId xmlns:a16="http://schemas.microsoft.com/office/drawing/2014/main" id="{E26C23EA-CC50-6900-4537-DCE369F4FFA3}"/>
              </a:ext>
            </a:extLst>
          </p:cNvPr>
          <p:cNvSpPr txBox="1"/>
          <p:nvPr/>
        </p:nvSpPr>
        <p:spPr>
          <a:xfrm>
            <a:off x="6923564" y="1947679"/>
            <a:ext cx="4778583" cy="101566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What other things do you have to think about when drawing a scatter graph? Discuss.</a:t>
            </a:r>
          </a:p>
        </p:txBody>
      </p:sp>
      <p:sp>
        <p:nvSpPr>
          <p:cNvPr id="4" name="TextBox 3">
            <a:extLst>
              <a:ext uri="{FF2B5EF4-FFF2-40B4-BE49-F238E27FC236}">
                <a16:creationId xmlns:a16="http://schemas.microsoft.com/office/drawing/2014/main" id="{2F07C3A5-C4EC-80FE-8D2D-55C2C59ECCA0}"/>
              </a:ext>
            </a:extLst>
          </p:cNvPr>
          <p:cNvSpPr txBox="1"/>
          <p:nvPr/>
        </p:nvSpPr>
        <p:spPr>
          <a:xfrm>
            <a:off x="3496451" y="5947991"/>
            <a:ext cx="836954"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Age</a:t>
            </a:r>
          </a:p>
        </p:txBody>
      </p:sp>
      <p:sp>
        <p:nvSpPr>
          <p:cNvPr id="8" name="TextBox 7">
            <a:extLst>
              <a:ext uri="{FF2B5EF4-FFF2-40B4-BE49-F238E27FC236}">
                <a16:creationId xmlns:a16="http://schemas.microsoft.com/office/drawing/2014/main" id="{4AF26475-4F0C-B039-FD0E-72800285EF3D}"/>
              </a:ext>
            </a:extLst>
          </p:cNvPr>
          <p:cNvSpPr txBox="1"/>
          <p:nvPr/>
        </p:nvSpPr>
        <p:spPr>
          <a:xfrm>
            <a:off x="1050046" y="1121642"/>
            <a:ext cx="612668" cy="4708981"/>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700</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600</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500</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400</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300</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200</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100</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    0</a:t>
            </a:r>
          </a:p>
        </p:txBody>
      </p:sp>
      <p:sp>
        <p:nvSpPr>
          <p:cNvPr id="9" name="TextBox 8">
            <a:extLst>
              <a:ext uri="{FF2B5EF4-FFF2-40B4-BE49-F238E27FC236}">
                <a16:creationId xmlns:a16="http://schemas.microsoft.com/office/drawing/2014/main" id="{65D4C057-9466-E06F-B751-B91CBBAD5C08}"/>
              </a:ext>
            </a:extLst>
          </p:cNvPr>
          <p:cNvSpPr txBox="1"/>
          <p:nvPr/>
        </p:nvSpPr>
        <p:spPr>
          <a:xfrm>
            <a:off x="1873275" y="5688682"/>
            <a:ext cx="3940502"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0      10      20      30      40      50 </a:t>
            </a:r>
          </a:p>
        </p:txBody>
      </p:sp>
      <p:graphicFrame>
        <p:nvGraphicFramePr>
          <p:cNvPr id="7" name="Table 6">
            <a:extLst>
              <a:ext uri="{FF2B5EF4-FFF2-40B4-BE49-F238E27FC236}">
                <a16:creationId xmlns:a16="http://schemas.microsoft.com/office/drawing/2014/main" id="{1D2D75DE-10D1-7C8B-EBB4-AE6864E958F4}"/>
              </a:ext>
            </a:extLst>
          </p:cNvPr>
          <p:cNvGraphicFramePr>
            <a:graphicFrameLocks noGrp="1"/>
          </p:cNvGraphicFramePr>
          <p:nvPr/>
        </p:nvGraphicFramePr>
        <p:xfrm>
          <a:off x="5783691" y="906170"/>
          <a:ext cx="6344739" cy="709922"/>
        </p:xfrm>
        <a:graphic>
          <a:graphicData uri="http://schemas.openxmlformats.org/drawingml/2006/table">
            <a:tbl>
              <a:tblPr firstRow="1" bandRow="1">
                <a:tableStyleId>{5C22544A-7EE6-4342-B048-85BDC9FD1C3A}</a:tableStyleId>
              </a:tblPr>
              <a:tblGrid>
                <a:gridCol w="1796900">
                  <a:extLst>
                    <a:ext uri="{9D8B030D-6E8A-4147-A177-3AD203B41FA5}">
                      <a16:colId xmlns:a16="http://schemas.microsoft.com/office/drawing/2014/main" val="3268209626"/>
                    </a:ext>
                  </a:extLst>
                </a:gridCol>
                <a:gridCol w="574232">
                  <a:extLst>
                    <a:ext uri="{9D8B030D-6E8A-4147-A177-3AD203B41FA5}">
                      <a16:colId xmlns:a16="http://schemas.microsoft.com/office/drawing/2014/main" val="1348207788"/>
                    </a:ext>
                  </a:extLst>
                </a:gridCol>
                <a:gridCol w="542580">
                  <a:extLst>
                    <a:ext uri="{9D8B030D-6E8A-4147-A177-3AD203B41FA5}">
                      <a16:colId xmlns:a16="http://schemas.microsoft.com/office/drawing/2014/main" val="3744068580"/>
                    </a:ext>
                  </a:extLst>
                </a:gridCol>
                <a:gridCol w="574498">
                  <a:extLst>
                    <a:ext uri="{9D8B030D-6E8A-4147-A177-3AD203B41FA5}">
                      <a16:colId xmlns:a16="http://schemas.microsoft.com/office/drawing/2014/main" val="3631969900"/>
                    </a:ext>
                  </a:extLst>
                </a:gridCol>
                <a:gridCol w="574498">
                  <a:extLst>
                    <a:ext uri="{9D8B030D-6E8A-4147-A177-3AD203B41FA5}">
                      <a16:colId xmlns:a16="http://schemas.microsoft.com/office/drawing/2014/main" val="2572399509"/>
                    </a:ext>
                  </a:extLst>
                </a:gridCol>
                <a:gridCol w="606414">
                  <a:extLst>
                    <a:ext uri="{9D8B030D-6E8A-4147-A177-3AD203B41FA5}">
                      <a16:colId xmlns:a16="http://schemas.microsoft.com/office/drawing/2014/main" val="3385423022"/>
                    </a:ext>
                  </a:extLst>
                </a:gridCol>
                <a:gridCol w="558538">
                  <a:extLst>
                    <a:ext uri="{9D8B030D-6E8A-4147-A177-3AD203B41FA5}">
                      <a16:colId xmlns:a16="http://schemas.microsoft.com/office/drawing/2014/main" val="3417971424"/>
                    </a:ext>
                  </a:extLst>
                </a:gridCol>
                <a:gridCol w="574498">
                  <a:extLst>
                    <a:ext uri="{9D8B030D-6E8A-4147-A177-3AD203B41FA5}">
                      <a16:colId xmlns:a16="http://schemas.microsoft.com/office/drawing/2014/main" val="3743295095"/>
                    </a:ext>
                  </a:extLst>
                </a:gridCol>
                <a:gridCol w="542581">
                  <a:extLst>
                    <a:ext uri="{9D8B030D-6E8A-4147-A177-3AD203B41FA5}">
                      <a16:colId xmlns:a16="http://schemas.microsoft.com/office/drawing/2014/main" val="3629892568"/>
                    </a:ext>
                  </a:extLst>
                </a:gridCol>
              </a:tblGrid>
              <a:tr h="354961">
                <a:tc>
                  <a:txBody>
                    <a:bodyPr/>
                    <a:lstStyle/>
                    <a:p>
                      <a:pPr algn="ctr"/>
                      <a:r>
                        <a:rPr lang="en-US" sz="1300" b="1" dirty="0">
                          <a:solidFill>
                            <a:schemeClr val="tx1"/>
                          </a:solidFill>
                          <a:latin typeface="Arial" panose="020B0604020202020204" pitchFamily="34" charset="0"/>
                          <a:cs typeface="Arial" panose="020B0604020202020204" pitchFamily="34" charset="0"/>
                        </a:rPr>
                        <a:t>Age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5110435"/>
                  </a:ext>
                </a:extLst>
              </a:tr>
              <a:tr h="354961">
                <a:tc>
                  <a:txBody>
                    <a:bodyPr/>
                    <a:lstStyle/>
                    <a:p>
                      <a:pPr algn="ctr"/>
                      <a:r>
                        <a:rPr lang="en-US" sz="1300" b="1" dirty="0">
                          <a:solidFill>
                            <a:schemeClr val="tx1"/>
                          </a:solidFill>
                          <a:latin typeface="Arial" panose="020B0604020202020204" pitchFamily="34" charset="0"/>
                          <a:cs typeface="Arial" panose="020B0604020202020204" pitchFamily="34" charset="0"/>
                        </a:rPr>
                        <a:t>Weekly pay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470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686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514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295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612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578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338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0" dirty="0">
                          <a:solidFill>
                            <a:schemeClr val="tx1"/>
                          </a:solidFill>
                          <a:latin typeface="Arial" panose="020B0604020202020204" pitchFamily="34" charset="0"/>
                          <a:cs typeface="Arial" panose="020B0604020202020204" pitchFamily="34" charset="0"/>
                        </a:rPr>
                        <a:t>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2769900"/>
                  </a:ext>
                </a:extLst>
              </a:tr>
            </a:tbl>
          </a:graphicData>
        </a:graphic>
      </p:graphicFrame>
    </p:spTree>
    <p:extLst>
      <p:ext uri="{BB962C8B-B14F-4D97-AF65-F5344CB8AC3E}">
        <p14:creationId xmlns:p14="http://schemas.microsoft.com/office/powerpoint/2010/main" val="15410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
                                            <p:txEl>
                                              <p:pRg st="1" end="1"/>
                                            </p:txEl>
                                          </p:spTgt>
                                        </p:tgtEl>
                                        <p:attrNameLst>
                                          <p:attrName>style.visibility</p:attrName>
                                        </p:attrNameLst>
                                      </p:cBhvr>
                                      <p:to>
                                        <p:strVal val="visible"/>
                                      </p:to>
                                    </p:set>
                                    <p:anim calcmode="lin" valueType="num">
                                      <p:cBhvr additive="base">
                                        <p:cTn id="11"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8">
                                            <p:txEl>
                                              <p:pRg st="2" end="2"/>
                                            </p:txEl>
                                          </p:spTgt>
                                        </p:tgtEl>
                                        <p:attrNameLst>
                                          <p:attrName>style.visibility</p:attrName>
                                        </p:attrNameLst>
                                      </p:cBhvr>
                                      <p:to>
                                        <p:strVal val="visible"/>
                                      </p:to>
                                    </p:set>
                                    <p:anim calcmode="lin" valueType="num">
                                      <p:cBhvr additive="base">
                                        <p:cTn id="29"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8">
                                            <p:txEl>
                                              <p:pRg st="3" end="3"/>
                                            </p:txEl>
                                          </p:spTgt>
                                        </p:tgtEl>
                                        <p:attrNameLst>
                                          <p:attrName>style.visibility</p:attrName>
                                        </p:attrNameLst>
                                      </p:cBhvr>
                                      <p:to>
                                        <p:strVal val="visible"/>
                                      </p:to>
                                    </p:set>
                                    <p:anim calcmode="lin" valueType="num">
                                      <p:cBhvr additive="base">
                                        <p:cTn id="39" dur="5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6" grpId="0"/>
      <p:bldP spid="62" grpId="0"/>
      <p:bldP spid="4"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descr="Worksheet available icon">
            <a:extLst>
              <a:ext uri="{FF2B5EF4-FFF2-40B4-BE49-F238E27FC236}">
                <a16:creationId xmlns:a16="http://schemas.microsoft.com/office/drawing/2014/main" id="{65CEE31D-F8B5-489D-A795-E3279BFB601A}"/>
              </a:ext>
            </a:extLst>
          </p:cNvPr>
          <p:cNvGrpSpPr/>
          <p:nvPr/>
        </p:nvGrpSpPr>
        <p:grpSpPr>
          <a:xfrm>
            <a:off x="9982200" y="181045"/>
            <a:ext cx="1921354" cy="729599"/>
            <a:chOff x="9495880" y="211521"/>
            <a:chExt cx="2102383" cy="753403"/>
          </a:xfrm>
        </p:grpSpPr>
        <p:pic>
          <p:nvPicPr>
            <p:cNvPr id="30" name="Graphic 6" descr="Document">
              <a:extLst>
                <a:ext uri="{FF2B5EF4-FFF2-40B4-BE49-F238E27FC236}">
                  <a16:creationId xmlns:a16="http://schemas.microsoft.com/office/drawing/2014/main" id="{6528561B-33E1-4D41-9D86-657722463F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31" name="TextBox 30">
              <a:extLst>
                <a:ext uri="{FF2B5EF4-FFF2-40B4-BE49-F238E27FC236}">
                  <a16:creationId xmlns:a16="http://schemas.microsoft.com/office/drawing/2014/main" id="{6E7F127C-5922-46C1-B4E8-1A1E29C2C4F9}"/>
                </a:ext>
              </a:extLst>
            </p:cNvPr>
            <p:cNvSpPr txBox="1"/>
            <p:nvPr/>
          </p:nvSpPr>
          <p:spPr>
            <a:xfrm>
              <a:off x="9495880" y="228785"/>
              <a:ext cx="2090067" cy="736139"/>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8" name="Group 7">
            <a:extLst>
              <a:ext uri="{FF2B5EF4-FFF2-40B4-BE49-F238E27FC236}">
                <a16:creationId xmlns:a16="http://schemas.microsoft.com/office/drawing/2014/main" id="{E3D94129-CB79-7F63-5336-11DB085C27D1}"/>
              </a:ext>
            </a:extLst>
          </p:cNvPr>
          <p:cNvGrpSpPr/>
          <p:nvPr/>
        </p:nvGrpSpPr>
        <p:grpSpPr>
          <a:xfrm>
            <a:off x="-7728" y="-7514"/>
            <a:ext cx="2091590" cy="1923564"/>
            <a:chOff x="-27606" y="-17453"/>
            <a:chExt cx="2091590" cy="1923564"/>
          </a:xfrm>
        </p:grpSpPr>
        <p:sp>
          <p:nvSpPr>
            <p:cNvPr id="9" name="Isosceles Triangle 8">
              <a:extLst>
                <a:ext uri="{FF2B5EF4-FFF2-40B4-BE49-F238E27FC236}">
                  <a16:creationId xmlns:a16="http://schemas.microsoft.com/office/drawing/2014/main" id="{8C6224BB-E616-6B5A-A547-C42AE85D8303}"/>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DF4C98D-8DD0-BACA-CA1F-E55BC2D47253}"/>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sp>
        <p:nvSpPr>
          <p:cNvPr id="3" name="Slide Number Placeholder 3">
            <a:extLst>
              <a:ext uri="{FF2B5EF4-FFF2-40B4-BE49-F238E27FC236}">
                <a16:creationId xmlns:a16="http://schemas.microsoft.com/office/drawing/2014/main" id="{CBC9BC7A-9D61-DDF7-38B1-0927D7FB63FA}"/>
              </a:ext>
            </a:extLst>
          </p:cNvPr>
          <p:cNvSpPr>
            <a:spLocks noGrp="1"/>
          </p:cNvSpPr>
          <p:nvPr>
            <p:ph type="sldNum" sz="quarter" idx="12"/>
          </p:nvPr>
        </p:nvSpPr>
        <p:spPr>
          <a:xfrm>
            <a:off x="8610600" y="6356350"/>
            <a:ext cx="2743200" cy="365125"/>
          </a:xfrm>
        </p:spPr>
        <p:txBody>
          <a:bodyPr/>
          <a:lstStyle/>
          <a:p>
            <a:fld id="{892959B6-490E-A144-8C7C-88267F972F69}" type="slidenum">
              <a:rPr lang="en-US" smtClean="0"/>
              <a:t>17</a:t>
            </a:fld>
            <a:endParaRPr lang="en-US"/>
          </a:p>
        </p:txBody>
      </p:sp>
      <p:sp>
        <p:nvSpPr>
          <p:cNvPr id="5" name="Rectangle 4">
            <a:extLst>
              <a:ext uri="{FF2B5EF4-FFF2-40B4-BE49-F238E27FC236}">
                <a16:creationId xmlns:a16="http://schemas.microsoft.com/office/drawing/2014/main" id="{E126E9E0-C66F-EB13-B8C6-650F5AB71FA3}"/>
              </a:ext>
            </a:extLst>
          </p:cNvPr>
          <p:cNvSpPr/>
          <p:nvPr/>
        </p:nvSpPr>
        <p:spPr>
          <a:xfrm>
            <a:off x="528320" y="1117118"/>
            <a:ext cx="11277599" cy="539788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F38EAB6-BE45-7641-D8E4-806D3C6C1ED2}"/>
              </a:ext>
            </a:extLst>
          </p:cNvPr>
          <p:cNvSpPr txBox="1"/>
          <p:nvPr/>
        </p:nvSpPr>
        <p:spPr>
          <a:xfrm>
            <a:off x="2063984" y="1977442"/>
            <a:ext cx="7543800" cy="646331"/>
          </a:xfrm>
          <a:prstGeom prst="rect">
            <a:avLst/>
          </a:prstGeom>
          <a:noFill/>
        </p:spPr>
        <p:txBody>
          <a:bodyPr wrap="square">
            <a:spAutoFit/>
          </a:bodyPr>
          <a:lstStyle/>
          <a:p>
            <a:endParaRPr lang="en-US" dirty="0">
              <a:cs typeface="Calibri"/>
            </a:endParaRPr>
          </a:p>
          <a:p>
            <a:endParaRPr lang="en-US" dirty="0">
              <a:cs typeface="Calibri"/>
            </a:endParaRPr>
          </a:p>
        </p:txBody>
      </p:sp>
      <p:sp>
        <p:nvSpPr>
          <p:cNvPr id="18" name="Title 1">
            <a:extLst>
              <a:ext uri="{FF2B5EF4-FFF2-40B4-BE49-F238E27FC236}">
                <a16:creationId xmlns:a16="http://schemas.microsoft.com/office/drawing/2014/main" id="{D3B091E1-AE25-9FB0-0E3B-402C008D0E23}"/>
              </a:ext>
            </a:extLst>
          </p:cNvPr>
          <p:cNvSpPr txBox="1">
            <a:spLocks/>
          </p:cNvSpPr>
          <p:nvPr/>
        </p:nvSpPr>
        <p:spPr>
          <a:xfrm>
            <a:off x="-1558691" y="68835"/>
            <a:ext cx="11166475" cy="1017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Exam question (1) </a:t>
            </a:r>
          </a:p>
        </p:txBody>
      </p:sp>
      <p:sp>
        <p:nvSpPr>
          <p:cNvPr id="2" name="TextBox 1">
            <a:extLst>
              <a:ext uri="{FF2B5EF4-FFF2-40B4-BE49-F238E27FC236}">
                <a16:creationId xmlns:a16="http://schemas.microsoft.com/office/drawing/2014/main" id="{E3FB0A92-19E4-0241-2906-1E27671E873F}"/>
              </a:ext>
            </a:extLst>
          </p:cNvPr>
          <p:cNvSpPr txBox="1"/>
          <p:nvPr/>
        </p:nvSpPr>
        <p:spPr>
          <a:xfrm>
            <a:off x="1008191" y="1154754"/>
            <a:ext cx="4983191"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Steve is writing a report about TV viewing.</a:t>
            </a:r>
          </a:p>
          <a:p>
            <a:r>
              <a:rPr lang="en-US" sz="2000" dirty="0">
                <a:latin typeface="Arial" panose="020B0604020202020204" pitchFamily="34" charset="0"/>
                <a:cs typeface="Arial" panose="020B0604020202020204" pitchFamily="34" charset="0"/>
              </a:rPr>
              <a:t>He has the following information.</a:t>
            </a:r>
          </a:p>
        </p:txBody>
      </p:sp>
      <p:sp>
        <p:nvSpPr>
          <p:cNvPr id="7" name="TextBox 6">
            <a:extLst>
              <a:ext uri="{FF2B5EF4-FFF2-40B4-BE49-F238E27FC236}">
                <a16:creationId xmlns:a16="http://schemas.microsoft.com/office/drawing/2014/main" id="{F3619510-373C-E9C1-384B-51AF261E39F1}"/>
              </a:ext>
            </a:extLst>
          </p:cNvPr>
          <p:cNvSpPr txBox="1"/>
          <p:nvPr/>
        </p:nvSpPr>
        <p:spPr>
          <a:xfrm>
            <a:off x="1038067" y="2982462"/>
            <a:ext cx="7865599"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Steve thinks there is a relationship between the number of people and</a:t>
            </a:r>
          </a:p>
          <a:p>
            <a:pPr marL="60325" indent="-60325"/>
            <a:r>
              <a:rPr lang="en-US" sz="2000" dirty="0">
                <a:latin typeface="Arial" panose="020B0604020202020204" pitchFamily="34" charset="0"/>
                <a:cs typeface="Arial" panose="020B0604020202020204" pitchFamily="34" charset="0"/>
              </a:rPr>
              <a:t>the number of TVs in a household.</a:t>
            </a:r>
          </a:p>
          <a:p>
            <a:pPr marL="60325" indent="-60325"/>
            <a:endParaRPr lang="en-US" sz="2000" dirty="0">
              <a:latin typeface="Arial" panose="020B0604020202020204" pitchFamily="34" charset="0"/>
              <a:cs typeface="Arial" panose="020B0604020202020204" pitchFamily="34" charset="0"/>
            </a:endParaRPr>
          </a:p>
          <a:p>
            <a:pPr marL="461963" indent="-342900">
              <a:buAutoNum type="alphaLcParenBoth"/>
              <a:tabLst>
                <a:tab pos="168275" algn="l"/>
              </a:tabLst>
            </a:pPr>
            <a:r>
              <a:rPr lang="en-US" sz="2000" dirty="0">
                <a:latin typeface="Arial" panose="020B0604020202020204" pitchFamily="34" charset="0"/>
                <a:cs typeface="Arial" panose="020B0604020202020204" pitchFamily="34" charset="0"/>
              </a:rPr>
              <a:t> Draw a suitable diagram for Steve.</a:t>
            </a:r>
          </a:p>
        </p:txBody>
      </p:sp>
      <p:sp>
        <p:nvSpPr>
          <p:cNvPr id="10" name="TextBox 9">
            <a:extLst>
              <a:ext uri="{FF2B5EF4-FFF2-40B4-BE49-F238E27FC236}">
                <a16:creationId xmlns:a16="http://schemas.microsoft.com/office/drawing/2014/main" id="{8ABC5F9E-5B09-8FF6-7F14-95DB559A219B}"/>
              </a:ext>
            </a:extLst>
          </p:cNvPr>
          <p:cNvSpPr txBox="1"/>
          <p:nvPr/>
        </p:nvSpPr>
        <p:spPr>
          <a:xfrm>
            <a:off x="1148054" y="5118470"/>
            <a:ext cx="7755612" cy="707886"/>
          </a:xfrm>
          <a:prstGeom prst="rect">
            <a:avLst/>
          </a:prstGeom>
          <a:noFill/>
        </p:spPr>
        <p:txBody>
          <a:bodyPr wrap="square" rtlCol="0">
            <a:spAutoFit/>
          </a:bodyPr>
          <a:lstStyle/>
          <a:p>
            <a:pPr marL="342900" indent="-342900">
              <a:buAutoNum type="alphaLcParenBoth" startAt="2"/>
            </a:pPr>
            <a:r>
              <a:rPr lang="en-US" sz="2000" dirty="0">
                <a:latin typeface="Arial" panose="020B0604020202020204" pitchFamily="34" charset="0"/>
                <a:cs typeface="Arial" panose="020B0604020202020204" pitchFamily="34" charset="0"/>
              </a:rPr>
              <a:t> Describe the relationship between the number of people and the number of TVs in a household.</a:t>
            </a:r>
          </a:p>
        </p:txBody>
      </p:sp>
      <p:graphicFrame>
        <p:nvGraphicFramePr>
          <p:cNvPr id="12" name="Table 11">
            <a:extLst>
              <a:ext uri="{FF2B5EF4-FFF2-40B4-BE49-F238E27FC236}">
                <a16:creationId xmlns:a16="http://schemas.microsoft.com/office/drawing/2014/main" id="{E0BB4AD2-5342-FBE4-7F45-EF0419BAFD3E}"/>
              </a:ext>
            </a:extLst>
          </p:cNvPr>
          <p:cNvGraphicFramePr>
            <a:graphicFrameLocks noGrp="1"/>
          </p:cNvGraphicFramePr>
          <p:nvPr>
            <p:extLst>
              <p:ext uri="{D42A27DB-BD31-4B8C-83A1-F6EECF244321}">
                <p14:modId xmlns:p14="http://schemas.microsoft.com/office/powerpoint/2010/main" val="820358032"/>
              </p:ext>
            </p:extLst>
          </p:nvPr>
        </p:nvGraphicFramePr>
        <p:xfrm>
          <a:off x="1112633" y="2020821"/>
          <a:ext cx="8881597" cy="792480"/>
        </p:xfrm>
        <a:graphic>
          <a:graphicData uri="http://schemas.openxmlformats.org/drawingml/2006/table">
            <a:tbl>
              <a:tblPr firstRow="1" bandRow="1">
                <a:tableStyleId>{5C22544A-7EE6-4342-B048-85BDC9FD1C3A}</a:tableStyleId>
              </a:tblPr>
              <a:tblGrid>
                <a:gridCol w="4460207">
                  <a:extLst>
                    <a:ext uri="{9D8B030D-6E8A-4147-A177-3AD203B41FA5}">
                      <a16:colId xmlns:a16="http://schemas.microsoft.com/office/drawing/2014/main" val="1508913968"/>
                    </a:ext>
                  </a:extLst>
                </a:gridCol>
                <a:gridCol w="589519">
                  <a:extLst>
                    <a:ext uri="{9D8B030D-6E8A-4147-A177-3AD203B41FA5}">
                      <a16:colId xmlns:a16="http://schemas.microsoft.com/office/drawing/2014/main" val="1203340489"/>
                    </a:ext>
                  </a:extLst>
                </a:gridCol>
                <a:gridCol w="524016">
                  <a:extLst>
                    <a:ext uri="{9D8B030D-6E8A-4147-A177-3AD203B41FA5}">
                      <a16:colId xmlns:a16="http://schemas.microsoft.com/office/drawing/2014/main" val="1488099250"/>
                    </a:ext>
                  </a:extLst>
                </a:gridCol>
                <a:gridCol w="545851">
                  <a:extLst>
                    <a:ext uri="{9D8B030D-6E8A-4147-A177-3AD203B41FA5}">
                      <a16:colId xmlns:a16="http://schemas.microsoft.com/office/drawing/2014/main" val="903697846"/>
                    </a:ext>
                  </a:extLst>
                </a:gridCol>
                <a:gridCol w="534933">
                  <a:extLst>
                    <a:ext uri="{9D8B030D-6E8A-4147-A177-3AD203B41FA5}">
                      <a16:colId xmlns:a16="http://schemas.microsoft.com/office/drawing/2014/main" val="1811555847"/>
                    </a:ext>
                  </a:extLst>
                </a:gridCol>
                <a:gridCol w="556768">
                  <a:extLst>
                    <a:ext uri="{9D8B030D-6E8A-4147-A177-3AD203B41FA5}">
                      <a16:colId xmlns:a16="http://schemas.microsoft.com/office/drawing/2014/main" val="2041242070"/>
                    </a:ext>
                  </a:extLst>
                </a:gridCol>
                <a:gridCol w="567685">
                  <a:extLst>
                    <a:ext uri="{9D8B030D-6E8A-4147-A177-3AD203B41FA5}">
                      <a16:colId xmlns:a16="http://schemas.microsoft.com/office/drawing/2014/main" val="4191549225"/>
                    </a:ext>
                  </a:extLst>
                </a:gridCol>
                <a:gridCol w="545850">
                  <a:extLst>
                    <a:ext uri="{9D8B030D-6E8A-4147-A177-3AD203B41FA5}">
                      <a16:colId xmlns:a16="http://schemas.microsoft.com/office/drawing/2014/main" val="3172709661"/>
                    </a:ext>
                  </a:extLst>
                </a:gridCol>
                <a:gridCol w="556768">
                  <a:extLst>
                    <a:ext uri="{9D8B030D-6E8A-4147-A177-3AD203B41FA5}">
                      <a16:colId xmlns:a16="http://schemas.microsoft.com/office/drawing/2014/main" val="1366024158"/>
                    </a:ext>
                  </a:extLst>
                </a:gridCol>
              </a:tblGrid>
              <a:tr h="370840">
                <a:tc>
                  <a:txBody>
                    <a:bodyPr/>
                    <a:lstStyle/>
                    <a:p>
                      <a:r>
                        <a:rPr lang="en-US" sz="2000" dirty="0">
                          <a:solidFill>
                            <a:sysClr val="windowText" lastClr="000000"/>
                          </a:solidFill>
                          <a:latin typeface="Arial" panose="020B0604020202020204" pitchFamily="34" charset="0"/>
                          <a:cs typeface="Arial" panose="020B0604020202020204" pitchFamily="34" charset="0"/>
                        </a:rPr>
                        <a:t>Number</a:t>
                      </a:r>
                      <a:r>
                        <a:rPr lang="en-US" sz="2000" baseline="0" dirty="0">
                          <a:solidFill>
                            <a:sysClr val="windowText" lastClr="000000"/>
                          </a:solidFill>
                          <a:latin typeface="Arial" panose="020B0604020202020204" pitchFamily="34" charset="0"/>
                          <a:cs typeface="Arial" panose="020B0604020202020204" pitchFamily="34" charset="0"/>
                        </a:rPr>
                        <a:t> of people in the household</a:t>
                      </a:r>
                      <a:endParaRPr lang="en-US"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ysClr val="windowText" lastClr="000000"/>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ysClr val="windowText" lastClr="000000"/>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ysClr val="windowText" lastClr="000000"/>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ysClr val="windowText" lastClr="000000"/>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ysClr val="windowText" lastClr="000000"/>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ysClr val="windowText" lastClr="000000"/>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33881"/>
                  </a:ext>
                </a:extLst>
              </a:tr>
              <a:tr h="370840">
                <a:tc>
                  <a:txBody>
                    <a:bodyPr/>
                    <a:lstStyle/>
                    <a:p>
                      <a:r>
                        <a:rPr lang="en-US" sz="2000" b="1" dirty="0">
                          <a:solidFill>
                            <a:sysClr val="windowText" lastClr="000000"/>
                          </a:solidFill>
                          <a:latin typeface="Arial" panose="020B0604020202020204" pitchFamily="34" charset="0"/>
                          <a:cs typeface="Arial" panose="020B0604020202020204" pitchFamily="34" charset="0"/>
                        </a:rPr>
                        <a:t>Number of TVs in the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ysClr val="windowText" lastClr="000000"/>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ysClr val="windowText" lastClr="000000"/>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ysClr val="windowText" lastClr="000000"/>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ysClr val="windowText" lastClr="000000"/>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ysClr val="windowText" lastClr="000000"/>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8043095"/>
                  </a:ext>
                </a:extLst>
              </a:tr>
            </a:tbl>
          </a:graphicData>
        </a:graphic>
      </p:graphicFrame>
    </p:spTree>
    <p:extLst>
      <p:ext uri="{BB962C8B-B14F-4D97-AF65-F5344CB8AC3E}">
        <p14:creationId xmlns:p14="http://schemas.microsoft.com/office/powerpoint/2010/main" val="137146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3D94129-CB79-7F63-5336-11DB085C27D1}"/>
              </a:ext>
            </a:extLst>
          </p:cNvPr>
          <p:cNvGrpSpPr/>
          <p:nvPr/>
        </p:nvGrpSpPr>
        <p:grpSpPr>
          <a:xfrm>
            <a:off x="-7728" y="-7514"/>
            <a:ext cx="2091590" cy="1923564"/>
            <a:chOff x="-27606" y="-17453"/>
            <a:chExt cx="2091590" cy="1923564"/>
          </a:xfrm>
        </p:grpSpPr>
        <p:sp>
          <p:nvSpPr>
            <p:cNvPr id="9" name="Isosceles Triangle 8">
              <a:extLst>
                <a:ext uri="{FF2B5EF4-FFF2-40B4-BE49-F238E27FC236}">
                  <a16:creationId xmlns:a16="http://schemas.microsoft.com/office/drawing/2014/main" id="{8C6224BB-E616-6B5A-A547-C42AE85D8303}"/>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DF4C98D-8DD0-BACA-CA1F-E55BC2D47253}"/>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sp>
        <p:nvSpPr>
          <p:cNvPr id="3" name="TextBox 2">
            <a:extLst>
              <a:ext uri="{FF2B5EF4-FFF2-40B4-BE49-F238E27FC236}">
                <a16:creationId xmlns:a16="http://schemas.microsoft.com/office/drawing/2014/main" id="{55AF531A-432B-DC53-6C3A-B87F2909C64D}"/>
              </a:ext>
            </a:extLst>
          </p:cNvPr>
          <p:cNvSpPr txBox="1"/>
          <p:nvPr/>
        </p:nvSpPr>
        <p:spPr>
          <a:xfrm>
            <a:off x="343070" y="1997839"/>
            <a:ext cx="1946444" cy="2862322"/>
          </a:xfrm>
          <a:prstGeom prst="rect">
            <a:avLst/>
          </a:prstGeom>
          <a:noFill/>
        </p:spPr>
        <p:txBody>
          <a:bodyPr wrap="square" lIns="91440" rtlCol="0">
            <a:spAutoFit/>
          </a:bodyPr>
          <a:lstStyle/>
          <a:p>
            <a:r>
              <a:rPr lang="en-US" dirty="0">
                <a:latin typeface="Arial" panose="020B0604020202020204" pitchFamily="34" charset="0"/>
                <a:cs typeface="Arial" panose="020B0604020202020204" pitchFamily="34" charset="0"/>
              </a:rPr>
              <a:t>The scatter diagram shows some information about the engine size in </a:t>
            </a:r>
            <a:r>
              <a:rPr lang="en-US" dirty="0" err="1">
                <a:latin typeface="Arial" panose="020B0604020202020204" pitchFamily="34" charset="0"/>
                <a:cs typeface="Arial" panose="020B0604020202020204" pitchFamily="34" charset="0"/>
              </a:rPr>
              <a:t>litres</a:t>
            </a:r>
            <a:r>
              <a:rPr lang="en-US" dirty="0">
                <a:latin typeface="Arial" panose="020B0604020202020204" pitchFamily="34" charset="0"/>
                <a:cs typeface="Arial" panose="020B0604020202020204" pitchFamily="34" charset="0"/>
              </a:rPr>
              <a:t> and average fuel consumption in miles per gallon (mpg) of some cars.</a:t>
            </a:r>
          </a:p>
        </p:txBody>
      </p:sp>
      <p:sp>
        <p:nvSpPr>
          <p:cNvPr id="12" name="TextBox 11">
            <a:extLst>
              <a:ext uri="{FF2B5EF4-FFF2-40B4-BE49-F238E27FC236}">
                <a16:creationId xmlns:a16="http://schemas.microsoft.com/office/drawing/2014/main" id="{F113701C-C979-090D-FE3A-487831FEAAE9}"/>
              </a:ext>
            </a:extLst>
          </p:cNvPr>
          <p:cNvSpPr txBox="1"/>
          <p:nvPr/>
        </p:nvSpPr>
        <p:spPr>
          <a:xfrm>
            <a:off x="6519463" y="1310505"/>
            <a:ext cx="5245769" cy="4508927"/>
          </a:xfrm>
          <a:prstGeom prst="rect">
            <a:avLst/>
          </a:prstGeom>
          <a:noFill/>
        </p:spPr>
        <p:txBody>
          <a:bodyPr wrap="square" tIns="91440" rtlCol="0">
            <a:spAutoFit/>
          </a:bodyPr>
          <a:lstStyle/>
          <a:p>
            <a:pPr>
              <a:spcAft>
                <a:spcPts val="1200"/>
              </a:spcAft>
            </a:pPr>
            <a:r>
              <a:rPr lang="en-US" sz="1700" dirty="0">
                <a:latin typeface="Arial" panose="020B0604020202020204" pitchFamily="34" charset="0"/>
                <a:cs typeface="Arial" panose="020B0604020202020204" pitchFamily="34" charset="0"/>
              </a:rPr>
              <a:t>Here is the information for another car</a:t>
            </a:r>
          </a:p>
          <a:p>
            <a:pPr marL="285750" indent="-285750">
              <a:spcAft>
                <a:spcPts val="1200"/>
              </a:spcAft>
              <a:buFont typeface="Arial" panose="020B0604020202020204" pitchFamily="34" charset="0"/>
              <a:buChar char="•"/>
            </a:pPr>
            <a:r>
              <a:rPr lang="en-US" sz="1700" dirty="0">
                <a:latin typeface="Arial" panose="020B0604020202020204" pitchFamily="34" charset="0"/>
                <a:cs typeface="Arial" panose="020B0604020202020204" pitchFamily="34" charset="0"/>
              </a:rPr>
              <a:t>engine size 2.3 </a:t>
            </a:r>
            <a:r>
              <a:rPr lang="en-US" sz="1700" dirty="0" err="1">
                <a:latin typeface="Arial" panose="020B0604020202020204" pitchFamily="34" charset="0"/>
                <a:cs typeface="Arial" panose="020B0604020202020204" pitchFamily="34" charset="0"/>
              </a:rPr>
              <a:t>litres</a:t>
            </a:r>
            <a:r>
              <a:rPr lang="en-US" sz="1700" dirty="0">
                <a:latin typeface="Arial" panose="020B0604020202020204" pitchFamily="34" charset="0"/>
                <a:cs typeface="Arial" panose="020B0604020202020204" pitchFamily="34" charset="0"/>
              </a:rPr>
              <a:t>, average fuel consumption 36 mpg.</a:t>
            </a:r>
          </a:p>
          <a:p>
            <a:pPr marL="342900" indent="-342900">
              <a:spcAft>
                <a:spcPts val="1200"/>
              </a:spcAft>
              <a:buAutoNum type="alphaLcParenBoth"/>
            </a:pPr>
            <a:r>
              <a:rPr lang="en-US" sz="1700" dirty="0">
                <a:latin typeface="Arial" panose="020B0604020202020204" pitchFamily="34" charset="0"/>
                <a:cs typeface="Arial" panose="020B0604020202020204" pitchFamily="34" charset="0"/>
              </a:rPr>
              <a:t>Plot this information on the scatter graph.      </a:t>
            </a:r>
          </a:p>
          <a:p>
            <a:pPr marL="342900" indent="-342900">
              <a:spcAft>
                <a:spcPts val="1200"/>
              </a:spcAft>
              <a:buAutoNum type="alphaLcParenBoth" startAt="2"/>
            </a:pPr>
            <a:r>
              <a:rPr lang="en-US" sz="1700" dirty="0">
                <a:latin typeface="Arial" panose="020B0604020202020204" pitchFamily="34" charset="0"/>
                <a:cs typeface="Arial" panose="020B0604020202020204" pitchFamily="34" charset="0"/>
              </a:rPr>
              <a:t>Draw a line of best fit on the scatter graph. </a:t>
            </a:r>
          </a:p>
          <a:p>
            <a:pPr>
              <a:spcAft>
                <a:spcPts val="1200"/>
              </a:spcAft>
            </a:pPr>
            <a:r>
              <a:rPr lang="en-US" sz="1700" dirty="0">
                <a:latin typeface="Arial" panose="020B0604020202020204" pitchFamily="34" charset="0"/>
                <a:cs typeface="Arial" panose="020B0604020202020204" pitchFamily="34" charset="0"/>
              </a:rPr>
              <a:t>Mikael buys a car with an engine size of 4.2 </a:t>
            </a:r>
            <a:r>
              <a:rPr lang="en-US" sz="1700" dirty="0" err="1">
                <a:latin typeface="Arial" panose="020B0604020202020204" pitchFamily="34" charset="0"/>
                <a:cs typeface="Arial" panose="020B0604020202020204" pitchFamily="34" charset="0"/>
              </a:rPr>
              <a:t>litres</a:t>
            </a:r>
            <a:r>
              <a:rPr lang="en-US" sz="1700" dirty="0">
                <a:latin typeface="Arial" panose="020B0604020202020204" pitchFamily="34" charset="0"/>
                <a:cs typeface="Arial" panose="020B0604020202020204" pitchFamily="34" charset="0"/>
              </a:rPr>
              <a:t>.</a:t>
            </a:r>
          </a:p>
          <a:p>
            <a:pPr marL="342900" indent="-342900">
              <a:spcAft>
                <a:spcPts val="1200"/>
              </a:spcAft>
              <a:buFontTx/>
              <a:buAutoNum type="alphaLcParenBoth" startAt="3"/>
            </a:pPr>
            <a:r>
              <a:rPr lang="en-US" sz="1700" dirty="0">
                <a:latin typeface="Arial" panose="020B0604020202020204" pitchFamily="34" charset="0"/>
                <a:cs typeface="Arial" panose="020B0604020202020204" pitchFamily="34" charset="0"/>
              </a:rPr>
              <a:t>Use your line of best fit to estimate the average fuel consumption of this car.</a:t>
            </a:r>
          </a:p>
          <a:p>
            <a:pPr marL="342900" indent="-342900">
              <a:spcAft>
                <a:spcPts val="1200"/>
              </a:spcAft>
              <a:buFontTx/>
              <a:buAutoNum type="alphaLcParenBoth" startAt="4"/>
            </a:pPr>
            <a:r>
              <a:rPr lang="en-US" sz="1700" dirty="0">
                <a:latin typeface="Arial" panose="020B0604020202020204" pitchFamily="34" charset="0"/>
                <a:cs typeface="Arial" panose="020B0604020202020204" pitchFamily="34" charset="0"/>
              </a:rPr>
              <a:t>What type of correlation is shown in this scatter diagram? </a:t>
            </a:r>
          </a:p>
          <a:p>
            <a:pPr indent="346075">
              <a:spcAft>
                <a:spcPts val="1200"/>
              </a:spcAft>
            </a:pPr>
            <a:r>
              <a:rPr lang="en-US" sz="1700" dirty="0">
                <a:latin typeface="Arial" panose="020B0604020202020204" pitchFamily="34" charset="0"/>
                <a:cs typeface="Arial" panose="020B0604020202020204" pitchFamily="34" charset="0"/>
              </a:rPr>
              <a:t>Tick [✔] a box to show your answer.          </a:t>
            </a:r>
          </a:p>
          <a:p>
            <a:pPr>
              <a:spcAft>
                <a:spcPts val="1200"/>
              </a:spcAft>
            </a:pPr>
            <a:r>
              <a:rPr lang="en-US" sz="1700" dirty="0">
                <a:latin typeface="Arial" panose="020B0604020202020204" pitchFamily="34" charset="0"/>
                <a:cs typeface="Arial" panose="020B0604020202020204" pitchFamily="34" charset="0"/>
              </a:rPr>
              <a:t>unlikely   negative   even   neutral   positive  likely</a:t>
            </a:r>
          </a:p>
        </p:txBody>
      </p:sp>
      <p:sp>
        <p:nvSpPr>
          <p:cNvPr id="7" name="Title 1">
            <a:extLst>
              <a:ext uri="{FF2B5EF4-FFF2-40B4-BE49-F238E27FC236}">
                <a16:creationId xmlns:a16="http://schemas.microsoft.com/office/drawing/2014/main" id="{ABCEF9FD-5A85-0D69-E3AD-E1D793027FEE}"/>
              </a:ext>
            </a:extLst>
          </p:cNvPr>
          <p:cNvSpPr txBox="1">
            <a:spLocks/>
          </p:cNvSpPr>
          <p:nvPr/>
        </p:nvSpPr>
        <p:spPr>
          <a:xfrm>
            <a:off x="1848024" y="134362"/>
            <a:ext cx="11166475" cy="1017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Exam question (2)</a:t>
            </a:r>
          </a:p>
        </p:txBody>
      </p:sp>
      <p:grpSp>
        <p:nvGrpSpPr>
          <p:cNvPr id="5" name="Group 4">
            <a:extLst>
              <a:ext uri="{FF2B5EF4-FFF2-40B4-BE49-F238E27FC236}">
                <a16:creationId xmlns:a16="http://schemas.microsoft.com/office/drawing/2014/main" id="{B195CFAB-54F1-1C8D-9C0B-60D19FB83A25}"/>
              </a:ext>
            </a:extLst>
          </p:cNvPr>
          <p:cNvGrpSpPr/>
          <p:nvPr/>
        </p:nvGrpSpPr>
        <p:grpSpPr>
          <a:xfrm>
            <a:off x="6809234" y="5819432"/>
            <a:ext cx="4470889" cy="584775"/>
            <a:chOff x="6739786" y="5923818"/>
            <a:chExt cx="4470889" cy="584775"/>
          </a:xfrm>
        </p:grpSpPr>
        <p:sp>
          <p:nvSpPr>
            <p:cNvPr id="14" name="Rectangle 13">
              <a:extLst>
                <a:ext uri="{FF2B5EF4-FFF2-40B4-BE49-F238E27FC236}">
                  <a16:creationId xmlns:a16="http://schemas.microsoft.com/office/drawing/2014/main" id="{E97188B8-B6DA-F783-1F96-FB2743EBE5A4}"/>
                </a:ext>
              </a:extLst>
            </p:cNvPr>
            <p:cNvSpPr/>
            <p:nvPr/>
          </p:nvSpPr>
          <p:spPr>
            <a:xfrm>
              <a:off x="6739786" y="6007403"/>
              <a:ext cx="340828" cy="317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8FA16D-E6F8-35A8-A28A-4AA90549C762}"/>
                </a:ext>
              </a:extLst>
            </p:cNvPr>
            <p:cNvSpPr/>
            <p:nvPr/>
          </p:nvSpPr>
          <p:spPr>
            <a:xfrm>
              <a:off x="7687895" y="6005396"/>
              <a:ext cx="340828" cy="317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8C8566-B883-6B2C-57ED-85E90EA92501}"/>
                </a:ext>
              </a:extLst>
            </p:cNvPr>
            <p:cNvSpPr/>
            <p:nvPr/>
          </p:nvSpPr>
          <p:spPr>
            <a:xfrm>
              <a:off x="8549155" y="6005396"/>
              <a:ext cx="340828" cy="317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692F8ED-FEA7-3F7F-40F2-C25C5D02C079}"/>
                </a:ext>
              </a:extLst>
            </p:cNvPr>
            <p:cNvSpPr/>
            <p:nvPr/>
          </p:nvSpPr>
          <p:spPr>
            <a:xfrm>
              <a:off x="9301287" y="6008039"/>
              <a:ext cx="340828" cy="317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D06F06-A42F-4A2C-2902-49920905BC40}"/>
                </a:ext>
              </a:extLst>
            </p:cNvPr>
            <p:cNvSpPr/>
            <p:nvPr/>
          </p:nvSpPr>
          <p:spPr>
            <a:xfrm>
              <a:off x="10139689" y="6005396"/>
              <a:ext cx="340828" cy="317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1BF8F8E-B5F9-EED1-1D98-FA7F4D575207}"/>
                </a:ext>
              </a:extLst>
            </p:cNvPr>
            <p:cNvSpPr/>
            <p:nvPr/>
          </p:nvSpPr>
          <p:spPr>
            <a:xfrm>
              <a:off x="10869847" y="6005396"/>
              <a:ext cx="340828" cy="317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9438158-2249-0D0F-D9BB-89A199471B7A}"/>
                </a:ext>
              </a:extLst>
            </p:cNvPr>
            <p:cNvSpPr txBox="1"/>
            <p:nvPr/>
          </p:nvSpPr>
          <p:spPr>
            <a:xfrm>
              <a:off x="7496853" y="5923818"/>
              <a:ext cx="298480"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sym typeface="Wingdings" panose="05000000000000000000" pitchFamily="2" charset="2"/>
                </a:rPr>
                <a:t> </a:t>
              </a:r>
              <a:endParaRPr lang="en-GB" sz="3200" dirty="0">
                <a:latin typeface="Arial" panose="020B0604020202020204" pitchFamily="34" charset="0"/>
                <a:cs typeface="Arial" panose="020B0604020202020204" pitchFamily="34" charset="0"/>
              </a:endParaRPr>
            </a:p>
          </p:txBody>
        </p:sp>
      </p:grpSp>
      <p:pic>
        <p:nvPicPr>
          <p:cNvPr id="2" name="Picture 1" descr="Scatter graph plot showing average fuel consumption against engine size. The x-axis is titled 'Engine size (litres)' and has a scale of 0 to 6.0 marked in increments of 1.0. The y-axis is titled 'Average fuel consumption (mpg)' and has a scale of 0 to 80 marked in increments of 10. Points are marked at: (1,69), (1,72), (1.1,55), (1.2,61), (1.3,51), (1.4,50), (1.5,52), (1.5,63), (1.6,35), (2.0,46), (2.0,58), (2.9,47), (3.0,36), (3.0,39), (3.9,26), (4.7,20), (4.8,23).">
            <a:extLst>
              <a:ext uri="{FF2B5EF4-FFF2-40B4-BE49-F238E27FC236}">
                <a16:creationId xmlns:a16="http://schemas.microsoft.com/office/drawing/2014/main" id="{DBD8F5AB-8218-083E-E30D-F872754A09D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338650" y="1529494"/>
            <a:ext cx="3674073" cy="4304146"/>
          </a:xfrm>
          <a:prstGeom prst="rect">
            <a:avLst/>
          </a:prstGeom>
        </p:spPr>
      </p:pic>
      <p:grpSp>
        <p:nvGrpSpPr>
          <p:cNvPr id="4" name="Group 3" descr="Worksheet available icon">
            <a:extLst>
              <a:ext uri="{FF2B5EF4-FFF2-40B4-BE49-F238E27FC236}">
                <a16:creationId xmlns:a16="http://schemas.microsoft.com/office/drawing/2014/main" id="{394C5DBB-1FFE-1F17-E71D-47D6F58FCA82}"/>
              </a:ext>
            </a:extLst>
          </p:cNvPr>
          <p:cNvGrpSpPr/>
          <p:nvPr/>
        </p:nvGrpSpPr>
        <p:grpSpPr>
          <a:xfrm>
            <a:off x="9884565" y="178376"/>
            <a:ext cx="1921354" cy="729599"/>
            <a:chOff x="9495880" y="211521"/>
            <a:chExt cx="2102383" cy="753403"/>
          </a:xfrm>
        </p:grpSpPr>
        <p:pic>
          <p:nvPicPr>
            <p:cNvPr id="6" name="Graphic 6" descr="Document">
              <a:extLst>
                <a:ext uri="{FF2B5EF4-FFF2-40B4-BE49-F238E27FC236}">
                  <a16:creationId xmlns:a16="http://schemas.microsoft.com/office/drawing/2014/main" id="{15190690-DEA8-8935-3894-9200F6AA1A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10" name="TextBox 9">
              <a:extLst>
                <a:ext uri="{FF2B5EF4-FFF2-40B4-BE49-F238E27FC236}">
                  <a16:creationId xmlns:a16="http://schemas.microsoft.com/office/drawing/2014/main" id="{7152A9ED-AE00-EC44-2C55-B804A1CCA559}"/>
                </a:ext>
              </a:extLst>
            </p:cNvPr>
            <p:cNvSpPr txBox="1"/>
            <p:nvPr/>
          </p:nvSpPr>
          <p:spPr>
            <a:xfrm>
              <a:off x="9495880" y="228785"/>
              <a:ext cx="2090067" cy="736139"/>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extLst>
      <p:ext uri="{BB962C8B-B14F-4D97-AF65-F5344CB8AC3E}">
        <p14:creationId xmlns:p14="http://schemas.microsoft.com/office/powerpoint/2010/main" val="614056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3D94129-CB79-7F63-5336-11DB085C27D1}"/>
              </a:ext>
            </a:extLst>
          </p:cNvPr>
          <p:cNvGrpSpPr/>
          <p:nvPr/>
        </p:nvGrpSpPr>
        <p:grpSpPr>
          <a:xfrm>
            <a:off x="-7728" y="-7514"/>
            <a:ext cx="2091590" cy="1923564"/>
            <a:chOff x="-27606" y="-17453"/>
            <a:chExt cx="2091590" cy="1923564"/>
          </a:xfrm>
        </p:grpSpPr>
        <p:sp>
          <p:nvSpPr>
            <p:cNvPr id="9" name="Isosceles Triangle 8">
              <a:extLst>
                <a:ext uri="{FF2B5EF4-FFF2-40B4-BE49-F238E27FC236}">
                  <a16:creationId xmlns:a16="http://schemas.microsoft.com/office/drawing/2014/main" id="{8C6224BB-E616-6B5A-A547-C42AE85D8303}"/>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DF4C98D-8DD0-BACA-CA1F-E55BC2D47253}"/>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sp>
        <p:nvSpPr>
          <p:cNvPr id="5" name="Slide Number Placeholder 3">
            <a:extLst>
              <a:ext uri="{FF2B5EF4-FFF2-40B4-BE49-F238E27FC236}">
                <a16:creationId xmlns:a16="http://schemas.microsoft.com/office/drawing/2014/main" id="{87873991-01A1-44F5-E35E-601A4569D422}"/>
              </a:ext>
            </a:extLst>
          </p:cNvPr>
          <p:cNvSpPr>
            <a:spLocks noGrp="1"/>
          </p:cNvSpPr>
          <p:nvPr>
            <p:ph type="sldNum" sz="quarter" idx="12"/>
          </p:nvPr>
        </p:nvSpPr>
        <p:spPr>
          <a:xfrm>
            <a:off x="8610600" y="6356350"/>
            <a:ext cx="2743200" cy="365125"/>
          </a:xfrm>
        </p:spPr>
        <p:txBody>
          <a:bodyPr/>
          <a:lstStyle/>
          <a:p>
            <a:fld id="{892959B6-490E-A144-8C7C-88267F972F69}" type="slidenum">
              <a:rPr lang="en-US" smtClean="0"/>
              <a:t>19</a:t>
            </a:fld>
            <a:endParaRPr lang="en-US"/>
          </a:p>
        </p:txBody>
      </p:sp>
      <p:sp>
        <p:nvSpPr>
          <p:cNvPr id="12" name="TextBox 11">
            <a:extLst>
              <a:ext uri="{FF2B5EF4-FFF2-40B4-BE49-F238E27FC236}">
                <a16:creationId xmlns:a16="http://schemas.microsoft.com/office/drawing/2014/main" id="{D775CB08-7588-7B5C-9A93-D27F000F31A3}"/>
              </a:ext>
            </a:extLst>
          </p:cNvPr>
          <p:cNvSpPr txBox="1"/>
          <p:nvPr/>
        </p:nvSpPr>
        <p:spPr>
          <a:xfrm>
            <a:off x="2063984" y="1977442"/>
            <a:ext cx="7543800" cy="646331"/>
          </a:xfrm>
          <a:prstGeom prst="rect">
            <a:avLst/>
          </a:prstGeom>
          <a:noFill/>
        </p:spPr>
        <p:txBody>
          <a:bodyPr wrap="square">
            <a:spAutoFit/>
          </a:bodyPr>
          <a:lstStyle/>
          <a:p>
            <a:endParaRPr lang="en-US" dirty="0">
              <a:cs typeface="Calibri"/>
            </a:endParaRPr>
          </a:p>
          <a:p>
            <a:endParaRPr lang="en-US" dirty="0">
              <a:cs typeface="Calibri"/>
            </a:endParaRPr>
          </a:p>
        </p:txBody>
      </p:sp>
      <p:sp>
        <p:nvSpPr>
          <p:cNvPr id="26" name="TextBox 25">
            <a:extLst>
              <a:ext uri="{FF2B5EF4-FFF2-40B4-BE49-F238E27FC236}">
                <a16:creationId xmlns:a16="http://schemas.microsoft.com/office/drawing/2014/main" id="{59FD3EB1-B186-01E0-14EB-CFADA97D7C82}"/>
              </a:ext>
            </a:extLst>
          </p:cNvPr>
          <p:cNvSpPr txBox="1"/>
          <p:nvPr/>
        </p:nvSpPr>
        <p:spPr>
          <a:xfrm>
            <a:off x="1295129" y="5533079"/>
            <a:ext cx="2999903" cy="400110"/>
          </a:xfrm>
          <a:prstGeom prst="rect">
            <a:avLst/>
          </a:prstGeom>
          <a:noFill/>
        </p:spPr>
        <p:txBody>
          <a:bodyPr wrap="square" rtlCol="0">
            <a:spAutoFit/>
          </a:bodyPr>
          <a:lstStyle/>
          <a:p>
            <a:r>
              <a:rPr lang="en-GB" sz="2000" b="1" dirty="0">
                <a:solidFill>
                  <a:srgbClr val="FF0000"/>
                </a:solidFill>
                <a:latin typeface="Arial" panose="020B0604020202020204" pitchFamily="34" charset="0"/>
                <a:cs typeface="Arial" panose="020B0604020202020204" pitchFamily="34" charset="0"/>
              </a:rPr>
              <a:t>Positive correlation.</a:t>
            </a:r>
          </a:p>
        </p:txBody>
      </p:sp>
      <p:sp>
        <p:nvSpPr>
          <p:cNvPr id="27" name="TextBox 26">
            <a:extLst>
              <a:ext uri="{FF2B5EF4-FFF2-40B4-BE49-F238E27FC236}">
                <a16:creationId xmlns:a16="http://schemas.microsoft.com/office/drawing/2014/main" id="{26B04186-7015-C22D-7743-503C9C2F0F92}"/>
              </a:ext>
            </a:extLst>
          </p:cNvPr>
          <p:cNvSpPr txBox="1"/>
          <p:nvPr/>
        </p:nvSpPr>
        <p:spPr>
          <a:xfrm>
            <a:off x="8061744" y="5709373"/>
            <a:ext cx="3371264" cy="369332"/>
          </a:xfrm>
          <a:prstGeom prst="rect">
            <a:avLst/>
          </a:prstGeom>
          <a:noFill/>
        </p:spPr>
        <p:txBody>
          <a:bodyPr wrap="square" rtlCol="0">
            <a:spAutoFit/>
          </a:bodyPr>
          <a:lstStyle/>
          <a:p>
            <a:r>
              <a:rPr lang="en-GB" b="1" dirty="0"/>
              <a:t>Number of people in household</a:t>
            </a:r>
          </a:p>
        </p:txBody>
      </p:sp>
      <p:sp>
        <p:nvSpPr>
          <p:cNvPr id="28" name="TextBox 27">
            <a:extLst>
              <a:ext uri="{FF2B5EF4-FFF2-40B4-BE49-F238E27FC236}">
                <a16:creationId xmlns:a16="http://schemas.microsoft.com/office/drawing/2014/main" id="{E5650631-44E6-51D6-D87C-3544FF6EFDB6}"/>
              </a:ext>
            </a:extLst>
          </p:cNvPr>
          <p:cNvSpPr txBox="1"/>
          <p:nvPr/>
        </p:nvSpPr>
        <p:spPr>
          <a:xfrm rot="16200000">
            <a:off x="5834424" y="3384774"/>
            <a:ext cx="3505648" cy="369332"/>
          </a:xfrm>
          <a:prstGeom prst="rect">
            <a:avLst/>
          </a:prstGeom>
          <a:noFill/>
        </p:spPr>
        <p:txBody>
          <a:bodyPr wrap="square" rtlCol="0">
            <a:spAutoFit/>
          </a:bodyPr>
          <a:lstStyle/>
          <a:p>
            <a:r>
              <a:rPr lang="en-GB" b="1" dirty="0"/>
              <a:t>Number of TVs in the household</a:t>
            </a:r>
          </a:p>
        </p:txBody>
      </p:sp>
      <p:sp>
        <p:nvSpPr>
          <p:cNvPr id="4" name="Title 1">
            <a:extLst>
              <a:ext uri="{FF2B5EF4-FFF2-40B4-BE49-F238E27FC236}">
                <a16:creationId xmlns:a16="http://schemas.microsoft.com/office/drawing/2014/main" id="{E47D02CF-12D4-585D-5661-A1CF43C862A4}"/>
              </a:ext>
            </a:extLst>
          </p:cNvPr>
          <p:cNvSpPr txBox="1">
            <a:spLocks/>
          </p:cNvSpPr>
          <p:nvPr/>
        </p:nvSpPr>
        <p:spPr>
          <a:xfrm>
            <a:off x="1848024" y="134362"/>
            <a:ext cx="11166475" cy="1017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Exam question (1) </a:t>
            </a:r>
            <a:r>
              <a:rPr lang="en-GB" sz="3600" b="1" dirty="0">
                <a:solidFill>
                  <a:srgbClr val="4472C4"/>
                </a:solidFill>
                <a:latin typeface="Arial" panose="020B0604020202020204" pitchFamily="34" charset="0"/>
                <a:cs typeface="Arial" panose="020B0604020202020204" pitchFamily="34" charset="0"/>
              </a:rPr>
              <a:t>– Answers</a:t>
            </a:r>
            <a:r>
              <a:rPr lang="en-US" sz="3600" b="1" dirty="0">
                <a:solidFill>
                  <a:schemeClr val="accent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05C5A60-4B69-1E77-C451-8C7058123E3C}"/>
              </a:ext>
            </a:extLst>
          </p:cNvPr>
          <p:cNvSpPr txBox="1"/>
          <p:nvPr/>
        </p:nvSpPr>
        <p:spPr>
          <a:xfrm>
            <a:off x="850229" y="1221967"/>
            <a:ext cx="4983191"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Steve is writing a report about TV viewing.</a:t>
            </a:r>
          </a:p>
          <a:p>
            <a:r>
              <a:rPr lang="en-US" dirty="0">
                <a:latin typeface="Arial" panose="020B0604020202020204" pitchFamily="34" charset="0"/>
                <a:cs typeface="Arial" panose="020B0604020202020204" pitchFamily="34" charset="0"/>
              </a:rPr>
              <a:t>He has the following information.</a:t>
            </a:r>
          </a:p>
        </p:txBody>
      </p:sp>
      <p:graphicFrame>
        <p:nvGraphicFramePr>
          <p:cNvPr id="7" name="Table 6">
            <a:extLst>
              <a:ext uri="{FF2B5EF4-FFF2-40B4-BE49-F238E27FC236}">
                <a16:creationId xmlns:a16="http://schemas.microsoft.com/office/drawing/2014/main" id="{9F2F38E8-0B5F-A61C-AF1A-26BE242E9576}"/>
              </a:ext>
            </a:extLst>
          </p:cNvPr>
          <p:cNvGraphicFramePr>
            <a:graphicFrameLocks noGrp="1"/>
          </p:cNvGraphicFramePr>
          <p:nvPr/>
        </p:nvGraphicFramePr>
        <p:xfrm>
          <a:off x="939049" y="1983693"/>
          <a:ext cx="5480970" cy="1280160"/>
        </p:xfrm>
        <a:graphic>
          <a:graphicData uri="http://schemas.openxmlformats.org/drawingml/2006/table">
            <a:tbl>
              <a:tblPr firstRow="1" bandRow="1">
                <a:tableStyleId>{5C22544A-7EE6-4342-B048-85BDC9FD1C3A}</a:tableStyleId>
              </a:tblPr>
              <a:tblGrid>
                <a:gridCol w="2767914">
                  <a:extLst>
                    <a:ext uri="{9D8B030D-6E8A-4147-A177-3AD203B41FA5}">
                      <a16:colId xmlns:a16="http://schemas.microsoft.com/office/drawing/2014/main" val="1508913968"/>
                    </a:ext>
                  </a:extLst>
                </a:gridCol>
                <a:gridCol w="348348">
                  <a:extLst>
                    <a:ext uri="{9D8B030D-6E8A-4147-A177-3AD203B41FA5}">
                      <a16:colId xmlns:a16="http://schemas.microsoft.com/office/drawing/2014/main" val="1203340489"/>
                    </a:ext>
                  </a:extLst>
                </a:gridCol>
                <a:gridCol w="323379">
                  <a:extLst>
                    <a:ext uri="{9D8B030D-6E8A-4147-A177-3AD203B41FA5}">
                      <a16:colId xmlns:a16="http://schemas.microsoft.com/office/drawing/2014/main" val="1488099250"/>
                    </a:ext>
                  </a:extLst>
                </a:gridCol>
                <a:gridCol w="336853">
                  <a:extLst>
                    <a:ext uri="{9D8B030D-6E8A-4147-A177-3AD203B41FA5}">
                      <a16:colId xmlns:a16="http://schemas.microsoft.com/office/drawing/2014/main" val="903697846"/>
                    </a:ext>
                  </a:extLst>
                </a:gridCol>
                <a:gridCol w="330116">
                  <a:extLst>
                    <a:ext uri="{9D8B030D-6E8A-4147-A177-3AD203B41FA5}">
                      <a16:colId xmlns:a16="http://schemas.microsoft.com/office/drawing/2014/main" val="1811555847"/>
                    </a:ext>
                  </a:extLst>
                </a:gridCol>
                <a:gridCol w="343590">
                  <a:extLst>
                    <a:ext uri="{9D8B030D-6E8A-4147-A177-3AD203B41FA5}">
                      <a16:colId xmlns:a16="http://schemas.microsoft.com/office/drawing/2014/main" val="2041242070"/>
                    </a:ext>
                  </a:extLst>
                </a:gridCol>
                <a:gridCol w="350327">
                  <a:extLst>
                    <a:ext uri="{9D8B030D-6E8A-4147-A177-3AD203B41FA5}">
                      <a16:colId xmlns:a16="http://schemas.microsoft.com/office/drawing/2014/main" val="4191549225"/>
                    </a:ext>
                  </a:extLst>
                </a:gridCol>
                <a:gridCol w="336853">
                  <a:extLst>
                    <a:ext uri="{9D8B030D-6E8A-4147-A177-3AD203B41FA5}">
                      <a16:colId xmlns:a16="http://schemas.microsoft.com/office/drawing/2014/main" val="3172709661"/>
                    </a:ext>
                  </a:extLst>
                </a:gridCol>
                <a:gridCol w="343590">
                  <a:extLst>
                    <a:ext uri="{9D8B030D-6E8A-4147-A177-3AD203B41FA5}">
                      <a16:colId xmlns:a16="http://schemas.microsoft.com/office/drawing/2014/main" val="1366024158"/>
                    </a:ext>
                  </a:extLst>
                </a:gridCol>
              </a:tblGrid>
              <a:tr h="370840">
                <a:tc>
                  <a:txBody>
                    <a:bodyPr/>
                    <a:lstStyle/>
                    <a:p>
                      <a:r>
                        <a:rPr lang="en-US" sz="1800" dirty="0">
                          <a:solidFill>
                            <a:sysClr val="windowText" lastClr="000000"/>
                          </a:solidFill>
                          <a:latin typeface="Arial" panose="020B0604020202020204" pitchFamily="34" charset="0"/>
                          <a:cs typeface="Arial" panose="020B0604020202020204" pitchFamily="34" charset="0"/>
                        </a:rPr>
                        <a:t>Number</a:t>
                      </a:r>
                      <a:r>
                        <a:rPr lang="en-US" sz="1800" baseline="0" dirty="0">
                          <a:solidFill>
                            <a:sysClr val="windowText" lastClr="000000"/>
                          </a:solidFill>
                          <a:latin typeface="Arial" panose="020B0604020202020204" pitchFamily="34" charset="0"/>
                          <a:cs typeface="Arial" panose="020B0604020202020204" pitchFamily="34" charset="0"/>
                        </a:rPr>
                        <a:t> of people in the household</a:t>
                      </a:r>
                      <a:endParaRPr lang="en-US" sz="18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ysClr val="windowText" lastClr="000000"/>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ysClr val="windowText" lastClr="000000"/>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ysClr val="windowText" lastClr="000000"/>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ysClr val="windowText" lastClr="000000"/>
                          </a:solidFill>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ysClr val="windowText" lastClr="000000"/>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ysClr val="windowText" lastClr="000000"/>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33881"/>
                  </a:ext>
                </a:extLst>
              </a:tr>
              <a:tr h="370840">
                <a:tc>
                  <a:txBody>
                    <a:bodyPr/>
                    <a:lstStyle/>
                    <a:p>
                      <a:r>
                        <a:rPr lang="en-US" sz="1800" b="1" dirty="0">
                          <a:solidFill>
                            <a:sysClr val="windowText" lastClr="000000"/>
                          </a:solidFill>
                          <a:latin typeface="Arial" panose="020B0604020202020204" pitchFamily="34" charset="0"/>
                          <a:cs typeface="Arial" panose="020B0604020202020204" pitchFamily="34" charset="0"/>
                        </a:rPr>
                        <a:t>Number of TVs in the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ysClr val="windowText" lastClr="000000"/>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ysClr val="windowText" lastClr="000000"/>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ysClr val="windowText" lastClr="000000"/>
                          </a:solidFill>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ysClr val="windowText" lastClr="000000"/>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ysClr val="windowText" lastClr="000000"/>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8043095"/>
                  </a:ext>
                </a:extLst>
              </a:tr>
            </a:tbl>
          </a:graphicData>
        </a:graphic>
      </p:graphicFrame>
      <p:sp>
        <p:nvSpPr>
          <p:cNvPr id="10" name="TextBox 9">
            <a:extLst>
              <a:ext uri="{FF2B5EF4-FFF2-40B4-BE49-F238E27FC236}">
                <a16:creationId xmlns:a16="http://schemas.microsoft.com/office/drawing/2014/main" id="{D2F96852-598E-2D26-0A0F-909EF3D0B695}"/>
              </a:ext>
            </a:extLst>
          </p:cNvPr>
          <p:cNvSpPr txBox="1"/>
          <p:nvPr/>
        </p:nvSpPr>
        <p:spPr>
          <a:xfrm>
            <a:off x="753656" y="3358388"/>
            <a:ext cx="6095958"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Steve thinks there is a relationship between the number of people and the number of TVs in a household.</a:t>
            </a:r>
          </a:p>
          <a:p>
            <a:pPr marL="60325" indent="-60325"/>
            <a:endParaRPr lang="en-US" dirty="0">
              <a:latin typeface="Arial" panose="020B0604020202020204" pitchFamily="34" charset="0"/>
              <a:cs typeface="Arial" panose="020B0604020202020204" pitchFamily="34" charset="0"/>
            </a:endParaRPr>
          </a:p>
          <a:p>
            <a:pPr marL="461963" indent="-342900">
              <a:buAutoNum type="alphaLcParenBoth"/>
              <a:tabLst>
                <a:tab pos="168275" algn="l"/>
              </a:tabLst>
            </a:pPr>
            <a:r>
              <a:rPr lang="en-US" dirty="0">
                <a:latin typeface="Arial" panose="020B0604020202020204" pitchFamily="34" charset="0"/>
                <a:cs typeface="Arial" panose="020B0604020202020204" pitchFamily="34" charset="0"/>
              </a:rPr>
              <a:t>Draw a suitable diagram for Steve.</a:t>
            </a:r>
          </a:p>
        </p:txBody>
      </p:sp>
      <p:sp>
        <p:nvSpPr>
          <p:cNvPr id="18" name="TextBox 17">
            <a:extLst>
              <a:ext uri="{FF2B5EF4-FFF2-40B4-BE49-F238E27FC236}">
                <a16:creationId xmlns:a16="http://schemas.microsoft.com/office/drawing/2014/main" id="{9F24FF0E-CB8C-E911-662A-E8EFE740E991}"/>
              </a:ext>
            </a:extLst>
          </p:cNvPr>
          <p:cNvSpPr txBox="1"/>
          <p:nvPr/>
        </p:nvSpPr>
        <p:spPr>
          <a:xfrm>
            <a:off x="850229" y="4810616"/>
            <a:ext cx="6307784" cy="646331"/>
          </a:xfrm>
          <a:prstGeom prst="rect">
            <a:avLst/>
          </a:prstGeom>
          <a:noFill/>
        </p:spPr>
        <p:txBody>
          <a:bodyPr wrap="square" rtlCol="0">
            <a:spAutoFit/>
          </a:bodyPr>
          <a:lstStyle/>
          <a:p>
            <a:pPr marL="342900" indent="-342900">
              <a:buAutoNum type="alphaLcParenBoth" startAt="2"/>
            </a:pPr>
            <a:r>
              <a:rPr lang="en-US" dirty="0">
                <a:latin typeface="Arial" panose="020B0604020202020204" pitchFamily="34" charset="0"/>
                <a:cs typeface="Arial" panose="020B0604020202020204" pitchFamily="34" charset="0"/>
              </a:rPr>
              <a:t>Describe the relationship between the number of people and the number of TVs in a household.</a:t>
            </a:r>
          </a:p>
        </p:txBody>
      </p:sp>
      <p:pic>
        <p:nvPicPr>
          <p:cNvPr id="45" name="Picture 44" descr="A scatter graph. The x-axis is titled 'Number of people in household' and has a scale of 0 to 6 marked in increments of 1. The y-axis is titled 'Number of TVs in the household' and has a scale of 0 to 6 marked in increments of 1. Points are marked with crosses at: (3,2), (5,3), (5,4), (6,4), (5,5), (2,1), (4,3), (2,2)">
            <a:extLst>
              <a:ext uri="{FF2B5EF4-FFF2-40B4-BE49-F238E27FC236}">
                <a16:creationId xmlns:a16="http://schemas.microsoft.com/office/drawing/2014/main" id="{9D92D5A8-B645-11B7-6317-3B889D76F9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1688" y="1775085"/>
            <a:ext cx="3371263" cy="3958128"/>
          </a:xfrm>
          <a:prstGeom prst="rect">
            <a:avLst/>
          </a:prstGeom>
        </p:spPr>
      </p:pic>
      <p:sp>
        <p:nvSpPr>
          <p:cNvPr id="46" name="Arrow: Right 45">
            <a:extLst>
              <a:ext uri="{FF2B5EF4-FFF2-40B4-BE49-F238E27FC236}">
                <a16:creationId xmlns:a16="http://schemas.microsoft.com/office/drawing/2014/main" id="{F19EB064-CBC2-B61D-34E9-0BFBEC577CF0}"/>
              </a:ext>
            </a:extLst>
          </p:cNvPr>
          <p:cNvSpPr/>
          <p:nvPr/>
        </p:nvSpPr>
        <p:spPr>
          <a:xfrm>
            <a:off x="4908900" y="4277997"/>
            <a:ext cx="2245651" cy="212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765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3156730" y="104931"/>
            <a:ext cx="11166475" cy="1017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Data collection</a:t>
            </a:r>
          </a:p>
        </p:txBody>
      </p:sp>
      <p:pic>
        <p:nvPicPr>
          <p:cNvPr id="2" name="Picture 1" descr="Picture showing printouts of many different types of graphs and charts.">
            <a:extLst>
              <a:ext uri="{FF2B5EF4-FFF2-40B4-BE49-F238E27FC236}">
                <a16:creationId xmlns:a16="http://schemas.microsoft.com/office/drawing/2014/main" id="{F0F0E6D1-8842-16B2-BB46-C1CAC55D056A}"/>
              </a:ext>
            </a:extLst>
          </p:cNvPr>
          <p:cNvPicPr>
            <a:picLocks noChangeAspect="1"/>
          </p:cNvPicPr>
          <p:nvPr/>
        </p:nvPicPr>
        <p:blipFill>
          <a:blip r:embed="rId3" cstate="screen">
            <a:extLst>
              <a:ext uri="{28A0092B-C50C-407E-A947-70E740481C1C}">
                <a14:useLocalDpi xmlns:a14="http://schemas.microsoft.com/office/drawing/2010/main"/>
              </a:ext>
            </a:extLst>
          </a:blip>
          <a:srcRect t="4764" b="4764"/>
          <a:stretch/>
        </p:blipFill>
        <p:spPr>
          <a:xfrm>
            <a:off x="5345676" y="1871363"/>
            <a:ext cx="6281530" cy="3777445"/>
          </a:xfrm>
          <a:prstGeom prst="rect">
            <a:avLst/>
          </a:prstGeom>
        </p:spPr>
      </p:pic>
      <p:sp>
        <p:nvSpPr>
          <p:cNvPr id="3" name="Rectangle: Rounded Corners 2">
            <a:extLst>
              <a:ext uri="{FF2B5EF4-FFF2-40B4-BE49-F238E27FC236}">
                <a16:creationId xmlns:a16="http://schemas.microsoft.com/office/drawing/2014/main" id="{3909F522-FCC8-0ADD-F04D-1C0D9D36A2E4}"/>
              </a:ext>
            </a:extLst>
          </p:cNvPr>
          <p:cNvSpPr/>
          <p:nvPr/>
        </p:nvSpPr>
        <p:spPr>
          <a:xfrm>
            <a:off x="564794" y="1956153"/>
            <a:ext cx="4465983" cy="360786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Why do companies or researchers collect data?</a:t>
            </a:r>
          </a:p>
          <a:p>
            <a:pPr algn="ctr"/>
            <a:endParaRPr lang="en-GB" sz="2800"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rPr>
              <a:t>What do they normally do with their data?</a:t>
            </a:r>
          </a:p>
        </p:txBody>
      </p:sp>
    </p:spTree>
    <p:extLst>
      <p:ext uri="{BB962C8B-B14F-4D97-AF65-F5344CB8AC3E}">
        <p14:creationId xmlns:p14="http://schemas.microsoft.com/office/powerpoint/2010/main" val="4026186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atter graph plot showing average fuel consumption against engine size. The x-axis is titled 'Engine size (litres)' and has a scale of 0 to 6.0 marked in increments of 1.0. The y-axis is titled 'Average fuel consumption (mpg)' and has a scale of 0 to 80 marked in increments of 10. Points are marked at: (1,69), (1,72), (1.1,55), (1.2,61), (1.3,51), (1.4,50), (1.5,52), (1.5,63), (1.6,35), (2.0,46), (2.0,58), (2.9,47), (3.0,36), (3.0,39), (3.9,26), (4.7,20), (4.8,23).&#10;The following answers are also marked:&#10;(a) The point (2.3,36)&#10;(b) A best fit line drawn from (0.2,70) to (5.0,14)&#10;(c) A vertical line from 4.2 on the x-axis to the line of best fit and a horizontal line from this point on the line of best fit to 24 on the y-axis.">
            <a:extLst>
              <a:ext uri="{FF2B5EF4-FFF2-40B4-BE49-F238E27FC236}">
                <a16:creationId xmlns:a16="http://schemas.microsoft.com/office/drawing/2014/main" id="{A3980824-39A1-A082-3B0B-ABB4813248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5166" y="1245184"/>
            <a:ext cx="3697639" cy="4638381"/>
          </a:xfrm>
          <a:prstGeom prst="rect">
            <a:avLst/>
          </a:prstGeom>
        </p:spPr>
      </p:pic>
      <p:grpSp>
        <p:nvGrpSpPr>
          <p:cNvPr id="8" name="Group 7">
            <a:extLst>
              <a:ext uri="{FF2B5EF4-FFF2-40B4-BE49-F238E27FC236}">
                <a16:creationId xmlns:a16="http://schemas.microsoft.com/office/drawing/2014/main" id="{E3D94129-CB79-7F63-5336-11DB085C27D1}"/>
              </a:ext>
            </a:extLst>
          </p:cNvPr>
          <p:cNvGrpSpPr/>
          <p:nvPr/>
        </p:nvGrpSpPr>
        <p:grpSpPr>
          <a:xfrm>
            <a:off x="-7728" y="-7514"/>
            <a:ext cx="2091590" cy="1923564"/>
            <a:chOff x="-27606" y="-17453"/>
            <a:chExt cx="2091590" cy="1923564"/>
          </a:xfrm>
        </p:grpSpPr>
        <p:sp>
          <p:nvSpPr>
            <p:cNvPr id="9" name="Isosceles Triangle 8">
              <a:extLst>
                <a:ext uri="{FF2B5EF4-FFF2-40B4-BE49-F238E27FC236}">
                  <a16:creationId xmlns:a16="http://schemas.microsoft.com/office/drawing/2014/main" id="{8C6224BB-E616-6B5A-A547-C42AE85D8303}"/>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DF4C98D-8DD0-BACA-CA1F-E55BC2D47253}"/>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sp>
        <p:nvSpPr>
          <p:cNvPr id="3" name="TextBox 2">
            <a:extLst>
              <a:ext uri="{FF2B5EF4-FFF2-40B4-BE49-F238E27FC236}">
                <a16:creationId xmlns:a16="http://schemas.microsoft.com/office/drawing/2014/main" id="{55AF531A-432B-DC53-6C3A-B87F2909C64D}"/>
              </a:ext>
            </a:extLst>
          </p:cNvPr>
          <p:cNvSpPr txBox="1"/>
          <p:nvPr/>
        </p:nvSpPr>
        <p:spPr>
          <a:xfrm>
            <a:off x="343070" y="1997839"/>
            <a:ext cx="1946444" cy="2862322"/>
          </a:xfrm>
          <a:prstGeom prst="rect">
            <a:avLst/>
          </a:prstGeom>
          <a:noFill/>
        </p:spPr>
        <p:txBody>
          <a:bodyPr wrap="square" lIns="91440" rtlCol="0">
            <a:spAutoFit/>
          </a:bodyPr>
          <a:lstStyle/>
          <a:p>
            <a:r>
              <a:rPr lang="en-US" dirty="0">
                <a:latin typeface="Arial" panose="020B0604020202020204" pitchFamily="34" charset="0"/>
                <a:cs typeface="Arial" panose="020B0604020202020204" pitchFamily="34" charset="0"/>
              </a:rPr>
              <a:t>The scatter diagram shows some information about the engine size in </a:t>
            </a:r>
            <a:r>
              <a:rPr lang="en-US" dirty="0" err="1">
                <a:latin typeface="Arial" panose="020B0604020202020204" pitchFamily="34" charset="0"/>
                <a:cs typeface="Arial" panose="020B0604020202020204" pitchFamily="34" charset="0"/>
              </a:rPr>
              <a:t>litres</a:t>
            </a:r>
            <a:r>
              <a:rPr lang="en-US" dirty="0">
                <a:latin typeface="Arial" panose="020B0604020202020204" pitchFamily="34" charset="0"/>
                <a:cs typeface="Arial" panose="020B0604020202020204" pitchFamily="34" charset="0"/>
              </a:rPr>
              <a:t> and average fuel consumption in miles per gallon (mpg) of some cars.</a:t>
            </a:r>
          </a:p>
        </p:txBody>
      </p:sp>
      <p:sp>
        <p:nvSpPr>
          <p:cNvPr id="12" name="TextBox 11">
            <a:extLst>
              <a:ext uri="{FF2B5EF4-FFF2-40B4-BE49-F238E27FC236}">
                <a16:creationId xmlns:a16="http://schemas.microsoft.com/office/drawing/2014/main" id="{F113701C-C979-090D-FE3A-487831FEAAE9}"/>
              </a:ext>
            </a:extLst>
          </p:cNvPr>
          <p:cNvSpPr txBox="1"/>
          <p:nvPr/>
        </p:nvSpPr>
        <p:spPr>
          <a:xfrm>
            <a:off x="6631664" y="1042207"/>
            <a:ext cx="5217266" cy="5186035"/>
          </a:xfrm>
          <a:prstGeom prst="rect">
            <a:avLst/>
          </a:prstGeom>
          <a:noFill/>
        </p:spPr>
        <p:txBody>
          <a:bodyPr wrap="square" tIns="91440" rtlCol="0">
            <a:spAutoFit/>
          </a:bodyPr>
          <a:lstStyle/>
          <a:p>
            <a:pPr>
              <a:spcAft>
                <a:spcPts val="600"/>
              </a:spcAft>
            </a:pPr>
            <a:r>
              <a:rPr lang="en-US" sz="1700" dirty="0">
                <a:latin typeface="Arial" panose="020B0604020202020204" pitchFamily="34" charset="0"/>
                <a:cs typeface="Arial" panose="020B0604020202020204" pitchFamily="34" charset="0"/>
              </a:rPr>
              <a:t>Here is the information for another car</a:t>
            </a:r>
          </a:p>
          <a:p>
            <a:pPr marL="285750" indent="-285750">
              <a:spcAft>
                <a:spcPts val="1200"/>
              </a:spcAft>
              <a:buFont typeface="Arial" panose="020B0604020202020204" pitchFamily="34" charset="0"/>
              <a:buChar char="•"/>
            </a:pPr>
            <a:r>
              <a:rPr lang="en-US" sz="1700" dirty="0">
                <a:latin typeface="Arial" panose="020B0604020202020204" pitchFamily="34" charset="0"/>
                <a:cs typeface="Arial" panose="020B0604020202020204" pitchFamily="34" charset="0"/>
              </a:rPr>
              <a:t>engine size 2.3 </a:t>
            </a:r>
            <a:r>
              <a:rPr lang="en-US" sz="1700" dirty="0" err="1">
                <a:latin typeface="Arial" panose="020B0604020202020204" pitchFamily="34" charset="0"/>
                <a:cs typeface="Arial" panose="020B0604020202020204" pitchFamily="34" charset="0"/>
              </a:rPr>
              <a:t>litres</a:t>
            </a:r>
            <a:r>
              <a:rPr lang="en-US" sz="1700" dirty="0">
                <a:latin typeface="Arial" panose="020B0604020202020204" pitchFamily="34" charset="0"/>
                <a:cs typeface="Arial" panose="020B0604020202020204" pitchFamily="34" charset="0"/>
              </a:rPr>
              <a:t>, average fuel consumption 36 mpg.</a:t>
            </a:r>
          </a:p>
          <a:p>
            <a:pPr marL="342900" indent="-342900">
              <a:spcAft>
                <a:spcPts val="1200"/>
              </a:spcAft>
              <a:buAutoNum type="alphaLcParenBoth"/>
            </a:pPr>
            <a:r>
              <a:rPr lang="en-US" sz="1700" dirty="0">
                <a:latin typeface="Arial" panose="020B0604020202020204" pitchFamily="34" charset="0"/>
                <a:cs typeface="Arial" panose="020B0604020202020204" pitchFamily="34" charset="0"/>
              </a:rPr>
              <a:t>Plot this information on the scatter graph.      </a:t>
            </a:r>
          </a:p>
          <a:p>
            <a:pPr marL="342900" indent="-342900">
              <a:spcAft>
                <a:spcPts val="1200"/>
              </a:spcAft>
              <a:buAutoNum type="alphaLcParenBoth" startAt="2"/>
            </a:pPr>
            <a:r>
              <a:rPr lang="en-US" sz="1700" dirty="0">
                <a:latin typeface="Arial" panose="020B0604020202020204" pitchFamily="34" charset="0"/>
                <a:cs typeface="Arial" panose="020B0604020202020204" pitchFamily="34" charset="0"/>
              </a:rPr>
              <a:t>Draw a line of best fit on the scatter graph. </a:t>
            </a:r>
          </a:p>
          <a:p>
            <a:pPr>
              <a:spcAft>
                <a:spcPts val="1200"/>
              </a:spcAft>
            </a:pPr>
            <a:r>
              <a:rPr lang="en-US" sz="1700" dirty="0">
                <a:latin typeface="Arial" panose="020B0604020202020204" pitchFamily="34" charset="0"/>
                <a:cs typeface="Arial" panose="020B0604020202020204" pitchFamily="34" charset="0"/>
              </a:rPr>
              <a:t>Mikael buys a car with an engine size of 4.2 </a:t>
            </a:r>
            <a:r>
              <a:rPr lang="en-US" sz="1700" dirty="0" err="1">
                <a:latin typeface="Arial" panose="020B0604020202020204" pitchFamily="34" charset="0"/>
                <a:cs typeface="Arial" panose="020B0604020202020204" pitchFamily="34" charset="0"/>
              </a:rPr>
              <a:t>litres</a:t>
            </a:r>
            <a:r>
              <a:rPr lang="en-US" sz="1700" dirty="0">
                <a:latin typeface="Arial" panose="020B0604020202020204" pitchFamily="34" charset="0"/>
                <a:cs typeface="Arial" panose="020B0604020202020204" pitchFamily="34" charset="0"/>
              </a:rPr>
              <a:t>.</a:t>
            </a:r>
          </a:p>
          <a:p>
            <a:pPr marL="342900" indent="-342900">
              <a:spcAft>
                <a:spcPts val="1200"/>
              </a:spcAft>
              <a:buFontTx/>
              <a:buAutoNum type="alphaLcParenBoth" startAt="3"/>
            </a:pPr>
            <a:r>
              <a:rPr lang="en-US" sz="1700" dirty="0">
                <a:latin typeface="Arial" panose="020B0604020202020204" pitchFamily="34" charset="0"/>
                <a:cs typeface="Arial" panose="020B0604020202020204" pitchFamily="34" charset="0"/>
              </a:rPr>
              <a:t>Use your line of best fit to estimate the average fuel consumption of this car.</a:t>
            </a:r>
          </a:p>
          <a:p>
            <a:pPr lvl="1">
              <a:spcAft>
                <a:spcPts val="1200"/>
              </a:spcAft>
            </a:pPr>
            <a:r>
              <a:rPr lang="en-GB" sz="1700" b="1" dirty="0">
                <a:solidFill>
                  <a:srgbClr val="FF0000"/>
                </a:solidFill>
                <a:latin typeface="Arial" panose="020B0604020202020204" pitchFamily="34" charset="0"/>
                <a:cs typeface="Arial" panose="020B0604020202020204" pitchFamily="34" charset="0"/>
              </a:rPr>
              <a:t>Approx. 22–26 mpg – answer has to fit learners’ line of best fit.</a:t>
            </a:r>
            <a:endParaRPr lang="en-US" sz="1700" dirty="0">
              <a:latin typeface="Arial" panose="020B0604020202020204" pitchFamily="34" charset="0"/>
              <a:cs typeface="Arial" panose="020B0604020202020204" pitchFamily="34" charset="0"/>
            </a:endParaRPr>
          </a:p>
          <a:p>
            <a:pPr marL="342900" indent="-342900">
              <a:spcAft>
                <a:spcPts val="1200"/>
              </a:spcAft>
              <a:buFontTx/>
              <a:buAutoNum type="alphaLcParenBoth" startAt="4"/>
            </a:pPr>
            <a:r>
              <a:rPr lang="en-US" sz="1700" dirty="0">
                <a:latin typeface="Arial" panose="020B0604020202020204" pitchFamily="34" charset="0"/>
                <a:cs typeface="Arial" panose="020B0604020202020204" pitchFamily="34" charset="0"/>
              </a:rPr>
              <a:t>What type of correlation is shown in this scatter diagram? </a:t>
            </a:r>
          </a:p>
          <a:p>
            <a:pPr indent="346075">
              <a:spcAft>
                <a:spcPts val="1200"/>
              </a:spcAft>
            </a:pPr>
            <a:r>
              <a:rPr lang="en-US" sz="1700" dirty="0">
                <a:latin typeface="Arial" panose="020B0604020202020204" pitchFamily="34" charset="0"/>
                <a:cs typeface="Arial" panose="020B0604020202020204" pitchFamily="34" charset="0"/>
              </a:rPr>
              <a:t>Tick [✔] a box to show your answer.          </a:t>
            </a:r>
          </a:p>
          <a:p>
            <a:pPr>
              <a:spcAft>
                <a:spcPts val="1200"/>
              </a:spcAft>
            </a:pPr>
            <a:r>
              <a:rPr lang="en-US" sz="1700" dirty="0">
                <a:latin typeface="Arial" panose="020B0604020202020204" pitchFamily="34" charset="0"/>
                <a:cs typeface="Arial" panose="020B0604020202020204" pitchFamily="34" charset="0"/>
              </a:rPr>
              <a:t>unlikely   negative   even   neutral   positive  likely</a:t>
            </a:r>
          </a:p>
        </p:txBody>
      </p:sp>
      <p:sp>
        <p:nvSpPr>
          <p:cNvPr id="7" name="Title 1">
            <a:extLst>
              <a:ext uri="{FF2B5EF4-FFF2-40B4-BE49-F238E27FC236}">
                <a16:creationId xmlns:a16="http://schemas.microsoft.com/office/drawing/2014/main" id="{ABCEF9FD-5A85-0D69-E3AD-E1D793027FEE}"/>
              </a:ext>
            </a:extLst>
          </p:cNvPr>
          <p:cNvSpPr txBox="1">
            <a:spLocks/>
          </p:cNvSpPr>
          <p:nvPr/>
        </p:nvSpPr>
        <p:spPr>
          <a:xfrm>
            <a:off x="1848024" y="134362"/>
            <a:ext cx="11166475" cy="1017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Exam question (2) </a:t>
            </a:r>
            <a:r>
              <a:rPr lang="en-GB" sz="3600" b="1" dirty="0">
                <a:solidFill>
                  <a:srgbClr val="4472C4"/>
                </a:solidFill>
                <a:latin typeface="Arial" panose="020B0604020202020204" pitchFamily="34" charset="0"/>
                <a:cs typeface="Arial" panose="020B0604020202020204" pitchFamily="34" charset="0"/>
              </a:rPr>
              <a:t>– Answers</a:t>
            </a:r>
            <a:r>
              <a:rPr lang="en-US" sz="3600" b="1" dirty="0">
                <a:solidFill>
                  <a:schemeClr val="accent1"/>
                </a:solidFill>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B195CFAB-54F1-1C8D-9C0B-60D19FB83A25}"/>
              </a:ext>
            </a:extLst>
          </p:cNvPr>
          <p:cNvGrpSpPr/>
          <p:nvPr/>
        </p:nvGrpSpPr>
        <p:grpSpPr>
          <a:xfrm>
            <a:off x="6901832" y="6039565"/>
            <a:ext cx="4470889" cy="584775"/>
            <a:chOff x="6739786" y="5923818"/>
            <a:chExt cx="4470889" cy="584775"/>
          </a:xfrm>
        </p:grpSpPr>
        <p:sp>
          <p:nvSpPr>
            <p:cNvPr id="14" name="Rectangle 13">
              <a:extLst>
                <a:ext uri="{FF2B5EF4-FFF2-40B4-BE49-F238E27FC236}">
                  <a16:creationId xmlns:a16="http://schemas.microsoft.com/office/drawing/2014/main" id="{E97188B8-B6DA-F783-1F96-FB2743EBE5A4}"/>
                </a:ext>
              </a:extLst>
            </p:cNvPr>
            <p:cNvSpPr/>
            <p:nvPr/>
          </p:nvSpPr>
          <p:spPr>
            <a:xfrm>
              <a:off x="6739786" y="6007403"/>
              <a:ext cx="340828" cy="317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8FA16D-E6F8-35A8-A28A-4AA90549C762}"/>
                </a:ext>
              </a:extLst>
            </p:cNvPr>
            <p:cNvSpPr/>
            <p:nvPr/>
          </p:nvSpPr>
          <p:spPr>
            <a:xfrm>
              <a:off x="7687895" y="6005396"/>
              <a:ext cx="340828" cy="317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8C8566-B883-6B2C-57ED-85E90EA92501}"/>
                </a:ext>
              </a:extLst>
            </p:cNvPr>
            <p:cNvSpPr/>
            <p:nvPr/>
          </p:nvSpPr>
          <p:spPr>
            <a:xfrm>
              <a:off x="8549155" y="6005396"/>
              <a:ext cx="340828" cy="317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692F8ED-FEA7-3F7F-40F2-C25C5D02C079}"/>
                </a:ext>
              </a:extLst>
            </p:cNvPr>
            <p:cNvSpPr/>
            <p:nvPr/>
          </p:nvSpPr>
          <p:spPr>
            <a:xfrm>
              <a:off x="9301287" y="6008039"/>
              <a:ext cx="340828" cy="317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D06F06-A42F-4A2C-2902-49920905BC40}"/>
                </a:ext>
              </a:extLst>
            </p:cNvPr>
            <p:cNvSpPr/>
            <p:nvPr/>
          </p:nvSpPr>
          <p:spPr>
            <a:xfrm>
              <a:off x="10139689" y="6005396"/>
              <a:ext cx="340828" cy="317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1BF8F8E-B5F9-EED1-1D98-FA7F4D575207}"/>
                </a:ext>
              </a:extLst>
            </p:cNvPr>
            <p:cNvSpPr/>
            <p:nvPr/>
          </p:nvSpPr>
          <p:spPr>
            <a:xfrm>
              <a:off x="10869847" y="6005396"/>
              <a:ext cx="340828" cy="317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9438158-2249-0D0F-D9BB-89A199471B7A}"/>
                </a:ext>
              </a:extLst>
            </p:cNvPr>
            <p:cNvSpPr txBox="1"/>
            <p:nvPr/>
          </p:nvSpPr>
          <p:spPr>
            <a:xfrm>
              <a:off x="7496853" y="5923818"/>
              <a:ext cx="620683"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sym typeface="Wingdings" panose="05000000000000000000" pitchFamily="2" charset="2"/>
                </a:rPr>
                <a:t> </a:t>
              </a:r>
              <a:endParaRPr lang="en-GB" sz="3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4625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755143"/>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Scatter graphs</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Level 2</a:t>
            </a:r>
            <a:endParaRPr lang="en-GB" sz="4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21</a:t>
            </a:fld>
            <a:endParaRPr lang="en-US" dirty="0"/>
          </a:p>
        </p:txBody>
      </p:sp>
      <p:sp>
        <p:nvSpPr>
          <p:cNvPr id="3" name="Subtitle 2">
            <a:extLst>
              <a:ext uri="{FF2B5EF4-FFF2-40B4-BE49-F238E27FC236}">
                <a16:creationId xmlns:a16="http://schemas.microsoft.com/office/drawing/2014/main" id="{A55D8B48-930E-A627-288D-858A9A71A066}"/>
              </a:ext>
            </a:extLst>
          </p:cNvPr>
          <p:cNvSpPr>
            <a:spLocks noGrp="1"/>
          </p:cNvSpPr>
          <p:nvPr>
            <p:ph type="subTitle" idx="1"/>
          </p:nvPr>
        </p:nvSpPr>
        <p:spPr>
          <a:xfrm>
            <a:off x="1419497" y="2295941"/>
            <a:ext cx="9144000" cy="2733260"/>
          </a:xfrm>
          <a:ln w="38100">
            <a:solidFill>
              <a:schemeClr val="accent1"/>
            </a:solidFill>
          </a:ln>
        </p:spPr>
        <p:txBody>
          <a:bodyPr anchor="ctr">
            <a:normAutofit/>
          </a:bodyPr>
          <a:lstStyle/>
          <a:p>
            <a:pPr algn="l">
              <a:lnSpc>
                <a:spcPts val="3100"/>
              </a:lnSpc>
              <a:spcAft>
                <a:spcPts val="600"/>
              </a:spcAft>
            </a:pPr>
            <a:r>
              <a:rPr lang="en-GB" sz="3200" b="1" dirty="0">
                <a:solidFill>
                  <a:schemeClr val="accent1"/>
                </a:solidFill>
                <a:latin typeface="Arial" panose="020B0604020202020204" pitchFamily="34" charset="0"/>
                <a:cs typeface="Arial" panose="020B0604020202020204" pitchFamily="34" charset="0"/>
              </a:rPr>
              <a:t>Objectives</a:t>
            </a:r>
            <a:endParaRPr lang="en-GB" sz="3200" dirty="0">
              <a:solidFill>
                <a:schemeClr val="accent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sz="2800" dirty="0">
                <a:latin typeface="Arial" panose="020B0604020202020204" pitchFamily="34" charset="0"/>
                <a:cs typeface="Arial" panose="020B0604020202020204" pitchFamily="34" charset="0"/>
              </a:rPr>
              <a:t>Draw and interpret scatter diagrams including lines of best fit</a:t>
            </a:r>
          </a:p>
          <a:p>
            <a:pPr marL="457200" indent="-457200" algn="l">
              <a:buFont typeface="Arial" panose="020B0604020202020204" pitchFamily="34" charset="0"/>
              <a:buChar char="•"/>
            </a:pPr>
            <a:r>
              <a:rPr lang="en-GB" sz="2800" dirty="0">
                <a:latin typeface="Arial" panose="020B0604020202020204" pitchFamily="34" charset="0"/>
                <a:cs typeface="Arial" panose="020B0604020202020204" pitchFamily="34" charset="0"/>
              </a:rPr>
              <a:t>Recognise positive and negative correlation</a:t>
            </a:r>
          </a:p>
        </p:txBody>
      </p:sp>
    </p:spTree>
    <p:extLst>
      <p:ext uri="{BB962C8B-B14F-4D97-AF65-F5344CB8AC3E}">
        <p14:creationId xmlns:p14="http://schemas.microsoft.com/office/powerpoint/2010/main" val="4136096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3: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22</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48081"/>
            <a:ext cx="9144000" cy="3485919"/>
          </a:xfrm>
          <a:solidFill>
            <a:schemeClr val="bg1"/>
          </a:solidFill>
          <a:ln w="38100">
            <a:solidFill>
              <a:schemeClr val="accent1"/>
            </a:solidFill>
          </a:ln>
        </p:spPr>
        <p:txBody>
          <a:bodyPr>
            <a:normAutofit/>
          </a:bodyPr>
          <a:lstStyle/>
          <a:p>
            <a:pPr algn="l">
              <a:lnSpc>
                <a:spcPct val="100000"/>
              </a:lnSpc>
              <a:spcBef>
                <a:spcPts val="0"/>
              </a:spcBef>
            </a:pPr>
            <a:r>
              <a:rPr kumimoji="0" lang="en-US" sz="2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algn="l">
              <a:lnSpc>
                <a:spcPct val="100000"/>
              </a:lnSpc>
              <a:spcBef>
                <a:spcPts val="0"/>
              </a:spcBef>
            </a:pPr>
            <a:r>
              <a:rPr lang="en-GB" sz="2200" kern="0" dirty="0">
                <a:effectLst/>
                <a:latin typeface="Arial" panose="020B0604020202020204" pitchFamily="34" charset="0"/>
                <a:ea typeface="Times New Roman" panose="02020603050405020304" pitchFamily="18" charset="0"/>
                <a:cs typeface="Arial" panose="020B0604020202020204" pitchFamily="34" charset="0"/>
              </a:rPr>
              <a:t>Pearson Edexcel Functional Skills, Practice Paper 3 - Mathematics Level 2 (Calculator) PRACL2/C03 Question 12, Pearson Edexcel Functional Skills, Past Paper 5 - Mathematics Level 2 (Calculator) PMAT2/C05 Question 3, Pearson Edexcel Functional Skills, Past Paper 4 - Mathematics Level 2 (Calculator) PMAT2/C04 Question 3</a:t>
            </a:r>
          </a:p>
          <a:p>
            <a:pPr algn="l">
              <a:lnSpc>
                <a:spcPct val="100000"/>
              </a:lnSpc>
              <a:spcBef>
                <a:spcPts val="0"/>
              </a:spcBef>
            </a:pPr>
            <a:r>
              <a:rPr kumimoji="0" lang="en-US" sz="2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r>
              <a:rPr lang="en-GB" sz="2200" b="1" dirty="0">
                <a:effectLst/>
                <a:latin typeface="Arial" panose="020B0604020202020204" pitchFamily="34" charset="0"/>
                <a:ea typeface="Times New Roman" panose="02020603050405020304" pitchFamily="18" charset="0"/>
                <a:cs typeface="Arial" panose="020B0604020202020204" pitchFamily="34" charset="0"/>
              </a:rPr>
              <a:t>Shutterstock.com: </a:t>
            </a:r>
            <a:r>
              <a:rPr lang="en-GB" sz="2200" dirty="0" err="1">
                <a:effectLst/>
                <a:latin typeface="Arial" panose="020B0604020202020204" pitchFamily="34" charset="0"/>
                <a:ea typeface="Times New Roman" panose="02020603050405020304" pitchFamily="18" charset="0"/>
                <a:cs typeface="Arial" panose="020B0604020202020204" pitchFamily="34" charset="0"/>
              </a:rPr>
              <a:t>Optimarc</a:t>
            </a:r>
            <a:r>
              <a:rPr lang="en-GB" sz="2200" dirty="0">
                <a:effectLst/>
                <a:latin typeface="Arial" panose="020B0604020202020204" pitchFamily="34" charset="0"/>
                <a:ea typeface="Times New Roman" panose="02020603050405020304" pitchFamily="18" charset="0"/>
                <a:cs typeface="Arial" panose="020B0604020202020204" pitchFamily="34" charset="0"/>
              </a:rPr>
              <a:t>,</a:t>
            </a:r>
            <a:r>
              <a:rPr lang="en-GB" sz="2200" b="1" dirty="0">
                <a:effectLst/>
                <a:latin typeface="Arial" panose="020B0604020202020204" pitchFamily="34" charset="0"/>
                <a:ea typeface="Times New Roman" panose="02020603050405020304" pitchFamily="18" charset="0"/>
                <a:cs typeface="Arial" panose="020B0604020202020204" pitchFamily="34" charset="0"/>
              </a:rPr>
              <a:t> </a:t>
            </a:r>
            <a:r>
              <a:rPr lang="en-GB" sz="2200" dirty="0">
                <a:effectLst/>
                <a:latin typeface="Arial" panose="020B0604020202020204" pitchFamily="34" charset="0"/>
                <a:ea typeface="Times New Roman" panose="02020603050405020304" pitchFamily="18" charset="0"/>
                <a:cs typeface="Arial" panose="020B0604020202020204" pitchFamily="34" charset="0"/>
              </a:rPr>
              <a:t>Tomislav </a:t>
            </a:r>
            <a:r>
              <a:rPr lang="en-GB" sz="2200" dirty="0" err="1">
                <a:effectLst/>
                <a:latin typeface="Arial" panose="020B0604020202020204" pitchFamily="34" charset="0"/>
                <a:ea typeface="Times New Roman" panose="02020603050405020304" pitchFamily="18" charset="0"/>
                <a:cs typeface="Arial" panose="020B0604020202020204" pitchFamily="34" charset="0"/>
              </a:rPr>
              <a:t>Zidanic</a:t>
            </a:r>
            <a:r>
              <a:rPr lang="en-GB" sz="2200" dirty="0">
                <a:effectLst/>
                <a:latin typeface="Arial" panose="020B0604020202020204" pitchFamily="34" charset="0"/>
                <a:ea typeface="Times New Roman" panose="02020603050405020304" pitchFamily="18" charset="0"/>
                <a:cs typeface="Arial" panose="020B0604020202020204" pitchFamily="34" charset="0"/>
              </a:rPr>
              <a:t>; Pearson Education Ltd: PDQ Digital Media Solutions Ltd</a:t>
            </a:r>
          </a:p>
          <a:p>
            <a:pPr algn="l"/>
            <a:endParaRPr lang="en-GB" dirty="0">
              <a:latin typeface="Arial" panose="020B0604020202020204" pitchFamily="34" charset="0"/>
              <a:cs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58E8EEAA-6C3D-970C-50EA-D0361AB2CC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57E106B1-7334-A361-3397-EDFA20458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78150" y="262672"/>
            <a:ext cx="1946506" cy="731275"/>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043117" y="112168"/>
            <a:ext cx="11166475" cy="1017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Task 1 – d</a:t>
            </a:r>
            <a:r>
              <a:rPr kumimoji="0" lang="en-US" sz="3600" b="1" i="0"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ata</a:t>
            </a: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collection</a:t>
            </a:r>
          </a:p>
        </p:txBody>
      </p:sp>
      <p:sp>
        <p:nvSpPr>
          <p:cNvPr id="5" name="TextBox 4">
            <a:extLst>
              <a:ext uri="{FF2B5EF4-FFF2-40B4-BE49-F238E27FC236}">
                <a16:creationId xmlns:a16="http://schemas.microsoft.com/office/drawing/2014/main" id="{F4055BE2-2B76-639D-0C9D-6B1CA308CD14}"/>
              </a:ext>
            </a:extLst>
          </p:cNvPr>
          <p:cNvSpPr txBox="1"/>
          <p:nvPr/>
        </p:nvSpPr>
        <p:spPr>
          <a:xfrm>
            <a:off x="469085" y="3429000"/>
            <a:ext cx="11129178" cy="2400657"/>
          </a:xfrm>
          <a:prstGeom prst="rect">
            <a:avLst/>
          </a:prstGeom>
          <a:noFill/>
        </p:spPr>
        <p:txBody>
          <a:bodyPr wrap="square" lIns="91440" tIns="45720" rIns="91440" bIns="4572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000" dirty="0">
                <a:solidFill>
                  <a:prstClr val="black"/>
                </a:solidFill>
                <a:latin typeface="Arial" panose="020B0604020202020204" pitchFamily="34" charset="0"/>
                <a:cs typeface="Arial" panose="020B0604020202020204" pitchFamily="34" charset="0"/>
              </a:rPr>
              <a:t>Collect</a:t>
            </a:r>
            <a:r>
              <a:rPr kumimoji="0" lang="en-GB" sz="3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data from other learners in the class and record this data on the worksheet.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000" dirty="0">
                <a:solidFill>
                  <a:prstClr val="black"/>
                </a:solidFill>
                <a:latin typeface="Arial" panose="020B0604020202020204" pitchFamily="34" charset="0"/>
                <a:cs typeface="Arial" panose="020B0604020202020204" pitchFamily="34" charset="0"/>
              </a:rPr>
              <a:t>Record on the table how far away from the college each person lives in </a:t>
            </a:r>
            <a:r>
              <a:rPr lang="en-GB" sz="3000" b="1" dirty="0">
                <a:solidFill>
                  <a:prstClr val="black"/>
                </a:solidFill>
                <a:latin typeface="Arial" panose="020B0604020202020204" pitchFamily="34" charset="0"/>
                <a:cs typeface="Arial" panose="020B0604020202020204" pitchFamily="34" charset="0"/>
              </a:rPr>
              <a:t>miles</a:t>
            </a:r>
            <a:r>
              <a:rPr lang="en-GB" sz="3000" dirty="0">
                <a:solidFill>
                  <a:prstClr val="black"/>
                </a:solidFill>
                <a:latin typeface="Arial" panose="020B0604020202020204" pitchFamily="34" charset="0"/>
                <a:cs typeface="Arial" panose="020B0604020202020204" pitchFamily="34" charset="0"/>
              </a:rPr>
              <a:t> and how long it takes them to get to college in</a:t>
            </a:r>
            <a:r>
              <a:rPr lang="en-GB" sz="3000" b="1" dirty="0">
                <a:solidFill>
                  <a:prstClr val="black"/>
                </a:solidFill>
                <a:latin typeface="Arial" panose="020B0604020202020204" pitchFamily="34" charset="0"/>
                <a:cs typeface="Arial" panose="020B0604020202020204" pitchFamily="34" charset="0"/>
              </a:rPr>
              <a:t> minutes</a:t>
            </a:r>
            <a:r>
              <a:rPr lang="en-GB" sz="3000" dirty="0">
                <a:solidFill>
                  <a:prstClr val="black"/>
                </a:solidFill>
                <a:latin typeface="Arial" panose="020B0604020202020204" pitchFamily="34" charset="0"/>
                <a:cs typeface="Arial" panose="020B0604020202020204" pitchFamily="34" charset="0"/>
              </a:rPr>
              <a:t>.</a:t>
            </a:r>
            <a:endParaRPr kumimoji="0" lang="en-GB" sz="3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E888E65-2331-3FA9-2890-A01FC51312C9}"/>
              </a:ext>
            </a:extLst>
          </p:cNvPr>
          <p:cNvSpPr txBox="1"/>
          <p:nvPr/>
        </p:nvSpPr>
        <p:spPr>
          <a:xfrm>
            <a:off x="469085" y="1336119"/>
            <a:ext cx="7194850" cy="209288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1200"/>
              </a:spcAft>
              <a:buClrTx/>
              <a:buSzTx/>
              <a:tabLst/>
              <a:defRPr/>
            </a:pPr>
            <a:r>
              <a:rPr lang="en-GB" sz="3000" b="1" dirty="0">
                <a:solidFill>
                  <a:prstClr val="black"/>
                </a:solidFill>
                <a:latin typeface="Arial" panose="020B0604020202020204" pitchFamily="34" charset="0"/>
                <a:cs typeface="Arial" panose="020B0604020202020204" pitchFamily="34" charset="0"/>
              </a:rPr>
              <a:t>‘The further away from college you live, the longer it takes to get to college.’</a:t>
            </a:r>
            <a:endParaRPr kumimoji="0" lang="en-GB" sz="30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3000" dirty="0">
                <a:solidFill>
                  <a:prstClr val="black"/>
                </a:solidFill>
                <a:latin typeface="Arial" panose="020B0604020202020204" pitchFamily="34" charset="0"/>
                <a:cs typeface="Arial" panose="020B0604020202020204" pitchFamily="34" charset="0"/>
              </a:rPr>
              <a:t>What do you think?</a:t>
            </a:r>
            <a:r>
              <a:rPr kumimoji="0" lang="en-GB" sz="3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10" name="Isosceles Triangle 9">
            <a:extLst>
              <a:ext uri="{FF2B5EF4-FFF2-40B4-BE49-F238E27FC236}">
                <a16:creationId xmlns:a16="http://schemas.microsoft.com/office/drawing/2014/main" id="{C5102930-2301-ACAC-80E8-02AB140082C0}"/>
              </a:ext>
              <a:ext uri="{C183D7F6-B498-43B3-948B-1728B52AA6E4}">
                <adec:decorative xmlns:adec="http://schemas.microsoft.com/office/drawing/2017/decorative" val="1"/>
              </a:ext>
            </a:extLst>
          </p:cNvPr>
          <p:cNvSpPr/>
          <p:nvPr/>
        </p:nvSpPr>
        <p:spPr>
          <a:xfrm flipV="1">
            <a:off x="0"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F5B1FE2-269D-E34C-DA8A-EF50E748D69E}"/>
              </a:ext>
            </a:extLst>
          </p:cNvPr>
          <p:cNvSpPr txBox="1"/>
          <p:nvPr/>
        </p:nvSpPr>
        <p:spPr>
          <a:xfrm>
            <a:off x="10562" y="112168"/>
            <a:ext cx="1274899"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pic>
        <p:nvPicPr>
          <p:cNvPr id="3" name="Picture 2">
            <a:extLst>
              <a:ext uri="{FF2B5EF4-FFF2-40B4-BE49-F238E27FC236}">
                <a16:creationId xmlns:a16="http://schemas.microsoft.com/office/drawing/2014/main" id="{3FEFAD48-6B1B-2E04-0ADC-FB6FFED3FA40}"/>
              </a:ext>
            </a:extLst>
          </p:cNvPr>
          <p:cNvPicPr>
            <a:picLocks noChangeAspect="1"/>
          </p:cNvPicPr>
          <p:nvPr/>
        </p:nvPicPr>
        <p:blipFill>
          <a:blip r:embed="rId3"/>
          <a:stretch>
            <a:fillRect/>
          </a:stretch>
        </p:blipFill>
        <p:spPr>
          <a:xfrm>
            <a:off x="7197099" y="1622198"/>
            <a:ext cx="4401164" cy="1228896"/>
          </a:xfrm>
          <a:prstGeom prst="rect">
            <a:avLst/>
          </a:prstGeom>
        </p:spPr>
      </p:pic>
      <p:grpSp>
        <p:nvGrpSpPr>
          <p:cNvPr id="2" name="Group 1" descr="Worksheet available icon">
            <a:extLst>
              <a:ext uri="{FF2B5EF4-FFF2-40B4-BE49-F238E27FC236}">
                <a16:creationId xmlns:a16="http://schemas.microsoft.com/office/drawing/2014/main" id="{5B33DFF7-EFF9-B841-CAE4-9411277FF0EA}"/>
              </a:ext>
            </a:extLst>
          </p:cNvPr>
          <p:cNvGrpSpPr/>
          <p:nvPr/>
        </p:nvGrpSpPr>
        <p:grpSpPr>
          <a:xfrm>
            <a:off x="9794081" y="162866"/>
            <a:ext cx="1921354" cy="729599"/>
            <a:chOff x="9495880" y="211521"/>
            <a:chExt cx="2102383" cy="753403"/>
          </a:xfrm>
        </p:grpSpPr>
        <p:pic>
          <p:nvPicPr>
            <p:cNvPr id="7" name="Graphic 6" descr="Document">
              <a:extLst>
                <a:ext uri="{FF2B5EF4-FFF2-40B4-BE49-F238E27FC236}">
                  <a16:creationId xmlns:a16="http://schemas.microsoft.com/office/drawing/2014/main" id="{D28E4CE2-D901-7896-1288-03D645A127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8" name="TextBox 7">
              <a:extLst>
                <a:ext uri="{FF2B5EF4-FFF2-40B4-BE49-F238E27FC236}">
                  <a16:creationId xmlns:a16="http://schemas.microsoft.com/office/drawing/2014/main" id="{FF983AAD-8824-3F3D-D230-C38E0A4C3482}"/>
                </a:ext>
              </a:extLst>
            </p:cNvPr>
            <p:cNvSpPr txBox="1"/>
            <p:nvPr/>
          </p:nvSpPr>
          <p:spPr>
            <a:xfrm>
              <a:off x="9495880" y="228785"/>
              <a:ext cx="2090067" cy="736139"/>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extLst>
      <p:ext uri="{BB962C8B-B14F-4D97-AF65-F5344CB8AC3E}">
        <p14:creationId xmlns:p14="http://schemas.microsoft.com/office/powerpoint/2010/main" val="121258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87694" y="85461"/>
            <a:ext cx="11166475" cy="1017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Say what you see</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0" name="Isosceles Triangle 9">
            <a:extLst>
              <a:ext uri="{FF2B5EF4-FFF2-40B4-BE49-F238E27FC236}">
                <a16:creationId xmlns:a16="http://schemas.microsoft.com/office/drawing/2014/main" id="{C5102930-2301-ACAC-80E8-02AB140082C0}"/>
              </a:ext>
              <a:ext uri="{C183D7F6-B498-43B3-948B-1728B52AA6E4}">
                <adec:decorative xmlns:adec="http://schemas.microsoft.com/office/drawing/2017/decorative" val="1"/>
              </a:ext>
            </a:extLst>
          </p:cNvPr>
          <p:cNvSpPr/>
          <p:nvPr/>
        </p:nvSpPr>
        <p:spPr>
          <a:xfrm flipV="1">
            <a:off x="0"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F5B1FE2-269D-E34C-DA8A-EF50E748D69E}"/>
              </a:ext>
            </a:extLst>
          </p:cNvPr>
          <p:cNvSpPr txBox="1"/>
          <p:nvPr/>
        </p:nvSpPr>
        <p:spPr>
          <a:xfrm>
            <a:off x="10562" y="112168"/>
            <a:ext cx="1623366"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nvGrpSpPr>
          <p:cNvPr id="3" name="Group 2" descr="A scatter plot graph. &#10;&#10;The horizontal X axis shows the number of years in education, ranging from 11 to 19.&#10;&#10;The vertical Y axis shows the annual salary ranging from 0 to 100000">
            <a:extLst>
              <a:ext uri="{FF2B5EF4-FFF2-40B4-BE49-F238E27FC236}">
                <a16:creationId xmlns:a16="http://schemas.microsoft.com/office/drawing/2014/main" id="{E3100BE9-4D9D-7AD7-B483-5AE0C1EB027B}"/>
              </a:ext>
            </a:extLst>
          </p:cNvPr>
          <p:cNvGrpSpPr/>
          <p:nvPr/>
        </p:nvGrpSpPr>
        <p:grpSpPr>
          <a:xfrm>
            <a:off x="512618" y="949845"/>
            <a:ext cx="11166763" cy="5073029"/>
            <a:chOff x="512618" y="949845"/>
            <a:chExt cx="11166763" cy="5073029"/>
          </a:xfrm>
        </p:grpSpPr>
        <mc:AlternateContent xmlns:mc="http://schemas.openxmlformats.org/markup-compatibility/2006" xmlns:a14="http://schemas.microsoft.com/office/drawing/2010/main">
          <mc:Choice Requires="a14">
            <p:graphicFrame>
              <p:nvGraphicFramePr>
                <p:cNvPr id="8" name="Chart 7">
                  <a:extLst>
                    <a:ext uri="{FF2B5EF4-FFF2-40B4-BE49-F238E27FC236}">
                      <a16:creationId xmlns:a16="http://schemas.microsoft.com/office/drawing/2014/main" id="{2832390D-6FE1-D33E-02B1-91960CCD7ABC}"/>
                    </a:ext>
                  </a:extLst>
                </p:cNvPr>
                <p:cNvGraphicFramePr>
                  <a:graphicFrameLocks/>
                </p:cNvGraphicFramePr>
                <p:nvPr>
                  <p:extLst>
                    <p:ext uri="{D42A27DB-BD31-4B8C-83A1-F6EECF244321}">
                      <p14:modId xmlns:p14="http://schemas.microsoft.com/office/powerpoint/2010/main" val="416628140"/>
                    </p:ext>
                  </p:extLst>
                </p:nvPr>
              </p:nvGraphicFramePr>
              <p:xfrm>
                <a:off x="512618" y="949845"/>
                <a:ext cx="11166763" cy="5073029"/>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6" name="Chart 5">
                  <a:extLst>
                    <a:ext uri="{FF2B5EF4-FFF2-40B4-BE49-F238E27FC236}">
                      <a16:creationId xmlns:a16="http://schemas.microsoft.com/office/drawing/2014/main" id="{58EE8FD4-91B6-4D1B-A311-7580C42E0F2E}"/>
                    </a:ext>
                  </a:extLst>
                </p:cNvPr>
                <p:cNvGraphicFramePr>
                  <a:graphicFrameLocks/>
                </p:cNvGraphicFramePr>
                <p:nvPr>
                  <p:extLst>
                    <p:ext uri="{D42A27DB-BD31-4B8C-83A1-F6EECF244321}">
                      <p14:modId xmlns:p14="http://schemas.microsoft.com/office/powerpoint/2010/main" val="1401581083"/>
                    </p:ext>
                  </p:extLst>
                </p:nvPr>
              </p:nvGraphicFramePr>
              <p:xfrm>
                <a:off x="512618" y="949845"/>
                <a:ext cx="11166763" cy="5073029"/>
              </p:xfrm>
              <a:graphic>
                <a:graphicData uri="http://schemas.openxmlformats.org/drawingml/2006/chart">
                  <c:chart xmlns:c="http://schemas.openxmlformats.org/drawingml/2006/chart" xmlns:r="http://schemas.openxmlformats.org/officeDocument/2006/relationships" r:id="rId7"/>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1AA3CE2-8AB7-F911-D0F4-C7F8665BF9F2}"/>
                    </a:ext>
                  </a:extLst>
                </p:cNvPr>
                <p:cNvSpPr txBox="1"/>
                <p:nvPr/>
              </p:nvSpPr>
              <p:spPr>
                <a:xfrm>
                  <a:off x="2789857" y="1869185"/>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9" name="TextBox 8">
                  <a:extLst>
                    <a:ext uri="{FF2B5EF4-FFF2-40B4-BE49-F238E27FC236}">
                      <a16:creationId xmlns:a16="http://schemas.microsoft.com/office/drawing/2014/main" id="{3CF38F25-396D-EDC2-DA76-FBC8307B3965}"/>
                    </a:ext>
                  </a:extLst>
                </p:cNvPr>
                <p:cNvSpPr txBox="1">
                  <a:spLocks noRot="1" noChangeAspect="1" noMove="1" noResize="1" noEditPoints="1" noAdjustHandles="1" noChangeArrowheads="1" noChangeShapeType="1" noTextEdit="1"/>
                </p:cNvSpPr>
                <p:nvPr/>
              </p:nvSpPr>
              <p:spPr>
                <a:xfrm>
                  <a:off x="2789857" y="1869185"/>
                  <a:ext cx="218008" cy="312083"/>
                </a:xfrm>
                <a:prstGeom prst="rect">
                  <a:avLst/>
                </a:prstGeom>
                <a:blipFill>
                  <a:blip r:embed="rId8"/>
                  <a:stretch>
                    <a:fillRect l="-16667" r="-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27C16B9-6B01-FE56-3A3E-CC6C3841F8AA}"/>
                    </a:ext>
                  </a:extLst>
                </p:cNvPr>
                <p:cNvSpPr txBox="1"/>
                <p:nvPr/>
              </p:nvSpPr>
              <p:spPr>
                <a:xfrm>
                  <a:off x="8893232" y="3330317"/>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2" name="TextBox 11">
                  <a:extLst>
                    <a:ext uri="{FF2B5EF4-FFF2-40B4-BE49-F238E27FC236}">
                      <a16:creationId xmlns:a16="http://schemas.microsoft.com/office/drawing/2014/main" id="{7C7C0629-89C9-39B0-72CB-127249804B3A}"/>
                    </a:ext>
                  </a:extLst>
                </p:cNvPr>
                <p:cNvSpPr txBox="1">
                  <a:spLocks noRot="1" noChangeAspect="1" noMove="1" noResize="1" noEditPoints="1" noAdjustHandles="1" noChangeArrowheads="1" noChangeShapeType="1" noTextEdit="1"/>
                </p:cNvSpPr>
                <p:nvPr/>
              </p:nvSpPr>
              <p:spPr>
                <a:xfrm>
                  <a:off x="8893232" y="3330317"/>
                  <a:ext cx="218008" cy="312083"/>
                </a:xfrm>
                <a:prstGeom prst="rect">
                  <a:avLst/>
                </a:prstGeom>
                <a:blipFill>
                  <a:blip r:embed="rId9"/>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2D868EA-8439-97E6-9FAA-305F3FC4FE34}"/>
                    </a:ext>
                  </a:extLst>
                </p:cNvPr>
                <p:cNvSpPr txBox="1"/>
                <p:nvPr/>
              </p:nvSpPr>
              <p:spPr>
                <a:xfrm>
                  <a:off x="7672646" y="2712660"/>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4" name="TextBox 13">
                  <a:extLst>
                    <a:ext uri="{FF2B5EF4-FFF2-40B4-BE49-F238E27FC236}">
                      <a16:creationId xmlns:a16="http://schemas.microsoft.com/office/drawing/2014/main" id="{250D6419-CBC4-5E92-C257-960D2436A7D5}"/>
                    </a:ext>
                  </a:extLst>
                </p:cNvPr>
                <p:cNvSpPr txBox="1">
                  <a:spLocks noRot="1" noChangeAspect="1" noMove="1" noResize="1" noEditPoints="1" noAdjustHandles="1" noChangeArrowheads="1" noChangeShapeType="1" noTextEdit="1"/>
                </p:cNvSpPr>
                <p:nvPr/>
              </p:nvSpPr>
              <p:spPr>
                <a:xfrm>
                  <a:off x="7672646" y="2712660"/>
                  <a:ext cx="218008" cy="312083"/>
                </a:xfrm>
                <a:prstGeom prst="rect">
                  <a:avLst/>
                </a:prstGeom>
                <a:blipFill>
                  <a:blip r:embed="rId10"/>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274B0F3-B581-5653-73D6-50A78670FDF8}"/>
                    </a:ext>
                  </a:extLst>
                </p:cNvPr>
                <p:cNvSpPr txBox="1"/>
                <p:nvPr/>
              </p:nvSpPr>
              <p:spPr>
                <a:xfrm>
                  <a:off x="7672646" y="2838471"/>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3" name="TextBox 12">
                  <a:extLst>
                    <a:ext uri="{FF2B5EF4-FFF2-40B4-BE49-F238E27FC236}">
                      <a16:creationId xmlns:a16="http://schemas.microsoft.com/office/drawing/2014/main" id="{AF273CE2-4FC8-492E-4EA3-ECB4FE5C2304}"/>
                    </a:ext>
                  </a:extLst>
                </p:cNvPr>
                <p:cNvSpPr txBox="1">
                  <a:spLocks noRot="1" noChangeAspect="1" noMove="1" noResize="1" noEditPoints="1" noAdjustHandles="1" noChangeArrowheads="1" noChangeShapeType="1" noTextEdit="1"/>
                </p:cNvSpPr>
                <p:nvPr/>
              </p:nvSpPr>
              <p:spPr>
                <a:xfrm>
                  <a:off x="7672646" y="2838471"/>
                  <a:ext cx="218008" cy="312083"/>
                </a:xfrm>
                <a:prstGeom prst="rect">
                  <a:avLst/>
                </a:prstGeom>
                <a:blipFill>
                  <a:blip r:embed="rId9"/>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1DB7492-163B-1BA4-7639-F379297F845A}"/>
                    </a:ext>
                  </a:extLst>
                </p:cNvPr>
                <p:cNvSpPr txBox="1"/>
                <p:nvPr/>
              </p:nvSpPr>
              <p:spPr>
                <a:xfrm>
                  <a:off x="6456919" y="3447558"/>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5" name="TextBox 14">
                  <a:extLst>
                    <a:ext uri="{FF2B5EF4-FFF2-40B4-BE49-F238E27FC236}">
                      <a16:creationId xmlns:a16="http://schemas.microsoft.com/office/drawing/2014/main" id="{0C750CBF-545F-712E-F4AC-39C5DE4CD952}"/>
                    </a:ext>
                  </a:extLst>
                </p:cNvPr>
                <p:cNvSpPr txBox="1">
                  <a:spLocks noRot="1" noChangeAspect="1" noMove="1" noResize="1" noEditPoints="1" noAdjustHandles="1" noChangeArrowheads="1" noChangeShapeType="1" noTextEdit="1"/>
                </p:cNvSpPr>
                <p:nvPr/>
              </p:nvSpPr>
              <p:spPr>
                <a:xfrm>
                  <a:off x="6456919" y="3447558"/>
                  <a:ext cx="218008" cy="312083"/>
                </a:xfrm>
                <a:prstGeom prst="rect">
                  <a:avLst/>
                </a:prstGeom>
                <a:blipFill>
                  <a:blip r:embed="rId11"/>
                  <a:stretch>
                    <a:fillRect l="-16667"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1089736-0122-745D-2F14-7CBCBF07EBC8}"/>
                    </a:ext>
                  </a:extLst>
                </p:cNvPr>
                <p:cNvSpPr txBox="1"/>
                <p:nvPr/>
              </p:nvSpPr>
              <p:spPr>
                <a:xfrm>
                  <a:off x="6456919" y="3602906"/>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6" name="TextBox 15">
                  <a:extLst>
                    <a:ext uri="{FF2B5EF4-FFF2-40B4-BE49-F238E27FC236}">
                      <a16:creationId xmlns:a16="http://schemas.microsoft.com/office/drawing/2014/main" id="{93E01C1D-2E20-2917-C76C-C20BEF35C7EB}"/>
                    </a:ext>
                  </a:extLst>
                </p:cNvPr>
                <p:cNvSpPr txBox="1">
                  <a:spLocks noRot="1" noChangeAspect="1" noMove="1" noResize="1" noEditPoints="1" noAdjustHandles="1" noChangeArrowheads="1" noChangeShapeType="1" noTextEdit="1"/>
                </p:cNvSpPr>
                <p:nvPr/>
              </p:nvSpPr>
              <p:spPr>
                <a:xfrm>
                  <a:off x="6456919" y="3602906"/>
                  <a:ext cx="218008" cy="312083"/>
                </a:xfrm>
                <a:prstGeom prst="rect">
                  <a:avLst/>
                </a:prstGeom>
                <a:blipFill>
                  <a:blip r:embed="rId12"/>
                  <a:stretch>
                    <a:fillRect l="-16667"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451F231-D737-57C1-ACFF-B6653ED02E28}"/>
                    </a:ext>
                  </a:extLst>
                </p:cNvPr>
                <p:cNvSpPr txBox="1"/>
                <p:nvPr/>
              </p:nvSpPr>
              <p:spPr>
                <a:xfrm>
                  <a:off x="6460001" y="4042534"/>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7" name="TextBox 16">
                  <a:extLst>
                    <a:ext uri="{FF2B5EF4-FFF2-40B4-BE49-F238E27FC236}">
                      <a16:creationId xmlns:a16="http://schemas.microsoft.com/office/drawing/2014/main" id="{23D4E5B8-DEA5-4FEE-BF2C-1DCD30ED89EA}"/>
                    </a:ext>
                  </a:extLst>
                </p:cNvPr>
                <p:cNvSpPr txBox="1">
                  <a:spLocks noRot="1" noChangeAspect="1" noMove="1" noResize="1" noEditPoints="1" noAdjustHandles="1" noChangeArrowheads="1" noChangeShapeType="1" noTextEdit="1"/>
                </p:cNvSpPr>
                <p:nvPr/>
              </p:nvSpPr>
              <p:spPr>
                <a:xfrm>
                  <a:off x="6460001" y="4042534"/>
                  <a:ext cx="218008" cy="312083"/>
                </a:xfrm>
                <a:prstGeom prst="rect">
                  <a:avLst/>
                </a:prstGeom>
                <a:blipFill>
                  <a:blip r:embed="rId13"/>
                  <a:stretch>
                    <a:fillRect l="-16667"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A2E81A3-B365-C917-11C7-D622AD4E1BE4}"/>
                    </a:ext>
                  </a:extLst>
                </p:cNvPr>
                <p:cNvSpPr txBox="1"/>
                <p:nvPr/>
              </p:nvSpPr>
              <p:spPr>
                <a:xfrm>
                  <a:off x="4017422" y="4164497"/>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8" name="TextBox 17">
                  <a:extLst>
                    <a:ext uri="{FF2B5EF4-FFF2-40B4-BE49-F238E27FC236}">
                      <a16:creationId xmlns:a16="http://schemas.microsoft.com/office/drawing/2014/main" id="{DBE07C52-0C95-D750-A16F-C4E443F932AE}"/>
                    </a:ext>
                  </a:extLst>
                </p:cNvPr>
                <p:cNvSpPr txBox="1">
                  <a:spLocks noRot="1" noChangeAspect="1" noMove="1" noResize="1" noEditPoints="1" noAdjustHandles="1" noChangeArrowheads="1" noChangeShapeType="1" noTextEdit="1"/>
                </p:cNvSpPr>
                <p:nvPr/>
              </p:nvSpPr>
              <p:spPr>
                <a:xfrm>
                  <a:off x="4017422" y="4164497"/>
                  <a:ext cx="218008" cy="312083"/>
                </a:xfrm>
                <a:prstGeom prst="rect">
                  <a:avLst/>
                </a:prstGeom>
                <a:blipFill>
                  <a:blip r:embed="rId12"/>
                  <a:stretch>
                    <a:fillRect l="-16667"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4642DEA-8126-DD43-FDF0-BC765C0E9797}"/>
                    </a:ext>
                  </a:extLst>
                </p:cNvPr>
                <p:cNvSpPr txBox="1"/>
                <p:nvPr/>
              </p:nvSpPr>
              <p:spPr>
                <a:xfrm>
                  <a:off x="5244987" y="3852414"/>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9" name="TextBox 18">
                  <a:extLst>
                    <a:ext uri="{FF2B5EF4-FFF2-40B4-BE49-F238E27FC236}">
                      <a16:creationId xmlns:a16="http://schemas.microsoft.com/office/drawing/2014/main" id="{86E09EEA-6E20-492B-4FE0-1909A1D3A3E5}"/>
                    </a:ext>
                  </a:extLst>
                </p:cNvPr>
                <p:cNvSpPr txBox="1">
                  <a:spLocks noRot="1" noChangeAspect="1" noMove="1" noResize="1" noEditPoints="1" noAdjustHandles="1" noChangeArrowheads="1" noChangeShapeType="1" noTextEdit="1"/>
                </p:cNvSpPr>
                <p:nvPr/>
              </p:nvSpPr>
              <p:spPr>
                <a:xfrm>
                  <a:off x="5244987" y="3852414"/>
                  <a:ext cx="218008" cy="312083"/>
                </a:xfrm>
                <a:prstGeom prst="rect">
                  <a:avLst/>
                </a:prstGeom>
                <a:blipFill>
                  <a:blip r:embed="rId8"/>
                  <a:stretch>
                    <a:fillRect l="-15789" r="-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1E14951-AB7B-4603-BF1A-F6EECE0AD9D5}"/>
                    </a:ext>
                  </a:extLst>
                </p:cNvPr>
                <p:cNvSpPr txBox="1"/>
                <p:nvPr/>
              </p:nvSpPr>
              <p:spPr>
                <a:xfrm>
                  <a:off x="2789857" y="4303260"/>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20" name="TextBox 19">
                  <a:extLst>
                    <a:ext uri="{FF2B5EF4-FFF2-40B4-BE49-F238E27FC236}">
                      <a16:creationId xmlns:a16="http://schemas.microsoft.com/office/drawing/2014/main" id="{EA420B95-9DA1-1E30-FF29-68091E1B4C9D}"/>
                    </a:ext>
                  </a:extLst>
                </p:cNvPr>
                <p:cNvSpPr txBox="1">
                  <a:spLocks noRot="1" noChangeAspect="1" noMove="1" noResize="1" noEditPoints="1" noAdjustHandles="1" noChangeArrowheads="1" noChangeShapeType="1" noTextEdit="1"/>
                </p:cNvSpPr>
                <p:nvPr/>
              </p:nvSpPr>
              <p:spPr>
                <a:xfrm>
                  <a:off x="2789857" y="4303260"/>
                  <a:ext cx="218008" cy="312083"/>
                </a:xfrm>
                <a:prstGeom prst="rect">
                  <a:avLst/>
                </a:prstGeom>
                <a:blipFill>
                  <a:blip r:embed="rId14"/>
                  <a:stretch>
                    <a:fillRect l="-16667" r="-22222"/>
                  </a:stretch>
                </a:blipFill>
              </p:spPr>
              <p:txBody>
                <a:bodyPr/>
                <a:lstStyle/>
                <a:p>
                  <a:r>
                    <a:rPr lang="en-GB">
                      <a:noFill/>
                    </a:rPr>
                    <a:t> </a:t>
                  </a:r>
                </a:p>
              </p:txBody>
            </p:sp>
          </mc:Fallback>
        </mc:AlternateContent>
      </p:grpSp>
    </p:spTree>
    <p:extLst>
      <p:ext uri="{BB962C8B-B14F-4D97-AF65-F5344CB8AC3E}">
        <p14:creationId xmlns:p14="http://schemas.microsoft.com/office/powerpoint/2010/main" val="275579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318202" y="26816"/>
            <a:ext cx="7575030" cy="1017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Interpreting a scatter graph</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0" name="Isosceles Triangle 9">
            <a:extLst>
              <a:ext uri="{FF2B5EF4-FFF2-40B4-BE49-F238E27FC236}">
                <a16:creationId xmlns:a16="http://schemas.microsoft.com/office/drawing/2014/main" id="{C5102930-2301-ACAC-80E8-02AB140082C0}"/>
              </a:ext>
              <a:ext uri="{C183D7F6-B498-43B3-948B-1728B52AA6E4}">
                <adec:decorative xmlns:adec="http://schemas.microsoft.com/office/drawing/2017/decorative" val="1"/>
              </a:ext>
            </a:extLst>
          </p:cNvPr>
          <p:cNvSpPr/>
          <p:nvPr/>
        </p:nvSpPr>
        <p:spPr>
          <a:xfrm flipV="1">
            <a:off x="0" y="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F5B1FE2-269D-E34C-DA8A-EF50E748D69E}"/>
              </a:ext>
            </a:extLst>
          </p:cNvPr>
          <p:cNvSpPr txBox="1"/>
          <p:nvPr/>
        </p:nvSpPr>
        <p:spPr>
          <a:xfrm>
            <a:off x="10562" y="112168"/>
            <a:ext cx="1623366"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nvGrpSpPr>
          <p:cNvPr id="2" name="Group 1" descr="A scatter plot graph. &#10;&#10;The horizontal X axis shows the number of years in education, ranging from 11 to 19.&#10;&#10;The vertical Y axis shows the annual salary ranging from 0 to 100000">
            <a:extLst>
              <a:ext uri="{FF2B5EF4-FFF2-40B4-BE49-F238E27FC236}">
                <a16:creationId xmlns:a16="http://schemas.microsoft.com/office/drawing/2014/main" id="{417B1D48-EA27-A3C6-FD2B-96DB89C2EB88}"/>
              </a:ext>
            </a:extLst>
          </p:cNvPr>
          <p:cNvGrpSpPr/>
          <p:nvPr/>
        </p:nvGrpSpPr>
        <p:grpSpPr>
          <a:xfrm>
            <a:off x="663494" y="968656"/>
            <a:ext cx="11166763" cy="5073029"/>
            <a:chOff x="663494" y="968656"/>
            <a:chExt cx="11166763" cy="5073029"/>
          </a:xfrm>
        </p:grpSpPr>
        <mc:AlternateContent xmlns:mc="http://schemas.openxmlformats.org/markup-compatibility/2006" xmlns:a14="http://schemas.microsoft.com/office/drawing/2010/main">
          <mc:Choice Requires="a14">
            <p:graphicFrame>
              <p:nvGraphicFramePr>
                <p:cNvPr id="5" name="Chart 4">
                  <a:extLst>
                    <a:ext uri="{FF2B5EF4-FFF2-40B4-BE49-F238E27FC236}">
                      <a16:creationId xmlns:a16="http://schemas.microsoft.com/office/drawing/2014/main" id="{38A46E9D-46F7-33CD-B1C7-CD12499260AD}"/>
                    </a:ext>
                  </a:extLst>
                </p:cNvPr>
                <p:cNvGraphicFramePr>
                  <a:graphicFrameLocks/>
                </p:cNvGraphicFramePr>
                <p:nvPr>
                  <p:extLst>
                    <p:ext uri="{D42A27DB-BD31-4B8C-83A1-F6EECF244321}">
                      <p14:modId xmlns:p14="http://schemas.microsoft.com/office/powerpoint/2010/main" val="2006306833"/>
                    </p:ext>
                  </p:extLst>
                </p:nvPr>
              </p:nvGraphicFramePr>
              <p:xfrm>
                <a:off x="663494" y="968656"/>
                <a:ext cx="11166763" cy="5073029"/>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27" name="Chart 26">
                  <a:extLst>
                    <a:ext uri="{FF2B5EF4-FFF2-40B4-BE49-F238E27FC236}">
                      <a16:creationId xmlns:a16="http://schemas.microsoft.com/office/drawing/2014/main" id="{E1181FAE-FD57-2DE7-8B71-85E432A4A79E}"/>
                    </a:ext>
                  </a:extLst>
                </p:cNvPr>
                <p:cNvGraphicFramePr>
                  <a:graphicFrameLocks/>
                </p:cNvGraphicFramePr>
                <p:nvPr>
                  <p:extLst>
                    <p:ext uri="{D42A27DB-BD31-4B8C-83A1-F6EECF244321}">
                      <p14:modId xmlns:p14="http://schemas.microsoft.com/office/powerpoint/2010/main" val="3439879310"/>
                    </p:ext>
                  </p:extLst>
                </p:nvPr>
              </p:nvGraphicFramePr>
              <p:xfrm>
                <a:off x="663494" y="968656"/>
                <a:ext cx="11166763" cy="5073029"/>
              </p:xfrm>
              <a:graphic>
                <a:graphicData uri="http://schemas.openxmlformats.org/drawingml/2006/chart">
                  <c:chart xmlns:c="http://schemas.openxmlformats.org/drawingml/2006/chart" xmlns:r="http://schemas.openxmlformats.org/officeDocument/2006/relationships" r:id="rId7"/>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10BC0FC-2BAD-E818-0AA0-62A630E6E105}"/>
                    </a:ext>
                  </a:extLst>
                </p:cNvPr>
                <p:cNvSpPr txBox="1"/>
                <p:nvPr/>
              </p:nvSpPr>
              <p:spPr>
                <a:xfrm>
                  <a:off x="2940733" y="1887996"/>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28" name="TextBox 27">
                  <a:extLst>
                    <a:ext uri="{FF2B5EF4-FFF2-40B4-BE49-F238E27FC236}">
                      <a16:creationId xmlns:a16="http://schemas.microsoft.com/office/drawing/2014/main" id="{C7F6C761-3F6F-6AFC-6872-DBE2418B6F34}"/>
                    </a:ext>
                  </a:extLst>
                </p:cNvPr>
                <p:cNvSpPr txBox="1">
                  <a:spLocks noRot="1" noChangeAspect="1" noMove="1" noResize="1" noEditPoints="1" noAdjustHandles="1" noChangeArrowheads="1" noChangeShapeType="1" noTextEdit="1"/>
                </p:cNvSpPr>
                <p:nvPr/>
              </p:nvSpPr>
              <p:spPr>
                <a:xfrm>
                  <a:off x="2940733" y="1887996"/>
                  <a:ext cx="218008" cy="312083"/>
                </a:xfrm>
                <a:prstGeom prst="rect">
                  <a:avLst/>
                </a:prstGeom>
                <a:blipFill>
                  <a:blip r:embed="rId8"/>
                  <a:stretch>
                    <a:fillRect l="-16667" r="-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02E302-473B-0933-FD46-867D45523759}"/>
                    </a:ext>
                  </a:extLst>
                </p:cNvPr>
                <p:cNvSpPr txBox="1"/>
                <p:nvPr/>
              </p:nvSpPr>
              <p:spPr>
                <a:xfrm>
                  <a:off x="9044108" y="3349128"/>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29" name="TextBox 28">
                  <a:extLst>
                    <a:ext uri="{FF2B5EF4-FFF2-40B4-BE49-F238E27FC236}">
                      <a16:creationId xmlns:a16="http://schemas.microsoft.com/office/drawing/2014/main" id="{EAE91234-2F1F-BDBE-1CFE-A7F6FE558C57}"/>
                    </a:ext>
                  </a:extLst>
                </p:cNvPr>
                <p:cNvSpPr txBox="1">
                  <a:spLocks noRot="1" noChangeAspect="1" noMove="1" noResize="1" noEditPoints="1" noAdjustHandles="1" noChangeArrowheads="1" noChangeShapeType="1" noTextEdit="1"/>
                </p:cNvSpPr>
                <p:nvPr/>
              </p:nvSpPr>
              <p:spPr>
                <a:xfrm>
                  <a:off x="9044108" y="3349128"/>
                  <a:ext cx="218008" cy="312083"/>
                </a:xfrm>
                <a:prstGeom prst="rect">
                  <a:avLst/>
                </a:prstGeom>
                <a:blipFill>
                  <a:blip r:embed="rId9"/>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3CA0CFE-1EE4-35B9-252B-F0FB5388FA96}"/>
                    </a:ext>
                  </a:extLst>
                </p:cNvPr>
                <p:cNvSpPr txBox="1"/>
                <p:nvPr/>
              </p:nvSpPr>
              <p:spPr>
                <a:xfrm>
                  <a:off x="7823522" y="2731471"/>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0" name="TextBox 29">
                  <a:extLst>
                    <a:ext uri="{FF2B5EF4-FFF2-40B4-BE49-F238E27FC236}">
                      <a16:creationId xmlns:a16="http://schemas.microsoft.com/office/drawing/2014/main" id="{A4318BCD-6551-2B57-6F59-C5C1B95BB0CE}"/>
                    </a:ext>
                  </a:extLst>
                </p:cNvPr>
                <p:cNvSpPr txBox="1">
                  <a:spLocks noRot="1" noChangeAspect="1" noMove="1" noResize="1" noEditPoints="1" noAdjustHandles="1" noChangeArrowheads="1" noChangeShapeType="1" noTextEdit="1"/>
                </p:cNvSpPr>
                <p:nvPr/>
              </p:nvSpPr>
              <p:spPr>
                <a:xfrm>
                  <a:off x="7823522" y="2731471"/>
                  <a:ext cx="218008" cy="312083"/>
                </a:xfrm>
                <a:prstGeom prst="rect">
                  <a:avLst/>
                </a:prstGeom>
                <a:blipFill>
                  <a:blip r:embed="rId10"/>
                  <a:stretch>
                    <a:fillRect l="-15789" r="-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18354EB-D7AA-F7B2-E432-2F46697D8057}"/>
                    </a:ext>
                  </a:extLst>
                </p:cNvPr>
                <p:cNvSpPr txBox="1"/>
                <p:nvPr/>
              </p:nvSpPr>
              <p:spPr>
                <a:xfrm>
                  <a:off x="7823522" y="2857282"/>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1" name="TextBox 30">
                  <a:extLst>
                    <a:ext uri="{FF2B5EF4-FFF2-40B4-BE49-F238E27FC236}">
                      <a16:creationId xmlns:a16="http://schemas.microsoft.com/office/drawing/2014/main" id="{273D1F38-D974-49D6-2BC8-1563A251D03C}"/>
                    </a:ext>
                  </a:extLst>
                </p:cNvPr>
                <p:cNvSpPr txBox="1">
                  <a:spLocks noRot="1" noChangeAspect="1" noMove="1" noResize="1" noEditPoints="1" noAdjustHandles="1" noChangeArrowheads="1" noChangeShapeType="1" noTextEdit="1"/>
                </p:cNvSpPr>
                <p:nvPr/>
              </p:nvSpPr>
              <p:spPr>
                <a:xfrm>
                  <a:off x="7823522" y="2857282"/>
                  <a:ext cx="218008" cy="312083"/>
                </a:xfrm>
                <a:prstGeom prst="rect">
                  <a:avLst/>
                </a:prstGeom>
                <a:blipFill>
                  <a:blip r:embed="rId11"/>
                  <a:stretch>
                    <a:fillRect l="-15789" r="-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CB6557-2CFE-3514-4BCE-C614426C6543}"/>
                    </a:ext>
                  </a:extLst>
                </p:cNvPr>
                <p:cNvSpPr txBox="1"/>
                <p:nvPr/>
              </p:nvSpPr>
              <p:spPr>
                <a:xfrm>
                  <a:off x="6607795" y="3466369"/>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2" name="TextBox 31">
                  <a:extLst>
                    <a:ext uri="{FF2B5EF4-FFF2-40B4-BE49-F238E27FC236}">
                      <a16:creationId xmlns:a16="http://schemas.microsoft.com/office/drawing/2014/main" id="{FA89A49F-C245-D17A-3AC3-81ADD6928F08}"/>
                    </a:ext>
                  </a:extLst>
                </p:cNvPr>
                <p:cNvSpPr txBox="1">
                  <a:spLocks noRot="1" noChangeAspect="1" noMove="1" noResize="1" noEditPoints="1" noAdjustHandles="1" noChangeArrowheads="1" noChangeShapeType="1" noTextEdit="1"/>
                </p:cNvSpPr>
                <p:nvPr/>
              </p:nvSpPr>
              <p:spPr>
                <a:xfrm>
                  <a:off x="6607795" y="3466369"/>
                  <a:ext cx="218008" cy="312083"/>
                </a:xfrm>
                <a:prstGeom prst="rect">
                  <a:avLst/>
                </a:prstGeom>
                <a:blipFill>
                  <a:blip r:embed="rId12"/>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A5E91A5-4CC0-DBD5-2E26-3987176E7DA3}"/>
                    </a:ext>
                  </a:extLst>
                </p:cNvPr>
                <p:cNvSpPr txBox="1"/>
                <p:nvPr/>
              </p:nvSpPr>
              <p:spPr>
                <a:xfrm>
                  <a:off x="6607795" y="3621717"/>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3" name="TextBox 32">
                  <a:extLst>
                    <a:ext uri="{FF2B5EF4-FFF2-40B4-BE49-F238E27FC236}">
                      <a16:creationId xmlns:a16="http://schemas.microsoft.com/office/drawing/2014/main" id="{F4401530-9C11-41DB-5696-5AC7E66214F9}"/>
                    </a:ext>
                  </a:extLst>
                </p:cNvPr>
                <p:cNvSpPr txBox="1">
                  <a:spLocks noRot="1" noChangeAspect="1" noMove="1" noResize="1" noEditPoints="1" noAdjustHandles="1" noChangeArrowheads="1" noChangeShapeType="1" noTextEdit="1"/>
                </p:cNvSpPr>
                <p:nvPr/>
              </p:nvSpPr>
              <p:spPr>
                <a:xfrm>
                  <a:off x="6607795" y="3621717"/>
                  <a:ext cx="218008" cy="312083"/>
                </a:xfrm>
                <a:prstGeom prst="rect">
                  <a:avLst/>
                </a:prstGeom>
                <a:blipFill>
                  <a:blip r:embed="rId13"/>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6E608B7-D5BF-569D-564E-E573F7738A83}"/>
                    </a:ext>
                  </a:extLst>
                </p:cNvPr>
                <p:cNvSpPr txBox="1"/>
                <p:nvPr/>
              </p:nvSpPr>
              <p:spPr>
                <a:xfrm>
                  <a:off x="6610877" y="4061345"/>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4" name="TextBox 33">
                  <a:extLst>
                    <a:ext uri="{FF2B5EF4-FFF2-40B4-BE49-F238E27FC236}">
                      <a16:creationId xmlns:a16="http://schemas.microsoft.com/office/drawing/2014/main" id="{AC643B67-66EE-15C9-CEAB-959C0AC0A2A9}"/>
                    </a:ext>
                  </a:extLst>
                </p:cNvPr>
                <p:cNvSpPr txBox="1">
                  <a:spLocks noRot="1" noChangeAspect="1" noMove="1" noResize="1" noEditPoints="1" noAdjustHandles="1" noChangeArrowheads="1" noChangeShapeType="1" noTextEdit="1"/>
                </p:cNvSpPr>
                <p:nvPr/>
              </p:nvSpPr>
              <p:spPr>
                <a:xfrm>
                  <a:off x="6610877" y="4061345"/>
                  <a:ext cx="218008" cy="312083"/>
                </a:xfrm>
                <a:prstGeom prst="rect">
                  <a:avLst/>
                </a:prstGeom>
                <a:blipFill>
                  <a:blip r:embed="rId14"/>
                  <a:stretch>
                    <a:fillRect l="-16667"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86E0665-BD2E-85A0-D43D-EC6E3DFBA667}"/>
                    </a:ext>
                  </a:extLst>
                </p:cNvPr>
                <p:cNvSpPr txBox="1"/>
                <p:nvPr/>
              </p:nvSpPr>
              <p:spPr>
                <a:xfrm>
                  <a:off x="4168298" y="4183308"/>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5" name="TextBox 34">
                  <a:extLst>
                    <a:ext uri="{FF2B5EF4-FFF2-40B4-BE49-F238E27FC236}">
                      <a16:creationId xmlns:a16="http://schemas.microsoft.com/office/drawing/2014/main" id="{DF480F5E-8505-AA1C-4411-7609A85A5D81}"/>
                    </a:ext>
                  </a:extLst>
                </p:cNvPr>
                <p:cNvSpPr txBox="1">
                  <a:spLocks noRot="1" noChangeAspect="1" noMove="1" noResize="1" noEditPoints="1" noAdjustHandles="1" noChangeArrowheads="1" noChangeShapeType="1" noTextEdit="1"/>
                </p:cNvSpPr>
                <p:nvPr/>
              </p:nvSpPr>
              <p:spPr>
                <a:xfrm>
                  <a:off x="4168298" y="4183308"/>
                  <a:ext cx="218008" cy="312083"/>
                </a:xfrm>
                <a:prstGeom prst="rect">
                  <a:avLst/>
                </a:prstGeom>
                <a:blipFill>
                  <a:blip r:embed="rId13"/>
                  <a:stretch>
                    <a:fillRect l="-22222" r="-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9B472AF-7A47-1B82-4464-77A2A35B35D4}"/>
                    </a:ext>
                  </a:extLst>
                </p:cNvPr>
                <p:cNvSpPr txBox="1"/>
                <p:nvPr/>
              </p:nvSpPr>
              <p:spPr>
                <a:xfrm>
                  <a:off x="5395863" y="3871225"/>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6" name="TextBox 35">
                  <a:extLst>
                    <a:ext uri="{FF2B5EF4-FFF2-40B4-BE49-F238E27FC236}">
                      <a16:creationId xmlns:a16="http://schemas.microsoft.com/office/drawing/2014/main" id="{E6850099-839D-FC53-E553-94D1967482B4}"/>
                    </a:ext>
                  </a:extLst>
                </p:cNvPr>
                <p:cNvSpPr txBox="1">
                  <a:spLocks noRot="1" noChangeAspect="1" noMove="1" noResize="1" noEditPoints="1" noAdjustHandles="1" noChangeArrowheads="1" noChangeShapeType="1" noTextEdit="1"/>
                </p:cNvSpPr>
                <p:nvPr/>
              </p:nvSpPr>
              <p:spPr>
                <a:xfrm>
                  <a:off x="5395863" y="3871225"/>
                  <a:ext cx="218008" cy="312083"/>
                </a:xfrm>
                <a:prstGeom prst="rect">
                  <a:avLst/>
                </a:prstGeom>
                <a:blipFill>
                  <a:blip r:embed="rId15"/>
                  <a:stretch>
                    <a:fillRect l="-15789" r="-1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D7B4833-DC5B-C8CF-69F5-227B99BD03F0}"/>
                    </a:ext>
                  </a:extLst>
                </p:cNvPr>
                <p:cNvSpPr txBox="1"/>
                <p:nvPr/>
              </p:nvSpPr>
              <p:spPr>
                <a:xfrm>
                  <a:off x="2940733" y="4322071"/>
                  <a:ext cx="218008" cy="312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37" name="TextBox 36">
                  <a:extLst>
                    <a:ext uri="{FF2B5EF4-FFF2-40B4-BE49-F238E27FC236}">
                      <a16:creationId xmlns:a16="http://schemas.microsoft.com/office/drawing/2014/main" id="{B8E97A43-EC97-1099-D21C-DE9CDFBC7B34}"/>
                    </a:ext>
                  </a:extLst>
                </p:cNvPr>
                <p:cNvSpPr txBox="1">
                  <a:spLocks noRot="1" noChangeAspect="1" noMove="1" noResize="1" noEditPoints="1" noAdjustHandles="1" noChangeArrowheads="1" noChangeShapeType="1" noTextEdit="1"/>
                </p:cNvSpPr>
                <p:nvPr/>
              </p:nvSpPr>
              <p:spPr>
                <a:xfrm>
                  <a:off x="2940733" y="4322071"/>
                  <a:ext cx="218008" cy="312083"/>
                </a:xfrm>
                <a:prstGeom prst="rect">
                  <a:avLst/>
                </a:prstGeom>
                <a:blipFill>
                  <a:blip r:embed="rId16"/>
                  <a:stretch>
                    <a:fillRect l="-16667" r="-22222"/>
                  </a:stretch>
                </a:blipFill>
              </p:spPr>
              <p:txBody>
                <a:bodyPr/>
                <a:lstStyle/>
                <a:p>
                  <a:r>
                    <a:rPr lang="en-GB">
                      <a:noFill/>
                    </a:rPr>
                    <a:t> </a:t>
                  </a:r>
                </a:p>
              </p:txBody>
            </p:sp>
          </mc:Fallback>
        </mc:AlternateContent>
        <p:cxnSp>
          <p:nvCxnSpPr>
            <p:cNvPr id="30" name="Straight Connector 29">
              <a:extLst>
                <a:ext uri="{FF2B5EF4-FFF2-40B4-BE49-F238E27FC236}">
                  <a16:creationId xmlns:a16="http://schemas.microsoft.com/office/drawing/2014/main" id="{82875C00-37D9-6D82-94DE-1F3BCE45D04A}"/>
                </a:ext>
              </a:extLst>
            </p:cNvPr>
            <p:cNvCxnSpPr>
              <a:cxnSpLocks/>
            </p:cNvCxnSpPr>
            <p:nvPr/>
          </p:nvCxnSpPr>
          <p:spPr>
            <a:xfrm flipV="1">
              <a:off x="2877488" y="2157286"/>
              <a:ext cx="7564370" cy="2929229"/>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8" name="Straight Connector 7">
            <a:extLst>
              <a:ext uri="{FF2B5EF4-FFF2-40B4-BE49-F238E27FC236}">
                <a16:creationId xmlns:a16="http://schemas.microsoft.com/office/drawing/2014/main" id="{841405A5-0DB2-3BA1-4699-4EC9555F5020}"/>
              </a:ext>
            </a:extLst>
          </p:cNvPr>
          <p:cNvCxnSpPr>
            <a:cxnSpLocks/>
          </p:cNvCxnSpPr>
          <p:nvPr/>
        </p:nvCxnSpPr>
        <p:spPr>
          <a:xfrm flipV="1">
            <a:off x="1799720" y="4295069"/>
            <a:ext cx="3105365" cy="17278"/>
          </a:xfrm>
          <a:prstGeom prst="line">
            <a:avLst/>
          </a:prstGeom>
          <a:ln w="38100">
            <a:solidFill>
              <a:srgbClr val="DD3D4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1D4CBD-AAE3-D3E2-73F2-BD9ACF45784F}"/>
              </a:ext>
            </a:extLst>
          </p:cNvPr>
          <p:cNvCxnSpPr>
            <a:cxnSpLocks/>
          </p:cNvCxnSpPr>
          <p:nvPr/>
        </p:nvCxnSpPr>
        <p:spPr>
          <a:xfrm flipV="1">
            <a:off x="4902977" y="4295069"/>
            <a:ext cx="0" cy="910329"/>
          </a:xfrm>
          <a:prstGeom prst="line">
            <a:avLst/>
          </a:prstGeom>
          <a:ln w="38100">
            <a:solidFill>
              <a:srgbClr val="DD3D4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A9CC4B-4D54-5336-7DAC-F4278A905011}"/>
              </a:ext>
            </a:extLst>
          </p:cNvPr>
          <p:cNvCxnSpPr>
            <a:cxnSpLocks/>
          </p:cNvCxnSpPr>
          <p:nvPr/>
        </p:nvCxnSpPr>
        <p:spPr>
          <a:xfrm>
            <a:off x="1799720" y="3217542"/>
            <a:ext cx="5923329" cy="0"/>
          </a:xfrm>
          <a:prstGeom prst="line">
            <a:avLst/>
          </a:prstGeom>
          <a:ln w="38100">
            <a:solidFill>
              <a:srgbClr val="DD3D4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390F0D-1804-2975-D5A8-D82FB9D32CC5}"/>
              </a:ext>
            </a:extLst>
          </p:cNvPr>
          <p:cNvCxnSpPr>
            <a:cxnSpLocks/>
          </p:cNvCxnSpPr>
          <p:nvPr/>
        </p:nvCxnSpPr>
        <p:spPr>
          <a:xfrm>
            <a:off x="7723049" y="3217542"/>
            <a:ext cx="0" cy="1999688"/>
          </a:xfrm>
          <a:prstGeom prst="line">
            <a:avLst/>
          </a:prstGeom>
          <a:ln w="38100">
            <a:solidFill>
              <a:srgbClr val="DD3D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24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hart 40">
            <a:extLst>
              <a:ext uri="{FF2B5EF4-FFF2-40B4-BE49-F238E27FC236}">
                <a16:creationId xmlns:a16="http://schemas.microsoft.com/office/drawing/2014/main" id="{87459905-2A6A-4E8D-8E2B-C0F0CB0142AD}"/>
              </a:ext>
            </a:extLst>
          </p:cNvPr>
          <p:cNvGraphicFramePr>
            <a:graphicFrameLocks/>
          </p:cNvGraphicFramePr>
          <p:nvPr>
            <p:extLst>
              <p:ext uri="{D42A27DB-BD31-4B8C-83A1-F6EECF244321}">
                <p14:modId xmlns:p14="http://schemas.microsoft.com/office/powerpoint/2010/main" val="1532572038"/>
              </p:ext>
            </p:extLst>
          </p:nvPr>
        </p:nvGraphicFramePr>
        <p:xfrm>
          <a:off x="595743" y="1037127"/>
          <a:ext cx="4572000" cy="2736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41">
            <a:extLst>
              <a:ext uri="{FF2B5EF4-FFF2-40B4-BE49-F238E27FC236}">
                <a16:creationId xmlns:a16="http://schemas.microsoft.com/office/drawing/2014/main" id="{87459905-2A6A-4E8D-8E2B-C0F0CB0142AD}"/>
              </a:ext>
            </a:extLst>
          </p:cNvPr>
          <p:cNvGraphicFramePr>
            <a:graphicFrameLocks/>
          </p:cNvGraphicFramePr>
          <p:nvPr>
            <p:extLst>
              <p:ext uri="{D42A27DB-BD31-4B8C-83A1-F6EECF244321}">
                <p14:modId xmlns:p14="http://schemas.microsoft.com/office/powerpoint/2010/main" val="631108725"/>
              </p:ext>
            </p:extLst>
          </p:nvPr>
        </p:nvGraphicFramePr>
        <p:xfrm>
          <a:off x="6764784" y="1037127"/>
          <a:ext cx="4572000" cy="2736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87459905-2A6A-4E8D-8E2B-C0F0CB0142AD}"/>
              </a:ext>
            </a:extLst>
          </p:cNvPr>
          <p:cNvGraphicFramePr>
            <a:graphicFrameLocks/>
          </p:cNvGraphicFramePr>
          <p:nvPr>
            <p:extLst>
              <p:ext uri="{D42A27DB-BD31-4B8C-83A1-F6EECF244321}">
                <p14:modId xmlns:p14="http://schemas.microsoft.com/office/powerpoint/2010/main" val="1081715495"/>
              </p:ext>
            </p:extLst>
          </p:nvPr>
        </p:nvGraphicFramePr>
        <p:xfrm>
          <a:off x="595745" y="3773977"/>
          <a:ext cx="4572000" cy="27368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87459905-2A6A-4E8D-8E2B-C0F0CB0142AD}"/>
              </a:ext>
            </a:extLst>
          </p:cNvPr>
          <p:cNvGraphicFramePr>
            <a:graphicFrameLocks/>
          </p:cNvGraphicFramePr>
          <p:nvPr>
            <p:extLst>
              <p:ext uri="{D42A27DB-BD31-4B8C-83A1-F6EECF244321}">
                <p14:modId xmlns:p14="http://schemas.microsoft.com/office/powerpoint/2010/main" val="2948959073"/>
              </p:ext>
            </p:extLst>
          </p:nvPr>
        </p:nvGraphicFramePr>
        <p:xfrm>
          <a:off x="7024257" y="3773977"/>
          <a:ext cx="4572000" cy="2736850"/>
        </p:xfrm>
        <a:graphic>
          <a:graphicData uri="http://schemas.openxmlformats.org/drawingml/2006/chart">
            <c:chart xmlns:c="http://schemas.openxmlformats.org/drawingml/2006/chart" xmlns:r="http://schemas.openxmlformats.org/officeDocument/2006/relationships" r:id="rId6"/>
          </a:graphicData>
        </a:graphic>
      </p:graphicFrame>
      <p:cxnSp>
        <p:nvCxnSpPr>
          <p:cNvPr id="46" name="Straight Connector 45">
            <a:extLst>
              <a:ext uri="{FF2B5EF4-FFF2-40B4-BE49-F238E27FC236}">
                <a16:creationId xmlns:a16="http://schemas.microsoft.com/office/drawing/2014/main" id="{B2857E31-3BCE-4F90-91BD-7D9B7942D3FF}"/>
              </a:ext>
            </a:extLst>
          </p:cNvPr>
          <p:cNvCxnSpPr/>
          <p:nvPr/>
        </p:nvCxnSpPr>
        <p:spPr>
          <a:xfrm flipV="1">
            <a:off x="1112666" y="1492676"/>
            <a:ext cx="2937163" cy="1699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CF4E286-7389-4DD2-AEDB-FA8883A80675}"/>
              </a:ext>
            </a:extLst>
          </p:cNvPr>
          <p:cNvCxnSpPr>
            <a:cxnSpLocks/>
          </p:cNvCxnSpPr>
          <p:nvPr/>
        </p:nvCxnSpPr>
        <p:spPr>
          <a:xfrm flipV="1">
            <a:off x="7655442" y="1626781"/>
            <a:ext cx="3112675" cy="1382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E703461-1714-4BA1-B200-9A0A0ED0C227}"/>
              </a:ext>
            </a:extLst>
          </p:cNvPr>
          <p:cNvCxnSpPr>
            <a:cxnSpLocks/>
          </p:cNvCxnSpPr>
          <p:nvPr/>
        </p:nvCxnSpPr>
        <p:spPr>
          <a:xfrm flipV="1">
            <a:off x="1423523" y="4706343"/>
            <a:ext cx="3112966" cy="105644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7">
            <p14:nvContentPartPr>
              <p14:cNvPr id="53" name="Ink 52">
                <a:extLst>
                  <a:ext uri="{FF2B5EF4-FFF2-40B4-BE49-F238E27FC236}">
                    <a16:creationId xmlns:a16="http://schemas.microsoft.com/office/drawing/2014/main" id="{52837B43-D9C0-4D93-A76D-9000E6B9269F}"/>
                  </a:ext>
                </a:extLst>
              </p14:cNvPr>
              <p14:cNvContentPartPr/>
              <p14:nvPr/>
            </p14:nvContentPartPr>
            <p14:xfrm>
              <a:off x="7829797" y="4321661"/>
              <a:ext cx="3231720" cy="1352160"/>
            </p14:xfrm>
          </p:contentPart>
        </mc:Choice>
        <mc:Fallback xmlns="">
          <p:pic>
            <p:nvPicPr>
              <p:cNvPr id="53" name="Ink 52">
                <a:extLst>
                  <a:ext uri="{FF2B5EF4-FFF2-40B4-BE49-F238E27FC236}">
                    <a16:creationId xmlns:a16="http://schemas.microsoft.com/office/drawing/2014/main" id="{52837B43-D9C0-4D93-A76D-9000E6B9269F}"/>
                  </a:ext>
                </a:extLst>
              </p:cNvPr>
              <p:cNvPicPr/>
              <p:nvPr/>
            </p:nvPicPr>
            <p:blipFill>
              <a:blip r:embed="rId9"/>
              <a:stretch>
                <a:fillRect/>
              </a:stretch>
            </p:blipFill>
            <p:spPr>
              <a:xfrm>
                <a:off x="7820797" y="4312659"/>
                <a:ext cx="3249360" cy="136980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4" name="Ink 53">
                <a:extLst>
                  <a:ext uri="{FF2B5EF4-FFF2-40B4-BE49-F238E27FC236}">
                    <a16:creationId xmlns:a16="http://schemas.microsoft.com/office/drawing/2014/main" id="{77367FCB-C6DF-4080-9641-30CD791F008B}"/>
                  </a:ext>
                </a:extLst>
              </p14:cNvPr>
              <p14:cNvContentPartPr/>
              <p14:nvPr/>
            </p14:nvContentPartPr>
            <p14:xfrm>
              <a:off x="10768117" y="4528301"/>
              <a:ext cx="360" cy="360"/>
            </p14:xfrm>
          </p:contentPart>
        </mc:Choice>
        <mc:Fallback xmlns="">
          <p:pic>
            <p:nvPicPr>
              <p:cNvPr id="54" name="Ink 53">
                <a:extLst>
                  <a:ext uri="{FF2B5EF4-FFF2-40B4-BE49-F238E27FC236}">
                    <a16:creationId xmlns:a16="http://schemas.microsoft.com/office/drawing/2014/main" id="{77367FCB-C6DF-4080-9641-30CD791F008B}"/>
                  </a:ext>
                </a:extLst>
              </p:cNvPr>
              <p:cNvPicPr/>
              <p:nvPr/>
            </p:nvPicPr>
            <p:blipFill>
              <a:blip r:embed="rId11"/>
              <a:stretch>
                <a:fillRect/>
              </a:stretch>
            </p:blipFill>
            <p:spPr>
              <a:xfrm>
                <a:off x="10759117" y="4519301"/>
                <a:ext cx="18000" cy="18000"/>
              </a:xfrm>
              <a:prstGeom prst="rect">
                <a:avLst/>
              </a:prstGeom>
            </p:spPr>
          </p:pic>
        </mc:Fallback>
      </mc:AlternateContent>
      <p:sp>
        <p:nvSpPr>
          <p:cNvPr id="2" name="Speech Bubble: Oval 1">
            <a:extLst>
              <a:ext uri="{FF2B5EF4-FFF2-40B4-BE49-F238E27FC236}">
                <a16:creationId xmlns:a16="http://schemas.microsoft.com/office/drawing/2014/main" id="{387FB4AB-7D84-5D0B-988A-8B200821D16F}"/>
              </a:ext>
            </a:extLst>
          </p:cNvPr>
          <p:cNvSpPr/>
          <p:nvPr/>
        </p:nvSpPr>
        <p:spPr>
          <a:xfrm>
            <a:off x="5119418" y="2674893"/>
            <a:ext cx="1953162" cy="169949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I have drawn the line of best fit.</a:t>
            </a:r>
          </a:p>
        </p:txBody>
      </p:sp>
      <p:sp>
        <p:nvSpPr>
          <p:cNvPr id="3" name="TextBox 2">
            <a:extLst>
              <a:ext uri="{FF2B5EF4-FFF2-40B4-BE49-F238E27FC236}">
                <a16:creationId xmlns:a16="http://schemas.microsoft.com/office/drawing/2014/main" id="{89877A2C-836B-9B30-8521-1545C556BD98}"/>
              </a:ext>
            </a:extLst>
          </p:cNvPr>
          <p:cNvSpPr txBox="1"/>
          <p:nvPr/>
        </p:nvSpPr>
        <p:spPr>
          <a:xfrm>
            <a:off x="1987172" y="72206"/>
            <a:ext cx="10074170" cy="954107"/>
          </a:xfrm>
          <a:prstGeom prst="rect">
            <a:avLst/>
          </a:prstGeom>
          <a:noFill/>
        </p:spPr>
        <p:txBody>
          <a:bodyPr wrap="square" rtlCol="0">
            <a:spAutoFit/>
          </a:bodyPr>
          <a:lstStyle/>
          <a:p>
            <a:r>
              <a:rPr lang="en-GB" sz="2800" b="1" dirty="0">
                <a:solidFill>
                  <a:schemeClr val="accent1"/>
                </a:solidFill>
              </a:rPr>
              <a:t>Ruby has drawn a line of best fit for each of these scatter graphs. She is not sure which is correct. Can you help her? Discuss. </a:t>
            </a:r>
          </a:p>
        </p:txBody>
      </p:sp>
      <p:grpSp>
        <p:nvGrpSpPr>
          <p:cNvPr id="9" name="Group 8">
            <a:extLst>
              <a:ext uri="{FF2B5EF4-FFF2-40B4-BE49-F238E27FC236}">
                <a16:creationId xmlns:a16="http://schemas.microsoft.com/office/drawing/2014/main" id="{31FF4A3A-A823-AAEE-5A7F-E960CBC1A0EB}"/>
              </a:ext>
            </a:extLst>
          </p:cNvPr>
          <p:cNvGrpSpPr/>
          <p:nvPr/>
        </p:nvGrpSpPr>
        <p:grpSpPr>
          <a:xfrm>
            <a:off x="2211" y="-7514"/>
            <a:ext cx="2091590" cy="1923564"/>
            <a:chOff x="-27606" y="-17453"/>
            <a:chExt cx="2091590" cy="1923564"/>
          </a:xfrm>
        </p:grpSpPr>
        <p:sp>
          <p:nvSpPr>
            <p:cNvPr id="10" name="Isosceles Triangle 9">
              <a:extLst>
                <a:ext uri="{FF2B5EF4-FFF2-40B4-BE49-F238E27FC236}">
                  <a16:creationId xmlns:a16="http://schemas.microsoft.com/office/drawing/2014/main" id="{D9AC4DF9-375B-F05A-9AA8-5FD151E83C26}"/>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1" name="TextBox 10">
              <a:extLst>
                <a:ext uri="{FF2B5EF4-FFF2-40B4-BE49-F238E27FC236}">
                  <a16:creationId xmlns:a16="http://schemas.microsoft.com/office/drawing/2014/main" id="{71C11326-ACAB-8D31-EDA3-CACD05D83FE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4" name="Slide Number Placeholder 3">
            <a:extLst>
              <a:ext uri="{FF2B5EF4-FFF2-40B4-BE49-F238E27FC236}">
                <a16:creationId xmlns:a16="http://schemas.microsoft.com/office/drawing/2014/main" id="{814F260D-C2AA-87A1-1A6E-6F608B6639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5511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877A2C-836B-9B30-8521-1545C556BD98}"/>
              </a:ext>
            </a:extLst>
          </p:cNvPr>
          <p:cNvSpPr txBox="1"/>
          <p:nvPr/>
        </p:nvSpPr>
        <p:spPr>
          <a:xfrm>
            <a:off x="1769487" y="72386"/>
            <a:ext cx="10403496" cy="954107"/>
          </a:xfrm>
          <a:prstGeom prst="rect">
            <a:avLst/>
          </a:prstGeom>
          <a:noFill/>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Dev says that just one of these is a correct scatter graph. </a:t>
            </a:r>
          </a:p>
          <a:p>
            <a:r>
              <a:rPr lang="en-US" sz="2800" b="1" dirty="0">
                <a:solidFill>
                  <a:schemeClr val="accent1"/>
                </a:solidFill>
                <a:latin typeface="Arial" panose="020B0604020202020204" pitchFamily="34" charset="0"/>
                <a:cs typeface="Arial" panose="020B0604020202020204" pitchFamily="34" charset="0"/>
              </a:rPr>
              <a:t>Ruby says both are correct. Who is right? Why?</a:t>
            </a:r>
          </a:p>
        </p:txBody>
      </p:sp>
      <p:grpSp>
        <p:nvGrpSpPr>
          <p:cNvPr id="9" name="Group 8">
            <a:extLst>
              <a:ext uri="{FF2B5EF4-FFF2-40B4-BE49-F238E27FC236}">
                <a16:creationId xmlns:a16="http://schemas.microsoft.com/office/drawing/2014/main" id="{31FF4A3A-A823-AAEE-5A7F-E960CBC1A0EB}"/>
              </a:ext>
            </a:extLst>
          </p:cNvPr>
          <p:cNvGrpSpPr/>
          <p:nvPr/>
        </p:nvGrpSpPr>
        <p:grpSpPr>
          <a:xfrm>
            <a:off x="2211" y="-7514"/>
            <a:ext cx="2091590" cy="1923564"/>
            <a:chOff x="-27606" y="-17453"/>
            <a:chExt cx="2091590" cy="1923564"/>
          </a:xfrm>
        </p:grpSpPr>
        <p:sp>
          <p:nvSpPr>
            <p:cNvPr id="10" name="Isosceles Triangle 9">
              <a:extLst>
                <a:ext uri="{FF2B5EF4-FFF2-40B4-BE49-F238E27FC236}">
                  <a16:creationId xmlns:a16="http://schemas.microsoft.com/office/drawing/2014/main" id="{D9AC4DF9-375B-F05A-9AA8-5FD151E83C26}"/>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1" name="TextBox 10">
              <a:extLst>
                <a:ext uri="{FF2B5EF4-FFF2-40B4-BE49-F238E27FC236}">
                  <a16:creationId xmlns:a16="http://schemas.microsoft.com/office/drawing/2014/main" id="{71C11326-ACAB-8D31-EDA3-CACD05D83FE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pic>
        <p:nvPicPr>
          <p:cNvPr id="4" name="Picture 3">
            <a:extLst>
              <a:ext uri="{FF2B5EF4-FFF2-40B4-BE49-F238E27FC236}">
                <a16:creationId xmlns:a16="http://schemas.microsoft.com/office/drawing/2014/main" id="{0BD4C888-51E5-1B3D-E4F4-CDD3ACEE93D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40379" y="2045103"/>
            <a:ext cx="5901257" cy="3957943"/>
          </a:xfrm>
          <a:prstGeom prst="rect">
            <a:avLst/>
          </a:prstGeom>
        </p:spPr>
      </p:pic>
      <p:pic>
        <p:nvPicPr>
          <p:cNvPr id="5" name="Picture 4" descr=" A scatter graph drawn on a squared grid. The title of the graph is 'air quality and temperature'. The x-axis is 100 squares long and labelled 'Temperature °C'. The scale goes from 15 °C to 25 °C, in increments of 1 °C each being 10 squares apart. The y-axis is 60 squares long and labelled 'Daily air quality index'. The scale is from 0 to 12, with labels in increments of 2, each 10 squares apart. The points (16,3), (17,4), (18,4), (18,5), (19,6), (20,6), (20,7), (22,7), (23,8) and (24,10) are plotted and a straight line is drawn between (0,0) and (24,10). There are 7 points above the line and 2 below.">
            <a:extLst>
              <a:ext uri="{FF2B5EF4-FFF2-40B4-BE49-F238E27FC236}">
                <a16:creationId xmlns:a16="http://schemas.microsoft.com/office/drawing/2014/main" id="{DB0D7DEC-52CB-72B0-5C05-11E67735643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2460" y="2067117"/>
            <a:ext cx="5901257" cy="3957943"/>
          </a:xfrm>
          <a:prstGeom prst="rect">
            <a:avLst/>
          </a:prstGeom>
        </p:spPr>
      </p:pic>
      <p:cxnSp>
        <p:nvCxnSpPr>
          <p:cNvPr id="6" name="Straight Connector 5">
            <a:extLst>
              <a:ext uri="{FF2B5EF4-FFF2-40B4-BE49-F238E27FC236}">
                <a16:creationId xmlns:a16="http://schemas.microsoft.com/office/drawing/2014/main" id="{F20B8424-3DC5-F308-7FC1-669BF98BB43C}"/>
              </a:ext>
            </a:extLst>
          </p:cNvPr>
          <p:cNvCxnSpPr>
            <a:cxnSpLocks/>
          </p:cNvCxnSpPr>
          <p:nvPr/>
        </p:nvCxnSpPr>
        <p:spPr>
          <a:xfrm flipV="1">
            <a:off x="915986" y="2869586"/>
            <a:ext cx="4529301" cy="25363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 A scatter graph drawn on a squared grid. The title of the graph is 'air quality and temperature'. The x-axis is 100 squares long and labelled 'Temperature °C'. The scale goes from 15 °C to 25 °C, in increments of 1 °C each being 10 squares apart. The y-axis is 60 squares long and labelled 'Daily air quality index'. The scale is from 0 to 12, with labels in increments of 2, each 10 squares apart. The points (16,3), (17,4), (18,4), (18,5), (19,6), (20,6), (20,7), (22,7), (23,8) and (24,10) are plotted and a straight line is drawn through (18,4), (20,6) and (24,10). There are 5 points above the line and 2 below.">
            <a:extLst>
              <a:ext uri="{FF2B5EF4-FFF2-40B4-BE49-F238E27FC236}">
                <a16:creationId xmlns:a16="http://schemas.microsoft.com/office/drawing/2014/main" id="{B8E707D2-1C3C-2512-4D96-F256AD009207}"/>
              </a:ext>
            </a:extLst>
          </p:cNvPr>
          <p:cNvCxnSpPr>
            <a:cxnSpLocks/>
          </p:cNvCxnSpPr>
          <p:nvPr/>
        </p:nvCxnSpPr>
        <p:spPr>
          <a:xfrm flipV="1">
            <a:off x="7283327" y="2637109"/>
            <a:ext cx="4554370" cy="23058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535B86F-E153-10AF-825E-1E7FB59CEA50}"/>
              </a:ext>
            </a:extLst>
          </p:cNvPr>
          <p:cNvSpPr txBox="1"/>
          <p:nvPr/>
        </p:nvSpPr>
        <p:spPr>
          <a:xfrm>
            <a:off x="807084" y="1605452"/>
            <a:ext cx="463826" cy="461665"/>
          </a:xfrm>
          <a:prstGeom prst="rect">
            <a:avLst/>
          </a:prstGeom>
          <a:noFill/>
          <a:ln>
            <a:noFill/>
          </a:ln>
        </p:spPr>
        <p:txBody>
          <a:bodyPr wrap="square" rtlCol="0">
            <a:spAutoFit/>
          </a:bodyPr>
          <a:lstStyle/>
          <a:p>
            <a:r>
              <a:rPr lang="en-GB" sz="2400" b="1" dirty="0"/>
              <a:t>A</a:t>
            </a:r>
          </a:p>
        </p:txBody>
      </p:sp>
      <p:sp>
        <p:nvSpPr>
          <p:cNvPr id="12" name="TextBox 11">
            <a:extLst>
              <a:ext uri="{FF2B5EF4-FFF2-40B4-BE49-F238E27FC236}">
                <a16:creationId xmlns:a16="http://schemas.microsoft.com/office/drawing/2014/main" id="{E05BB6B5-3636-1F01-72DA-04859CB31610}"/>
              </a:ext>
            </a:extLst>
          </p:cNvPr>
          <p:cNvSpPr txBox="1"/>
          <p:nvPr/>
        </p:nvSpPr>
        <p:spPr>
          <a:xfrm>
            <a:off x="6702949" y="1583438"/>
            <a:ext cx="463826" cy="461665"/>
          </a:xfrm>
          <a:prstGeom prst="rect">
            <a:avLst/>
          </a:prstGeom>
          <a:noFill/>
          <a:ln>
            <a:noFill/>
          </a:ln>
        </p:spPr>
        <p:txBody>
          <a:bodyPr wrap="square" rtlCol="0">
            <a:spAutoFit/>
          </a:bodyPr>
          <a:lstStyle/>
          <a:p>
            <a:r>
              <a:rPr lang="en-GB" sz="2400" b="1" dirty="0"/>
              <a:t>B</a:t>
            </a:r>
          </a:p>
        </p:txBody>
      </p:sp>
      <p:sp>
        <p:nvSpPr>
          <p:cNvPr id="2" name="Slide Number Placeholder 1">
            <a:extLst>
              <a:ext uri="{FF2B5EF4-FFF2-40B4-BE49-F238E27FC236}">
                <a16:creationId xmlns:a16="http://schemas.microsoft.com/office/drawing/2014/main" id="{5DF2E4F9-ABCB-0213-08DA-C3FA11A164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230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1000" y="1129212"/>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364933" y="1129212"/>
            <a:ext cx="9583947" cy="4931346"/>
            <a:chOff x="91248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912487" y="1949570"/>
              <a:ext cx="1954686" cy="355765"/>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91248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1594884" y="1922574"/>
            <a:ext cx="9144000" cy="3354765"/>
          </a:xfrm>
          <a:prstGeom prst="rect">
            <a:avLst/>
          </a:prstGeom>
          <a:noFill/>
        </p:spPr>
        <p:txBody>
          <a:bodyPr wrap="square" rtlCol="0">
            <a:spAutoFit/>
          </a:bodyPr>
          <a:lstStyle/>
          <a:p>
            <a:pPr>
              <a:spcAft>
                <a:spcPts val="600"/>
              </a:spcAft>
            </a:pPr>
            <a:r>
              <a:rPr lang="en-GB" sz="2400" dirty="0">
                <a:latin typeface="Arial" panose="020B0604020202020204" pitchFamily="34" charset="0"/>
                <a:cs typeface="Arial" panose="020B0604020202020204" pitchFamily="34" charset="0"/>
              </a:rPr>
              <a:t>A line of best fit…</a:t>
            </a:r>
            <a:endParaRPr lang="en-US" sz="2400" dirty="0">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ignores any outliers</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reflects the trend of the data</a:t>
            </a:r>
            <a:r>
              <a:rPr lang="en-GB" sz="2400" i="0" dirty="0">
                <a:effectLst/>
                <a:latin typeface="Arial" panose="020B0604020202020204" pitchFamily="34" charset="0"/>
                <a:cs typeface="Arial" panose="020B0604020202020204" pitchFamily="34" charset="0"/>
              </a:rPr>
              <a:t> </a:t>
            </a:r>
          </a:p>
          <a:p>
            <a:pPr marL="457200" indent="-457200">
              <a:spcAft>
                <a:spcPts val="600"/>
              </a:spcAft>
              <a:buFont typeface="Arial" panose="020B0604020202020204" pitchFamily="34" charset="0"/>
              <a:buChar char="•"/>
            </a:pPr>
            <a:r>
              <a:rPr lang="en-GB" sz="2400" i="0" dirty="0">
                <a:effectLst/>
                <a:latin typeface="Arial" panose="020B0604020202020204" pitchFamily="34" charset="0"/>
                <a:cs typeface="Arial" panose="020B0604020202020204" pitchFamily="34" charset="0"/>
              </a:rPr>
              <a:t>must be balanced </a:t>
            </a:r>
            <a:br>
              <a:rPr lang="en-GB" sz="2400" i="0" dirty="0">
                <a:effectLst/>
                <a:latin typeface="Arial" panose="020B0604020202020204" pitchFamily="34" charset="0"/>
                <a:cs typeface="Arial" panose="020B0604020202020204" pitchFamily="34" charset="0"/>
              </a:rPr>
            </a:br>
            <a:r>
              <a:rPr lang="en-GB" sz="2400" i="0" dirty="0">
                <a:effectLst/>
                <a:latin typeface="Arial" panose="020B0604020202020204" pitchFamily="34" charset="0"/>
                <a:cs typeface="Arial" panose="020B0604020202020204" pitchFamily="34" charset="0"/>
              </a:rPr>
              <a:t>(should have points above and below the line at both ends of the line</a:t>
            </a:r>
            <a:r>
              <a:rPr lang="en-GB" sz="2400" dirty="0">
                <a:latin typeface="Arial" panose="020B0604020202020204" pitchFamily="34" charset="0"/>
                <a:cs typeface="Arial" panose="020B0604020202020204" pitchFamily="34" charset="0"/>
              </a:rPr>
              <a:t>)</a:t>
            </a:r>
            <a:endParaRPr lang="en-GB" sz="2400" i="0" dirty="0">
              <a:effectLst/>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should not be </a:t>
            </a:r>
            <a:r>
              <a:rPr lang="en-GB" sz="2400" i="0" dirty="0">
                <a:effectLst/>
                <a:latin typeface="Arial" panose="020B0604020202020204" pitchFamily="34" charset="0"/>
                <a:cs typeface="Arial" panose="020B0604020202020204" pitchFamily="34" charset="0"/>
              </a:rPr>
              <a:t>forced to pass through any specific data points, or to pass through zero. </a:t>
            </a:r>
            <a:endParaRPr lang="en-US"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2C72405-87C2-2441-8282-89E4DC8649AD}"/>
              </a:ext>
            </a:extLst>
          </p:cNvPr>
          <p:cNvSpPr txBox="1">
            <a:spLocks/>
          </p:cNvSpPr>
          <p:nvPr/>
        </p:nvSpPr>
        <p:spPr>
          <a:xfrm>
            <a:off x="487017" y="136525"/>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rgbClr val="4472C4"/>
                </a:solidFill>
                <a:latin typeface="Arial" panose="020B0604020202020204" pitchFamily="34" charset="0"/>
                <a:cs typeface="Arial" panose="020B0604020202020204" pitchFamily="34" charset="0"/>
              </a:rPr>
              <a:t>Guidelines for drawing a line of best fit</a:t>
            </a:r>
          </a:p>
        </p:txBody>
      </p:sp>
    </p:spTree>
    <p:extLst>
      <p:ext uri="{BB962C8B-B14F-4D97-AF65-F5344CB8AC3E}">
        <p14:creationId xmlns:p14="http://schemas.microsoft.com/office/powerpoint/2010/main" val="19725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50584" y="222463"/>
            <a:ext cx="7193845" cy="8051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Types of correlation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Discuss</a:t>
            </a:r>
          </a:p>
        </p:txBody>
      </p:sp>
      <p:sp>
        <p:nvSpPr>
          <p:cNvPr id="3" name="TextBox 2">
            <a:extLst>
              <a:ext uri="{FF2B5EF4-FFF2-40B4-BE49-F238E27FC236}">
                <a16:creationId xmlns:a16="http://schemas.microsoft.com/office/drawing/2014/main" id="{7DFC484C-574F-4F3B-8C21-87719AA99331}"/>
              </a:ext>
            </a:extLst>
          </p:cNvPr>
          <p:cNvSpPr txBox="1"/>
          <p:nvPr/>
        </p:nvSpPr>
        <p:spPr>
          <a:xfrm>
            <a:off x="614649" y="1364054"/>
            <a:ext cx="10962702" cy="569386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Positive correlation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Negative correlation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No correlation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Correlations can be strong or weak.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Picture 4" descr="Three scatter graphs to show positive correlation, negative correlation and no correlation. All three graphs have unlabelled axes. The positive correlation graph shows a cluster of 8 crosses around a line of best fit with a positive gradient. The negative correlation graph shows a cluster of 9 crosses around a line of best fit with a negative gradient. The no correlation graph shows 11 crosses randomly scattered on the graph. No line of best fit is drawn as there is no obvious trend.">
            <a:extLst>
              <a:ext uri="{FF2B5EF4-FFF2-40B4-BE49-F238E27FC236}">
                <a16:creationId xmlns:a16="http://schemas.microsoft.com/office/drawing/2014/main" id="{154B8499-3658-4B27-2AC3-21C4D66657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910" b="35749"/>
          <a:stretch/>
        </p:blipFill>
        <p:spPr>
          <a:xfrm>
            <a:off x="2655778" y="2702724"/>
            <a:ext cx="6880444" cy="2791222"/>
          </a:xfrm>
          <a:prstGeom prst="rect">
            <a:avLst/>
          </a:prstGeom>
        </p:spPr>
      </p:pic>
    </p:spTree>
    <p:extLst>
      <p:ext uri="{BB962C8B-B14F-4D97-AF65-F5344CB8AC3E}">
        <p14:creationId xmlns:p14="http://schemas.microsoft.com/office/powerpoint/2010/main" val="3874025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2.xml><?xml version="1.0" encoding="utf-8"?>
<ds:datastoreItem xmlns:ds="http://schemas.openxmlformats.org/officeDocument/2006/customXml" ds:itemID="{F054519A-5C88-4765-8DF4-097EB505FC69}">
  <ds:schemaRefs>
    <ds:schemaRef ds:uri="http://purl.org/dc/elements/1.1/"/>
    <ds:schemaRef ds:uri="http://schemas.openxmlformats.org/package/2006/metadata/core-properties"/>
    <ds:schemaRef ds:uri="http://schemas.microsoft.com/office/2006/metadata/properties"/>
    <ds:schemaRef ds:uri="http://purl.org/dc/terms/"/>
    <ds:schemaRef ds:uri="http://purl.org/dc/dcmitype/"/>
    <ds:schemaRef ds:uri="http://schemas.microsoft.com/office/infopath/2007/PartnerControls"/>
    <ds:schemaRef ds:uri="http://schemas.microsoft.com/office/2006/documentManagement/types"/>
    <ds:schemaRef ds:uri="http://www.w3.org/XML/1998/namespace"/>
    <ds:schemaRef ds:uri="c5cf19a6-e467-491d-9af0-5a70f09a6a41"/>
    <ds:schemaRef ds:uri="a943fffa-545b-4eca-b17d-5f9a138dda08"/>
  </ds:schemaRefs>
</ds:datastoreItem>
</file>

<file path=customXml/itemProps3.xml><?xml version="1.0" encoding="utf-8"?>
<ds:datastoreItem xmlns:ds="http://schemas.openxmlformats.org/officeDocument/2006/customXml" ds:itemID="{EA5F2718-2AD6-422C-A6A4-32C0EFBE3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7219</TotalTime>
  <Words>3141</Words>
  <Application>Microsoft Office PowerPoint</Application>
  <PresentationFormat>Widescreen</PresentationFormat>
  <Paragraphs>458</Paragraphs>
  <Slides>22</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Arial Nova Light</vt:lpstr>
      <vt:lpstr>Calibri</vt:lpstr>
      <vt:lpstr>Calibri Light</vt:lpstr>
      <vt:lpstr>Cambria Math</vt:lpstr>
      <vt:lpstr>Ink Free</vt:lpstr>
      <vt:lpstr>Office Theme</vt:lpstr>
      <vt:lpstr>Custom Design</vt:lpstr>
      <vt:lpstr>1_Custom Design</vt:lpstr>
      <vt:lpstr>Lesson 3:  Scatter graphs Level 2</vt:lpstr>
      <vt:lpstr>Data collection</vt:lpstr>
      <vt:lpstr>Task 1 – data collection</vt:lpstr>
      <vt:lpstr>Say what you see</vt:lpstr>
      <vt:lpstr>Interpreting a scatter graph</vt:lpstr>
      <vt:lpstr>PowerPoint Presentation</vt:lpstr>
      <vt:lpstr>PowerPoint Presentation</vt:lpstr>
      <vt:lpstr>PowerPoint Presentation</vt:lpstr>
      <vt:lpstr>Types of correlation</vt:lpstr>
      <vt:lpstr>PowerPoint Presentation</vt:lpstr>
      <vt:lpstr>PowerPoint Presentation</vt:lpstr>
      <vt:lpstr>PowerPoint Presentation</vt:lpstr>
      <vt:lpstr>Correlation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review:  Scatter graphs Level 2</vt:lpstr>
      <vt:lpstr>Lesson 3: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Chess Law</cp:lastModifiedBy>
  <cp:revision>99</cp:revision>
  <dcterms:created xsi:type="dcterms:W3CDTF">2019-07-11T15:46:02Z</dcterms:created>
  <dcterms:modified xsi:type="dcterms:W3CDTF">2023-04-24T13:22:40Z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