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43"/>
  </p:notesMasterIdLst>
  <p:sldIdLst>
    <p:sldId id="261" r:id="rId6"/>
    <p:sldId id="264" r:id="rId7"/>
    <p:sldId id="327" r:id="rId8"/>
    <p:sldId id="328" r:id="rId9"/>
    <p:sldId id="329" r:id="rId10"/>
    <p:sldId id="330" r:id="rId11"/>
    <p:sldId id="307"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5" r:id="rId26"/>
    <p:sldId id="351" r:id="rId27"/>
    <p:sldId id="355" r:id="rId28"/>
    <p:sldId id="356" r:id="rId29"/>
    <p:sldId id="357" r:id="rId30"/>
    <p:sldId id="358" r:id="rId31"/>
    <p:sldId id="344" r:id="rId32"/>
    <p:sldId id="346" r:id="rId33"/>
    <p:sldId id="352" r:id="rId34"/>
    <p:sldId id="353" r:id="rId35"/>
    <p:sldId id="354" r:id="rId36"/>
    <p:sldId id="347" r:id="rId37"/>
    <p:sldId id="348" r:id="rId38"/>
    <p:sldId id="349" r:id="rId39"/>
    <p:sldId id="350" r:id="rId40"/>
    <p:sldId id="266" r:id="rId41"/>
    <p:sldId id="32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8DBF29-173B-1EE4-E980-EBF86C79181A}" name="Editor" initials="FR" userId="Editor" providerId="None"/>
  <p188:author id="{DB168830-51D4-4CC1-7858-D21AD9F13162}" name="Sarah Stafford" initials="SS" userId="Sarah Stafford" providerId="None"/>
  <p188:author id="{13731D61-6EEF-166B-55A1-BE9FB9519EDD}" name="Tingting Han (Staff)" initials="TH(" userId="S::t.han@bbk.ac.uk::9e8bedea-f974-4041-a7f3-2d91e0e4dcb7" providerId="AD"/>
  <p188:author id="{3E6B536D-1C57-B62F-3CFA-11D3B5165A4F}" name="Arun Aranganathan" initials="AA" userId="S::ArunKumar@newgenpublishing.co.uk::f7080a4c-0df9-4660-97a1-adaa21e1ac2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lett, Clare" initials="CC" lastIdx="18" clrIdx="0">
    <p:extLst>
      <p:ext uri="{19B8F6BF-5375-455C-9EA6-DF929625EA0E}">
        <p15:presenceInfo xmlns:p15="http://schemas.microsoft.com/office/powerpoint/2012/main" userId="S::Clare.Collett@Pearson.com::a376c1f8-5148-4d55-9c90-6113c98c8476" providerId="AD"/>
      </p:ext>
    </p:extLst>
  </p:cmAuthor>
  <p:cmAuthor id="2" name="Veronica Wastell" initials="VW" lastIdx="3" clrIdx="1">
    <p:extLst>
      <p:ext uri="{19B8F6BF-5375-455C-9EA6-DF929625EA0E}">
        <p15:presenceInfo xmlns:p15="http://schemas.microsoft.com/office/powerpoint/2012/main" userId="Veronica Wastell" providerId="None"/>
      </p:ext>
    </p:extLst>
  </p:cmAuthor>
  <p:cmAuthor id="3" name="Marie Joubert" initials="MJ" lastIdx="6" clrIdx="2">
    <p:extLst>
      <p:ext uri="{19B8F6BF-5375-455C-9EA6-DF929625EA0E}">
        <p15:presenceInfo xmlns:p15="http://schemas.microsoft.com/office/powerpoint/2012/main" userId="S::marie.joubert1@nottingham.ac.uk::8784a254-284d-4fcc-ace7-66743a425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0064"/>
    <a:srgbClr val="E6C8D9"/>
    <a:srgbClr val="0071F8"/>
    <a:srgbClr val="9BC8FF"/>
    <a:srgbClr val="008FC9"/>
    <a:srgbClr val="DD3D4C"/>
    <a:srgbClr val="F9D09E"/>
    <a:srgbClr val="C96035"/>
    <a:srgbClr val="DDB17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47" autoAdjust="0"/>
    <p:restoredTop sz="79048" autoAdjust="0"/>
  </p:normalViewPr>
  <p:slideViewPr>
    <p:cSldViewPr snapToGrid="0" snapToObjects="1">
      <p:cViewPr varScale="1">
        <p:scale>
          <a:sx n="100" d="100"/>
          <a:sy n="100" d="100"/>
        </p:scale>
        <p:origin x="536" y="1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p:scale>
          <a:sx n="75" d="100"/>
          <a:sy n="75" d="100"/>
        </p:scale>
        <p:origin x="2088" y="-6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5C08C-1EE7-2E4B-BEDD-2CD36E772CA0}" type="datetimeFigureOut">
              <a:rPr lang="en-US" smtClean="0"/>
              <a:t>3/29/23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292A9-7A47-3844-B146-D6E152DCFCB4}" type="slidenum">
              <a:rPr lang="en-US" smtClean="0"/>
              <a:t>‹#›</a:t>
            </a:fld>
            <a:endParaRPr lang="en-US"/>
          </a:p>
        </p:txBody>
      </p:sp>
    </p:spTree>
    <p:extLst>
      <p:ext uri="{BB962C8B-B14F-4D97-AF65-F5344CB8AC3E}">
        <p14:creationId xmlns:p14="http://schemas.microsoft.com/office/powerpoint/2010/main" val="391170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athsbot.com/manipulatives/til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a:p>
        </p:txBody>
      </p:sp>
    </p:spTree>
    <p:extLst>
      <p:ext uri="{BB962C8B-B14F-4D97-AF65-F5344CB8AC3E}">
        <p14:creationId xmlns:p14="http://schemas.microsoft.com/office/powerpoint/2010/main" val="47017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Ask learners to think about what they need to do to solve the equation. Allow them to first try solving the equation independently.</a:t>
            </a:r>
          </a:p>
          <a:p>
            <a:r>
              <a:rPr lang="en-GB" b="0" dirty="0"/>
              <a:t>Use the animation to connect the tiles with the equation, in particular emphasise</a:t>
            </a:r>
          </a:p>
          <a:p>
            <a:pPr marL="171450" indent="-171450">
              <a:buFont typeface="Arial" panose="020B0604020202020204" pitchFamily="34" charset="0"/>
              <a:buChar char="•"/>
            </a:pPr>
            <a:r>
              <a:rPr lang="en-GB" b="0" dirty="0"/>
              <a:t>This is a </a:t>
            </a:r>
            <a:r>
              <a:rPr lang="en-GB" b="1" dirty="0"/>
              <a:t>one step equation </a:t>
            </a:r>
            <a:r>
              <a:rPr lang="en-GB" b="0" dirty="0"/>
              <a:t>– </a:t>
            </a:r>
          </a:p>
          <a:p>
            <a:pPr marL="171450" indent="-171450">
              <a:buFont typeface="Arial" panose="020B0604020202020204" pitchFamily="34" charset="0"/>
              <a:buChar char="•"/>
            </a:pPr>
            <a:r>
              <a:rPr lang="en-GB" b="0" dirty="0"/>
              <a:t>Removing the tiles is equivalent to </a:t>
            </a:r>
            <a:r>
              <a:rPr lang="en-GB" b="1" dirty="0"/>
              <a:t>subtracting</a:t>
            </a:r>
            <a:r>
              <a:rPr lang="en-GB" b="0" dirty="0"/>
              <a:t> 2 in the algebraic solution</a:t>
            </a:r>
          </a:p>
          <a:p>
            <a:endParaRPr lang="en-GB" b="0"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10</a:t>
            </a:fld>
            <a:endParaRPr lang="en-US"/>
          </a:p>
        </p:txBody>
      </p:sp>
    </p:spTree>
    <p:extLst>
      <p:ext uri="{BB962C8B-B14F-4D97-AF65-F5344CB8AC3E}">
        <p14:creationId xmlns:p14="http://schemas.microsoft.com/office/powerpoint/2010/main" val="955215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Ask learners to think about what they need to do to solve the equation. Allow them to first try solving the equation independently. Then show learners the animation, explaining each step of the process.</a:t>
            </a:r>
          </a:p>
          <a:p>
            <a:r>
              <a:rPr lang="en-GB" b="0" dirty="0"/>
              <a:t>Point out that here the equation can be solved in one step – by dividing both sides by 3. It is useful to write ‘÷3’ to show the process.</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11</a:t>
            </a:fld>
            <a:endParaRPr lang="en-US"/>
          </a:p>
        </p:txBody>
      </p:sp>
    </p:spTree>
    <p:extLst>
      <p:ext uri="{BB962C8B-B14F-4D97-AF65-F5344CB8AC3E}">
        <p14:creationId xmlns:p14="http://schemas.microsoft.com/office/powerpoint/2010/main" val="648360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learners to solve the equations on this slide independently. The algebra tiles can be used to help them. It is fine if learners cannot finish answering all of the questions in time. Go through as a class. Invite some learners to share their solutions.</a:t>
            </a:r>
          </a:p>
          <a:p>
            <a:endParaRPr lang="en-US" dirty="0"/>
          </a:p>
          <a:p>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12</a:t>
            </a:fld>
            <a:endParaRPr lang="en-US"/>
          </a:p>
        </p:txBody>
      </p:sp>
    </p:spTree>
    <p:extLst>
      <p:ext uri="{BB962C8B-B14F-4D97-AF65-F5344CB8AC3E}">
        <p14:creationId xmlns:p14="http://schemas.microsoft.com/office/powerpoint/2010/main" val="1357955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learners to solve the equations on this slide independently, without the use of algebra tiles. It is fine if learners cannot finish answering all of the questions in time. Go through as a class. Invite some learners to share their solutions.</a:t>
            </a:r>
          </a:p>
          <a:p>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13</a:t>
            </a:fld>
            <a:endParaRPr lang="en-US"/>
          </a:p>
        </p:txBody>
      </p:sp>
    </p:spTree>
    <p:extLst>
      <p:ext uri="{BB962C8B-B14F-4D97-AF65-F5344CB8AC3E}">
        <p14:creationId xmlns:p14="http://schemas.microsoft.com/office/powerpoint/2010/main" val="430073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baseline="0" dirty="0"/>
              <a:t>Ask learners to try representing the picture using algebra tiles and writing an equation. Have some learners share their equations. A solution will be shown in the next slide.</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14</a:t>
            </a:fld>
            <a:endParaRPr lang="en-US"/>
          </a:p>
        </p:txBody>
      </p:sp>
    </p:spTree>
    <p:extLst>
      <p:ext uri="{BB962C8B-B14F-4D97-AF65-F5344CB8AC3E}">
        <p14:creationId xmlns:p14="http://schemas.microsoft.com/office/powerpoint/2010/main" val="573001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15</a:t>
            </a:fld>
            <a:endParaRPr lang="en-US"/>
          </a:p>
        </p:txBody>
      </p:sp>
    </p:spTree>
    <p:extLst>
      <p:ext uri="{BB962C8B-B14F-4D97-AF65-F5344CB8AC3E}">
        <p14:creationId xmlns:p14="http://schemas.microsoft.com/office/powerpoint/2010/main" val="1241468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Discuss what to do if there is </a:t>
                </a:r>
                <a14:m>
                  <m:oMath xmlns:m="http://schemas.openxmlformats.org/officeDocument/2006/math">
                    <m:r>
                      <a:rPr lang="en-SG" sz="1200" b="0" i="1" dirty="0" smtClean="0">
                        <a:solidFill>
                          <a:schemeClr val="tx1"/>
                        </a:solidFill>
                        <a:latin typeface="Cambria Math" panose="02040503050406030204" pitchFamily="18" charset="0"/>
                      </a:rPr>
                      <m:t>–</m:t>
                    </m:r>
                    <m:r>
                      <a:rPr lang="en-GB" sz="1200" i="1" dirty="0" smtClean="0">
                        <a:solidFill>
                          <a:schemeClr val="tx1"/>
                        </a:solidFill>
                        <a:latin typeface="Cambria Math" panose="02040503050406030204" pitchFamily="18" charset="0"/>
                      </a:rPr>
                      <m:t>𝑥</m:t>
                    </m:r>
                  </m:oMath>
                </a14:m>
                <a:r>
                  <a:rPr lang="en-GB" dirty="0"/>
                  <a:t> or negative numbers in an equation. </a:t>
                </a:r>
              </a:p>
              <a:p>
                <a:endParaRPr lang="en-GB" dirty="0"/>
              </a:p>
              <a:p>
                <a:r>
                  <a:rPr lang="en-GB" dirty="0"/>
                  <a:t>Emphasise that we cannot just remove </a:t>
                </a:r>
                <a14:m>
                  <m:oMath xmlns:m="http://schemas.openxmlformats.org/officeDocument/2006/math">
                    <m:r>
                      <a:rPr lang="en-SG" sz="1200" b="0" i="1" dirty="0" smtClean="0">
                        <a:solidFill>
                          <a:schemeClr val="tx1"/>
                        </a:solidFill>
                        <a:latin typeface="Cambria Math" panose="02040503050406030204" pitchFamily="18" charset="0"/>
                      </a:rPr>
                      <m:t>–</m:t>
                    </m:r>
                    <m:r>
                      <a:rPr lang="en-GB" sz="1200" i="1" dirty="0" smtClean="0">
                        <a:solidFill>
                          <a:schemeClr val="tx1"/>
                        </a:solidFill>
                        <a:latin typeface="Cambria Math" panose="02040503050406030204" pitchFamily="18" charset="0"/>
                      </a:rPr>
                      <m:t>𝑥</m:t>
                    </m:r>
                  </m:oMath>
                </a14:m>
                <a:r>
                  <a:rPr lang="en-GB" dirty="0"/>
                  <a:t> or negative numbers to balance; we need to add </a:t>
                </a:r>
                <a14:m>
                  <m:oMath xmlns:m="http://schemas.openxmlformats.org/officeDocument/2006/math">
                    <m:r>
                      <a:rPr lang="en-GB" sz="1200" i="1" dirty="0" smtClean="0">
                        <a:solidFill>
                          <a:schemeClr val="tx1"/>
                        </a:solidFill>
                        <a:latin typeface="Cambria Math" panose="02040503050406030204" pitchFamily="18" charset="0"/>
                      </a:rPr>
                      <m:t>𝑥</m:t>
                    </m:r>
                  </m:oMath>
                </a14:m>
                <a:r>
                  <a:rPr lang="en-GB" dirty="0"/>
                  <a:t> or positive numbers in order to create ‘zero pairs’. </a:t>
                </a:r>
              </a:p>
            </p:txBody>
          </p:sp>
        </mc:Choice>
        <mc:Fallback xmlns="">
          <p:sp>
            <p:nvSpPr>
              <p:cNvPr id="3" name="Notes Placeholder 2"/>
              <p:cNvSpPr>
                <a:spLocks noGrp="1"/>
              </p:cNvSpPr>
              <p:nvPr>
                <p:ph type="body" idx="1"/>
              </p:nvPr>
            </p:nvSpPr>
            <p:spPr/>
            <p:txBody>
              <a:bodyPr/>
              <a:lstStyle/>
              <a:p>
                <a:r>
                  <a:rPr lang="en-GB" dirty="0"/>
                  <a:t>Discuss what to do if there is </a:t>
                </a:r>
                <a:r>
                  <a:rPr lang="en-SG" sz="1200" b="0" i="0" dirty="0">
                    <a:solidFill>
                      <a:schemeClr val="tx1"/>
                    </a:solidFill>
                    <a:latin typeface="Cambria Math" panose="02040503050406030204" pitchFamily="18" charset="0"/>
                  </a:rPr>
                  <a:t>–</a:t>
                </a:r>
                <a:r>
                  <a:rPr lang="en-GB" sz="1200" i="0" dirty="0">
                    <a:solidFill>
                      <a:schemeClr val="tx1"/>
                    </a:solidFill>
                    <a:latin typeface="Cambria Math" panose="02040503050406030204" pitchFamily="18" charset="0"/>
                  </a:rPr>
                  <a:t>𝑥</a:t>
                </a:r>
                <a:r>
                  <a:rPr lang="en-GB" dirty="0"/>
                  <a:t> or negative numbers in an equation. </a:t>
                </a:r>
              </a:p>
              <a:p>
                <a:endParaRPr lang="en-GB" dirty="0"/>
              </a:p>
              <a:p>
                <a:r>
                  <a:rPr lang="en-GB" dirty="0"/>
                  <a:t>Emphasise that we cannot just remove </a:t>
                </a:r>
                <a:r>
                  <a:rPr lang="en-SG" sz="1200" b="0" i="0" dirty="0">
                    <a:solidFill>
                      <a:schemeClr val="tx1"/>
                    </a:solidFill>
                    <a:latin typeface="Cambria Math" panose="02040503050406030204" pitchFamily="18" charset="0"/>
                  </a:rPr>
                  <a:t>–</a:t>
                </a:r>
                <a:r>
                  <a:rPr lang="en-GB" sz="1200" i="0" dirty="0">
                    <a:solidFill>
                      <a:schemeClr val="tx1"/>
                    </a:solidFill>
                    <a:latin typeface="Cambria Math" panose="02040503050406030204" pitchFamily="18" charset="0"/>
                  </a:rPr>
                  <a:t>𝑥</a:t>
                </a:r>
                <a:r>
                  <a:rPr lang="en-GB" dirty="0"/>
                  <a:t> or negative numbers to balance; we need to add </a:t>
                </a:r>
                <a:r>
                  <a:rPr lang="en-GB" sz="1200" i="0" dirty="0">
                    <a:solidFill>
                      <a:schemeClr val="tx1"/>
                    </a:solidFill>
                    <a:latin typeface="Cambria Math" panose="02040503050406030204" pitchFamily="18" charset="0"/>
                  </a:rPr>
                  <a:t>𝑥</a:t>
                </a:r>
                <a:r>
                  <a:rPr lang="en-GB" dirty="0"/>
                  <a:t> or positive numbers in order to create “zero pairs”. </a:t>
                </a:r>
              </a:p>
            </p:txBody>
          </p:sp>
        </mc:Fallback>
      </mc:AlternateContent>
      <p:sp>
        <p:nvSpPr>
          <p:cNvPr id="4" name="Slide Number Placeholder 3"/>
          <p:cNvSpPr>
            <a:spLocks noGrp="1"/>
          </p:cNvSpPr>
          <p:nvPr>
            <p:ph type="sldNum" sz="quarter" idx="10"/>
          </p:nvPr>
        </p:nvSpPr>
        <p:spPr/>
        <p:txBody>
          <a:bodyPr/>
          <a:lstStyle/>
          <a:p>
            <a:fld id="{C30292A9-7A47-3844-B146-D6E152DCFCB4}" type="slidenum">
              <a:rPr lang="en-US" smtClean="0"/>
              <a:t>16</a:t>
            </a:fld>
            <a:endParaRPr lang="en-US"/>
          </a:p>
        </p:txBody>
      </p:sp>
    </p:spTree>
    <p:extLst>
      <p:ext uri="{BB962C8B-B14F-4D97-AF65-F5344CB8AC3E}">
        <p14:creationId xmlns:p14="http://schemas.microsoft.com/office/powerpoint/2010/main" val="2144949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learners to solve the equations on this slide independently. The algebra tiles can be used to help them. It is fine if learners cannot finish answering all of the questions in time. Go through as a class. Invite some learners to share their solutions.</a:t>
            </a:r>
          </a:p>
          <a:p>
            <a:endParaRPr lang="en-US" dirty="0"/>
          </a:p>
          <a:p>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17</a:t>
            </a:fld>
            <a:endParaRPr lang="en-US"/>
          </a:p>
        </p:txBody>
      </p:sp>
    </p:spTree>
    <p:extLst>
      <p:ext uri="{BB962C8B-B14F-4D97-AF65-F5344CB8AC3E}">
        <p14:creationId xmlns:p14="http://schemas.microsoft.com/office/powerpoint/2010/main" val="4078692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learners to solve the equations on this slide independently, without the use of algebra tiles. It is fine if learners cannot finish answering all of the questions in time. Go through as a class. Invite some learners to share their solutions.</a:t>
            </a:r>
          </a:p>
          <a:p>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18</a:t>
            </a:fld>
            <a:endParaRPr lang="en-US"/>
          </a:p>
        </p:txBody>
      </p:sp>
    </p:spTree>
    <p:extLst>
      <p:ext uri="{BB962C8B-B14F-4D97-AF65-F5344CB8AC3E}">
        <p14:creationId xmlns:p14="http://schemas.microsoft.com/office/powerpoint/2010/main" val="2696524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t>Learners may have difficulty with -2x. Teachers</a:t>
            </a:r>
            <a:r>
              <a:rPr lang="en-GB" sz="1200" b="0" baseline="0" dirty="0"/>
              <a:t> could ask </a:t>
            </a:r>
          </a:p>
          <a:p>
            <a:pPr marL="171450" indent="-171450">
              <a:buFont typeface="Arial" panose="020B0604020202020204" pitchFamily="34" charset="0"/>
              <a:buChar char="•"/>
            </a:pPr>
            <a:r>
              <a:rPr lang="en-GB" sz="1200" b="0" i="1" baseline="0" dirty="0"/>
              <a:t>How can we change -2x to a positive value (whilst keeping the equation balanced)?</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19</a:t>
            </a:fld>
            <a:endParaRPr lang="en-US"/>
          </a:p>
        </p:txBody>
      </p:sp>
    </p:spTree>
    <p:extLst>
      <p:ext uri="{BB962C8B-B14F-4D97-AF65-F5344CB8AC3E}">
        <p14:creationId xmlns:p14="http://schemas.microsoft.com/office/powerpoint/2010/main" val="3478954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Begin by showing learners the picture of a balance scale.</a:t>
            </a:r>
            <a:r>
              <a:rPr lang="en-US" i="0" baseline="0" dirty="0"/>
              <a:t> Tell learners that such scales had been used since 1890s. In those times, people went to the grocers to buy food such as flour, sugar and rice. The grocer used a set of weights like the one shown in the picture to measure the ingredients. They were also used in people’s homes when cooking. The shopkeeper would put, for example, the flour in the bowl on one side and the weights would be placed on the other side. When the scale was balanced, it meant that the mass of the flour was equal to the mass of the weights.</a:t>
            </a:r>
          </a:p>
          <a:p>
            <a:endParaRPr lang="en-US" i="0" baseline="0" dirty="0"/>
          </a:p>
          <a:p>
            <a:r>
              <a:rPr lang="en-US" i="0" baseline="0" dirty="0"/>
              <a:t>Ask </a:t>
            </a:r>
            <a:r>
              <a:rPr lang="en-US" i="0" dirty="0"/>
              <a:t>learners</a:t>
            </a:r>
            <a:r>
              <a:rPr lang="en-US" i="0" baseline="0" dirty="0"/>
              <a:t> what a grocer had to do if a customer wanted 10 oz of flour. How would the grocer measure out the flour with the balance scale? What weights should be placed on the scale?</a:t>
            </a:r>
          </a:p>
          <a:p>
            <a:endParaRPr lang="en-US" i="0" baseline="0" dirty="0"/>
          </a:p>
          <a:p>
            <a:r>
              <a:rPr lang="en-US" i="0" baseline="0" dirty="0"/>
              <a:t>Tell </a:t>
            </a:r>
            <a:r>
              <a:rPr lang="en-US" i="0" dirty="0"/>
              <a:t>learners</a:t>
            </a:r>
            <a:r>
              <a:rPr lang="en-US" i="0" baseline="0" dirty="0"/>
              <a:t> that they will be using the concept of ‘balance’ to help them solve equations.</a:t>
            </a: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a:t>
            </a:fld>
            <a:endParaRPr lang="en-US"/>
          </a:p>
        </p:txBody>
      </p:sp>
    </p:spTree>
    <p:extLst>
      <p:ext uri="{BB962C8B-B14F-4D97-AF65-F5344CB8AC3E}">
        <p14:creationId xmlns:p14="http://schemas.microsoft.com/office/powerpoint/2010/main" val="1547876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cs typeface="Calibri"/>
              </a:rPr>
              <a:t>Discuss Ruby’s approach and whether it is correct.  </a:t>
            </a:r>
          </a:p>
          <a:p>
            <a:r>
              <a:rPr lang="en-GB" i="0" dirty="0">
                <a:cs typeface="Calibri"/>
              </a:rPr>
              <a:t>Reveal the scales for Ruby’s approach and discuss. Highlight the unbalanced scale and Ruby’s misconception.</a:t>
            </a:r>
          </a:p>
          <a:p>
            <a:endParaRPr lang="en-GB" i="0" dirty="0">
              <a:cs typeface="Calibri"/>
            </a:endParaRPr>
          </a:p>
          <a:p>
            <a:r>
              <a:rPr lang="en-GB" i="0" dirty="0">
                <a:cs typeface="Calibri"/>
              </a:rPr>
              <a:t>Next, discuss what Dev did and whether it is correct. </a:t>
            </a:r>
          </a:p>
          <a:p>
            <a:r>
              <a:rPr lang="en-GB" i="0" dirty="0">
                <a:cs typeface="Calibri"/>
              </a:rPr>
              <a:t>Reveal the scales for Dev’s approach to clarify and discuss.  Highlight the removal of two bags from each side to keep the scales balanced.</a:t>
            </a:r>
          </a:p>
          <a:p>
            <a:endParaRPr lang="en-GB" i="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cs typeface="Calibri"/>
              </a:rPr>
              <a:t>Teachers may wish to model the use of algebra tiles to model the process and complete the solution of </a:t>
            </a:r>
            <a:r>
              <a:rPr lang="en-GB" i="0">
                <a:cs typeface="Calibri"/>
              </a:rPr>
              <a:t>the equation </a:t>
            </a:r>
            <a:r>
              <a:rPr lang="en-GB" i="0" dirty="0">
                <a:cs typeface="Calibri"/>
              </a:rPr>
              <a:t>(including drawing them, as if in an exam </a:t>
            </a:r>
            <a:r>
              <a:rPr lang="en-GB" i="0">
                <a:cs typeface="Calibri"/>
              </a:rPr>
              <a:t>situation)</a:t>
            </a:r>
            <a:endParaRPr lang="en-GB" i="0" dirty="0">
              <a:cs typeface="Calibri"/>
            </a:endParaRPr>
          </a:p>
          <a:p>
            <a:endParaRPr lang="en-US" sz="1200" baseline="0" dirty="0"/>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20</a:t>
            </a:fld>
            <a:endParaRPr lang="en-US"/>
          </a:p>
        </p:txBody>
      </p:sp>
    </p:spTree>
    <p:extLst>
      <p:ext uri="{BB962C8B-B14F-4D97-AF65-F5344CB8AC3E}">
        <p14:creationId xmlns:p14="http://schemas.microsoft.com/office/powerpoint/2010/main" val="4003105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Tutors can decide whether to give out all two pages at once, or just the first page followed by a discussion of learners’ answers.</a:t>
            </a:r>
            <a:endParaRPr lang="en-US" baseline="0" dirty="0">
              <a:cs typeface="Calibri"/>
            </a:endParaRPr>
          </a:p>
          <a:p>
            <a:r>
              <a:rPr lang="en-US" baseline="0" dirty="0"/>
              <a:t>The rectangles </a:t>
            </a:r>
            <a:r>
              <a:rPr lang="en-US" dirty="0"/>
              <a:t>(</a:t>
            </a:r>
            <a:r>
              <a:rPr lang="en-US" baseline="0" dirty="0"/>
              <a:t>n</a:t>
            </a:r>
            <a:r>
              <a:rPr lang="en-US" dirty="0"/>
              <a:t>)</a:t>
            </a:r>
            <a:r>
              <a:rPr lang="en-US" baseline="0" dirty="0"/>
              <a:t> and </a:t>
            </a:r>
            <a:r>
              <a:rPr lang="en-US" dirty="0"/>
              <a:t>(o) are</a:t>
            </a:r>
            <a:r>
              <a:rPr lang="en-US" baseline="0" dirty="0"/>
              <a:t> blank on the second page of the worksheet. Ask learners to create equations for these spaces.</a:t>
            </a:r>
            <a:endParaRPr lang="en-US" baseline="0" dirty="0">
              <a:cs typeface="Calibri"/>
            </a:endParaRPr>
          </a:p>
          <a:p>
            <a:endParaRPr lang="en-US" baseline="0" dirty="0"/>
          </a:p>
          <a:p>
            <a:r>
              <a:rPr lang="en-US" baseline="0" dirty="0"/>
              <a:t>Ask learners to solve the equations, then sort the equations by the number of steps required to solve them.</a:t>
            </a:r>
          </a:p>
          <a:p>
            <a:endParaRPr lang="en-US" baseline="0" dirty="0"/>
          </a:p>
          <a:p>
            <a:r>
              <a:rPr lang="en-US" baseline="0" dirty="0"/>
              <a:t>Once learners have had sufficient time for the task, ask some pairs to share which questions they found difficult.</a:t>
            </a:r>
            <a:endParaRPr lang="en-US" i="1" dirty="0">
              <a:cs typeface="Calibri"/>
            </a:endParaRPr>
          </a:p>
          <a:p>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21</a:t>
            </a:fld>
            <a:endParaRPr lang="en-US"/>
          </a:p>
        </p:txBody>
      </p:sp>
    </p:spTree>
    <p:extLst>
      <p:ext uri="{BB962C8B-B14F-4D97-AF65-F5344CB8AC3E}">
        <p14:creationId xmlns:p14="http://schemas.microsoft.com/office/powerpoint/2010/main" val="3782593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22</a:t>
            </a:fld>
            <a:endParaRPr lang="en-US"/>
          </a:p>
        </p:txBody>
      </p:sp>
    </p:spTree>
    <p:extLst>
      <p:ext uri="{BB962C8B-B14F-4D97-AF65-F5344CB8AC3E}">
        <p14:creationId xmlns:p14="http://schemas.microsoft.com/office/powerpoint/2010/main" val="1332209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23</a:t>
            </a:fld>
            <a:endParaRPr lang="en-US"/>
          </a:p>
        </p:txBody>
      </p:sp>
    </p:spTree>
    <p:extLst>
      <p:ext uri="{BB962C8B-B14F-4D97-AF65-F5344CB8AC3E}">
        <p14:creationId xmlns:p14="http://schemas.microsoft.com/office/powerpoint/2010/main" val="3988186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24</a:t>
            </a:fld>
            <a:endParaRPr lang="en-US"/>
          </a:p>
        </p:txBody>
      </p:sp>
    </p:spTree>
    <p:extLst>
      <p:ext uri="{BB962C8B-B14F-4D97-AF65-F5344CB8AC3E}">
        <p14:creationId xmlns:p14="http://schemas.microsoft.com/office/powerpoint/2010/main" val="4057576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25</a:t>
            </a:fld>
            <a:endParaRPr lang="en-US"/>
          </a:p>
        </p:txBody>
      </p:sp>
    </p:spTree>
    <p:extLst>
      <p:ext uri="{BB962C8B-B14F-4D97-AF65-F5344CB8AC3E}">
        <p14:creationId xmlns:p14="http://schemas.microsoft.com/office/powerpoint/2010/main" val="31095284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26</a:t>
            </a:fld>
            <a:endParaRPr lang="en-US"/>
          </a:p>
        </p:txBody>
      </p:sp>
    </p:spTree>
    <p:extLst>
      <p:ext uri="{BB962C8B-B14F-4D97-AF65-F5344CB8AC3E}">
        <p14:creationId xmlns:p14="http://schemas.microsoft.com/office/powerpoint/2010/main" val="3983813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Cut out the question cards. Ask learners to work in pairs and give one card to each pair.</a:t>
            </a:r>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27</a:t>
            </a:fld>
            <a:endParaRPr lang="en-US"/>
          </a:p>
        </p:txBody>
      </p:sp>
    </p:spTree>
    <p:extLst>
      <p:ext uri="{BB962C8B-B14F-4D97-AF65-F5344CB8AC3E}">
        <p14:creationId xmlns:p14="http://schemas.microsoft.com/office/powerpoint/2010/main" val="3183514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pairs share their responses.</a:t>
            </a:r>
          </a:p>
          <a:p>
            <a:r>
              <a:rPr lang="en-GB" dirty="0"/>
              <a:t>Encourage them to explain where a mistake was made in the incorrect version and give advice. </a:t>
            </a:r>
            <a:r>
              <a:rPr lang="en-GB" dirty="0">
                <a:cs typeface="Calibri"/>
              </a:rPr>
              <a:t>A</a:t>
            </a:r>
            <a:r>
              <a:rPr lang="en-GB" dirty="0"/>
              <a:t>sk learners to identify which misconceptions may have led to this mistake. Why might someone make that mistake? What does that mistake show about the person’s understanding of solving equations?</a:t>
            </a:r>
            <a:endParaRPr lang="en-GB" dirty="0">
              <a:cs typeface="Calibri"/>
            </a:endParaRPr>
          </a:p>
          <a:p>
            <a:r>
              <a:rPr lang="en-GB" dirty="0"/>
              <a:t>Ask learners for an example of a mistake they have made when trying to solve an equation. </a:t>
            </a:r>
            <a:endParaRPr lang="en-GB" dirty="0">
              <a:cs typeface="Calibri"/>
            </a:endParaRPr>
          </a:p>
          <a:p>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28</a:t>
            </a:fld>
            <a:endParaRPr lang="en-US"/>
          </a:p>
        </p:txBody>
      </p:sp>
    </p:spTree>
    <p:extLst>
      <p:ext uri="{BB962C8B-B14F-4D97-AF65-F5344CB8AC3E}">
        <p14:creationId xmlns:p14="http://schemas.microsoft.com/office/powerpoint/2010/main" val="59142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29</a:t>
            </a:fld>
            <a:endParaRPr lang="en-US"/>
          </a:p>
        </p:txBody>
      </p:sp>
    </p:spTree>
    <p:extLst>
      <p:ext uri="{BB962C8B-B14F-4D97-AF65-F5344CB8AC3E}">
        <p14:creationId xmlns:p14="http://schemas.microsoft.com/office/powerpoint/2010/main" val="2686267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GB" sz="1200" dirty="0">
                <a:latin typeface="Arial"/>
                <a:cs typeface="Arial"/>
              </a:rPr>
              <a:t>Explain to</a:t>
            </a:r>
            <a:r>
              <a:rPr lang="en-GB" sz="1200" baseline="0" dirty="0">
                <a:latin typeface="Arial"/>
                <a:cs typeface="Arial"/>
              </a:rPr>
              <a:t> learners that</a:t>
            </a:r>
            <a:r>
              <a:rPr lang="en-GB" sz="1200" dirty="0">
                <a:latin typeface="Arial"/>
                <a:cs typeface="Arial"/>
              </a:rPr>
              <a:t> in this lesson they </a:t>
            </a:r>
            <a:r>
              <a:rPr lang="en-GB" sz="1200" baseline="0" dirty="0">
                <a:latin typeface="Arial"/>
                <a:cs typeface="Arial"/>
              </a:rPr>
              <a:t>will use visual examples of weighing scales and concrete manipulatives to help them solve equations. First, they will use scales, but for harder equations they will use algebra tiles.</a:t>
            </a:r>
            <a:r>
              <a:rPr lang="en-GB" dirty="0">
                <a:latin typeface="Arial"/>
                <a:cs typeface="Arial"/>
              </a:rPr>
              <a:t> </a:t>
            </a:r>
          </a:p>
          <a:p>
            <a:pPr>
              <a:lnSpc>
                <a:spcPct val="120000"/>
              </a:lnSpc>
            </a:pPr>
            <a:endParaRPr lang="en-GB" dirty="0">
              <a:latin typeface="Arial"/>
              <a:cs typeface="Arial"/>
            </a:endParaRPr>
          </a:p>
          <a:p>
            <a:pPr marL="0" indent="0" algn="l">
              <a:lnSpc>
                <a:spcPct val="120000"/>
              </a:lnSpc>
              <a:spcBef>
                <a:spcPts val="0"/>
              </a:spcBef>
              <a:buFont typeface="Arial" panose="020B0604020202020204" pitchFamily="34" charset="0"/>
              <a:buNone/>
            </a:pPr>
            <a:r>
              <a:rPr lang="en-GB" sz="1200" baseline="0" dirty="0">
                <a:latin typeface="Arial"/>
                <a:cs typeface="Arial"/>
              </a:rPr>
              <a:t>Introduce the notion of scales. Explain that one yellow cube is equivalent to one unit.</a:t>
            </a:r>
            <a:r>
              <a:rPr lang="en-GB" dirty="0">
                <a:latin typeface="Arial"/>
                <a:cs typeface="Arial"/>
              </a:rPr>
              <a:t> The bag could contain</a:t>
            </a:r>
            <a:r>
              <a:rPr lang="en-GB" baseline="0" dirty="0">
                <a:latin typeface="Arial"/>
                <a:cs typeface="Arial"/>
              </a:rPr>
              <a:t> the flour or rice mentioned in the last slide.</a:t>
            </a:r>
            <a:endParaRPr lang="en-GB" sz="1200" baseline="0" dirty="0">
              <a:latin typeface="Arial"/>
              <a:cs typeface="Arial"/>
            </a:endParaRPr>
          </a:p>
          <a:p>
            <a:pPr marL="0" indent="0" algn="l">
              <a:lnSpc>
                <a:spcPct val="120000"/>
              </a:lnSpc>
              <a:spcBef>
                <a:spcPts val="0"/>
              </a:spcBef>
              <a:buFont typeface="Arial" panose="020B0604020202020204" pitchFamily="34" charset="0"/>
              <a:buNone/>
            </a:pPr>
            <a:endParaRPr lang="en-GB" sz="1200" baseline="0" dirty="0">
              <a:latin typeface="Arial"/>
              <a:cs typeface="Arial"/>
            </a:endParaRPr>
          </a:p>
          <a:p>
            <a:pPr marL="0" indent="0" algn="l">
              <a:lnSpc>
                <a:spcPct val="120000"/>
              </a:lnSpc>
              <a:spcBef>
                <a:spcPts val="0"/>
              </a:spcBef>
              <a:buFont typeface="Arial" panose="020B0604020202020204" pitchFamily="34" charset="0"/>
              <a:buNone/>
            </a:pPr>
            <a:r>
              <a:rPr lang="en-GB" sz="1200" baseline="0" dirty="0">
                <a:latin typeface="Arial"/>
                <a:cs typeface="Arial"/>
              </a:rPr>
              <a:t>Ask learners about the two scales. How are the two scales different? </a:t>
            </a:r>
            <a:r>
              <a:rPr lang="en-GB" sz="1200" i="0" baseline="0" dirty="0">
                <a:latin typeface="Arial"/>
                <a:cs typeface="Arial"/>
              </a:rPr>
              <a:t>Are the scales balanced? What can they say about the weight of the bag?</a:t>
            </a:r>
            <a:r>
              <a:rPr lang="en-GB" i="0" dirty="0">
                <a:latin typeface="Arial"/>
                <a:cs typeface="Arial"/>
              </a:rPr>
              <a:t> </a:t>
            </a:r>
            <a:r>
              <a:rPr lang="en-GB" sz="1200" i="0" baseline="0" dirty="0">
                <a:latin typeface="Arial"/>
                <a:cs typeface="Arial"/>
              </a:rPr>
              <a:t>What do they need to do to make the scales balanced?</a:t>
            </a:r>
          </a:p>
          <a:p>
            <a:pPr marL="0" indent="0" algn="l">
              <a:lnSpc>
                <a:spcPct val="120000"/>
              </a:lnSpc>
              <a:spcBef>
                <a:spcPts val="0"/>
              </a:spcBef>
              <a:buFont typeface="Arial" panose="020B0604020202020204" pitchFamily="34" charset="0"/>
              <a:buNone/>
            </a:pPr>
            <a:endParaRPr lang="en-GB" sz="1200" i="0" baseline="0" dirty="0">
              <a:latin typeface="Arial"/>
              <a:cs typeface="Arial"/>
            </a:endParaRPr>
          </a:p>
          <a:p>
            <a:pPr marL="0" indent="0" algn="l">
              <a:lnSpc>
                <a:spcPct val="120000"/>
              </a:lnSpc>
              <a:spcBef>
                <a:spcPts val="0"/>
              </a:spcBef>
              <a:buFont typeface="Arial" panose="020B0604020202020204" pitchFamily="34" charset="0"/>
              <a:buNone/>
            </a:pPr>
            <a:endParaRPr lang="en-GB" sz="1200" baseline="0" dirty="0">
              <a:latin typeface="Arial"/>
              <a:cs typeface="Arial"/>
            </a:endParaRPr>
          </a:p>
          <a:p>
            <a:pPr marL="0" indent="0" algn="l">
              <a:lnSpc>
                <a:spcPct val="120000"/>
              </a:lnSpc>
              <a:spcBef>
                <a:spcPts val="0"/>
              </a:spcBef>
              <a:buFont typeface="Arial" panose="020B0604020202020204" pitchFamily="34" charset="0"/>
              <a:buNone/>
            </a:pPr>
            <a:r>
              <a:rPr lang="en-GB" sz="1200" b="0" baseline="0" dirty="0">
                <a:latin typeface="Arial"/>
                <a:cs typeface="Arial"/>
              </a:rPr>
              <a:t>Note: </a:t>
            </a:r>
            <a:r>
              <a:rPr lang="en-GB" sz="1200" baseline="0" dirty="0">
                <a:latin typeface="Arial"/>
                <a:cs typeface="Arial"/>
              </a:rPr>
              <a:t>The findings from Action Research indicate that tutors may be worried about using of algebra tiles with learners. Learners, however, tend not to see the introduction of algebra tiles as a confirmation of their lack of understanding, but a pragmatic tool to support their learning.</a:t>
            </a:r>
          </a:p>
          <a:p>
            <a:pPr algn="l">
              <a:lnSpc>
                <a:spcPct val="120000"/>
              </a:lnSpc>
              <a:spcBef>
                <a:spcPts val="0"/>
              </a:spcBef>
            </a:pPr>
            <a:endParaRPr lang="en-GB" sz="1200" dirty="0">
              <a:latin typeface="Arial"/>
              <a:cs typeface="Arial"/>
            </a:endParaRPr>
          </a:p>
          <a:p>
            <a:pPr marL="0" marR="0" indent="0" algn="l" defTabSz="914400" rtl="0" eaLnBrk="1" fontAlgn="auto" latinLnBrk="0" hangingPunct="1">
              <a:lnSpc>
                <a:spcPct val="120000"/>
              </a:lnSpc>
              <a:spcBef>
                <a:spcPts val="0"/>
              </a:spcBef>
              <a:spcAft>
                <a:spcPts val="0"/>
              </a:spcAft>
              <a:buClrTx/>
              <a:buSzTx/>
              <a:buFontTx/>
              <a:buNone/>
              <a:tabLst/>
              <a:defRPr/>
            </a:pPr>
            <a:r>
              <a:rPr lang="en-GB" sz="1200" baseline="0" dirty="0">
                <a:latin typeface="Arial"/>
                <a:cs typeface="Arial"/>
              </a:rPr>
              <a:t>The assumption here is that learners have already been introduced to algebra tiles.</a:t>
            </a:r>
          </a:p>
          <a:p>
            <a:pPr algn="l">
              <a:lnSpc>
                <a:spcPct val="120000"/>
              </a:lnSpc>
              <a:spcBef>
                <a:spcPts val="0"/>
              </a:spcBef>
            </a:pPr>
            <a:endParaRPr lang="en-GB" sz="120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3</a:t>
            </a:fld>
            <a:endParaRPr lang="en-US"/>
          </a:p>
        </p:txBody>
      </p:sp>
    </p:spTree>
    <p:extLst>
      <p:ext uri="{BB962C8B-B14F-4D97-AF65-F5344CB8AC3E}">
        <p14:creationId xmlns:p14="http://schemas.microsoft.com/office/powerpoint/2010/main" val="24559733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30</a:t>
            </a:fld>
            <a:endParaRPr lang="en-US"/>
          </a:p>
        </p:txBody>
      </p:sp>
    </p:spTree>
    <p:extLst>
      <p:ext uri="{BB962C8B-B14F-4D97-AF65-F5344CB8AC3E}">
        <p14:creationId xmlns:p14="http://schemas.microsoft.com/office/powerpoint/2010/main" val="21175112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C30292A9-7A47-3844-B146-D6E152DCFCB4}" type="slidenum">
              <a:rPr lang="en-US" smtClean="0"/>
              <a:t>31</a:t>
            </a:fld>
            <a:endParaRPr lang="en-US"/>
          </a:p>
        </p:txBody>
      </p:sp>
    </p:spTree>
    <p:extLst>
      <p:ext uri="{BB962C8B-B14F-4D97-AF65-F5344CB8AC3E}">
        <p14:creationId xmlns:p14="http://schemas.microsoft.com/office/powerpoint/2010/main" val="12310932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32</a:t>
            </a:fld>
            <a:endParaRPr lang="en-US"/>
          </a:p>
        </p:txBody>
      </p:sp>
    </p:spTree>
    <p:extLst>
      <p:ext uri="{BB962C8B-B14F-4D97-AF65-F5344CB8AC3E}">
        <p14:creationId xmlns:p14="http://schemas.microsoft.com/office/powerpoint/2010/main" val="21977098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33</a:t>
            </a:fld>
            <a:endParaRPr lang="en-US"/>
          </a:p>
        </p:txBody>
      </p:sp>
    </p:spTree>
    <p:extLst>
      <p:ext uri="{BB962C8B-B14F-4D97-AF65-F5344CB8AC3E}">
        <p14:creationId xmlns:p14="http://schemas.microsoft.com/office/powerpoint/2010/main" val="12583504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34</a:t>
            </a:fld>
            <a:endParaRPr lang="en-US"/>
          </a:p>
        </p:txBody>
      </p:sp>
    </p:spTree>
    <p:extLst>
      <p:ext uri="{BB962C8B-B14F-4D97-AF65-F5344CB8AC3E}">
        <p14:creationId xmlns:p14="http://schemas.microsoft.com/office/powerpoint/2010/main" val="38814494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35</a:t>
            </a:fld>
            <a:endParaRPr lang="en-US"/>
          </a:p>
        </p:txBody>
      </p:sp>
    </p:spTree>
    <p:extLst>
      <p:ext uri="{BB962C8B-B14F-4D97-AF65-F5344CB8AC3E}">
        <p14:creationId xmlns:p14="http://schemas.microsoft.com/office/powerpoint/2010/main" val="19440750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36</a:t>
            </a:fld>
            <a:endParaRPr lang="en-US"/>
          </a:p>
        </p:txBody>
      </p:sp>
    </p:spTree>
    <p:extLst>
      <p:ext uri="{BB962C8B-B14F-4D97-AF65-F5344CB8AC3E}">
        <p14:creationId xmlns:p14="http://schemas.microsoft.com/office/powerpoint/2010/main" val="36589460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37</a:t>
            </a:fld>
            <a:endParaRPr lang="en-US"/>
          </a:p>
        </p:txBody>
      </p:sp>
    </p:spTree>
    <p:extLst>
      <p:ext uri="{BB962C8B-B14F-4D97-AF65-F5344CB8AC3E}">
        <p14:creationId xmlns:p14="http://schemas.microsoft.com/office/powerpoint/2010/main" val="1464455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20000"/>
              </a:lnSpc>
              <a:spcBef>
                <a:spcPts val="0"/>
              </a:spcBef>
              <a:buFont typeface="Arial" panose="020B0604020202020204" pitchFamily="34" charset="0"/>
              <a:buNone/>
            </a:pPr>
            <a:r>
              <a:rPr lang="en-GB" sz="1200" dirty="0">
                <a:latin typeface="Arial"/>
                <a:cs typeface="Arial"/>
              </a:rPr>
              <a:t>Tutors may want to ask learners to describe the picture on the slide. </a:t>
            </a:r>
            <a:r>
              <a:rPr lang="en-GB" sz="1200" i="0" baseline="0" dirty="0">
                <a:latin typeface="Arial"/>
                <a:cs typeface="Arial"/>
              </a:rPr>
              <a:t>What can they say about the scales? Can they describe how much the bag weighs?</a:t>
            </a:r>
          </a:p>
          <a:p>
            <a:pPr marL="171450" marR="0" indent="-171450" algn="l" defTabSz="914400" rtl="0" eaLnBrk="1" fontAlgn="auto" latinLnBrk="0" hangingPunct="1">
              <a:lnSpc>
                <a:spcPct val="120000"/>
              </a:lnSpc>
              <a:spcBef>
                <a:spcPts val="0"/>
              </a:spcBef>
              <a:spcAft>
                <a:spcPts val="0"/>
              </a:spcAft>
              <a:buClrTx/>
              <a:buSzTx/>
              <a:buFont typeface="Arial" charset="0"/>
              <a:buChar char="•"/>
              <a:tabLst/>
              <a:defRPr/>
            </a:pPr>
            <a:endParaRPr lang="en-GB" sz="1200" i="0" baseline="0" dirty="0">
              <a:latin typeface="Arial"/>
              <a:cs typeface="Arial"/>
            </a:endParaRPr>
          </a:p>
          <a:p>
            <a:pPr>
              <a:lnSpc>
                <a:spcPct val="120000"/>
              </a:lnSpc>
              <a:defRPr/>
            </a:pPr>
            <a:r>
              <a:rPr lang="en-GB" sz="1200" i="0" baseline="0" dirty="0">
                <a:latin typeface="Arial"/>
                <a:cs typeface="Arial"/>
              </a:rPr>
              <a:t>If necessary, </a:t>
            </a:r>
            <a:r>
              <a:rPr lang="en-GB" i="0" dirty="0">
                <a:latin typeface="Arial"/>
                <a:cs typeface="Arial"/>
              </a:rPr>
              <a:t>include the</a:t>
            </a:r>
            <a:r>
              <a:rPr lang="en-GB" sz="1200" i="0" baseline="0" dirty="0">
                <a:latin typeface="Arial"/>
                <a:cs typeface="Arial"/>
              </a:rPr>
              <a:t> prompt,</a:t>
            </a:r>
            <a:r>
              <a:rPr lang="en-GB" i="0" dirty="0">
                <a:latin typeface="Arial"/>
                <a:cs typeface="Arial"/>
              </a:rPr>
              <a:t> </a:t>
            </a:r>
            <a:r>
              <a:rPr lang="en-GB" sz="1200" i="0" baseline="0" dirty="0">
                <a:latin typeface="Arial"/>
                <a:cs typeface="Arial"/>
              </a:rPr>
              <a:t> “If both sides </a:t>
            </a:r>
            <a:r>
              <a:rPr lang="en-GB" i="0" dirty="0">
                <a:latin typeface="Arial"/>
                <a:cs typeface="Arial"/>
              </a:rPr>
              <a:t>weigh</a:t>
            </a:r>
            <a:r>
              <a:rPr lang="en-GB" sz="1200" i="0" baseline="0" dirty="0">
                <a:latin typeface="Arial"/>
                <a:cs typeface="Arial"/>
              </a:rPr>
              <a:t> the same…” / “If both sides are equal…”</a:t>
            </a:r>
          </a:p>
          <a:p>
            <a: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GB" sz="1200" baseline="0" dirty="0">
              <a:latin typeface="Arial"/>
              <a:cs typeface="Arial"/>
            </a:endParaRPr>
          </a:p>
          <a:p>
            <a:pPr marL="0" marR="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GB" sz="1200" baseline="0" dirty="0">
                <a:latin typeface="Arial"/>
                <a:cs typeface="Arial"/>
              </a:rPr>
              <a:t>Tutors may wish to emphasise that, since scales are balanced, this means the mass of bag on the left is </a:t>
            </a:r>
            <a:r>
              <a:rPr lang="en-GB" sz="1200" b="0" i="0" baseline="0" dirty="0">
                <a:latin typeface="Arial"/>
                <a:cs typeface="Arial"/>
              </a:rPr>
              <a:t>equal </a:t>
            </a:r>
            <a:r>
              <a:rPr lang="en-GB" sz="1200" baseline="0" dirty="0">
                <a:latin typeface="Arial"/>
                <a:cs typeface="Arial"/>
              </a:rPr>
              <a:t>to the total mass of cubes on the right.  </a:t>
            </a:r>
            <a:endParaRPr lang="en-GB" sz="1200" i="0" baseline="0" dirty="0">
              <a:latin typeface="Arial"/>
              <a:cs typeface="Arial"/>
            </a:endParaRPr>
          </a:p>
          <a:p>
            <a:pPr algn="l">
              <a:lnSpc>
                <a:spcPct val="120000"/>
              </a:lnSpc>
              <a:spcBef>
                <a:spcPts val="0"/>
              </a:spcBef>
            </a:pPr>
            <a:endParaRPr lang="en-GB" sz="120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FF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C30292A9-7A47-3844-B146-D6E152DCFCB4}" type="slidenum">
              <a:rPr lang="en-US" smtClean="0"/>
              <a:t>4</a:t>
            </a:fld>
            <a:endParaRPr lang="en-US"/>
          </a:p>
        </p:txBody>
      </p:sp>
    </p:spTree>
    <p:extLst>
      <p:ext uri="{BB962C8B-B14F-4D97-AF65-F5344CB8AC3E}">
        <p14:creationId xmlns:p14="http://schemas.microsoft.com/office/powerpoint/2010/main" val="175776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baseline="0" dirty="0"/>
              <a:t>Ask learners discuss Ruby and Dev’s suggestions in pairs. Then have pairs share their thoughts with the class.</a:t>
            </a:r>
          </a:p>
          <a:p>
            <a:endParaRPr lang="en-US" sz="1200" b="0" baseline="0" dirty="0"/>
          </a:p>
          <a:p>
            <a:r>
              <a:rPr lang="en-US" sz="1200" b="0" baseline="0" dirty="0"/>
              <a:t>Ask learners if the scales would stay balanced if they did what Dev suggested, and explain why or why not. Point out that 2 bags is not equal to 2 cubes. </a:t>
            </a:r>
            <a:r>
              <a:rPr lang="en-US" dirty="0"/>
              <a:t>This represents a common mistake. </a:t>
            </a:r>
          </a:p>
          <a:p>
            <a:endParaRPr lang="en-US" sz="1200" b="0" baseline="0" dirty="0"/>
          </a:p>
          <a:p>
            <a:r>
              <a:rPr lang="en-US" sz="1200" b="0" baseline="0" dirty="0"/>
              <a:t>Model Ruby’s suggestion and show that it will keep the scale balanced.</a:t>
            </a:r>
          </a:p>
          <a:p>
            <a:pPr marL="0" indent="0">
              <a:buFont typeface="Arial" charset="0"/>
              <a:buNone/>
            </a:pPr>
            <a:endParaRPr lang="en-US" sz="1200" b="0" i="1" baseline="0" dirty="0"/>
          </a:p>
          <a:p>
            <a:pPr marL="0" indent="0">
              <a:buFont typeface="Arial" charset="0"/>
              <a:buNone/>
            </a:pPr>
            <a:r>
              <a:rPr lang="en-US" sz="1200" b="0" baseline="0" dirty="0" err="1"/>
              <a:t>Emphasise</a:t>
            </a:r>
            <a:r>
              <a:rPr lang="en-US" sz="1200" b="0" baseline="0" dirty="0"/>
              <a:t> it is only when the scales are balanced that an exact value for the bag can be worked out.</a:t>
            </a:r>
          </a:p>
          <a:p>
            <a:pPr marL="0" indent="0">
              <a:buFont typeface="Arial" charset="0"/>
              <a:buNone/>
            </a:pPr>
            <a:endParaRPr lang="en-US" sz="1200" b="0" baseline="0" dirty="0"/>
          </a:p>
          <a:p>
            <a:pPr marL="0" indent="0">
              <a:buFont typeface="Arial" charset="0"/>
              <a:buNone/>
            </a:pPr>
            <a:r>
              <a:rPr lang="en-US" sz="1200" b="0" baseline="0" dirty="0"/>
              <a:t>Point out that carrying out Ruby’s suggestion is the same as dividing both sides by 3. Divide 3 by 3 to get 1 bag, and 12 by 3 to get 4 cubes.</a:t>
            </a:r>
          </a:p>
          <a:p>
            <a:endParaRPr lang="en-US" sz="1200" b="0" baseline="0" dirty="0"/>
          </a:p>
          <a:p>
            <a:r>
              <a:rPr lang="en-US" sz="1200" baseline="0" dirty="0"/>
              <a:t>Encourage learners to write an equation for the bags and the cubes on mini whiteboards. Check that they understand what an equation is, and what the equation needs to have. </a:t>
            </a:r>
            <a:r>
              <a:rPr lang="en-US" sz="1200" i="0" baseline="0" dirty="0"/>
              <a:t>Ask learners w</a:t>
            </a:r>
            <a:r>
              <a:rPr lang="en-US" i="0" baseline="0" dirty="0"/>
              <a:t>hat they need to do to both sides of the equation to solve it, while keeping the equation balanced. [Divide both sides by 3]</a:t>
            </a:r>
            <a:endParaRPr lang="en-US" i="0" dirty="0"/>
          </a:p>
          <a:p>
            <a:endParaRPr lang="en-US" sz="1200" baseline="0" dirty="0"/>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5</a:t>
            </a:fld>
            <a:endParaRPr lang="en-US"/>
          </a:p>
        </p:txBody>
      </p:sp>
    </p:spTree>
    <p:extLst>
      <p:ext uri="{BB962C8B-B14F-4D97-AF65-F5344CB8AC3E}">
        <p14:creationId xmlns:p14="http://schemas.microsoft.com/office/powerpoint/2010/main" val="2200053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Tutors may want to mention that we feel more comfortable when the unknown is on the left because we read English from left to right.</a:t>
            </a:r>
          </a:p>
          <a:p>
            <a:r>
              <a:rPr lang="en-US" sz="1200" baseline="0" dirty="0"/>
              <a:t>The scale remains balanced, and the weights remain</a:t>
            </a:r>
            <a:r>
              <a:rPr lang="en-US" sz="1200" b="0" baseline="0" dirty="0"/>
              <a:t> equal. </a:t>
            </a:r>
            <a:r>
              <a:rPr lang="en-US" sz="1200" b="0" i="0" baseline="0" dirty="0"/>
              <a:t>Algebra tiles can be used in the same way.</a:t>
            </a:r>
          </a:p>
          <a:p>
            <a:endParaRPr lang="en-US" b="1" dirty="0"/>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6</a:t>
            </a:fld>
            <a:endParaRPr lang="en-US"/>
          </a:p>
        </p:txBody>
      </p:sp>
    </p:spTree>
    <p:extLst>
      <p:ext uri="{BB962C8B-B14F-4D97-AF65-F5344CB8AC3E}">
        <p14:creationId xmlns:p14="http://schemas.microsoft.com/office/powerpoint/2010/main" val="4002860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a:cs typeface="Arial"/>
              </a:rPr>
              <a:t>Learners are expected to solve simple equations by using inverse operations or transforming both sides in the same way (e.g. 5</a:t>
            </a:r>
            <a:r>
              <a:rPr lang="en-GB" sz="1200" i="1" dirty="0">
                <a:solidFill>
                  <a:schemeClr val="tx1"/>
                </a:solidFill>
                <a:latin typeface="Times New Roman"/>
                <a:cs typeface="Times New Roman"/>
              </a:rPr>
              <a:t>x</a:t>
            </a:r>
            <a:r>
              <a:rPr lang="en-GB" sz="1200" dirty="0">
                <a:latin typeface="Arial"/>
                <a:cs typeface="Arial"/>
              </a:rPr>
              <a:t> = 15). They are also expected to</a:t>
            </a:r>
            <a:r>
              <a:rPr lang="en-GB" sz="1200" dirty="0">
                <a:latin typeface="+mn-lt"/>
                <a:cs typeface="+mn-cs"/>
              </a:rPr>
              <a:t> s</a:t>
            </a:r>
            <a:r>
              <a:rPr lang="en-GB" sz="1200" dirty="0">
                <a:latin typeface="Arial"/>
                <a:cs typeface="Arial"/>
              </a:rPr>
              <a:t>olve linear equations with integer coefficients including unknowns on both sides (e.g. 6</a:t>
            </a:r>
            <a:r>
              <a:rPr lang="en-GB" sz="1200" i="1" dirty="0">
                <a:solidFill>
                  <a:schemeClr val="tx1"/>
                </a:solidFill>
                <a:latin typeface="Times New Roman"/>
                <a:cs typeface="Times New Roman"/>
              </a:rPr>
              <a:t>x</a:t>
            </a:r>
            <a:r>
              <a:rPr lang="en-GB" sz="1200" dirty="0">
                <a:latin typeface="Arial"/>
                <a:cs typeface="Arial"/>
              </a:rPr>
              <a:t> +5 = 2</a:t>
            </a:r>
            <a:r>
              <a:rPr lang="en-GB" sz="1200" i="1" dirty="0">
                <a:solidFill>
                  <a:schemeClr val="tx1"/>
                </a:solidFill>
                <a:latin typeface="Times New Roman"/>
                <a:cs typeface="Times New Roman"/>
              </a:rPr>
              <a:t>x</a:t>
            </a:r>
            <a:r>
              <a:rPr lang="en-GB" sz="1200" dirty="0">
                <a:latin typeface="Arial"/>
                <a:cs typeface="Arial"/>
              </a:rPr>
              <a:t>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a:cs typeface="Arial"/>
            </a:endParaRPr>
          </a:p>
          <a:p>
            <a:pPr marL="0" indent="0" algn="l">
              <a:lnSpc>
                <a:spcPct val="120000"/>
              </a:lnSpc>
              <a:spcBef>
                <a:spcPts val="0"/>
              </a:spcBef>
              <a:buFont typeface="Arial" panose="020B0604020202020204" pitchFamily="34" charset="0"/>
              <a:buNone/>
            </a:pPr>
            <a:r>
              <a:rPr lang="en-GB" sz="1200" dirty="0">
                <a:latin typeface="Arial"/>
                <a:cs typeface="Arial"/>
              </a:rPr>
              <a:t>The aim is for learners to be aware of the explicit steps needed to achieve the answer. The</a:t>
            </a:r>
            <a:r>
              <a:rPr lang="en-GB" sz="1200" baseline="0" dirty="0">
                <a:latin typeface="Arial"/>
                <a:cs typeface="Arial"/>
              </a:rPr>
              <a:t> emphasis is on the process, not just the answer. The lesson should also raise awareness that an equation can be read from left to right or the other way round. </a:t>
            </a:r>
          </a:p>
          <a:p>
            <a:pPr marL="0" indent="0" algn="l">
              <a:lnSpc>
                <a:spcPct val="120000"/>
              </a:lnSpc>
              <a:spcBef>
                <a:spcPts val="0"/>
              </a:spcBef>
              <a:buFont typeface="Arial" panose="020B0604020202020204" pitchFamily="34" charset="0"/>
              <a:buNone/>
            </a:pPr>
            <a:endParaRPr lang="en-GB" sz="1200" baseline="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04040"/>
                </a:solidFill>
                <a:effectLst/>
                <a:latin typeface="Century Gothic" panose="020B0502020202020204" pitchFamily="34" charset="0"/>
                <a:ea typeface="Calibri" panose="020F0502020204030204" pitchFamily="34" charset="0"/>
                <a:cs typeface="Times New Roman" panose="02020603050405020304" pitchFamily="18" charset="0"/>
              </a:rPr>
              <a:t>Learners should understand that the equal sign can not only indicate a computational result. It also shows that both sides of the equation have the same value</a:t>
            </a:r>
            <a:r>
              <a:rPr lang="en-GB"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en-GB"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7</a:t>
            </a:fld>
            <a:endParaRPr lang="en-US"/>
          </a:p>
        </p:txBody>
      </p:sp>
    </p:spTree>
    <p:extLst>
      <p:ext uri="{BB962C8B-B14F-4D97-AF65-F5344CB8AC3E}">
        <p14:creationId xmlns:p14="http://schemas.microsoft.com/office/powerpoint/2010/main" val="1547876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Century Gothic"/>
              </a:rPr>
              <a:t>Provide learners with algebra tiles if they are available. Hand out mini-whiteboards</a:t>
            </a:r>
            <a:r>
              <a:rPr lang="en-GB" sz="1200" baseline="0" dirty="0">
                <a:latin typeface="Century Gothic"/>
              </a:rPr>
              <a:t> at the same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latin typeface="Century Gothic"/>
              </a:rPr>
              <a:t>Explain how algebra tiles can also be used to figure out </a:t>
            </a:r>
            <a:r>
              <a:rPr lang="en-GB" sz="1200" b="0" baseline="0" dirty="0">
                <a:latin typeface="Century Gothic"/>
              </a:rPr>
              <a:t>unknown values.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latin typeface="Century Gothic"/>
              </a:rPr>
              <a:t>Take time to emphasise:</a:t>
            </a:r>
          </a:p>
          <a:p>
            <a:pPr marL="171450" indent="-171450">
              <a:buFont typeface="Arial" charset="0"/>
              <a:buChar char="•"/>
              <a:defRPr/>
            </a:pPr>
            <a:r>
              <a:rPr lang="en-GB" sz="1200" baseline="0" dirty="0">
                <a:latin typeface="Century Gothic"/>
              </a:rPr>
              <a:t>The connection between the bag, the yellow weights and the algebra tiles. The bar represents the weight of the bag.</a:t>
            </a:r>
            <a:r>
              <a:rPr lang="en-GB" dirty="0">
                <a:latin typeface="Century Gothic"/>
              </a:rPr>
              <a:t> </a:t>
            </a:r>
          </a:p>
          <a:p>
            <a:pPr marL="171450" marR="0" lvl="0" indent="-171450" algn="l" defTabSz="914400" rtl="0" eaLnBrk="1" fontAlgn="auto" latinLnBrk="0" hangingPunct="1">
              <a:lnSpc>
                <a:spcPct val="100000"/>
              </a:lnSpc>
              <a:spcBef>
                <a:spcPts val="0"/>
              </a:spcBef>
              <a:spcAft>
                <a:spcPts val="0"/>
              </a:spcAft>
              <a:buClrTx/>
              <a:buSzTx/>
              <a:buFont typeface="Arial" charset="0"/>
              <a:buChar char="•"/>
              <a:tabLst/>
              <a:defRPr/>
            </a:pPr>
            <a:r>
              <a:rPr lang="en-GB" sz="1200" baseline="0" dirty="0">
                <a:latin typeface="Century Gothic"/>
              </a:rPr>
              <a:t>The equal sign shows the scales are balanced.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baseline="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latin typeface="Century Gothic"/>
              </a:rPr>
              <a:t>Tutors may use </a:t>
            </a:r>
            <a:r>
              <a:rPr lang="en-GB" sz="1200" dirty="0">
                <a:latin typeface="Century Gothic"/>
                <a:hlinkClick r:id="rId3"/>
              </a:rPr>
              <a:t>https://mathsbot.com/manipulatives/tiles</a:t>
            </a:r>
            <a:r>
              <a:rPr lang="en-GB" sz="1200" baseline="0" dirty="0">
                <a:latin typeface="Century Gothic"/>
              </a:rPr>
              <a:t> </a:t>
            </a:r>
            <a:r>
              <a:rPr lang="en-GB" sz="1200" dirty="0">
                <a:latin typeface="Century Gothic"/>
              </a:rPr>
              <a:t>to demonstrate if algebra tiles are not available.</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8</a:t>
            </a:fld>
            <a:endParaRPr lang="en-US"/>
          </a:p>
        </p:txBody>
      </p:sp>
    </p:spTree>
    <p:extLst>
      <p:ext uri="{BB962C8B-B14F-4D97-AF65-F5344CB8AC3E}">
        <p14:creationId xmlns:p14="http://schemas.microsoft.com/office/powerpoint/2010/main" val="3176754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 </a:t>
            </a:r>
            <a:r>
              <a:rPr lang="en-GB" dirty="0"/>
              <a:t>The</a:t>
            </a:r>
            <a:r>
              <a:rPr lang="en-GB" baseline="0" dirty="0"/>
              <a:t> assumption is that the algebra tiles were introduced in an earlier lesson. This slide is simply a reminder. If learners have not used algebra tiles before, spend some time explaining what the tiles represent.</a:t>
            </a:r>
            <a:endParaRPr lang="en-GB" dirty="0"/>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9</a:t>
            </a:fld>
            <a:endParaRPr lang="en-US"/>
          </a:p>
        </p:txBody>
      </p:sp>
    </p:spTree>
    <p:extLst>
      <p:ext uri="{BB962C8B-B14F-4D97-AF65-F5344CB8AC3E}">
        <p14:creationId xmlns:p14="http://schemas.microsoft.com/office/powerpoint/2010/main" val="3870198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9299-7A4A-CF4C-8CAB-26B755E61A8A}"/>
              </a:ext>
            </a:extLst>
          </p:cNvPr>
          <p:cNvSpPr>
            <a:spLocks noGrp="1"/>
          </p:cNvSpPr>
          <p:nvPr>
            <p:ph type="ctrTitle"/>
          </p:nvPr>
        </p:nvSpPr>
        <p:spPr>
          <a:xfrm>
            <a:off x="1524000" y="1122363"/>
            <a:ext cx="9144000" cy="2387600"/>
          </a:xfrm>
        </p:spPr>
        <p:txBody>
          <a:bodyPr anchor="b">
            <a:normAutofit/>
          </a:bodyPr>
          <a:lstStyle>
            <a:lvl1pPr algn="ctr">
              <a:defRPr sz="4000"/>
            </a:lvl1pPr>
          </a:lstStyle>
          <a:p>
            <a:r>
              <a:rPr lang="en-US" dirty="0"/>
              <a:t>Click to edit Master title style</a:t>
            </a:r>
          </a:p>
        </p:txBody>
      </p:sp>
      <p:sp>
        <p:nvSpPr>
          <p:cNvPr id="3" name="Subtitle 2">
            <a:extLst>
              <a:ext uri="{FF2B5EF4-FFF2-40B4-BE49-F238E27FC236}">
                <a16:creationId xmlns:a16="http://schemas.microsoft.com/office/drawing/2014/main" id="{65D758C2-1153-B944-8767-1B9FC695E29A}"/>
              </a:ext>
            </a:extLst>
          </p:cNvPr>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F295346-481B-9148-9F45-047F4B17DC95}"/>
              </a:ext>
            </a:extLst>
          </p:cNvPr>
          <p:cNvSpPr>
            <a:spLocks noGrp="1"/>
          </p:cNvSpPr>
          <p:nvPr>
            <p:ph type="dt" sz="half" idx="10"/>
          </p:nvPr>
        </p:nvSpPr>
        <p:spPr/>
        <p:txBody>
          <a:bodyPr/>
          <a:lstStyle/>
          <a:p>
            <a:fld id="{FC300532-AFFC-6B4B-A157-C5716CAB66AF}" type="datetime1">
              <a:rPr lang="en-US" smtClean="0"/>
              <a:t>3/29/23</a:t>
            </a:fld>
            <a:endParaRPr lang="en-US"/>
          </a:p>
        </p:txBody>
      </p:sp>
      <p:sp>
        <p:nvSpPr>
          <p:cNvPr id="5" name="Footer Placeholder 4">
            <a:extLst>
              <a:ext uri="{FF2B5EF4-FFF2-40B4-BE49-F238E27FC236}">
                <a16:creationId xmlns:a16="http://schemas.microsoft.com/office/drawing/2014/main" id="{614CA7E3-54F5-CE4C-A0C9-173A337E0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8FADA-7263-6346-880C-D8050662ABC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409968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6B33-5A5D-9340-BCC9-7C2AC9BE8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C00CF-AFD8-BF4A-A0BA-E817DCCDF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B277A-C330-5846-877B-A41F5A6FD899}"/>
              </a:ext>
            </a:extLst>
          </p:cNvPr>
          <p:cNvSpPr>
            <a:spLocks noGrp="1"/>
          </p:cNvSpPr>
          <p:nvPr>
            <p:ph type="dt" sz="half" idx="10"/>
          </p:nvPr>
        </p:nvSpPr>
        <p:spPr/>
        <p:txBody>
          <a:bodyPr/>
          <a:lstStyle/>
          <a:p>
            <a:fld id="{2C6AB177-FA41-CE43-A4F3-2784EC194D6E}" type="datetime1">
              <a:rPr lang="en-US" smtClean="0"/>
              <a:t>3/29/23</a:t>
            </a:fld>
            <a:endParaRPr lang="en-US"/>
          </a:p>
        </p:txBody>
      </p:sp>
      <p:sp>
        <p:nvSpPr>
          <p:cNvPr id="5" name="Footer Placeholder 4">
            <a:extLst>
              <a:ext uri="{FF2B5EF4-FFF2-40B4-BE49-F238E27FC236}">
                <a16:creationId xmlns:a16="http://schemas.microsoft.com/office/drawing/2014/main" id="{F1DDB542-32A0-B041-ABC1-F2BF9E7F7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B01DE-E4A2-9E4A-9F5E-920011075211}"/>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86069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88DED-5D49-0D49-9626-848FD149F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05394-05C5-2442-AEE2-630A13F3B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01C0A-FBB6-AF43-BCEF-0A9F36242D25}"/>
              </a:ext>
            </a:extLst>
          </p:cNvPr>
          <p:cNvSpPr>
            <a:spLocks noGrp="1"/>
          </p:cNvSpPr>
          <p:nvPr>
            <p:ph type="dt" sz="half" idx="10"/>
          </p:nvPr>
        </p:nvSpPr>
        <p:spPr/>
        <p:txBody>
          <a:bodyPr/>
          <a:lstStyle/>
          <a:p>
            <a:fld id="{7D578521-1942-204E-9D75-7B1AB6186D23}" type="datetime1">
              <a:rPr lang="en-US" smtClean="0"/>
              <a:t>3/29/23</a:t>
            </a:fld>
            <a:endParaRPr lang="en-US"/>
          </a:p>
        </p:txBody>
      </p:sp>
      <p:sp>
        <p:nvSpPr>
          <p:cNvPr id="5" name="Footer Placeholder 4">
            <a:extLst>
              <a:ext uri="{FF2B5EF4-FFF2-40B4-BE49-F238E27FC236}">
                <a16:creationId xmlns:a16="http://schemas.microsoft.com/office/drawing/2014/main" id="{5FE63140-48CF-E94E-B47A-EB7847D17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FDEEE-7B90-9644-8191-DDC372D97522}"/>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276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t>3/29/23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13180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3/29/23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20932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8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t>3/29/23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0516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t>3/29/23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32109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t>3/29/23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63757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sz="3600" b="1" baseline="0">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3/29/23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5669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t>3/29/23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58803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28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t>3/29/23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53831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BBF6-712C-894B-B338-770EE55BCDD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DFE58E9-0799-7844-87FB-63296043F8E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0A0A057-D11A-AF46-A095-382D89609D75}"/>
              </a:ext>
            </a:extLst>
          </p:cNvPr>
          <p:cNvSpPr>
            <a:spLocks noGrp="1"/>
          </p:cNvSpPr>
          <p:nvPr>
            <p:ph type="dt" sz="half" idx="10"/>
          </p:nvPr>
        </p:nvSpPr>
        <p:spPr/>
        <p:txBody>
          <a:bodyPr/>
          <a:lstStyle/>
          <a:p>
            <a:fld id="{490D23E7-40F4-C14B-965A-8AC6D86EFD48}" type="datetime1">
              <a:rPr lang="en-US" smtClean="0"/>
              <a:t>3/29/23</a:t>
            </a:fld>
            <a:endParaRPr lang="en-US"/>
          </a:p>
        </p:txBody>
      </p:sp>
      <p:sp>
        <p:nvSpPr>
          <p:cNvPr id="5" name="Footer Placeholder 4">
            <a:extLst>
              <a:ext uri="{FF2B5EF4-FFF2-40B4-BE49-F238E27FC236}">
                <a16:creationId xmlns:a16="http://schemas.microsoft.com/office/drawing/2014/main" id="{071B5B23-F3DA-BA40-BDB9-E14D617B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3DFE2-06A3-8A4B-A944-ECD3E22A4A0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98320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28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t>3/29/23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700429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sz="3600"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t>3/29/23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74266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t>3/29/23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00423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B25C-5BC8-5741-96E2-575DEB0A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A4623-1CC0-D846-B84F-4C72F5F13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FA13E-7A12-1042-9D21-E96427238DD3}"/>
              </a:ext>
            </a:extLst>
          </p:cNvPr>
          <p:cNvSpPr>
            <a:spLocks noGrp="1"/>
          </p:cNvSpPr>
          <p:nvPr>
            <p:ph type="dt" sz="half" idx="10"/>
          </p:nvPr>
        </p:nvSpPr>
        <p:spPr/>
        <p:txBody>
          <a:bodyPr/>
          <a:lstStyle/>
          <a:p>
            <a:fld id="{7A1AC4B9-12C9-FB44-AC9D-ED994028918A}" type="datetime1">
              <a:rPr lang="en-US" smtClean="0"/>
              <a:t>3/29/23</a:t>
            </a:fld>
            <a:endParaRPr lang="en-US"/>
          </a:p>
        </p:txBody>
      </p:sp>
      <p:sp>
        <p:nvSpPr>
          <p:cNvPr id="5" name="Footer Placeholder 4">
            <a:extLst>
              <a:ext uri="{FF2B5EF4-FFF2-40B4-BE49-F238E27FC236}">
                <a16:creationId xmlns:a16="http://schemas.microsoft.com/office/drawing/2014/main" id="{5400A479-4CBC-5B4D-8D62-578763717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F5A7C-FA91-BE4F-A72B-317008C8822D}"/>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89544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71B6-3CF8-454F-AAA8-40717B48C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EDA33-B84D-6F4D-A145-D2B700B5F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F14CB-76BE-E74C-B7EB-9E8528374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DD26B-D800-9244-BC67-6035178ABCAB}"/>
              </a:ext>
            </a:extLst>
          </p:cNvPr>
          <p:cNvSpPr>
            <a:spLocks noGrp="1"/>
          </p:cNvSpPr>
          <p:nvPr>
            <p:ph type="dt" sz="half" idx="10"/>
          </p:nvPr>
        </p:nvSpPr>
        <p:spPr/>
        <p:txBody>
          <a:bodyPr/>
          <a:lstStyle/>
          <a:p>
            <a:fld id="{1101DFF8-D00C-FB44-B806-B6B270705AEB}" type="datetime1">
              <a:rPr lang="en-US" smtClean="0"/>
              <a:t>3/29/23</a:t>
            </a:fld>
            <a:endParaRPr lang="en-US"/>
          </a:p>
        </p:txBody>
      </p:sp>
      <p:sp>
        <p:nvSpPr>
          <p:cNvPr id="6" name="Footer Placeholder 5">
            <a:extLst>
              <a:ext uri="{FF2B5EF4-FFF2-40B4-BE49-F238E27FC236}">
                <a16:creationId xmlns:a16="http://schemas.microsoft.com/office/drawing/2014/main" id="{80FA71B0-1356-CE44-839D-14B49C3AC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3BD825-FDD3-AE47-868C-0405C300388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73843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DBAD-EF53-8641-957C-47C8A0CF6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38973-FBEB-0B45-8B22-E682B7775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04063-3ECF-2A40-B4B2-D79860702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6B636-F832-FE46-AFAC-A65515448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203D1-709A-F440-A2B2-2354D0328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105BDA-E7DE-A54B-A53D-AA1179002A8E}"/>
              </a:ext>
            </a:extLst>
          </p:cNvPr>
          <p:cNvSpPr>
            <a:spLocks noGrp="1"/>
          </p:cNvSpPr>
          <p:nvPr>
            <p:ph type="dt" sz="half" idx="10"/>
          </p:nvPr>
        </p:nvSpPr>
        <p:spPr/>
        <p:txBody>
          <a:bodyPr/>
          <a:lstStyle/>
          <a:p>
            <a:fld id="{F58EA0CC-CB2D-324E-AC2B-9E0B7B128A47}" type="datetime1">
              <a:rPr lang="en-US" smtClean="0"/>
              <a:t>3/29/23</a:t>
            </a:fld>
            <a:endParaRPr lang="en-US"/>
          </a:p>
        </p:txBody>
      </p:sp>
      <p:sp>
        <p:nvSpPr>
          <p:cNvPr id="8" name="Footer Placeholder 7">
            <a:extLst>
              <a:ext uri="{FF2B5EF4-FFF2-40B4-BE49-F238E27FC236}">
                <a16:creationId xmlns:a16="http://schemas.microsoft.com/office/drawing/2014/main" id="{F763DB5F-F468-FE46-A96D-BDEFCD3C69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046405-2AE0-C14B-8959-4DBC7D1B1D4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58752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6E30-01CA-B54F-A141-0B9C6CC42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C3E65-99BB-E540-A491-F9EE12CBA358}"/>
              </a:ext>
            </a:extLst>
          </p:cNvPr>
          <p:cNvSpPr>
            <a:spLocks noGrp="1"/>
          </p:cNvSpPr>
          <p:nvPr>
            <p:ph type="dt" sz="half" idx="10"/>
          </p:nvPr>
        </p:nvSpPr>
        <p:spPr/>
        <p:txBody>
          <a:bodyPr/>
          <a:lstStyle/>
          <a:p>
            <a:fld id="{15D9A89F-5B75-E346-8D1C-51D16750FD93}" type="datetime1">
              <a:rPr lang="en-US" smtClean="0"/>
              <a:t>3/29/23</a:t>
            </a:fld>
            <a:endParaRPr lang="en-US"/>
          </a:p>
        </p:txBody>
      </p:sp>
      <p:sp>
        <p:nvSpPr>
          <p:cNvPr id="4" name="Footer Placeholder 3">
            <a:extLst>
              <a:ext uri="{FF2B5EF4-FFF2-40B4-BE49-F238E27FC236}">
                <a16:creationId xmlns:a16="http://schemas.microsoft.com/office/drawing/2014/main" id="{87000866-511C-3941-A764-EBB155AE57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C9C672-EE08-4046-BB96-26736A94282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317247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9E546-42AD-D14C-9301-45E199364AE9}"/>
              </a:ext>
            </a:extLst>
          </p:cNvPr>
          <p:cNvSpPr>
            <a:spLocks noGrp="1"/>
          </p:cNvSpPr>
          <p:nvPr>
            <p:ph type="dt" sz="half" idx="10"/>
          </p:nvPr>
        </p:nvSpPr>
        <p:spPr/>
        <p:txBody>
          <a:bodyPr/>
          <a:lstStyle/>
          <a:p>
            <a:fld id="{F13AE772-966B-1946-9ABE-AC27881A4A01}" type="datetime1">
              <a:rPr lang="en-US" smtClean="0"/>
              <a:t>3/29/23</a:t>
            </a:fld>
            <a:endParaRPr lang="en-US"/>
          </a:p>
        </p:txBody>
      </p:sp>
      <p:sp>
        <p:nvSpPr>
          <p:cNvPr id="3" name="Footer Placeholder 2">
            <a:extLst>
              <a:ext uri="{FF2B5EF4-FFF2-40B4-BE49-F238E27FC236}">
                <a16:creationId xmlns:a16="http://schemas.microsoft.com/office/drawing/2014/main" id="{9615A7F6-2EC6-B54D-8FA8-D9EF76EC53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D52C0A-9B3B-624B-A092-B4A616BDE35F}"/>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64666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682B-29D1-9B46-A84B-E30E72B0F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C740C-FBAA-6C4B-A863-5BBBA5CB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1B158-757E-AE41-B565-37ED88B1A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65F3C-6C02-BB45-8932-C69F3CAAFBCB}"/>
              </a:ext>
            </a:extLst>
          </p:cNvPr>
          <p:cNvSpPr>
            <a:spLocks noGrp="1"/>
          </p:cNvSpPr>
          <p:nvPr>
            <p:ph type="dt" sz="half" idx="10"/>
          </p:nvPr>
        </p:nvSpPr>
        <p:spPr/>
        <p:txBody>
          <a:bodyPr/>
          <a:lstStyle/>
          <a:p>
            <a:fld id="{726698A7-B758-DD40-8590-83E3E30C99FC}" type="datetime1">
              <a:rPr lang="en-US" smtClean="0"/>
              <a:t>3/29/23</a:t>
            </a:fld>
            <a:endParaRPr lang="en-US"/>
          </a:p>
        </p:txBody>
      </p:sp>
      <p:sp>
        <p:nvSpPr>
          <p:cNvPr id="6" name="Footer Placeholder 5">
            <a:extLst>
              <a:ext uri="{FF2B5EF4-FFF2-40B4-BE49-F238E27FC236}">
                <a16:creationId xmlns:a16="http://schemas.microsoft.com/office/drawing/2014/main" id="{92C2AC59-F5EC-594E-9C3B-39CA8EF72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1DF19-4F9F-5340-B271-B255C0A916D7}"/>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213695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86C-FEC9-2943-96A2-78568536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AED95-B008-8747-B10E-38272F70F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E3CE7C-B467-854B-B6A6-FB7EC70DF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A31EA-73C9-F847-BC58-915C2EFC2DF6}"/>
              </a:ext>
            </a:extLst>
          </p:cNvPr>
          <p:cNvSpPr>
            <a:spLocks noGrp="1"/>
          </p:cNvSpPr>
          <p:nvPr>
            <p:ph type="dt" sz="half" idx="10"/>
          </p:nvPr>
        </p:nvSpPr>
        <p:spPr/>
        <p:txBody>
          <a:bodyPr/>
          <a:lstStyle/>
          <a:p>
            <a:fld id="{2E405BBD-3E32-C644-8DE8-2C42C7A22893}" type="datetime1">
              <a:rPr lang="en-US" smtClean="0"/>
              <a:t>3/29/23</a:t>
            </a:fld>
            <a:endParaRPr lang="en-US"/>
          </a:p>
        </p:txBody>
      </p:sp>
      <p:sp>
        <p:nvSpPr>
          <p:cNvPr id="6" name="Footer Placeholder 5">
            <a:extLst>
              <a:ext uri="{FF2B5EF4-FFF2-40B4-BE49-F238E27FC236}">
                <a16:creationId xmlns:a16="http://schemas.microsoft.com/office/drawing/2014/main" id="{4975143B-FCE1-B642-A9D9-CA2BA60397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B9DFA-1F03-D14A-88EF-5089C19F4D7A}"/>
              </a:ext>
            </a:extLst>
          </p:cNvPr>
          <p:cNvSpPr>
            <a:spLocks noGrp="1"/>
          </p:cNvSpPr>
          <p:nvPr>
            <p:ph type="sldNum" sz="quarter" idx="12"/>
          </p:nvPr>
        </p:nvSpPr>
        <p:spPr/>
        <p:txBody>
          <a:bodyPr/>
          <a:lstStyle/>
          <a:p>
            <a:fld id="{A75AAEF5-C690-5D4B-B5C7-510283CCFE4D}" type="slidenum">
              <a:rPr lang="en-US" smtClean="0"/>
              <a:t>‹#›</a:t>
            </a:fld>
            <a:endParaRPr lang="en-US"/>
          </a:p>
        </p:txBody>
      </p:sp>
    </p:spTree>
    <p:extLst>
      <p:ext uri="{BB962C8B-B14F-4D97-AF65-F5344CB8AC3E}">
        <p14:creationId xmlns:p14="http://schemas.microsoft.com/office/powerpoint/2010/main" val="123463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9BE31-4571-0E40-805F-BA98CF6C5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A16792C-EF41-644D-8712-B3CE832D5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8F5CA98-0782-2A49-B1CA-9A7E99284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4E2D3-EC21-BF4A-B917-324189F30406}" type="datetime1">
              <a:rPr lang="en-US" smtClean="0"/>
              <a:t>3/29/23</a:t>
            </a:fld>
            <a:endParaRPr lang="en-US"/>
          </a:p>
        </p:txBody>
      </p:sp>
      <p:sp>
        <p:nvSpPr>
          <p:cNvPr id="5" name="Footer Placeholder 4">
            <a:extLst>
              <a:ext uri="{FF2B5EF4-FFF2-40B4-BE49-F238E27FC236}">
                <a16:creationId xmlns:a16="http://schemas.microsoft.com/office/drawing/2014/main" id="{6D0E0CFD-0BC6-8842-AFDB-7AAC0BAD5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CDDF30-F721-7F45-97FF-8B0353251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AAEF5-C690-5D4B-B5C7-510283CCFE4D}" type="slidenum">
              <a:rPr lang="en-US" smtClean="0"/>
              <a:t>‹#›</a:t>
            </a:fld>
            <a:endParaRPr lang="en-US"/>
          </a:p>
        </p:txBody>
      </p:sp>
    </p:spTree>
    <p:extLst>
      <p:ext uri="{BB962C8B-B14F-4D97-AF65-F5344CB8AC3E}">
        <p14:creationId xmlns:p14="http://schemas.microsoft.com/office/powerpoint/2010/main" val="407891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3/29/23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37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0.png"/><Relationship Id="rId4" Type="http://schemas.openxmlformats.org/officeDocument/2006/relationships/image" Target="../media/image16.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12"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40.png"/><Relationship Id="rId11" Type="http://schemas.openxmlformats.org/officeDocument/2006/relationships/image" Target="../media/image46.png"/><Relationship Id="rId5" Type="http://schemas.openxmlformats.org/officeDocument/2006/relationships/image" Target="../media/image37.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6.png"/><Relationship Id="rId4" Type="http://schemas.openxmlformats.org/officeDocument/2006/relationships/image" Target="../media/image51.png"/><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60.png"/><Relationship Id="rId5" Type="http://schemas.openxmlformats.org/officeDocument/2006/relationships/image" Target="../media/image44.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19.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3.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0.png"/><Relationship Id="rId17" Type="http://schemas.openxmlformats.org/officeDocument/2006/relationships/image" Target="../media/image78.png"/><Relationship Id="rId2" Type="http://schemas.openxmlformats.org/officeDocument/2006/relationships/notesSlide" Target="../notesSlides/notesSlide19.xml"/><Relationship Id="rId16" Type="http://schemas.openxmlformats.org/officeDocument/2006/relationships/image" Target="../media/image77.png"/><Relationship Id="rId1" Type="http://schemas.openxmlformats.org/officeDocument/2006/relationships/slideLayout" Target="../slideLayouts/slideLayout13.xml"/><Relationship Id="rId6" Type="http://schemas.openxmlformats.org/officeDocument/2006/relationships/image" Target="../media/image66.png"/><Relationship Id="rId11" Type="http://schemas.openxmlformats.org/officeDocument/2006/relationships/image" Target="../media/image72.png"/><Relationship Id="rId5" Type="http://schemas.openxmlformats.org/officeDocument/2006/relationships/image" Target="../media/image59.png"/><Relationship Id="rId15" Type="http://schemas.openxmlformats.org/officeDocument/2006/relationships/image" Target="../media/image76.png"/><Relationship Id="rId10" Type="http://schemas.openxmlformats.org/officeDocument/2006/relationships/image" Target="../media/image71.png"/><Relationship Id="rId4" Type="http://schemas.openxmlformats.org/officeDocument/2006/relationships/image" Target="../media/image370.png"/><Relationship Id="rId9" Type="http://schemas.openxmlformats.org/officeDocument/2006/relationships/image" Target="../media/image68.png"/><Relationship Id="rId14" Type="http://schemas.openxmlformats.org/officeDocument/2006/relationships/image" Target="../media/image7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77.jpg"/><Relationship Id="rId3" Type="http://schemas.openxmlformats.org/officeDocument/2006/relationships/image" Target="../media/image16.jpg"/><Relationship Id="rId7" Type="http://schemas.openxmlformats.org/officeDocument/2006/relationships/image" Target="../media/image76.jp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75.pn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79.png"/></Relationships>
</file>

<file path=ppt/slides/_rels/slide2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81.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1.svg"/></Relationships>
</file>

<file path=ppt/slides/_rels/slide28.xml.rels><?xml version="1.0" encoding="UTF-8" standalone="yes"?>
<Relationships xmlns="http://schemas.openxmlformats.org/package/2006/relationships"><Relationship Id="rId3" Type="http://schemas.openxmlformats.org/officeDocument/2006/relationships/image" Target="../media/image791.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801.png"/></Relationships>
</file>

<file path=ppt/slides/_rels/slide2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8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800.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85.png"/></Relationships>
</file>

<file path=ppt/slides/_rels/slide31.xml.rels><?xml version="1.0" encoding="UTF-8" standalone="yes"?>
<Relationships xmlns="http://schemas.openxmlformats.org/package/2006/relationships"><Relationship Id="rId3" Type="http://schemas.openxmlformats.org/officeDocument/2006/relationships/image" Target="../media/image840.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8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790.png"/><Relationship Id="rId4" Type="http://schemas.openxmlformats.org/officeDocument/2006/relationships/image" Target="../media/image81.svg"/></Relationships>
</file>

<file path=ppt/slides/_rels/slide3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87.png"/><Relationship Id="rId4" Type="http://schemas.openxmlformats.org/officeDocument/2006/relationships/image" Target="../media/image81.svg"/></Relationships>
</file>

<file path=ppt/slides/_rels/slide3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89.png"/><Relationship Id="rId4" Type="http://schemas.openxmlformats.org/officeDocument/2006/relationships/image" Target="../media/image81.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358536"/>
            <a:ext cx="9144000" cy="1422000"/>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31: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Solving equations</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002400"/>
            <a:ext cx="9144000" cy="2880000"/>
          </a:xfrm>
          <a:ln w="38100">
            <a:solidFill>
              <a:schemeClr val="accent1"/>
            </a:solidFill>
          </a:ln>
        </p:spPr>
        <p:txBody>
          <a:bodyPr>
            <a:normAutofit/>
          </a:body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Objectives</a:t>
            </a:r>
            <a:endParaRPr lang="en-GB" sz="2800" dirty="0">
              <a:solidFill>
                <a:schemeClr val="accent1"/>
              </a:solidFill>
              <a:latin typeface="Arial" panose="020B0604020202020204" pitchFamily="34" charset="0"/>
              <a:cs typeface="Arial" panose="020B0604020202020204" pitchFamily="34" charset="0"/>
            </a:endParaRPr>
          </a:p>
          <a:p>
            <a:pPr marL="231775" indent="-231775" algn="l">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Understand the steps needed to solve an equation</a:t>
            </a:r>
          </a:p>
          <a:p>
            <a:pPr marL="231775" indent="-231775" algn="l">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Solve one-step and multi-step equations</a:t>
            </a:r>
          </a:p>
          <a:p>
            <a:pPr marL="231775" indent="-231775" algn="l">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Use visual representations to provide insight into solving equations</a:t>
            </a:r>
          </a:p>
        </p:txBody>
      </p:sp>
      <p:sp>
        <p:nvSpPr>
          <p:cNvPr id="8" name="TextBox 7">
            <a:extLst>
              <a:ext uri="{FF2B5EF4-FFF2-40B4-BE49-F238E27FC236}">
                <a16:creationId xmlns:a16="http://schemas.microsoft.com/office/drawing/2014/main" id="{E42EA291-BECB-B057-D1AC-A8F41504F455}"/>
              </a:ext>
            </a:extLst>
          </p:cNvPr>
          <p:cNvSpPr txBox="1"/>
          <p:nvPr/>
        </p:nvSpPr>
        <p:spPr>
          <a:xfrm>
            <a:off x="4673600" y="234074"/>
            <a:ext cx="3473556" cy="646331"/>
          </a:xfrm>
          <a:prstGeom prst="rect">
            <a:avLst/>
          </a:prstGeom>
          <a:noFill/>
        </p:spPr>
        <p:txBody>
          <a:bodyPr wrap="square">
            <a:spAutoFit/>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pic>
        <p:nvPicPr>
          <p:cNvPr id="9" name="Picture 8" descr="Text&#10;&#10;Description automatically generated">
            <a:extLst>
              <a:ext uri="{FF2B5EF4-FFF2-40B4-BE49-F238E27FC236}">
                <a16:creationId xmlns:a16="http://schemas.microsoft.com/office/drawing/2014/main" id="{E54720B1-0BBA-46B3-BB57-AF8A6A03B52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0800" y="324000"/>
            <a:ext cx="3474000" cy="570825"/>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44D65F8A-BF2C-45E1-91CF-A5589D819C0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59601" y="262672"/>
            <a:ext cx="2123825" cy="796434"/>
          </a:xfrm>
          <a:prstGeom prst="rect">
            <a:avLst/>
          </a:prstGeom>
        </p:spPr>
      </p:pic>
    </p:spTree>
    <p:extLst>
      <p:ext uri="{BB962C8B-B14F-4D97-AF65-F5344CB8AC3E}">
        <p14:creationId xmlns:p14="http://schemas.microsoft.com/office/powerpoint/2010/main" val="404365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Algebra tiles and equations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10</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5" name="TextBox 4">
            <a:extLst>
              <a:ext uri="{FF2B5EF4-FFF2-40B4-BE49-F238E27FC236}">
                <a16:creationId xmlns:a16="http://schemas.microsoft.com/office/drawing/2014/main" id="{4205A4F2-2A05-176F-2E22-526278F5E34E}"/>
              </a:ext>
            </a:extLst>
          </p:cNvPr>
          <p:cNvSpPr txBox="1"/>
          <p:nvPr/>
        </p:nvSpPr>
        <p:spPr>
          <a:xfrm>
            <a:off x="1670400" y="1137211"/>
            <a:ext cx="9300903" cy="954107"/>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Use the tiles to represent an equation.</a:t>
            </a:r>
          </a:p>
          <a:p>
            <a:r>
              <a:rPr lang="en-GB" sz="2800" dirty="0">
                <a:latin typeface="Arial" panose="020B0604020202020204" pitchFamily="34" charset="0"/>
                <a:cs typeface="Arial" panose="020B0604020202020204" pitchFamily="34" charset="0"/>
              </a:rPr>
              <a:t>Show how to solve the equation using one step. </a:t>
            </a:r>
          </a:p>
        </p:txBody>
      </p:sp>
      <p:sp>
        <p:nvSpPr>
          <p:cNvPr id="6" name="Rectangle 5">
            <a:extLst>
              <a:ext uri="{FF2B5EF4-FFF2-40B4-BE49-F238E27FC236}">
                <a16:creationId xmlns:a16="http://schemas.microsoft.com/office/drawing/2014/main" id="{346AD199-1FA3-A0CE-E618-B8677A1641E4}"/>
              </a:ext>
            </a:extLst>
          </p:cNvPr>
          <p:cNvSpPr/>
          <p:nvPr/>
        </p:nvSpPr>
        <p:spPr>
          <a:xfrm rot="5400000" flipH="1">
            <a:off x="3477619" y="2971171"/>
            <a:ext cx="302400" cy="1206834"/>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0689E0DE-5F5E-B4E5-6C83-94CBF1F5F387}"/>
              </a:ext>
            </a:extLst>
          </p:cNvPr>
          <p:cNvSpPr/>
          <p:nvPr/>
        </p:nvSpPr>
        <p:spPr>
          <a:xfrm rot="21391259">
            <a:off x="7794189" y="3373022"/>
            <a:ext cx="231157" cy="195901"/>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369A0743-EFC1-92D0-EE88-89DA4A517E07}"/>
              </a:ext>
            </a:extLst>
          </p:cNvPr>
          <p:cNvSpPr/>
          <p:nvPr/>
        </p:nvSpPr>
        <p:spPr>
          <a:xfrm rot="383632">
            <a:off x="7789731" y="3745295"/>
            <a:ext cx="231157" cy="195901"/>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80491F4B-7B85-3C26-0C6E-4CA0400A0345}"/>
              </a:ext>
            </a:extLst>
          </p:cNvPr>
          <p:cNvSpPr/>
          <p:nvPr/>
        </p:nvSpPr>
        <p:spPr>
          <a:xfrm rot="21159665">
            <a:off x="8225667" y="3334105"/>
            <a:ext cx="231157" cy="195901"/>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CACCDFCF-60B9-00AE-2E23-67C4ABD5CDD5}"/>
              </a:ext>
            </a:extLst>
          </p:cNvPr>
          <p:cNvSpPr/>
          <p:nvPr/>
        </p:nvSpPr>
        <p:spPr>
          <a:xfrm rot="383632">
            <a:off x="8227043" y="3777624"/>
            <a:ext cx="231157" cy="195901"/>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BC4410DC-3B33-5D9F-E046-94129D9724C9}"/>
              </a:ext>
            </a:extLst>
          </p:cNvPr>
          <p:cNvSpPr/>
          <p:nvPr/>
        </p:nvSpPr>
        <p:spPr>
          <a:xfrm rot="383632">
            <a:off x="8660805" y="3538426"/>
            <a:ext cx="231157" cy="195901"/>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7" name="Group 16">
            <a:extLst>
              <a:ext uri="{FF2B5EF4-FFF2-40B4-BE49-F238E27FC236}">
                <a16:creationId xmlns:a16="http://schemas.microsoft.com/office/drawing/2014/main" id="{9EBE529A-0D6E-9E91-D9EE-8142E8199F60}"/>
              </a:ext>
            </a:extLst>
          </p:cNvPr>
          <p:cNvGrpSpPr/>
          <p:nvPr/>
        </p:nvGrpSpPr>
        <p:grpSpPr>
          <a:xfrm>
            <a:off x="4873178" y="3351075"/>
            <a:ext cx="2649668" cy="571668"/>
            <a:chOff x="1755264" y="4426009"/>
            <a:chExt cx="2649668" cy="571668"/>
          </a:xfrm>
        </p:grpSpPr>
        <p:sp>
          <p:nvSpPr>
            <p:cNvPr id="18" name="Rectangle 17">
              <a:extLst>
                <a:ext uri="{FF2B5EF4-FFF2-40B4-BE49-F238E27FC236}">
                  <a16:creationId xmlns:a16="http://schemas.microsoft.com/office/drawing/2014/main" id="{D68DDCAD-D4F7-882A-B863-22719E480C1C}"/>
                </a:ext>
              </a:extLst>
            </p:cNvPr>
            <p:cNvSpPr/>
            <p:nvPr/>
          </p:nvSpPr>
          <p:spPr>
            <a:xfrm rot="383632">
              <a:off x="1865206" y="4426009"/>
              <a:ext cx="231157" cy="195901"/>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1332C9AB-3B55-5B7C-204F-223F4675BDC8}"/>
                </a:ext>
              </a:extLst>
            </p:cNvPr>
            <p:cNvSpPr/>
            <p:nvPr/>
          </p:nvSpPr>
          <p:spPr>
            <a:xfrm rot="383632">
              <a:off x="1755264" y="4764019"/>
              <a:ext cx="231157" cy="195901"/>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17854DCD-AED7-72AE-140A-4C2D52D32C30}"/>
                </a:ext>
              </a:extLst>
            </p:cNvPr>
            <p:cNvSpPr/>
            <p:nvPr/>
          </p:nvSpPr>
          <p:spPr>
            <a:xfrm rot="383632">
              <a:off x="4173775" y="4498260"/>
              <a:ext cx="231157" cy="195901"/>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3AEB92E7-598C-E255-6207-5DDF83729DD0}"/>
                </a:ext>
              </a:extLst>
            </p:cNvPr>
            <p:cNvSpPr/>
            <p:nvPr/>
          </p:nvSpPr>
          <p:spPr>
            <a:xfrm rot="383632">
              <a:off x="4123012" y="4801776"/>
              <a:ext cx="231157" cy="195901"/>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4" name="TextBox 23">
            <a:extLst>
              <a:ext uri="{FF2B5EF4-FFF2-40B4-BE49-F238E27FC236}">
                <a16:creationId xmlns:a16="http://schemas.microsoft.com/office/drawing/2014/main" id="{82DBAFE5-A8CA-0769-A77D-C20BB118A12C}"/>
              </a:ext>
            </a:extLst>
          </p:cNvPr>
          <p:cNvSpPr txBox="1"/>
          <p:nvPr/>
        </p:nvSpPr>
        <p:spPr>
          <a:xfrm>
            <a:off x="3950063" y="5231124"/>
            <a:ext cx="4481265" cy="923330"/>
          </a:xfrm>
          <a:prstGeom prst="rect">
            <a:avLst/>
          </a:prstGeom>
          <a:noFill/>
        </p:spPr>
        <p:txBody>
          <a:bodyPr wrap="square" rtlCol="0">
            <a:spAutoFit/>
          </a:bodyPr>
          <a:lstStyle/>
          <a:p>
            <a:r>
              <a:rPr lang="en-GB" sz="5400" i="1" dirty="0">
                <a:latin typeface="Times New Roman" charset="0"/>
                <a:ea typeface="Times New Roman" charset="0"/>
                <a:cs typeface="Times New Roman" charset="0"/>
              </a:rPr>
              <a:t>x    </a:t>
            </a:r>
            <a:r>
              <a:rPr lang="en-GB" sz="5400" dirty="0"/>
              <a:t> </a:t>
            </a:r>
            <a:r>
              <a:rPr lang="en-GB" sz="5400" dirty="0">
                <a:latin typeface="Arial" panose="020B0604020202020204" pitchFamily="34" charset="0"/>
                <a:cs typeface="Arial" panose="020B0604020202020204" pitchFamily="34" charset="0"/>
              </a:rPr>
              <a:t>   =        5</a:t>
            </a:r>
          </a:p>
        </p:txBody>
      </p:sp>
      <p:sp>
        <p:nvSpPr>
          <p:cNvPr id="25" name="TextBox 24">
            <a:extLst>
              <a:ext uri="{FF2B5EF4-FFF2-40B4-BE49-F238E27FC236}">
                <a16:creationId xmlns:a16="http://schemas.microsoft.com/office/drawing/2014/main" id="{B9FB56EA-1BDE-D2DE-38EE-03C6D8783EB4}"/>
              </a:ext>
            </a:extLst>
          </p:cNvPr>
          <p:cNvSpPr txBox="1"/>
          <p:nvPr/>
        </p:nvSpPr>
        <p:spPr>
          <a:xfrm>
            <a:off x="3207858" y="2354633"/>
            <a:ext cx="5777774" cy="923330"/>
          </a:xfrm>
          <a:prstGeom prst="rect">
            <a:avLst/>
          </a:prstGeom>
          <a:noFill/>
        </p:spPr>
        <p:txBody>
          <a:bodyPr wrap="square" rtlCol="0">
            <a:spAutoFit/>
          </a:bodyPr>
          <a:lstStyle/>
          <a:p>
            <a:r>
              <a:rPr lang="en-GB" sz="5400" i="1" dirty="0">
                <a:latin typeface="Times New Roman" charset="0"/>
                <a:ea typeface="Times New Roman" charset="0"/>
                <a:cs typeface="Times New Roman" charset="0"/>
              </a:rPr>
              <a:t>x</a:t>
            </a:r>
            <a:r>
              <a:rPr lang="en-GB" sz="5400" dirty="0"/>
              <a:t>   </a:t>
            </a:r>
            <a:r>
              <a:rPr lang="en-GB" sz="5400" dirty="0">
                <a:latin typeface="Arial" panose="020B0604020202020204" pitchFamily="34" charset="0"/>
                <a:cs typeface="Arial" panose="020B0604020202020204" pitchFamily="34" charset="0"/>
              </a:rPr>
              <a:t>+  2   =        7</a:t>
            </a:r>
          </a:p>
        </p:txBody>
      </p:sp>
      <p:sp>
        <p:nvSpPr>
          <p:cNvPr id="28" name="TextBox 27">
            <a:extLst>
              <a:ext uri="{FF2B5EF4-FFF2-40B4-BE49-F238E27FC236}">
                <a16:creationId xmlns:a16="http://schemas.microsoft.com/office/drawing/2014/main" id="{D0E1E48E-54D0-67B4-0AA4-AF80308D50F0}"/>
              </a:ext>
            </a:extLst>
          </p:cNvPr>
          <p:cNvSpPr txBox="1"/>
          <p:nvPr/>
        </p:nvSpPr>
        <p:spPr>
          <a:xfrm>
            <a:off x="5579473" y="3192090"/>
            <a:ext cx="96563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latin typeface="Arial" panose="020B0604020202020204" pitchFamily="34" charset="0"/>
                <a:ea typeface="Calibri"/>
                <a:cs typeface="Arial" panose="020B0604020202020204" pitchFamily="34" charset="0"/>
              </a:rPr>
              <a:t> </a:t>
            </a:r>
            <a:r>
              <a:rPr lang="en-US" sz="5400" i="0" dirty="0">
                <a:latin typeface="Arial" panose="020B0604020202020204" pitchFamily="34" charset="0"/>
                <a:ea typeface="Calibri"/>
                <a:cs typeface="Arial" panose="020B0604020202020204" pitchFamily="34" charset="0"/>
              </a:rPr>
              <a:t>=</a:t>
            </a:r>
            <a:r>
              <a:rPr lang="en-US" sz="5400" dirty="0">
                <a:latin typeface="Arial" panose="020B0604020202020204" pitchFamily="34" charset="0"/>
                <a:ea typeface="Calibri"/>
                <a:cs typeface="Arial" panose="020B0604020202020204" pitchFamily="34" charset="0"/>
              </a:rPr>
              <a:t> </a:t>
            </a:r>
            <a:endParaRPr lang="en-US" sz="5400" dirty="0">
              <a:latin typeface="Arial" panose="020B0604020202020204" pitchFamily="34" charset="0"/>
              <a:cs typeface="Arial" panose="020B0604020202020204" pitchFamily="34" charset="0"/>
            </a:endParaRPr>
          </a:p>
        </p:txBody>
      </p:sp>
      <p:grpSp>
        <p:nvGrpSpPr>
          <p:cNvPr id="38" name="Group 37">
            <a:extLst>
              <a:ext uri="{FF2B5EF4-FFF2-40B4-BE49-F238E27FC236}">
                <a16:creationId xmlns:a16="http://schemas.microsoft.com/office/drawing/2014/main" id="{B0E21FD4-62C2-C0EB-01BC-A8CF1E826A27}"/>
              </a:ext>
            </a:extLst>
          </p:cNvPr>
          <p:cNvGrpSpPr/>
          <p:nvPr/>
        </p:nvGrpSpPr>
        <p:grpSpPr>
          <a:xfrm>
            <a:off x="4132519" y="4045336"/>
            <a:ext cx="4732802" cy="1036209"/>
            <a:chOff x="3950063" y="3870247"/>
            <a:chExt cx="4732802" cy="1036209"/>
          </a:xfrm>
        </p:grpSpPr>
        <p:sp>
          <p:nvSpPr>
            <p:cNvPr id="27" name="TextBox 26">
              <a:extLst>
                <a:ext uri="{FF2B5EF4-FFF2-40B4-BE49-F238E27FC236}">
                  <a16:creationId xmlns:a16="http://schemas.microsoft.com/office/drawing/2014/main" id="{4FE22A08-2562-5CB9-65C5-7A2CF37A64E3}"/>
                </a:ext>
              </a:extLst>
            </p:cNvPr>
            <p:cNvSpPr txBox="1"/>
            <p:nvPr/>
          </p:nvSpPr>
          <p:spPr>
            <a:xfrm>
              <a:off x="3950063" y="3981760"/>
              <a:ext cx="4732802" cy="707886"/>
            </a:xfrm>
            <a:prstGeom prst="rect">
              <a:avLst/>
            </a:prstGeom>
            <a:noFill/>
          </p:spPr>
          <p:txBody>
            <a:bodyPr wrap="square" lIns="91440" tIns="45720" rIns="91440" bIns="45720" rtlCol="0" anchor="t">
              <a:spAutoFit/>
            </a:bodyPr>
            <a:lstStyle/>
            <a:p>
              <a:r>
                <a:rPr lang="en-GB" sz="4000" dirty="0">
                  <a:latin typeface="Arial" panose="020B0604020202020204" pitchFamily="34" charset="0"/>
                  <a:cs typeface="Arial" panose="020B0604020202020204" pitchFamily="34" charset="0"/>
                </a:rPr>
                <a:t> – 2                     – 2</a:t>
              </a:r>
              <a:endParaRPr lang="en-US" sz="4000" dirty="0">
                <a:latin typeface="Arial" panose="020B0604020202020204" pitchFamily="34" charset="0"/>
                <a:cs typeface="Arial" panose="020B0604020202020204" pitchFamily="34" charset="0"/>
              </a:endParaRPr>
            </a:p>
          </p:txBody>
        </p:sp>
        <p:cxnSp>
          <p:nvCxnSpPr>
            <p:cNvPr id="36" name="Straight Arrow Connector 35">
              <a:extLst>
                <a:ext uri="{FF2B5EF4-FFF2-40B4-BE49-F238E27FC236}">
                  <a16:creationId xmlns:a16="http://schemas.microsoft.com/office/drawing/2014/main" id="{EBB3AC3C-FD0D-68A2-4EB8-C5CAC31355D6}"/>
                </a:ext>
              </a:extLst>
            </p:cNvPr>
            <p:cNvCxnSpPr/>
            <p:nvPr/>
          </p:nvCxnSpPr>
          <p:spPr>
            <a:xfrm>
              <a:off x="4020281" y="3903299"/>
              <a:ext cx="0" cy="1003157"/>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806E160-5B2D-1816-7CB4-179E7B9E7821}"/>
                </a:ext>
              </a:extLst>
            </p:cNvPr>
            <p:cNvCxnSpPr/>
            <p:nvPr/>
          </p:nvCxnSpPr>
          <p:spPr>
            <a:xfrm>
              <a:off x="7597806" y="3870247"/>
              <a:ext cx="0" cy="1003157"/>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128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17"/>
                                        </p:tgtEl>
                                        <p:attrNameLst>
                                          <p:attrName>ppt_x</p:attrName>
                                        </p:attrNameLst>
                                      </p:cBhvr>
                                      <p:tavLst>
                                        <p:tav tm="0">
                                          <p:val>
                                            <p:strVal val="ppt_x"/>
                                          </p:val>
                                        </p:tav>
                                        <p:tav tm="100000">
                                          <p:val>
                                            <p:strVal val="ppt_x"/>
                                          </p:val>
                                        </p:tav>
                                      </p:tavLst>
                                    </p:anim>
                                    <p:anim calcmode="lin" valueType="num">
                                      <p:cBhvr additive="base">
                                        <p:cTn id="7" dur="1000"/>
                                        <p:tgtEl>
                                          <p:spTgt spid="17"/>
                                        </p:tgtEl>
                                        <p:attrNameLst>
                                          <p:attrName>ppt_y</p:attrName>
                                        </p:attrNameLst>
                                      </p:cBhvr>
                                      <p:tavLst>
                                        <p:tav tm="0">
                                          <p:val>
                                            <p:strVal val="ppt_y"/>
                                          </p:val>
                                        </p:tav>
                                        <p:tav tm="100000">
                                          <p:val>
                                            <p:strVal val="1+ppt_h/2"/>
                                          </p:val>
                                        </p:tav>
                                      </p:tavLst>
                                    </p:anim>
                                    <p:set>
                                      <p:cBhvr>
                                        <p:cTn id="8" dur="1" fill="hold">
                                          <p:stCondLst>
                                            <p:cond delay="999"/>
                                          </p:stCondLst>
                                        </p:cTn>
                                        <p:tgtEl>
                                          <p:spTgt spid="1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up)">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One-step equations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11</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BA54834F-D9C8-DDA6-02E4-D89876CCE1AB}"/>
                  </a:ext>
                </a:extLst>
              </p:cNvPr>
              <p:cNvSpPr txBox="1">
                <a:spLocks/>
              </p:cNvSpPr>
              <p:nvPr/>
            </p:nvSpPr>
            <p:spPr>
              <a:xfrm>
                <a:off x="8329847" y="2861575"/>
                <a:ext cx="2581708" cy="712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3A63"/>
                    </a:solidFill>
                    <a:latin typeface="Bariol Regular" panose="02000506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Bariol Regular" panose="02000506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Bariol Regular" panose="02000506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GB" sz="5400" i="1" dirty="0" smtClean="0">
                          <a:solidFill>
                            <a:schemeClr val="tx1"/>
                          </a:solidFill>
                          <a:latin typeface="Cambria Math" panose="02040503050406030204" pitchFamily="18" charset="0"/>
                        </a:rPr>
                        <m:t>=</m:t>
                      </m:r>
                      <m:r>
                        <a:rPr lang="en-GB" sz="5400" b="0" i="1" smtClean="0">
                          <a:solidFill>
                            <a:schemeClr val="tx1"/>
                          </a:solidFill>
                          <a:latin typeface="Cambria Math" panose="02040503050406030204" pitchFamily="18" charset="0"/>
                        </a:rPr>
                        <m:t> </m:t>
                      </m:r>
                    </m:oMath>
                  </m:oMathPara>
                </a14:m>
                <a:endParaRPr lang="en-GB" sz="5400" dirty="0">
                  <a:solidFill>
                    <a:schemeClr val="tx1"/>
                  </a:solidFill>
                  <a:latin typeface="Arial" panose="020B0604020202020204" pitchFamily="34" charset="0"/>
                  <a:cs typeface="Arial" panose="020B0604020202020204" pitchFamily="34" charset="0"/>
                </a:endParaRPr>
              </a:p>
              <a:p>
                <a:endParaRPr lang="en-US" sz="5400" dirty="0">
                  <a:solidFill>
                    <a:schemeClr val="tx1"/>
                  </a:solidFill>
                  <a:latin typeface="Arial" panose="020B0604020202020204" pitchFamily="34" charset="0"/>
                  <a:cs typeface="Arial" panose="020B0604020202020204" pitchFamily="34" charset="0"/>
                </a:endParaRPr>
              </a:p>
            </p:txBody>
          </p:sp>
        </mc:Choice>
        <mc:Fallback xmlns="">
          <p:sp>
            <p:nvSpPr>
              <p:cNvPr id="2" name="Content Placeholder 2">
                <a:extLst>
                  <a:ext uri="{FF2B5EF4-FFF2-40B4-BE49-F238E27FC236}">
                    <a16:creationId xmlns:a16="http://schemas.microsoft.com/office/drawing/2014/main" id="{BA54834F-D9C8-DDA6-02E4-D89876CCE1AB}"/>
                  </a:ext>
                </a:extLst>
              </p:cNvPr>
              <p:cNvSpPr txBox="1">
                <a:spLocks noRot="1" noChangeAspect="1" noMove="1" noResize="1" noEditPoints="1" noAdjustHandles="1" noChangeArrowheads="1" noChangeShapeType="1" noTextEdit="1"/>
              </p:cNvSpPr>
              <p:nvPr/>
            </p:nvSpPr>
            <p:spPr>
              <a:xfrm>
                <a:off x="8329847" y="2861575"/>
                <a:ext cx="2581708" cy="712062"/>
              </a:xfrm>
              <a:prstGeom prst="rect">
                <a:avLst/>
              </a:prstGeom>
              <a:blipFill>
                <a:blip r:embed="rId3"/>
                <a:stretch>
                  <a:fillRect/>
                </a:stretch>
              </a:blipFill>
            </p:spPr>
            <p:txBody>
              <a:bodyPr/>
              <a:lstStyle/>
              <a:p>
                <a:r>
                  <a:rPr lang="en-GB">
                    <a:noFill/>
                  </a:rPr>
                  <a:t> </a:t>
                </a:r>
              </a:p>
            </p:txBody>
          </p:sp>
        </mc:Fallback>
      </mc:AlternateContent>
      <p:sp>
        <p:nvSpPr>
          <p:cNvPr id="3" name="Content Placeholder 2">
            <a:extLst>
              <a:ext uri="{FF2B5EF4-FFF2-40B4-BE49-F238E27FC236}">
                <a16:creationId xmlns:a16="http://schemas.microsoft.com/office/drawing/2014/main" id="{DD9BC4DA-BAD4-97D8-255B-2D579F0A8655}"/>
              </a:ext>
            </a:extLst>
          </p:cNvPr>
          <p:cNvSpPr txBox="1">
            <a:spLocks/>
          </p:cNvSpPr>
          <p:nvPr/>
        </p:nvSpPr>
        <p:spPr>
          <a:xfrm>
            <a:off x="5392503" y="2568645"/>
            <a:ext cx="2628327" cy="712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3A63"/>
                </a:solidFill>
                <a:latin typeface="Bariol Regular" panose="02000506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Bariol Regular" panose="02000506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Bariol Regular" panose="02000506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000"/>
          </a:p>
        </p:txBody>
      </p:sp>
      <p:sp>
        <p:nvSpPr>
          <p:cNvPr id="10" name="Rectangle 9">
            <a:extLst>
              <a:ext uri="{FF2B5EF4-FFF2-40B4-BE49-F238E27FC236}">
                <a16:creationId xmlns:a16="http://schemas.microsoft.com/office/drawing/2014/main" id="{BF119E24-BCE8-36D3-80AC-03C84F4196DD}"/>
              </a:ext>
            </a:extLst>
          </p:cNvPr>
          <p:cNvSpPr/>
          <p:nvPr/>
        </p:nvSpPr>
        <p:spPr>
          <a:xfrm rot="16036981">
            <a:off x="5851281" y="3020889"/>
            <a:ext cx="288000" cy="1548000"/>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D598B3BB-A5AA-4FCA-3F91-DB1284EBFFF3}"/>
              </a:ext>
            </a:extLst>
          </p:cNvPr>
          <p:cNvSpPr/>
          <p:nvPr/>
        </p:nvSpPr>
        <p:spPr>
          <a:xfrm rot="5236981">
            <a:off x="5802016" y="2624853"/>
            <a:ext cx="288000" cy="1548000"/>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6BA2C91D-E43C-458B-C81D-11D0ADFFA8F6}"/>
              </a:ext>
            </a:extLst>
          </p:cNvPr>
          <p:cNvSpPr/>
          <p:nvPr/>
        </p:nvSpPr>
        <p:spPr>
          <a:xfrm rot="16036981">
            <a:off x="5794954" y="2194721"/>
            <a:ext cx="288000" cy="1548000"/>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763B7196-A5CB-66B6-3A00-4EDF2BD9E448}"/>
              </a:ext>
            </a:extLst>
          </p:cNvPr>
          <p:cNvSpPr/>
          <p:nvPr/>
        </p:nvSpPr>
        <p:spPr>
          <a:xfrm rot="383632">
            <a:off x="10581515" y="2901244"/>
            <a:ext cx="241862" cy="226407"/>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1694F1B5-1E8D-A408-E947-18180F0BD0B1}"/>
              </a:ext>
            </a:extLst>
          </p:cNvPr>
          <p:cNvSpPr/>
          <p:nvPr/>
        </p:nvSpPr>
        <p:spPr>
          <a:xfrm rot="383632">
            <a:off x="10981146" y="2764452"/>
            <a:ext cx="241862" cy="226407"/>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Rectangle 28">
            <a:extLst>
              <a:ext uri="{FF2B5EF4-FFF2-40B4-BE49-F238E27FC236}">
                <a16:creationId xmlns:a16="http://schemas.microsoft.com/office/drawing/2014/main" id="{89B778E8-18C5-A605-C5DF-FBF17840DA2D}"/>
              </a:ext>
            </a:extLst>
          </p:cNvPr>
          <p:cNvSpPr/>
          <p:nvPr/>
        </p:nvSpPr>
        <p:spPr>
          <a:xfrm rot="383632">
            <a:off x="10886315" y="3206044"/>
            <a:ext cx="241862" cy="226407"/>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49050CD4-E10D-2A7C-626A-5767C2009A0E}"/>
              </a:ext>
            </a:extLst>
          </p:cNvPr>
          <p:cNvSpPr/>
          <p:nvPr/>
        </p:nvSpPr>
        <p:spPr>
          <a:xfrm rot="383632">
            <a:off x="10874893" y="3585360"/>
            <a:ext cx="241862" cy="226407"/>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68881616-876D-2DB8-CD9D-CE767DB56B73}"/>
              </a:ext>
            </a:extLst>
          </p:cNvPr>
          <p:cNvSpPr/>
          <p:nvPr/>
        </p:nvSpPr>
        <p:spPr>
          <a:xfrm rot="383632">
            <a:off x="10253497" y="3497627"/>
            <a:ext cx="241862" cy="226407"/>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802A51B8-F01D-6697-2543-6E366E79715B}"/>
              </a:ext>
            </a:extLst>
          </p:cNvPr>
          <p:cNvSpPr/>
          <p:nvPr/>
        </p:nvSpPr>
        <p:spPr>
          <a:xfrm rot="383632">
            <a:off x="10315944" y="3870889"/>
            <a:ext cx="241862" cy="226407"/>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Rectangle 32">
            <a:extLst>
              <a:ext uri="{FF2B5EF4-FFF2-40B4-BE49-F238E27FC236}">
                <a16:creationId xmlns:a16="http://schemas.microsoft.com/office/drawing/2014/main" id="{BC4482DC-7B03-1428-1885-5553D7ECB32C}"/>
              </a:ext>
            </a:extLst>
          </p:cNvPr>
          <p:cNvSpPr/>
          <p:nvPr/>
        </p:nvSpPr>
        <p:spPr>
          <a:xfrm rot="383632">
            <a:off x="10541179" y="4251808"/>
            <a:ext cx="241862" cy="226407"/>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33">
            <a:extLst>
              <a:ext uri="{FF2B5EF4-FFF2-40B4-BE49-F238E27FC236}">
                <a16:creationId xmlns:a16="http://schemas.microsoft.com/office/drawing/2014/main" id="{7C8254A0-A29A-17CB-FA72-BD0F03D62C6D}"/>
              </a:ext>
            </a:extLst>
          </p:cNvPr>
          <p:cNvSpPr/>
          <p:nvPr/>
        </p:nvSpPr>
        <p:spPr>
          <a:xfrm rot="383632">
            <a:off x="10922505" y="3987936"/>
            <a:ext cx="241862" cy="226407"/>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4F2ABF28-7506-3897-8A6D-EB8D4E7FD70F}"/>
              </a:ext>
            </a:extLst>
          </p:cNvPr>
          <p:cNvSpPr/>
          <p:nvPr/>
        </p:nvSpPr>
        <p:spPr>
          <a:xfrm rot="383632">
            <a:off x="11457787" y="2735348"/>
            <a:ext cx="241862" cy="226407"/>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9" name="Content Placeholder 2">
                <a:extLst>
                  <a:ext uri="{FF2B5EF4-FFF2-40B4-BE49-F238E27FC236}">
                    <a16:creationId xmlns:a16="http://schemas.microsoft.com/office/drawing/2014/main" id="{8EA7F7D0-677A-B395-9CF8-8196C837D870}"/>
                  </a:ext>
                </a:extLst>
              </p:cNvPr>
              <p:cNvSpPr txBox="1">
                <a:spLocks/>
              </p:cNvSpPr>
              <p:nvPr/>
            </p:nvSpPr>
            <p:spPr>
              <a:xfrm>
                <a:off x="8325034" y="4874569"/>
                <a:ext cx="2581708" cy="712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3A63"/>
                    </a:solidFill>
                    <a:latin typeface="Bariol Regular" panose="02000506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Bariol Regular" panose="02000506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Bariol Regular" panose="02000506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GB" sz="5400" i="1" dirty="0" smtClean="0">
                          <a:solidFill>
                            <a:schemeClr val="tx1"/>
                          </a:solidFill>
                          <a:latin typeface="Cambria Math" panose="02040503050406030204" pitchFamily="18" charset="0"/>
                        </a:rPr>
                        <m:t>=</m:t>
                      </m:r>
                      <m:r>
                        <a:rPr lang="en-GB" sz="5400" b="0" i="1" smtClean="0">
                          <a:solidFill>
                            <a:schemeClr val="tx1"/>
                          </a:solidFill>
                          <a:latin typeface="Cambria Math" panose="02040503050406030204" pitchFamily="18" charset="0"/>
                        </a:rPr>
                        <m:t> </m:t>
                      </m:r>
                    </m:oMath>
                  </m:oMathPara>
                </a14:m>
                <a:endParaRPr lang="en-GB" sz="5400" dirty="0">
                  <a:solidFill>
                    <a:schemeClr val="tx1"/>
                  </a:solidFill>
                  <a:latin typeface="Arial" panose="020B0604020202020204" pitchFamily="34" charset="0"/>
                  <a:cs typeface="Arial" panose="020B0604020202020204" pitchFamily="34" charset="0"/>
                </a:endParaRPr>
              </a:p>
              <a:p>
                <a:endParaRPr lang="en-US" sz="5400" dirty="0">
                  <a:solidFill>
                    <a:schemeClr val="tx1"/>
                  </a:solidFill>
                  <a:latin typeface="Arial" panose="020B0604020202020204" pitchFamily="34" charset="0"/>
                  <a:cs typeface="Arial" panose="020B0604020202020204" pitchFamily="34" charset="0"/>
                </a:endParaRPr>
              </a:p>
            </p:txBody>
          </p:sp>
        </mc:Choice>
        <mc:Fallback xmlns="">
          <p:sp>
            <p:nvSpPr>
              <p:cNvPr id="39" name="Content Placeholder 2">
                <a:extLst>
                  <a:ext uri="{FF2B5EF4-FFF2-40B4-BE49-F238E27FC236}">
                    <a16:creationId xmlns:a16="http://schemas.microsoft.com/office/drawing/2014/main" id="{8EA7F7D0-677A-B395-9CF8-8196C837D870}"/>
                  </a:ext>
                </a:extLst>
              </p:cNvPr>
              <p:cNvSpPr txBox="1">
                <a:spLocks noRot="1" noChangeAspect="1" noMove="1" noResize="1" noEditPoints="1" noAdjustHandles="1" noChangeArrowheads="1" noChangeShapeType="1" noTextEdit="1"/>
              </p:cNvSpPr>
              <p:nvPr/>
            </p:nvSpPr>
            <p:spPr>
              <a:xfrm>
                <a:off x="8325034" y="4874569"/>
                <a:ext cx="2581708" cy="71206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Content Placeholder 2">
                <a:extLst>
                  <a:ext uri="{FF2B5EF4-FFF2-40B4-BE49-F238E27FC236}">
                    <a16:creationId xmlns:a16="http://schemas.microsoft.com/office/drawing/2014/main" id="{32D73AA2-49A5-9E2D-72F0-AC84A7743B8C}"/>
                  </a:ext>
                </a:extLst>
              </p:cNvPr>
              <p:cNvSpPr txBox="1">
                <a:spLocks/>
              </p:cNvSpPr>
              <p:nvPr/>
            </p:nvSpPr>
            <p:spPr>
              <a:xfrm>
                <a:off x="8239892" y="3741451"/>
                <a:ext cx="2581708" cy="712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3A63"/>
                    </a:solidFill>
                    <a:latin typeface="Bariol Regular" panose="02000506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Bariol Regular" panose="02000506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Bariol Regular" panose="02000506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GB" sz="5400" i="1" dirty="0" smtClean="0">
                          <a:solidFill>
                            <a:schemeClr val="tx1"/>
                          </a:solidFill>
                          <a:latin typeface="Cambria Math" panose="02040503050406030204" pitchFamily="18" charset="0"/>
                        </a:rPr>
                        <m:t>=</m:t>
                      </m:r>
                    </m:oMath>
                  </m:oMathPara>
                </a14:m>
                <a:endParaRPr lang="en-GB" sz="5400">
                  <a:solidFill>
                    <a:schemeClr val="tx1"/>
                  </a:solidFill>
                  <a:latin typeface="Arial" panose="020B0604020202020204" pitchFamily="34" charset="0"/>
                  <a:cs typeface="Arial" panose="020B0604020202020204" pitchFamily="34" charset="0"/>
                </a:endParaRPr>
              </a:p>
            </p:txBody>
          </p:sp>
        </mc:Choice>
        <mc:Fallback xmlns="">
          <p:sp>
            <p:nvSpPr>
              <p:cNvPr id="40" name="Content Placeholder 2">
                <a:extLst>
                  <a:ext uri="{FF2B5EF4-FFF2-40B4-BE49-F238E27FC236}">
                    <a16:creationId xmlns:a16="http://schemas.microsoft.com/office/drawing/2014/main" id="{32D73AA2-49A5-9E2D-72F0-AC84A7743B8C}"/>
                  </a:ext>
                </a:extLst>
              </p:cNvPr>
              <p:cNvSpPr txBox="1">
                <a:spLocks noRot="1" noChangeAspect="1" noMove="1" noResize="1" noEditPoints="1" noAdjustHandles="1" noChangeArrowheads="1" noChangeShapeType="1" noTextEdit="1"/>
              </p:cNvSpPr>
              <p:nvPr/>
            </p:nvSpPr>
            <p:spPr>
              <a:xfrm>
                <a:off x="8239892" y="3741451"/>
                <a:ext cx="2581708" cy="712062"/>
              </a:xfrm>
              <a:prstGeom prst="rect">
                <a:avLst/>
              </a:prstGeom>
              <a:blipFill>
                <a:blip r:embed="rId5"/>
                <a:stretch>
                  <a:fillRect/>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41" name="Content Placeholder 2">
                <a:extLst>
                  <a:ext uri="{FF2B5EF4-FFF2-40B4-BE49-F238E27FC236}">
                    <a16:creationId xmlns:a16="http://schemas.microsoft.com/office/drawing/2014/main" id="{EA65839D-6A8A-4DF9-1C36-1EE4D473B748}"/>
                  </a:ext>
                </a:extLst>
              </p:cNvPr>
              <p:cNvSpPr txBox="1">
                <a:spLocks/>
              </p:cNvSpPr>
              <p:nvPr/>
            </p:nvSpPr>
            <p:spPr>
              <a:xfrm>
                <a:off x="1187012" y="2491742"/>
                <a:ext cx="2628327" cy="712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3A63"/>
                    </a:solidFill>
                    <a:latin typeface="Bariol Regular" panose="02000506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Bariol Regular" panose="02000506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Bariol Regular" panose="02000506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000" dirty="0">
                    <a:solidFill>
                      <a:schemeClr val="tx1"/>
                    </a:solidFill>
                    <a:latin typeface="Arial" panose="020B0604020202020204" pitchFamily="34" charset="0"/>
                    <a:cs typeface="Arial" panose="020B0604020202020204" pitchFamily="34" charset="0"/>
                  </a:rPr>
                  <a:t>3</a:t>
                </a:r>
                <a14:m>
                  <m:oMath xmlns:m="http://schemas.openxmlformats.org/officeDocument/2006/math">
                    <m:r>
                      <a:rPr lang="en-GB" sz="4000" i="1" dirty="0" smtClean="0">
                        <a:solidFill>
                          <a:schemeClr val="tx1"/>
                        </a:solidFill>
                        <a:latin typeface="Cambria Math" panose="02040503050406030204" pitchFamily="18" charset="0"/>
                      </a:rPr>
                      <m:t>𝑥</m:t>
                    </m:r>
                  </m:oMath>
                </a14:m>
                <a:endParaRPr lang="en-GB" sz="4000" dirty="0">
                  <a:solidFill>
                    <a:schemeClr val="tx1"/>
                  </a:solidFill>
                </a:endParaRPr>
              </a:p>
              <a:p>
                <a:endParaRPr lang="en-US" sz="4000" dirty="0">
                  <a:solidFill>
                    <a:schemeClr val="tx1"/>
                  </a:solidFill>
                </a:endParaRPr>
              </a:p>
            </p:txBody>
          </p:sp>
        </mc:Choice>
        <mc:Fallback xmlns="">
          <p:sp>
            <p:nvSpPr>
              <p:cNvPr id="41" name="Content Placeholder 2">
                <a:extLst>
                  <a:ext uri="{FF2B5EF4-FFF2-40B4-BE49-F238E27FC236}">
                    <a16:creationId xmlns:a16="http://schemas.microsoft.com/office/drawing/2014/main" id="{EA65839D-6A8A-4DF9-1C36-1EE4D473B748}"/>
                  </a:ext>
                </a:extLst>
              </p:cNvPr>
              <p:cNvSpPr txBox="1">
                <a:spLocks noRot="1" noChangeAspect="1" noMove="1" noResize="1" noEditPoints="1" noAdjustHandles="1" noChangeArrowheads="1" noChangeShapeType="1" noTextEdit="1"/>
              </p:cNvSpPr>
              <p:nvPr/>
            </p:nvSpPr>
            <p:spPr>
              <a:xfrm>
                <a:off x="1187012" y="2491742"/>
                <a:ext cx="2628327" cy="712062"/>
              </a:xfrm>
              <a:prstGeom prst="rect">
                <a:avLst/>
              </a:prstGeom>
              <a:blipFill>
                <a:blip r:embed="rId6"/>
                <a:stretch>
                  <a:fillRect l="-8353" t="-25641" b="-24786"/>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42" name="Content Placeholder 2">
                <a:extLst>
                  <a:ext uri="{FF2B5EF4-FFF2-40B4-BE49-F238E27FC236}">
                    <a16:creationId xmlns:a16="http://schemas.microsoft.com/office/drawing/2014/main" id="{98391B11-52AF-9912-544D-33A49B1265E4}"/>
                  </a:ext>
                </a:extLst>
              </p:cNvPr>
              <p:cNvSpPr txBox="1">
                <a:spLocks/>
              </p:cNvSpPr>
              <p:nvPr/>
            </p:nvSpPr>
            <p:spPr>
              <a:xfrm>
                <a:off x="2201826" y="2481218"/>
                <a:ext cx="2581708" cy="712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3A63"/>
                    </a:solidFill>
                    <a:latin typeface="Bariol Regular" panose="02000506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Bariol Regular" panose="02000506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Bariol Regular" panose="02000506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 xmlns:m="http://schemas.openxmlformats.org/officeDocument/2006/math">
                    <m:r>
                      <a:rPr lang="en-GB" sz="4000" i="1" dirty="0" smtClean="0">
                        <a:solidFill>
                          <a:schemeClr val="tx1"/>
                        </a:solidFill>
                        <a:latin typeface="Cambria Math" panose="02040503050406030204" pitchFamily="18" charset="0"/>
                      </a:rPr>
                      <m:t>=</m:t>
                    </m:r>
                    <m:r>
                      <a:rPr lang="en-GB" sz="4000" b="0" i="1" smtClean="0">
                        <a:solidFill>
                          <a:schemeClr val="tx1"/>
                        </a:solidFill>
                        <a:latin typeface="Cambria Math" panose="02040503050406030204" pitchFamily="18" charset="0"/>
                      </a:rPr>
                      <m:t> </m:t>
                    </m:r>
                  </m:oMath>
                </a14:m>
                <a:r>
                  <a:rPr lang="en-GB" sz="4000" dirty="0">
                    <a:solidFill>
                      <a:schemeClr val="tx1"/>
                    </a:solidFill>
                    <a:latin typeface="Arial" panose="020B0604020202020204" pitchFamily="34" charset="0"/>
                    <a:cs typeface="Arial" panose="020B0604020202020204" pitchFamily="34" charset="0"/>
                  </a:rPr>
                  <a:t>   9</a:t>
                </a:r>
              </a:p>
              <a:p>
                <a:pPr marL="0" indent="0">
                  <a:buFont typeface="Arial" panose="020B0604020202020204" pitchFamily="34" charset="0"/>
                  <a:buNone/>
                </a:pPr>
                <a:endParaRPr lang="en-GB" sz="400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400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4000" dirty="0">
                  <a:solidFill>
                    <a:schemeClr val="tx1"/>
                  </a:solidFill>
                  <a:latin typeface="Arial" panose="020B0604020202020204" pitchFamily="34" charset="0"/>
                  <a:cs typeface="Arial" panose="020B0604020202020204" pitchFamily="34" charset="0"/>
                </a:endParaRPr>
              </a:p>
              <a:p>
                <a:endParaRPr lang="en-GB" sz="4000" dirty="0">
                  <a:solidFill>
                    <a:schemeClr val="tx1"/>
                  </a:solidFill>
                  <a:latin typeface="Arial" panose="020B0604020202020204" pitchFamily="34" charset="0"/>
                  <a:cs typeface="Arial" panose="020B0604020202020204" pitchFamily="34" charset="0"/>
                </a:endParaRPr>
              </a:p>
              <a:p>
                <a:endParaRPr lang="en-US" sz="4000" dirty="0">
                  <a:solidFill>
                    <a:schemeClr val="tx1"/>
                  </a:solidFill>
                  <a:latin typeface="Arial" panose="020B0604020202020204" pitchFamily="34" charset="0"/>
                  <a:cs typeface="Arial" panose="020B0604020202020204" pitchFamily="34" charset="0"/>
                </a:endParaRPr>
              </a:p>
            </p:txBody>
          </p:sp>
        </mc:Choice>
        <mc:Fallback xmlns="">
          <p:sp>
            <p:nvSpPr>
              <p:cNvPr id="42" name="Content Placeholder 2">
                <a:extLst>
                  <a:ext uri="{FF2B5EF4-FFF2-40B4-BE49-F238E27FC236}">
                    <a16:creationId xmlns:a16="http://schemas.microsoft.com/office/drawing/2014/main" id="{98391B11-52AF-9912-544D-33A49B1265E4}"/>
                  </a:ext>
                </a:extLst>
              </p:cNvPr>
              <p:cNvSpPr txBox="1">
                <a:spLocks noRot="1" noChangeAspect="1" noMove="1" noResize="1" noEditPoints="1" noAdjustHandles="1" noChangeArrowheads="1" noChangeShapeType="1" noTextEdit="1"/>
              </p:cNvSpPr>
              <p:nvPr/>
            </p:nvSpPr>
            <p:spPr>
              <a:xfrm>
                <a:off x="2201826" y="2481218"/>
                <a:ext cx="2581708" cy="712062"/>
              </a:xfrm>
              <a:prstGeom prst="rect">
                <a:avLst/>
              </a:prstGeom>
              <a:blipFill>
                <a:blip r:embed="rId7"/>
                <a:stretch>
                  <a:fillRect t="-23932" b="-264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Content Placeholder 2">
                <a:extLst>
                  <a:ext uri="{FF2B5EF4-FFF2-40B4-BE49-F238E27FC236}">
                    <a16:creationId xmlns:a16="http://schemas.microsoft.com/office/drawing/2014/main" id="{304A551B-3FFD-77C3-803C-1FC2FF0DC15D}"/>
                  </a:ext>
                </a:extLst>
              </p:cNvPr>
              <p:cNvSpPr txBox="1">
                <a:spLocks/>
              </p:cNvSpPr>
              <p:nvPr/>
            </p:nvSpPr>
            <p:spPr>
              <a:xfrm>
                <a:off x="963003" y="4068541"/>
                <a:ext cx="2628327" cy="712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3A63"/>
                    </a:solidFill>
                    <a:latin typeface="Bariol Regular" panose="02000506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Bariol Regular" panose="02000506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Bariol Regular" panose="02000506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000" dirty="0">
                    <a:solidFill>
                      <a:schemeClr val="tx1"/>
                    </a:solidFill>
                  </a:rPr>
                  <a:t> </a:t>
                </a:r>
                <a14:m>
                  <m:oMath xmlns:m="http://schemas.openxmlformats.org/officeDocument/2006/math">
                    <m:r>
                      <a:rPr lang="en-GB" sz="4000" b="0" i="0" dirty="0" smtClean="0">
                        <a:solidFill>
                          <a:schemeClr val="tx1"/>
                        </a:solidFill>
                        <a:latin typeface="Cambria Math" panose="02040503050406030204" pitchFamily="18" charset="0"/>
                      </a:rPr>
                      <m:t> </m:t>
                    </m:r>
                    <m:r>
                      <a:rPr lang="en-GB" sz="4000" i="1" dirty="0">
                        <a:solidFill>
                          <a:schemeClr val="tx1"/>
                        </a:solidFill>
                        <a:latin typeface="Cambria Math" panose="02040503050406030204" pitchFamily="18" charset="0"/>
                      </a:rPr>
                      <m:t>𝑥</m:t>
                    </m:r>
                  </m:oMath>
                </a14:m>
                <a:endParaRPr lang="en-GB" sz="4000" dirty="0">
                  <a:solidFill>
                    <a:schemeClr val="tx1"/>
                  </a:solidFill>
                </a:endParaRPr>
              </a:p>
              <a:p>
                <a:endParaRPr lang="en-US" sz="4000" dirty="0">
                  <a:solidFill>
                    <a:schemeClr val="tx1"/>
                  </a:solidFill>
                </a:endParaRPr>
              </a:p>
            </p:txBody>
          </p:sp>
        </mc:Choice>
        <mc:Fallback xmlns="">
          <p:sp>
            <p:nvSpPr>
              <p:cNvPr id="44" name="Content Placeholder 2">
                <a:extLst>
                  <a:ext uri="{FF2B5EF4-FFF2-40B4-BE49-F238E27FC236}">
                    <a16:creationId xmlns:a16="http://schemas.microsoft.com/office/drawing/2014/main" id="{304A551B-3FFD-77C3-803C-1FC2FF0DC15D}"/>
                  </a:ext>
                </a:extLst>
              </p:cNvPr>
              <p:cNvSpPr txBox="1">
                <a:spLocks noRot="1" noChangeAspect="1" noMove="1" noResize="1" noEditPoints="1" noAdjustHandles="1" noChangeArrowheads="1" noChangeShapeType="1" noTextEdit="1"/>
              </p:cNvSpPr>
              <p:nvPr/>
            </p:nvSpPr>
            <p:spPr>
              <a:xfrm>
                <a:off x="963003" y="4068541"/>
                <a:ext cx="2628327" cy="712062"/>
              </a:xfrm>
              <a:prstGeom prst="rect">
                <a:avLst/>
              </a:prstGeom>
              <a:blipFill>
                <a:blip r:embed="rId8"/>
                <a:stretch>
                  <a:fillRect/>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45" name="Content Placeholder 2">
                <a:extLst>
                  <a:ext uri="{FF2B5EF4-FFF2-40B4-BE49-F238E27FC236}">
                    <a16:creationId xmlns:a16="http://schemas.microsoft.com/office/drawing/2014/main" id="{1D0276B1-F12D-4407-56EC-E51BFF79269E}"/>
                  </a:ext>
                </a:extLst>
              </p:cNvPr>
              <p:cNvSpPr txBox="1">
                <a:spLocks/>
              </p:cNvSpPr>
              <p:nvPr/>
            </p:nvSpPr>
            <p:spPr>
              <a:xfrm>
                <a:off x="2189187" y="4040125"/>
                <a:ext cx="2581708" cy="712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3A63"/>
                    </a:solidFill>
                    <a:latin typeface="Bariol Regular" panose="02000506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Bariol Regular" panose="02000506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Bariol Regular" panose="02000506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 xmlns:m="http://schemas.openxmlformats.org/officeDocument/2006/math">
                    <m:r>
                      <a:rPr lang="en-GB" sz="4000" i="0" dirty="0" smtClean="0">
                        <a:solidFill>
                          <a:schemeClr val="tx1"/>
                        </a:solidFill>
                        <a:latin typeface="Cambria Math" panose="02040503050406030204" pitchFamily="18" charset="0"/>
                      </a:rPr>
                      <m:t>=</m:t>
                    </m:r>
                    <m:r>
                      <a:rPr lang="en-GB" sz="4000" b="0" i="0" smtClean="0">
                        <a:solidFill>
                          <a:schemeClr val="tx1"/>
                        </a:solidFill>
                        <a:latin typeface="Cambria Math" panose="02040503050406030204" pitchFamily="18" charset="0"/>
                      </a:rPr>
                      <m:t> </m:t>
                    </m:r>
                  </m:oMath>
                </a14:m>
                <a:r>
                  <a:rPr lang="en-GB" sz="4000" dirty="0">
                    <a:solidFill>
                      <a:schemeClr val="tx1"/>
                    </a:solidFill>
                    <a:latin typeface="Arial" panose="020B0604020202020204" pitchFamily="34" charset="0"/>
                    <a:cs typeface="Arial" panose="020B0604020202020204" pitchFamily="34" charset="0"/>
                  </a:rPr>
                  <a:t>   3</a:t>
                </a:r>
              </a:p>
              <a:p>
                <a:pPr marL="0" indent="0">
                  <a:buFont typeface="Arial" panose="020B0604020202020204" pitchFamily="34" charset="0"/>
                  <a:buNone/>
                </a:pPr>
                <a:endParaRPr lang="en-GB" sz="400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400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4000" dirty="0">
                  <a:solidFill>
                    <a:schemeClr val="tx1"/>
                  </a:solidFill>
                  <a:latin typeface="Arial" panose="020B0604020202020204" pitchFamily="34" charset="0"/>
                  <a:cs typeface="Arial" panose="020B0604020202020204" pitchFamily="34" charset="0"/>
                </a:endParaRPr>
              </a:p>
              <a:p>
                <a:endParaRPr lang="en-GB" sz="4000" dirty="0">
                  <a:solidFill>
                    <a:schemeClr val="tx1"/>
                  </a:solidFill>
                  <a:latin typeface="Arial" panose="020B0604020202020204" pitchFamily="34" charset="0"/>
                  <a:cs typeface="Arial" panose="020B0604020202020204" pitchFamily="34" charset="0"/>
                </a:endParaRPr>
              </a:p>
              <a:p>
                <a:endParaRPr lang="en-US" sz="4000" dirty="0">
                  <a:solidFill>
                    <a:schemeClr val="tx1"/>
                  </a:solidFill>
                  <a:latin typeface="Arial" panose="020B0604020202020204" pitchFamily="34" charset="0"/>
                  <a:cs typeface="Arial" panose="020B0604020202020204" pitchFamily="34" charset="0"/>
                </a:endParaRPr>
              </a:p>
            </p:txBody>
          </p:sp>
        </mc:Choice>
        <mc:Fallback xmlns="">
          <p:sp>
            <p:nvSpPr>
              <p:cNvPr id="45" name="Content Placeholder 2">
                <a:extLst>
                  <a:ext uri="{FF2B5EF4-FFF2-40B4-BE49-F238E27FC236}">
                    <a16:creationId xmlns:a16="http://schemas.microsoft.com/office/drawing/2014/main" id="{1D0276B1-F12D-4407-56EC-E51BFF79269E}"/>
                  </a:ext>
                </a:extLst>
              </p:cNvPr>
              <p:cNvSpPr txBox="1">
                <a:spLocks noRot="1" noChangeAspect="1" noMove="1" noResize="1" noEditPoints="1" noAdjustHandles="1" noChangeArrowheads="1" noChangeShapeType="1" noTextEdit="1"/>
              </p:cNvSpPr>
              <p:nvPr/>
            </p:nvSpPr>
            <p:spPr>
              <a:xfrm>
                <a:off x="2189187" y="4040125"/>
                <a:ext cx="2581708" cy="712062"/>
              </a:xfrm>
              <a:prstGeom prst="rect">
                <a:avLst/>
              </a:prstGeom>
              <a:blipFill>
                <a:blip r:embed="rId9"/>
                <a:stretch>
                  <a:fillRect t="-23932" b="-26496"/>
                </a:stretch>
              </a:blipFill>
            </p:spPr>
            <p:txBody>
              <a:bodyPr/>
              <a:lstStyle/>
              <a:p>
                <a:r>
                  <a:rPr lang="en-GB">
                    <a:noFill/>
                  </a:rPr>
                  <a:t> </a:t>
                </a:r>
              </a:p>
            </p:txBody>
          </p:sp>
        </mc:Fallback>
      </mc:AlternateContent>
      <p:grpSp>
        <p:nvGrpSpPr>
          <p:cNvPr id="48" name="Group 47">
            <a:extLst>
              <a:ext uri="{FF2B5EF4-FFF2-40B4-BE49-F238E27FC236}">
                <a16:creationId xmlns:a16="http://schemas.microsoft.com/office/drawing/2014/main" id="{A2F26818-98E9-55AD-5473-55FD14AE8480}"/>
              </a:ext>
            </a:extLst>
          </p:cNvPr>
          <p:cNvGrpSpPr/>
          <p:nvPr/>
        </p:nvGrpSpPr>
        <p:grpSpPr>
          <a:xfrm>
            <a:off x="1247159" y="3058857"/>
            <a:ext cx="3116963" cy="1025311"/>
            <a:chOff x="1208694" y="3037342"/>
            <a:chExt cx="3116963" cy="1025311"/>
          </a:xfrm>
        </p:grpSpPr>
        <p:sp>
          <p:nvSpPr>
            <p:cNvPr id="43" name="TextBox 42">
              <a:extLst>
                <a:ext uri="{FF2B5EF4-FFF2-40B4-BE49-F238E27FC236}">
                  <a16:creationId xmlns:a16="http://schemas.microsoft.com/office/drawing/2014/main" id="{860EDC69-2587-279C-CF2D-267CB7E7D0C8}"/>
                </a:ext>
              </a:extLst>
            </p:cNvPr>
            <p:cNvSpPr txBox="1"/>
            <p:nvPr/>
          </p:nvSpPr>
          <p:spPr>
            <a:xfrm>
              <a:off x="1208694" y="3168020"/>
              <a:ext cx="3116963"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 ÷ 3	              ÷ 3</a:t>
              </a:r>
              <a:endParaRPr lang="en-US" sz="2400" dirty="0">
                <a:latin typeface="Arial" panose="020B0604020202020204" pitchFamily="34" charset="0"/>
                <a:cs typeface="Arial" panose="020B0604020202020204" pitchFamily="34" charset="0"/>
              </a:endParaRPr>
            </a:p>
          </p:txBody>
        </p:sp>
        <p:cxnSp>
          <p:nvCxnSpPr>
            <p:cNvPr id="46" name="Straight Arrow Connector 45">
              <a:extLst>
                <a:ext uri="{FF2B5EF4-FFF2-40B4-BE49-F238E27FC236}">
                  <a16:creationId xmlns:a16="http://schemas.microsoft.com/office/drawing/2014/main" id="{8BD422CE-0CDA-A795-C88C-1B948B84CBD9}"/>
                </a:ext>
              </a:extLst>
            </p:cNvPr>
            <p:cNvCxnSpPr/>
            <p:nvPr/>
          </p:nvCxnSpPr>
          <p:spPr>
            <a:xfrm>
              <a:off x="1325241" y="3037342"/>
              <a:ext cx="0" cy="1003157"/>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D420C78-57B0-270A-12E0-ABDBB531B3B5}"/>
                </a:ext>
              </a:extLst>
            </p:cNvPr>
            <p:cNvCxnSpPr/>
            <p:nvPr/>
          </p:nvCxnSpPr>
          <p:spPr>
            <a:xfrm>
              <a:off x="3323836" y="3059496"/>
              <a:ext cx="0" cy="1003157"/>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7483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1" nodeType="clickEffect">
                                  <p:stCondLst>
                                    <p:cond delay="0"/>
                                  </p:stCondLst>
                                  <p:childTnLst>
                                    <p:animMotion origin="layout" path="M 0.02539 -0.01134 L 0.17865 0.21482 " pathEditMode="relative" rAng="0" ptsTypes="AA">
                                      <p:cBhvr>
                                        <p:cTn id="47" dur="2000" fill="hold"/>
                                        <p:tgtEl>
                                          <p:spTgt spid="10"/>
                                        </p:tgtEl>
                                        <p:attrNameLst>
                                          <p:attrName>ppt_x</p:attrName>
                                          <p:attrName>ppt_y</p:attrName>
                                        </p:attrNameLst>
                                      </p:cBhvr>
                                      <p:rCtr x="7656" y="11296"/>
                                    </p:animMotion>
                                  </p:childTnLst>
                                </p:cTn>
                              </p:par>
                              <p:par>
                                <p:cTn id="48" presetID="42" presetClass="path" presetSubtype="0" accel="50000" decel="50000" fill="hold" grpId="1" nodeType="withEffect">
                                  <p:stCondLst>
                                    <p:cond delay="0"/>
                                  </p:stCondLst>
                                  <p:childTnLst>
                                    <p:animMotion origin="layout" path="M 2.91667E-6 -2.22222E-6 L -0.01628 0.23218 " pathEditMode="relative" rAng="0" ptsTypes="AA">
                                      <p:cBhvr>
                                        <p:cTn id="49" dur="2000" fill="hold"/>
                                        <p:tgtEl>
                                          <p:spTgt spid="31"/>
                                        </p:tgtEl>
                                        <p:attrNameLst>
                                          <p:attrName>ppt_x</p:attrName>
                                          <p:attrName>ppt_y</p:attrName>
                                        </p:attrNameLst>
                                      </p:cBhvr>
                                      <p:rCtr x="-820" y="11597"/>
                                    </p:animMotion>
                                  </p:childTnLst>
                                </p:cTn>
                              </p:par>
                              <p:par>
                                <p:cTn id="50" presetID="42" presetClass="path" presetSubtype="0" accel="50000" decel="50000" fill="hold" grpId="1" nodeType="withEffect">
                                  <p:stCondLst>
                                    <p:cond delay="0"/>
                                  </p:stCondLst>
                                  <p:childTnLst>
                                    <p:animMotion origin="layout" path="M 4.58333E-6 -3.7037E-7 L -0.01381 0.26111 " pathEditMode="relative" rAng="0" ptsTypes="AA">
                                      <p:cBhvr>
                                        <p:cTn id="51" dur="2000" fill="hold"/>
                                        <p:tgtEl>
                                          <p:spTgt spid="32"/>
                                        </p:tgtEl>
                                        <p:attrNameLst>
                                          <p:attrName>ppt_x</p:attrName>
                                          <p:attrName>ppt_y</p:attrName>
                                        </p:attrNameLst>
                                      </p:cBhvr>
                                      <p:rCtr x="-690" y="13056"/>
                                    </p:animMotion>
                                  </p:childTnLst>
                                </p:cTn>
                              </p:par>
                              <p:par>
                                <p:cTn id="52" presetID="42" presetClass="path" presetSubtype="0" accel="50000" decel="50000" fill="hold" grpId="1" nodeType="withEffect">
                                  <p:stCondLst>
                                    <p:cond delay="0"/>
                                  </p:stCondLst>
                                  <p:childTnLst>
                                    <p:animMotion origin="layout" path="M 5E-6 4.07407E-6 L -0.0108 0.16597 " pathEditMode="relative" rAng="0" ptsTypes="AA">
                                      <p:cBhvr>
                                        <p:cTn id="53" dur="2000" fill="hold"/>
                                        <p:tgtEl>
                                          <p:spTgt spid="33"/>
                                        </p:tgtEl>
                                        <p:attrNameLst>
                                          <p:attrName>ppt_x</p:attrName>
                                          <p:attrName>ppt_y</p:attrName>
                                        </p:attrNameLst>
                                      </p:cBhvr>
                                      <p:rCtr x="-547" y="8287"/>
                                    </p:animMotion>
                                  </p:childTnLst>
                                </p:cTn>
                              </p:par>
                              <p:par>
                                <p:cTn id="54" presetID="10" presetClass="entr" presetSubtype="0"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par>
                                <p:cTn id="57" presetID="42" presetClass="path" presetSubtype="0" accel="50000" decel="50000" fill="hold" grpId="1" nodeType="withEffect">
                                  <p:stCondLst>
                                    <p:cond delay="0"/>
                                  </p:stCondLst>
                                  <p:childTnLst>
                                    <p:animMotion origin="layout" path="M -0.00546 -0.03241 L 0.17383 0.18357 " pathEditMode="relative" rAng="0" ptsTypes="AA">
                                      <p:cBhvr>
                                        <p:cTn id="58" dur="2000" fill="hold"/>
                                        <p:tgtEl>
                                          <p:spTgt spid="14"/>
                                        </p:tgtEl>
                                        <p:attrNameLst>
                                          <p:attrName>ppt_x</p:attrName>
                                          <p:attrName>ppt_y</p:attrName>
                                        </p:attrNameLst>
                                      </p:cBhvr>
                                      <p:rCtr x="8958" y="10787"/>
                                    </p:animMotion>
                                  </p:childTnLst>
                                </p:cTn>
                              </p:par>
                              <p:par>
                                <p:cTn id="59" presetID="42" presetClass="path" presetSubtype="0" accel="50000" decel="50000" fill="hold" grpId="1" nodeType="withEffect">
                                  <p:stCondLst>
                                    <p:cond delay="0"/>
                                  </p:stCondLst>
                                  <p:childTnLst>
                                    <p:animMotion origin="layout" path="M 1.25E-6 -3.7037E-6 L -0.02734 0.09723 " pathEditMode="relative" rAng="0" ptsTypes="AA">
                                      <p:cBhvr>
                                        <p:cTn id="60" dur="2000" fill="hold"/>
                                        <p:tgtEl>
                                          <p:spTgt spid="30"/>
                                        </p:tgtEl>
                                        <p:attrNameLst>
                                          <p:attrName>ppt_x</p:attrName>
                                          <p:attrName>ppt_y</p:attrName>
                                        </p:attrNameLst>
                                      </p:cBhvr>
                                      <p:rCtr x="-1367" y="4861"/>
                                    </p:animMotion>
                                  </p:childTnLst>
                                </p:cTn>
                              </p:par>
                              <p:par>
                                <p:cTn id="61" presetID="42" presetClass="path" presetSubtype="0" accel="50000" decel="50000" fill="hold" grpId="1" nodeType="withEffect">
                                  <p:stCondLst>
                                    <p:cond delay="0"/>
                                  </p:stCondLst>
                                  <p:childTnLst>
                                    <p:animMotion origin="layout" path="M 5E-6 1.48148E-6 L -0.06563 0.06551 " pathEditMode="relative" rAng="0" ptsTypes="AA">
                                      <p:cBhvr>
                                        <p:cTn id="62" dur="2000" fill="hold"/>
                                        <p:tgtEl>
                                          <p:spTgt spid="34"/>
                                        </p:tgtEl>
                                        <p:attrNameLst>
                                          <p:attrName>ppt_x</p:attrName>
                                          <p:attrName>ppt_y</p:attrName>
                                        </p:attrNameLst>
                                      </p:cBhvr>
                                      <p:rCtr x="-3281" y="3264"/>
                                    </p:animMotion>
                                  </p:childTnLst>
                                </p:cTn>
                              </p:par>
                              <p:par>
                                <p:cTn id="63" presetID="42" presetClass="path" presetSubtype="0" accel="50000" decel="50000" fill="hold" grpId="1" nodeType="withEffect">
                                  <p:stCondLst>
                                    <p:cond delay="0"/>
                                  </p:stCondLst>
                                  <p:childTnLst>
                                    <p:animMotion origin="layout" path="M -2.08333E-7 4.81481E-6 L -0.05872 -0.01575 " pathEditMode="relative" rAng="0" ptsTypes="AA">
                                      <p:cBhvr>
                                        <p:cTn id="64" dur="2000" fill="hold"/>
                                        <p:tgtEl>
                                          <p:spTgt spid="15"/>
                                        </p:tgtEl>
                                        <p:attrNameLst>
                                          <p:attrName>ppt_x</p:attrName>
                                          <p:attrName>ppt_y</p:attrName>
                                        </p:attrNameLst>
                                      </p:cBhvr>
                                      <p:rCtr x="-2943" y="-787"/>
                                    </p:animMotion>
                                  </p:childTnLst>
                                </p:cTn>
                              </p:par>
                              <p:par>
                                <p:cTn id="65" presetID="42" presetClass="path" presetSubtype="0" accel="50000" decel="50000" fill="hold" grpId="1" nodeType="withEffect">
                                  <p:stCondLst>
                                    <p:cond delay="0"/>
                                  </p:stCondLst>
                                  <p:childTnLst>
                                    <p:animMotion origin="layout" path="M -2.70833E-6 2.22222E-6 L -0.06445 0.03102 " pathEditMode="relative" rAng="0" ptsTypes="AA">
                                      <p:cBhvr>
                                        <p:cTn id="66" dur="2000" fill="hold"/>
                                        <p:tgtEl>
                                          <p:spTgt spid="26"/>
                                        </p:tgtEl>
                                        <p:attrNameLst>
                                          <p:attrName>ppt_x</p:attrName>
                                          <p:attrName>ppt_y</p:attrName>
                                        </p:attrNameLst>
                                      </p:cBhvr>
                                      <p:rCtr x="-3229" y="1551"/>
                                    </p:animMotion>
                                  </p:childTnLst>
                                </p:cTn>
                              </p:par>
                              <p:par>
                                <p:cTn id="67" presetID="42" presetClass="path" presetSubtype="0" accel="50000" decel="50000" fill="hold" grpId="1" nodeType="withEffect">
                                  <p:stCondLst>
                                    <p:cond delay="0"/>
                                  </p:stCondLst>
                                  <p:childTnLst>
                                    <p:animMotion origin="layout" path="M 4.79167E-6 3.7037E-7 L -0.10456 -0.01875 " pathEditMode="relative" rAng="0" ptsTypes="AA">
                                      <p:cBhvr>
                                        <p:cTn id="68" dur="2000" fill="hold"/>
                                        <p:tgtEl>
                                          <p:spTgt spid="35"/>
                                        </p:tgtEl>
                                        <p:attrNameLst>
                                          <p:attrName>ppt_x</p:attrName>
                                          <p:attrName>ppt_y</p:attrName>
                                        </p:attrNameLst>
                                      </p:cBhvr>
                                      <p:rCtr x="-5234" y="-949"/>
                                    </p:animMotion>
                                  </p:childTnLst>
                                </p:cTn>
                              </p:par>
                              <p:par>
                                <p:cTn id="69" presetID="42" presetClass="path" presetSubtype="0" accel="50000" decel="50000" fill="hold" grpId="1" nodeType="withEffect">
                                  <p:stCondLst>
                                    <p:cond delay="0"/>
                                  </p:stCondLst>
                                  <p:childTnLst>
                                    <p:animMotion origin="layout" path="M -2.5E-6 -2.96296E-6 L -2.5E-6 -0.09143 " pathEditMode="relative" rAng="0" ptsTypes="AA">
                                      <p:cBhvr>
                                        <p:cTn id="70" dur="2000" fill="hold"/>
                                        <p:tgtEl>
                                          <p:spTgt spid="2"/>
                                        </p:tgtEl>
                                        <p:attrNameLst>
                                          <p:attrName>ppt_x</p:attrName>
                                          <p:attrName>ppt_y</p:attrName>
                                        </p:attrNameLst>
                                      </p:cBhvr>
                                      <p:rCtr x="0" y="-4583"/>
                                    </p:animMotion>
                                  </p:childTnLst>
                                </p:cTn>
                              </p:par>
                              <p:par>
                                <p:cTn id="71" presetID="10" presetClass="entr" presetSubtype="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500"/>
                                        <p:tgtEl>
                                          <p:spTgt spid="40"/>
                                        </p:tgtEl>
                                      </p:cBhvr>
                                    </p:animEffect>
                                  </p:childTnLst>
                                </p:cTn>
                              </p:par>
                              <p:par>
                                <p:cTn id="74" presetID="42" presetClass="path" presetSubtype="0" accel="50000" decel="50000" fill="hold" grpId="1" nodeType="withEffect">
                                  <p:stCondLst>
                                    <p:cond delay="0"/>
                                  </p:stCondLst>
                                  <p:childTnLst>
                                    <p:animMotion origin="layout" path="M -2.08333E-7 3.7037E-7 L -0.06966 0.12593 " pathEditMode="relative" rAng="0" ptsTypes="AA">
                                      <p:cBhvr>
                                        <p:cTn id="75" dur="2000" fill="hold"/>
                                        <p:tgtEl>
                                          <p:spTgt spid="29"/>
                                        </p:tgtEl>
                                        <p:attrNameLst>
                                          <p:attrName>ppt_x</p:attrName>
                                          <p:attrName>ppt_y</p:attrName>
                                        </p:attrNameLst>
                                      </p:cBhvr>
                                      <p:rCtr x="-3490" y="6296"/>
                                    </p:animMotion>
                                  </p:childTnLst>
                                </p:cTn>
                              </p:par>
                              <p:par>
                                <p:cTn id="76" presetID="42" presetClass="path" presetSubtype="0" accel="50000" decel="50000" fill="hold" grpId="1" nodeType="withEffect">
                                  <p:stCondLst>
                                    <p:cond delay="0"/>
                                  </p:stCondLst>
                                  <p:childTnLst>
                                    <p:animMotion origin="layout" path="M 3.95833E-6 -3.7037E-6 L 0.19336 -0.09421 " pathEditMode="relative" rAng="0" ptsTypes="AA">
                                      <p:cBhvr>
                                        <p:cTn id="77" dur="2000" fill="hold"/>
                                        <p:tgtEl>
                                          <p:spTgt spid="13"/>
                                        </p:tgtEl>
                                        <p:attrNameLst>
                                          <p:attrName>ppt_x</p:attrName>
                                          <p:attrName>ppt_y</p:attrName>
                                        </p:attrNameLst>
                                      </p:cBhvr>
                                      <p:rCtr x="9661" y="-4722"/>
                                    </p:animMotion>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wipe(up)">
                                      <p:cBhvr>
                                        <p:cTn id="82" dur="500"/>
                                        <p:tgtEl>
                                          <p:spTgt spid="48"/>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dissolve">
                                      <p:cBhvr>
                                        <p:cTn id="87" dur="500"/>
                                        <p:tgtEl>
                                          <p:spTgt spid="45"/>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dissolve">
                                      <p:cBhvr>
                                        <p:cTn id="9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animBg="1"/>
      <p:bldP spid="10" grpId="1" animBg="1"/>
      <p:bldP spid="13" grpId="0" animBg="1"/>
      <p:bldP spid="13" grpId="1" animBg="1"/>
      <p:bldP spid="14" grpId="0" animBg="1"/>
      <p:bldP spid="14" grpId="1" animBg="1"/>
      <p:bldP spid="15" grpId="0" animBg="1"/>
      <p:bldP spid="15" grpId="1" animBg="1"/>
      <p:bldP spid="26" grpId="0" animBg="1"/>
      <p:bldP spid="26"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9" grpId="0"/>
      <p:bldP spid="40" grpId="0"/>
      <p:bldP spid="44"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Solving one step equations with tiles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12</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sp>
        <p:nvSpPr>
          <p:cNvPr id="2" name="TextBox 1">
            <a:extLst>
              <a:ext uri="{FF2B5EF4-FFF2-40B4-BE49-F238E27FC236}">
                <a16:creationId xmlns:a16="http://schemas.microsoft.com/office/drawing/2014/main" id="{AB2E2B1F-25A3-3B89-8B40-49E4AE54C909}"/>
              </a:ext>
            </a:extLst>
          </p:cNvPr>
          <p:cNvSpPr txBox="1"/>
          <p:nvPr/>
        </p:nvSpPr>
        <p:spPr>
          <a:xfrm>
            <a:off x="1402023" y="1116304"/>
            <a:ext cx="8877098" cy="460511"/>
          </a:xfrm>
          <a:prstGeom prst="rect">
            <a:avLst/>
          </a:prstGeom>
          <a:noFill/>
        </p:spPr>
        <p:txBody>
          <a:bodyPr wrap="square" rtlCol="0">
            <a:spAutoFit/>
          </a:bodyPr>
          <a:lstStyle/>
          <a:p>
            <a:pPr>
              <a:lnSpc>
                <a:spcPts val="3100"/>
              </a:lnSpc>
              <a:spcAft>
                <a:spcPts val="600"/>
              </a:spcAft>
            </a:pPr>
            <a:r>
              <a:rPr lang="en-US" sz="2400" dirty="0">
                <a:latin typeface="Arial" panose="020B0604020202020204" pitchFamily="34" charset="0"/>
                <a:cs typeface="Arial" panose="020B0604020202020204" pitchFamily="34" charset="0"/>
              </a:rPr>
              <a:t>a) Solve the equations. Use algebra tiles to help you.</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DF9CBA8-EED6-DD6A-2F18-D08D487093F6}"/>
                  </a:ext>
                </a:extLst>
              </p:cNvPr>
              <p:cNvSpPr txBox="1"/>
              <p:nvPr/>
            </p:nvSpPr>
            <p:spPr>
              <a:xfrm>
                <a:off x="2240602" y="1729583"/>
                <a:ext cx="2316809" cy="523220"/>
              </a:xfrm>
              <a:prstGeom prst="rect">
                <a:avLst/>
              </a:prstGeom>
              <a:noFill/>
            </p:spPr>
            <p:txBody>
              <a:bodyPr wrap="square" rtlCol="0">
                <a:spAutoFit/>
              </a:bodyPr>
              <a:lstStyle/>
              <a:p>
                <a:pPr marL="0" indent="0">
                  <a:buNone/>
                </a:pPr>
                <a14:m>
                  <m:oMathPara xmlns:m="http://schemas.openxmlformats.org/officeDocument/2006/math">
                    <m:oMathParaPr>
                      <m:jc m:val="centerGroup"/>
                    </m:oMathParaPr>
                    <m:oMath xmlns:m="http://schemas.openxmlformats.org/officeDocument/2006/math">
                      <m:r>
                        <a:rPr lang="en-GB" sz="2800" i="1" dirty="0" smtClean="0">
                          <a:solidFill>
                            <a:schemeClr val="tx1"/>
                          </a:solidFill>
                          <a:latin typeface="Cambria Math" panose="02040503050406030204" pitchFamily="18" charset="0"/>
                        </a:rPr>
                        <m:t>𝑥</m:t>
                      </m:r>
                      <m:r>
                        <a:rPr lang="en-SG" sz="2800" b="0" i="1" dirty="0" smtClean="0">
                          <a:solidFill>
                            <a:schemeClr val="tx1"/>
                          </a:solidFill>
                          <a:latin typeface="Cambria Math" panose="02040503050406030204" pitchFamily="18" charset="0"/>
                        </a:rPr>
                        <m:t>+2=11</m:t>
                      </m:r>
                    </m:oMath>
                  </m:oMathPara>
                </a14:m>
                <a:endParaRPr lang="en-GB" sz="2800" dirty="0">
                  <a:solidFill>
                    <a:schemeClr val="tx1"/>
                  </a:solidFill>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2DF9CBA8-EED6-DD6A-2F18-D08D487093F6}"/>
                  </a:ext>
                </a:extLst>
              </p:cNvPr>
              <p:cNvSpPr txBox="1">
                <a:spLocks noRot="1" noChangeAspect="1" noMove="1" noResize="1" noEditPoints="1" noAdjustHandles="1" noChangeArrowheads="1" noChangeShapeType="1" noTextEdit="1"/>
              </p:cNvSpPr>
              <p:nvPr/>
            </p:nvSpPr>
            <p:spPr>
              <a:xfrm>
                <a:off x="2240602" y="1729583"/>
                <a:ext cx="2316809" cy="523220"/>
              </a:xfrm>
              <a:prstGeom prst="rect">
                <a:avLst/>
              </a:prstGeom>
              <a:blipFill>
                <a:blip r:embed="rId4"/>
                <a:stretch>
                  <a:fillRect/>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1059DCA-35FA-8AB0-7891-2F7E7AC8552A}"/>
                  </a:ext>
                </a:extLst>
              </p:cNvPr>
              <p:cNvSpPr txBox="1"/>
              <p:nvPr/>
            </p:nvSpPr>
            <p:spPr>
              <a:xfrm>
                <a:off x="6685625" y="1747960"/>
                <a:ext cx="2316809" cy="523220"/>
              </a:xfrm>
              <a:prstGeom prst="rect">
                <a:avLst/>
              </a:prstGeom>
              <a:noFill/>
            </p:spPr>
            <p:txBody>
              <a:bodyPr wrap="square" rtlCol="0">
                <a:spAutoFit/>
              </a:bodyPr>
              <a:lstStyle/>
              <a:p>
                <a:pPr marL="0" indent="0">
                  <a:buNone/>
                </a:pPr>
                <a14:m>
                  <m:oMathPara xmlns:m="http://schemas.openxmlformats.org/officeDocument/2006/math">
                    <m:oMathParaPr>
                      <m:jc m:val="centerGroup"/>
                    </m:oMathParaPr>
                    <m:oMath xmlns:m="http://schemas.openxmlformats.org/officeDocument/2006/math">
                      <m:r>
                        <a:rPr lang="en-SG" sz="2800" b="0" i="1" dirty="0" smtClean="0">
                          <a:solidFill>
                            <a:schemeClr val="tx1"/>
                          </a:solidFill>
                          <a:latin typeface="Cambria Math" panose="02040503050406030204" pitchFamily="18" charset="0"/>
                        </a:rPr>
                        <m:t>4=</m:t>
                      </m:r>
                      <m:r>
                        <a:rPr lang="en-GB" sz="2800" i="1" dirty="0" smtClean="0">
                          <a:solidFill>
                            <a:schemeClr val="tx1"/>
                          </a:solidFill>
                          <a:latin typeface="Cambria Math" panose="02040503050406030204" pitchFamily="18" charset="0"/>
                        </a:rPr>
                        <m:t>𝑥</m:t>
                      </m:r>
                      <m:r>
                        <a:rPr lang="en-SG" sz="2800" b="0" i="1" dirty="0" smtClean="0">
                          <a:solidFill>
                            <a:schemeClr val="tx1"/>
                          </a:solidFill>
                          <a:latin typeface="Cambria Math" panose="02040503050406030204" pitchFamily="18" charset="0"/>
                        </a:rPr>
                        <m:t>+1</m:t>
                      </m:r>
                    </m:oMath>
                  </m:oMathPara>
                </a14:m>
                <a:endParaRPr lang="en-GB" sz="2800" dirty="0">
                  <a:solidFill>
                    <a:schemeClr val="tx1"/>
                  </a:solidFill>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C1059DCA-35FA-8AB0-7891-2F7E7AC8552A}"/>
                  </a:ext>
                </a:extLst>
              </p:cNvPr>
              <p:cNvSpPr txBox="1">
                <a:spLocks noRot="1" noChangeAspect="1" noMove="1" noResize="1" noEditPoints="1" noAdjustHandles="1" noChangeArrowheads="1" noChangeShapeType="1" noTextEdit="1"/>
              </p:cNvSpPr>
              <p:nvPr/>
            </p:nvSpPr>
            <p:spPr>
              <a:xfrm>
                <a:off x="6685625" y="1747960"/>
                <a:ext cx="2316809" cy="523220"/>
              </a:xfrm>
              <a:prstGeom prst="rect">
                <a:avLst/>
              </a:prstGeom>
              <a:blipFill>
                <a:blip r:embed="rId5"/>
                <a:stretch>
                  <a:fillRect/>
                </a:stretch>
              </a:blipFill>
            </p:spPr>
            <p:txBody>
              <a:bodyPr/>
              <a:lstStyle/>
              <a:p>
                <a:r>
                  <a:rPr lang="en-SG">
                    <a:noFill/>
                  </a:rPr>
                  <a:t> </a:t>
                </a:r>
              </a:p>
            </p:txBody>
          </p:sp>
        </mc:Fallback>
      </mc:AlternateContent>
      <p:grpSp>
        <p:nvGrpSpPr>
          <p:cNvPr id="13" name="Group 12">
            <a:extLst>
              <a:ext uri="{FF2B5EF4-FFF2-40B4-BE49-F238E27FC236}">
                <a16:creationId xmlns:a16="http://schemas.microsoft.com/office/drawing/2014/main" id="{CD54F87C-A7EF-C0FE-34CD-EE4F75B77F63}"/>
              </a:ext>
            </a:extLst>
          </p:cNvPr>
          <p:cNvGrpSpPr/>
          <p:nvPr/>
        </p:nvGrpSpPr>
        <p:grpSpPr>
          <a:xfrm>
            <a:off x="7642742" y="2334891"/>
            <a:ext cx="1161991" cy="231382"/>
            <a:chOff x="8165034" y="2237344"/>
            <a:chExt cx="1671725" cy="332883"/>
          </a:xfrm>
        </p:grpSpPr>
        <p:sp>
          <p:nvSpPr>
            <p:cNvPr id="15" name="Rectangle 14">
              <a:extLst>
                <a:ext uri="{FF2B5EF4-FFF2-40B4-BE49-F238E27FC236}">
                  <a16:creationId xmlns:a16="http://schemas.microsoft.com/office/drawing/2014/main" id="{B0402495-4838-1D09-7145-4868D9CA1BBE}"/>
                </a:ext>
              </a:extLst>
            </p:cNvPr>
            <p:cNvSpPr/>
            <p:nvPr/>
          </p:nvSpPr>
          <p:spPr>
            <a:xfrm rot="5400000" flipH="1">
              <a:off x="8617251" y="1785127"/>
              <a:ext cx="302400" cy="1206834"/>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62CFBD7D-B430-402D-C474-79FF49E1514C}"/>
                </a:ext>
              </a:extLst>
            </p:cNvPr>
            <p:cNvSpPr/>
            <p:nvPr/>
          </p:nvSpPr>
          <p:spPr>
            <a:xfrm rot="383632" flipH="1">
              <a:off x="9559917" y="2325946"/>
              <a:ext cx="276842" cy="244281"/>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7113DB7-5963-DE68-DEFC-96FFBBB04E87}"/>
                  </a:ext>
                </a:extLst>
              </p:cNvPr>
              <p:cNvSpPr txBox="1"/>
              <p:nvPr/>
            </p:nvSpPr>
            <p:spPr>
              <a:xfrm>
                <a:off x="2241907" y="4010049"/>
                <a:ext cx="2316809" cy="523220"/>
              </a:xfrm>
              <a:prstGeom prst="rect">
                <a:avLst/>
              </a:prstGeom>
              <a:noFill/>
            </p:spPr>
            <p:txBody>
              <a:bodyPr wrap="square" rtlCol="0">
                <a:spAutoFit/>
              </a:bodyPr>
              <a:lstStyle/>
              <a:p>
                <a:pPr marL="0" indent="0">
                  <a:buNone/>
                </a:pPr>
                <a14:m>
                  <m:oMathPara xmlns:m="http://schemas.openxmlformats.org/officeDocument/2006/math">
                    <m:oMathParaPr>
                      <m:jc m:val="centerGroup"/>
                    </m:oMathParaPr>
                    <m:oMath xmlns:m="http://schemas.openxmlformats.org/officeDocument/2006/math">
                      <m:r>
                        <a:rPr lang="en-SG" sz="2800" b="0" i="1" dirty="0" smtClean="0">
                          <a:solidFill>
                            <a:schemeClr val="tx1"/>
                          </a:solidFill>
                          <a:latin typeface="Cambria Math" panose="02040503050406030204" pitchFamily="18" charset="0"/>
                        </a:rPr>
                        <m:t>3</m:t>
                      </m:r>
                      <m:r>
                        <a:rPr lang="en-GB" sz="2800" i="1" dirty="0" smtClean="0">
                          <a:solidFill>
                            <a:schemeClr val="tx1"/>
                          </a:solidFill>
                          <a:latin typeface="Cambria Math" panose="02040503050406030204" pitchFamily="18" charset="0"/>
                        </a:rPr>
                        <m:t>𝑥</m:t>
                      </m:r>
                      <m:r>
                        <a:rPr lang="en-SG" sz="2800" b="0" i="1" dirty="0" smtClean="0">
                          <a:solidFill>
                            <a:schemeClr val="tx1"/>
                          </a:solidFill>
                          <a:latin typeface="Cambria Math" panose="02040503050406030204" pitchFamily="18" charset="0"/>
                        </a:rPr>
                        <m:t>=15</m:t>
                      </m:r>
                    </m:oMath>
                  </m:oMathPara>
                </a14:m>
                <a:endParaRPr lang="en-GB" sz="2800" dirty="0">
                  <a:solidFill>
                    <a:schemeClr val="tx1"/>
                  </a:solidFill>
                  <a:latin typeface="Arial" panose="020B0604020202020204" pitchFamily="34" charset="0"/>
                  <a:cs typeface="Arial" panose="020B0604020202020204" pitchFamily="34" charset="0"/>
                </a:endParaRPr>
              </a:p>
            </p:txBody>
          </p:sp>
        </mc:Choice>
        <mc:Fallback xmlns="">
          <p:sp>
            <p:nvSpPr>
              <p:cNvPr id="24" name="TextBox 23">
                <a:extLst>
                  <a:ext uri="{FF2B5EF4-FFF2-40B4-BE49-F238E27FC236}">
                    <a16:creationId xmlns:a16="http://schemas.microsoft.com/office/drawing/2014/main" id="{57113DB7-5963-DE68-DEFC-96FFBBB04E87}"/>
                  </a:ext>
                </a:extLst>
              </p:cNvPr>
              <p:cNvSpPr txBox="1">
                <a:spLocks noRot="1" noChangeAspect="1" noMove="1" noResize="1" noEditPoints="1" noAdjustHandles="1" noChangeArrowheads="1" noChangeShapeType="1" noTextEdit="1"/>
              </p:cNvSpPr>
              <p:nvPr/>
            </p:nvSpPr>
            <p:spPr>
              <a:xfrm>
                <a:off x="2241907" y="4010049"/>
                <a:ext cx="2316809" cy="523220"/>
              </a:xfrm>
              <a:prstGeom prst="rect">
                <a:avLst/>
              </a:prstGeom>
              <a:blipFill>
                <a:blip r:embed="rId6"/>
                <a:stretch>
                  <a:fillRect/>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DB5B598-D1E9-D421-D7AE-F3C69A7532D8}"/>
                  </a:ext>
                </a:extLst>
              </p:cNvPr>
              <p:cNvSpPr txBox="1"/>
              <p:nvPr/>
            </p:nvSpPr>
            <p:spPr>
              <a:xfrm>
                <a:off x="6484337" y="4028426"/>
                <a:ext cx="2316809" cy="523220"/>
              </a:xfrm>
              <a:prstGeom prst="rect">
                <a:avLst/>
              </a:prstGeom>
              <a:noFill/>
            </p:spPr>
            <p:txBody>
              <a:bodyPr wrap="square" rtlCol="0">
                <a:spAutoFit/>
              </a:bodyPr>
              <a:lstStyle/>
              <a:p>
                <a:pPr marL="0" indent="0">
                  <a:buNone/>
                </a:pPr>
                <a14:m>
                  <m:oMathPara xmlns:m="http://schemas.openxmlformats.org/officeDocument/2006/math">
                    <m:oMathParaPr>
                      <m:jc m:val="centerGroup"/>
                    </m:oMathParaPr>
                    <m:oMath xmlns:m="http://schemas.openxmlformats.org/officeDocument/2006/math">
                      <m:r>
                        <a:rPr lang="en-SG" sz="2800" i="1" dirty="0" smtClean="0">
                          <a:latin typeface="Cambria Math" panose="02040503050406030204" pitchFamily="18" charset="0"/>
                        </a:rPr>
                        <m:t>2</m:t>
                      </m:r>
                      <m:r>
                        <a:rPr lang="en-GB" sz="2800" i="1" dirty="0" smtClean="0">
                          <a:solidFill>
                            <a:schemeClr val="tx1"/>
                          </a:solidFill>
                          <a:latin typeface="Cambria Math" panose="02040503050406030204" pitchFamily="18" charset="0"/>
                        </a:rPr>
                        <m:t>𝑥</m:t>
                      </m:r>
                      <m:r>
                        <a:rPr lang="en-SG" sz="2800" b="0" i="1" dirty="0" smtClean="0">
                          <a:solidFill>
                            <a:schemeClr val="tx1"/>
                          </a:solidFill>
                          <a:latin typeface="Cambria Math" panose="02040503050406030204" pitchFamily="18" charset="0"/>
                        </a:rPr>
                        <m:t>=6</m:t>
                      </m:r>
                    </m:oMath>
                  </m:oMathPara>
                </a14:m>
                <a:endParaRPr lang="en-GB" sz="2800" dirty="0">
                  <a:solidFill>
                    <a:schemeClr val="tx1"/>
                  </a:solidFill>
                  <a:latin typeface="Arial" panose="020B0604020202020204" pitchFamily="34" charset="0"/>
                  <a:cs typeface="Arial" panose="020B0604020202020204" pitchFamily="34" charset="0"/>
                </a:endParaRPr>
              </a:p>
            </p:txBody>
          </p:sp>
        </mc:Choice>
        <mc:Fallback xmlns="">
          <p:sp>
            <p:nvSpPr>
              <p:cNvPr id="29" name="TextBox 28">
                <a:extLst>
                  <a:ext uri="{FF2B5EF4-FFF2-40B4-BE49-F238E27FC236}">
                    <a16:creationId xmlns:a16="http://schemas.microsoft.com/office/drawing/2014/main" id="{FDB5B598-D1E9-D421-D7AE-F3C69A7532D8}"/>
                  </a:ext>
                </a:extLst>
              </p:cNvPr>
              <p:cNvSpPr txBox="1">
                <a:spLocks noRot="1" noChangeAspect="1" noMove="1" noResize="1" noEditPoints="1" noAdjustHandles="1" noChangeArrowheads="1" noChangeShapeType="1" noTextEdit="1"/>
              </p:cNvSpPr>
              <p:nvPr/>
            </p:nvSpPr>
            <p:spPr>
              <a:xfrm>
                <a:off x="6484337" y="4028426"/>
                <a:ext cx="2316809" cy="523220"/>
              </a:xfrm>
              <a:prstGeom prst="rect">
                <a:avLst/>
              </a:prstGeom>
              <a:blipFill>
                <a:blip r:embed="rId7"/>
                <a:stretch>
                  <a:fillRect/>
                </a:stretch>
              </a:blipFill>
            </p:spPr>
            <p:txBody>
              <a:bodyPr/>
              <a:lstStyle/>
              <a:p>
                <a:r>
                  <a:rPr lang="en-SG">
                    <a:noFill/>
                  </a:rPr>
                  <a:t> </a:t>
                </a:r>
              </a:p>
            </p:txBody>
          </p:sp>
        </mc:Fallback>
      </mc:AlternateContent>
      <p:grpSp>
        <p:nvGrpSpPr>
          <p:cNvPr id="60" name="Group 59">
            <a:extLst>
              <a:ext uri="{FF2B5EF4-FFF2-40B4-BE49-F238E27FC236}">
                <a16:creationId xmlns:a16="http://schemas.microsoft.com/office/drawing/2014/main" id="{E1D45FF8-B183-15B7-8F5E-6A9E28B54E35}"/>
              </a:ext>
            </a:extLst>
          </p:cNvPr>
          <p:cNvGrpSpPr/>
          <p:nvPr/>
        </p:nvGrpSpPr>
        <p:grpSpPr>
          <a:xfrm>
            <a:off x="1463337" y="1714577"/>
            <a:ext cx="8751557" cy="4494837"/>
            <a:chOff x="1463337" y="1906110"/>
            <a:chExt cx="8751557" cy="2796536"/>
          </a:xfrm>
        </p:grpSpPr>
        <p:grpSp>
          <p:nvGrpSpPr>
            <p:cNvPr id="23" name="Group 22">
              <a:extLst>
                <a:ext uri="{FF2B5EF4-FFF2-40B4-BE49-F238E27FC236}">
                  <a16:creationId xmlns:a16="http://schemas.microsoft.com/office/drawing/2014/main" id="{7CD4F02C-83AB-0BAF-A37A-20C43AC8BDF2}"/>
                </a:ext>
              </a:extLst>
            </p:cNvPr>
            <p:cNvGrpSpPr/>
            <p:nvPr/>
          </p:nvGrpSpPr>
          <p:grpSpPr>
            <a:xfrm>
              <a:off x="1463337" y="1906110"/>
              <a:ext cx="8750251" cy="1400616"/>
              <a:chOff x="1670400" y="1906110"/>
              <a:chExt cx="7845395" cy="1522890"/>
            </a:xfrm>
          </p:grpSpPr>
          <p:sp>
            <p:nvSpPr>
              <p:cNvPr id="17" name="Rectangle 16">
                <a:extLst>
                  <a:ext uri="{FF2B5EF4-FFF2-40B4-BE49-F238E27FC236}">
                    <a16:creationId xmlns:a16="http://schemas.microsoft.com/office/drawing/2014/main" id="{7965D505-0B27-8D7A-6441-EDD11E75430E}"/>
                  </a:ext>
                </a:extLst>
              </p:cNvPr>
              <p:cNvSpPr/>
              <p:nvPr/>
            </p:nvSpPr>
            <p:spPr>
              <a:xfrm>
                <a:off x="1670400" y="1906111"/>
                <a:ext cx="3921392" cy="152288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1" name="Rectangle 20">
                <a:extLst>
                  <a:ext uri="{FF2B5EF4-FFF2-40B4-BE49-F238E27FC236}">
                    <a16:creationId xmlns:a16="http://schemas.microsoft.com/office/drawing/2014/main" id="{2E3AC08F-31C8-C3DD-3283-A5B5091A3C07}"/>
                  </a:ext>
                </a:extLst>
              </p:cNvPr>
              <p:cNvSpPr/>
              <p:nvPr/>
            </p:nvSpPr>
            <p:spPr>
              <a:xfrm>
                <a:off x="5594403" y="1906110"/>
                <a:ext cx="3921392" cy="152289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p:nvGrpSpPr>
            <p:cNvPr id="33" name="Group 32">
              <a:extLst>
                <a:ext uri="{FF2B5EF4-FFF2-40B4-BE49-F238E27FC236}">
                  <a16:creationId xmlns:a16="http://schemas.microsoft.com/office/drawing/2014/main" id="{53065C97-DFAC-8C24-BAE0-BB0612D07044}"/>
                </a:ext>
              </a:extLst>
            </p:cNvPr>
            <p:cNvGrpSpPr/>
            <p:nvPr/>
          </p:nvGrpSpPr>
          <p:grpSpPr>
            <a:xfrm>
              <a:off x="1463338" y="3302030"/>
              <a:ext cx="8751556" cy="1400616"/>
              <a:chOff x="1670400" y="1906110"/>
              <a:chExt cx="7845395" cy="1522890"/>
            </a:xfrm>
          </p:grpSpPr>
          <p:sp>
            <p:nvSpPr>
              <p:cNvPr id="34" name="Rectangle 33">
                <a:extLst>
                  <a:ext uri="{FF2B5EF4-FFF2-40B4-BE49-F238E27FC236}">
                    <a16:creationId xmlns:a16="http://schemas.microsoft.com/office/drawing/2014/main" id="{27D87A25-DC8F-0C4F-C558-434EF93719E8}"/>
                  </a:ext>
                </a:extLst>
              </p:cNvPr>
              <p:cNvSpPr/>
              <p:nvPr/>
            </p:nvSpPr>
            <p:spPr>
              <a:xfrm>
                <a:off x="1670400" y="1906111"/>
                <a:ext cx="3921392" cy="152288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5" name="Rectangle 34">
                <a:extLst>
                  <a:ext uri="{FF2B5EF4-FFF2-40B4-BE49-F238E27FC236}">
                    <a16:creationId xmlns:a16="http://schemas.microsoft.com/office/drawing/2014/main" id="{56A12C44-8333-9393-558E-F75B77D37780}"/>
                  </a:ext>
                </a:extLst>
              </p:cNvPr>
              <p:cNvSpPr/>
              <p:nvPr/>
            </p:nvSpPr>
            <p:spPr>
              <a:xfrm>
                <a:off x="5594403" y="1906110"/>
                <a:ext cx="3921392" cy="152289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p:grpSp>
        <p:nvGrpSpPr>
          <p:cNvPr id="48" name="Group 47">
            <a:extLst>
              <a:ext uri="{FF2B5EF4-FFF2-40B4-BE49-F238E27FC236}">
                <a16:creationId xmlns:a16="http://schemas.microsoft.com/office/drawing/2014/main" id="{09FF9A6C-F557-0155-9430-81BA7825A026}"/>
              </a:ext>
            </a:extLst>
          </p:cNvPr>
          <p:cNvGrpSpPr/>
          <p:nvPr/>
        </p:nvGrpSpPr>
        <p:grpSpPr>
          <a:xfrm>
            <a:off x="2422074" y="4496235"/>
            <a:ext cx="841706" cy="849057"/>
            <a:chOff x="1016116" y="3271262"/>
            <a:chExt cx="1231657" cy="1242413"/>
          </a:xfrm>
        </p:grpSpPr>
        <p:sp>
          <p:nvSpPr>
            <p:cNvPr id="49" name="Rectangle 48">
              <a:extLst>
                <a:ext uri="{FF2B5EF4-FFF2-40B4-BE49-F238E27FC236}">
                  <a16:creationId xmlns:a16="http://schemas.microsoft.com/office/drawing/2014/main" id="{FA1D7AA6-90AB-8849-3EFE-A8A163C653AE}"/>
                </a:ext>
              </a:extLst>
            </p:cNvPr>
            <p:cNvSpPr/>
            <p:nvPr/>
          </p:nvSpPr>
          <p:spPr>
            <a:xfrm rot="5400000" flipH="1">
              <a:off x="1492521" y="2819045"/>
              <a:ext cx="302400" cy="1206834"/>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Rectangle 49">
              <a:extLst>
                <a:ext uri="{FF2B5EF4-FFF2-40B4-BE49-F238E27FC236}">
                  <a16:creationId xmlns:a16="http://schemas.microsoft.com/office/drawing/2014/main" id="{B4FEB46F-5732-5E23-035D-E35EBFE300F7}"/>
                </a:ext>
              </a:extLst>
            </p:cNvPr>
            <p:cNvSpPr/>
            <p:nvPr/>
          </p:nvSpPr>
          <p:spPr>
            <a:xfrm rot="5400000" flipH="1">
              <a:off x="1468333" y="3759058"/>
              <a:ext cx="302400" cy="1206833"/>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1" name="Rectangle 50">
              <a:extLst>
                <a:ext uri="{FF2B5EF4-FFF2-40B4-BE49-F238E27FC236}">
                  <a16:creationId xmlns:a16="http://schemas.microsoft.com/office/drawing/2014/main" id="{E97A3392-4E98-CC22-33C3-DEA9159BEB92}"/>
                </a:ext>
              </a:extLst>
            </p:cNvPr>
            <p:cNvSpPr/>
            <p:nvPr/>
          </p:nvSpPr>
          <p:spPr>
            <a:xfrm rot="5400000" flipH="1">
              <a:off x="1493156" y="3272840"/>
              <a:ext cx="302400" cy="1206834"/>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4" name="Group 53">
            <a:extLst>
              <a:ext uri="{FF2B5EF4-FFF2-40B4-BE49-F238E27FC236}">
                <a16:creationId xmlns:a16="http://schemas.microsoft.com/office/drawing/2014/main" id="{08C39FFF-B0F8-9821-0E62-DBF53E439FA2}"/>
              </a:ext>
            </a:extLst>
          </p:cNvPr>
          <p:cNvGrpSpPr/>
          <p:nvPr/>
        </p:nvGrpSpPr>
        <p:grpSpPr>
          <a:xfrm>
            <a:off x="6677315" y="4619265"/>
            <a:ext cx="825176" cy="516779"/>
            <a:chOff x="1040304" y="3271262"/>
            <a:chExt cx="1207469" cy="756195"/>
          </a:xfrm>
        </p:grpSpPr>
        <p:sp>
          <p:nvSpPr>
            <p:cNvPr id="55" name="Rectangle 54">
              <a:extLst>
                <a:ext uri="{FF2B5EF4-FFF2-40B4-BE49-F238E27FC236}">
                  <a16:creationId xmlns:a16="http://schemas.microsoft.com/office/drawing/2014/main" id="{1DFD5710-0430-8A88-F316-A7190C3579D0}"/>
                </a:ext>
              </a:extLst>
            </p:cNvPr>
            <p:cNvSpPr/>
            <p:nvPr/>
          </p:nvSpPr>
          <p:spPr>
            <a:xfrm rot="5400000" flipH="1">
              <a:off x="1492521" y="2819045"/>
              <a:ext cx="302400" cy="1206834"/>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Rectangle 56">
              <a:extLst>
                <a:ext uri="{FF2B5EF4-FFF2-40B4-BE49-F238E27FC236}">
                  <a16:creationId xmlns:a16="http://schemas.microsoft.com/office/drawing/2014/main" id="{3584F4E9-DB3F-BED3-2DFC-69F6D5A5CAAE}"/>
                </a:ext>
              </a:extLst>
            </p:cNvPr>
            <p:cNvSpPr/>
            <p:nvPr/>
          </p:nvSpPr>
          <p:spPr>
            <a:xfrm rot="5400000" flipH="1">
              <a:off x="1493156" y="3272840"/>
              <a:ext cx="302400" cy="1206834"/>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9" name="Group 58">
            <a:extLst>
              <a:ext uri="{FF2B5EF4-FFF2-40B4-BE49-F238E27FC236}">
                <a16:creationId xmlns:a16="http://schemas.microsoft.com/office/drawing/2014/main" id="{FFBB269D-7293-FA06-6541-8B8D27BAA8F9}"/>
              </a:ext>
            </a:extLst>
          </p:cNvPr>
          <p:cNvGrpSpPr/>
          <p:nvPr/>
        </p:nvGrpSpPr>
        <p:grpSpPr>
          <a:xfrm>
            <a:off x="2054150" y="2260196"/>
            <a:ext cx="1245844" cy="396816"/>
            <a:chOff x="1356357" y="2451729"/>
            <a:chExt cx="1245844" cy="396816"/>
          </a:xfrm>
        </p:grpSpPr>
        <p:grpSp>
          <p:nvGrpSpPr>
            <p:cNvPr id="10" name="Group 9">
              <a:extLst>
                <a:ext uri="{FF2B5EF4-FFF2-40B4-BE49-F238E27FC236}">
                  <a16:creationId xmlns:a16="http://schemas.microsoft.com/office/drawing/2014/main" id="{49AFB955-C152-083A-735A-A27053A58083}"/>
                </a:ext>
              </a:extLst>
            </p:cNvPr>
            <p:cNvGrpSpPr/>
            <p:nvPr/>
          </p:nvGrpSpPr>
          <p:grpSpPr>
            <a:xfrm>
              <a:off x="1356357" y="2462714"/>
              <a:ext cx="1185534" cy="385831"/>
              <a:chOff x="1728388" y="2444336"/>
              <a:chExt cx="1696045" cy="551976"/>
            </a:xfrm>
          </p:grpSpPr>
          <p:sp>
            <p:nvSpPr>
              <p:cNvPr id="7" name="Rectangle 6">
                <a:extLst>
                  <a:ext uri="{FF2B5EF4-FFF2-40B4-BE49-F238E27FC236}">
                    <a16:creationId xmlns:a16="http://schemas.microsoft.com/office/drawing/2014/main" id="{E66AE122-56BC-0061-8BDB-898B3BBC54FD}"/>
                  </a:ext>
                </a:extLst>
              </p:cNvPr>
              <p:cNvSpPr/>
              <p:nvPr/>
            </p:nvSpPr>
            <p:spPr>
              <a:xfrm rot="5400000" flipH="1">
                <a:off x="2180605" y="1992119"/>
                <a:ext cx="302400" cy="1206834"/>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97F43B55-C63C-4B62-B992-B90D833C37AA}"/>
                  </a:ext>
                </a:extLst>
              </p:cNvPr>
              <p:cNvSpPr/>
              <p:nvPr/>
            </p:nvSpPr>
            <p:spPr>
              <a:xfrm rot="383632" flipH="1" flipV="1">
                <a:off x="3183876" y="2768879"/>
                <a:ext cx="240557" cy="227433"/>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58" name="Rectangle 57">
              <a:extLst>
                <a:ext uri="{FF2B5EF4-FFF2-40B4-BE49-F238E27FC236}">
                  <a16:creationId xmlns:a16="http://schemas.microsoft.com/office/drawing/2014/main" id="{AB9FAABA-069F-BE7D-23BE-276ACAAEB980}"/>
                </a:ext>
              </a:extLst>
            </p:cNvPr>
            <p:cNvSpPr/>
            <p:nvPr/>
          </p:nvSpPr>
          <p:spPr>
            <a:xfrm rot="383632" flipH="1" flipV="1">
              <a:off x="2434052" y="2451729"/>
              <a:ext cx="168149" cy="158976"/>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79" name="Rectangle: Rounded Corners 78">
                <a:extLst>
                  <a:ext uri="{FF2B5EF4-FFF2-40B4-BE49-F238E27FC236}">
                    <a16:creationId xmlns:a16="http://schemas.microsoft.com/office/drawing/2014/main" id="{7F45FE73-8DB8-E5CD-51A8-5643B3789C6F}"/>
                  </a:ext>
                </a:extLst>
              </p:cNvPr>
              <p:cNvSpPr/>
              <p:nvPr/>
            </p:nvSpPr>
            <p:spPr>
              <a:xfrm>
                <a:off x="2681003" y="3205528"/>
                <a:ext cx="1254642" cy="52761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14:m>
                  <m:oMathPara xmlns:m="http://schemas.openxmlformats.org/officeDocument/2006/math">
                    <m:oMathParaPr>
                      <m:jc m:val="centerGroup"/>
                    </m:oMathParaPr>
                    <m:oMath xmlns:m="http://schemas.openxmlformats.org/officeDocument/2006/math">
                      <m:r>
                        <a:rPr lang="en-GB" sz="2800" i="1" dirty="0" smtClean="0">
                          <a:solidFill>
                            <a:schemeClr val="tx1"/>
                          </a:solidFill>
                          <a:latin typeface="Cambria Math" panose="02040503050406030204" pitchFamily="18" charset="0"/>
                        </a:rPr>
                        <m:t>𝑥</m:t>
                      </m:r>
                      <m:r>
                        <a:rPr lang="en-SG" sz="2800" b="0" i="1" dirty="0" smtClean="0">
                          <a:solidFill>
                            <a:schemeClr val="tx1"/>
                          </a:solidFill>
                          <a:latin typeface="Cambria Math" panose="02040503050406030204" pitchFamily="18" charset="0"/>
                        </a:rPr>
                        <m:t>=9</m:t>
                      </m:r>
                    </m:oMath>
                  </m:oMathPara>
                </a14:m>
                <a:endParaRPr lang="en-SG" sz="2800" b="0" dirty="0">
                  <a:solidFill>
                    <a:schemeClr val="tx1"/>
                  </a:solidFill>
                  <a:latin typeface="Arial" panose="020B0604020202020204" pitchFamily="34" charset="0"/>
                </a:endParaRPr>
              </a:p>
            </p:txBody>
          </p:sp>
        </mc:Choice>
        <mc:Fallback xmlns="">
          <p:sp>
            <p:nvSpPr>
              <p:cNvPr id="79" name="Rectangle: Rounded Corners 78">
                <a:extLst>
                  <a:ext uri="{FF2B5EF4-FFF2-40B4-BE49-F238E27FC236}">
                    <a16:creationId xmlns:a16="http://schemas.microsoft.com/office/drawing/2014/main" id="{7F45FE73-8DB8-E5CD-51A8-5643B3789C6F}"/>
                  </a:ext>
                </a:extLst>
              </p:cNvPr>
              <p:cNvSpPr>
                <a:spLocks noRot="1" noChangeAspect="1" noMove="1" noResize="1" noEditPoints="1" noAdjustHandles="1" noChangeArrowheads="1" noChangeShapeType="1" noTextEdit="1"/>
              </p:cNvSpPr>
              <p:nvPr/>
            </p:nvSpPr>
            <p:spPr>
              <a:xfrm>
                <a:off x="2681003" y="3205528"/>
                <a:ext cx="1254642" cy="527615"/>
              </a:xfrm>
              <a:prstGeom prst="roundRect">
                <a:avLst/>
              </a:prstGeom>
              <a:blipFill>
                <a:blip r:embed="rId8"/>
                <a:stretch>
                  <a:fillRect/>
                </a:stretch>
              </a:blipFill>
              <a:ln>
                <a:noFill/>
              </a:ln>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80" name="Rectangle: Rounded Corners 79">
                <a:extLst>
                  <a:ext uri="{FF2B5EF4-FFF2-40B4-BE49-F238E27FC236}">
                    <a16:creationId xmlns:a16="http://schemas.microsoft.com/office/drawing/2014/main" id="{840F35D7-DB94-235E-BD8F-58881681AF18}"/>
                  </a:ext>
                </a:extLst>
              </p:cNvPr>
              <p:cNvSpPr/>
              <p:nvPr/>
            </p:nvSpPr>
            <p:spPr>
              <a:xfrm>
                <a:off x="7348806" y="3241737"/>
                <a:ext cx="1254642" cy="52761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14:m>
                  <m:oMathPara xmlns:m="http://schemas.openxmlformats.org/officeDocument/2006/math">
                    <m:oMathParaPr>
                      <m:jc m:val="centerGroup"/>
                    </m:oMathParaPr>
                    <m:oMath xmlns:m="http://schemas.openxmlformats.org/officeDocument/2006/math">
                      <m:r>
                        <a:rPr lang="en-GB" sz="2800" i="1" dirty="0" smtClean="0">
                          <a:solidFill>
                            <a:schemeClr val="tx1"/>
                          </a:solidFill>
                          <a:latin typeface="Cambria Math" panose="02040503050406030204" pitchFamily="18" charset="0"/>
                        </a:rPr>
                        <m:t>𝑥</m:t>
                      </m:r>
                      <m:r>
                        <a:rPr lang="en-SG" sz="2800" b="0" i="1" dirty="0" smtClean="0">
                          <a:solidFill>
                            <a:schemeClr val="tx1"/>
                          </a:solidFill>
                          <a:latin typeface="Cambria Math" panose="02040503050406030204" pitchFamily="18" charset="0"/>
                        </a:rPr>
                        <m:t>=3</m:t>
                      </m:r>
                    </m:oMath>
                  </m:oMathPara>
                </a14:m>
                <a:endParaRPr lang="en-SG" sz="2800" b="0" dirty="0">
                  <a:solidFill>
                    <a:schemeClr val="tx1"/>
                  </a:solidFill>
                  <a:latin typeface="Arial" panose="020B0604020202020204" pitchFamily="34" charset="0"/>
                </a:endParaRPr>
              </a:p>
            </p:txBody>
          </p:sp>
        </mc:Choice>
        <mc:Fallback xmlns="">
          <p:sp>
            <p:nvSpPr>
              <p:cNvPr id="80" name="Rectangle: Rounded Corners 79">
                <a:extLst>
                  <a:ext uri="{FF2B5EF4-FFF2-40B4-BE49-F238E27FC236}">
                    <a16:creationId xmlns:a16="http://schemas.microsoft.com/office/drawing/2014/main" id="{840F35D7-DB94-235E-BD8F-58881681AF18}"/>
                  </a:ext>
                </a:extLst>
              </p:cNvPr>
              <p:cNvSpPr>
                <a:spLocks noRot="1" noChangeAspect="1" noMove="1" noResize="1" noEditPoints="1" noAdjustHandles="1" noChangeArrowheads="1" noChangeShapeType="1" noTextEdit="1"/>
              </p:cNvSpPr>
              <p:nvPr/>
            </p:nvSpPr>
            <p:spPr>
              <a:xfrm>
                <a:off x="7348806" y="3241737"/>
                <a:ext cx="1254642" cy="527615"/>
              </a:xfrm>
              <a:prstGeom prst="roundRect">
                <a:avLst/>
              </a:prstGeom>
              <a:blipFill>
                <a:blip r:embed="rId9"/>
                <a:stretch>
                  <a:fillRect/>
                </a:stretch>
              </a:blipFill>
              <a:ln>
                <a:noFill/>
              </a:ln>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81" name="Rectangle: Rounded Corners 80">
                <a:extLst>
                  <a:ext uri="{FF2B5EF4-FFF2-40B4-BE49-F238E27FC236}">
                    <a16:creationId xmlns:a16="http://schemas.microsoft.com/office/drawing/2014/main" id="{78583BDA-6D31-54CE-735F-293B7E7A373E}"/>
                  </a:ext>
                </a:extLst>
              </p:cNvPr>
              <p:cNvSpPr/>
              <p:nvPr/>
            </p:nvSpPr>
            <p:spPr>
              <a:xfrm>
                <a:off x="2771685" y="5571921"/>
                <a:ext cx="1254642" cy="52761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14:m>
                  <m:oMathPara xmlns:m="http://schemas.openxmlformats.org/officeDocument/2006/math">
                    <m:oMathParaPr>
                      <m:jc m:val="centerGroup"/>
                    </m:oMathParaPr>
                    <m:oMath xmlns:m="http://schemas.openxmlformats.org/officeDocument/2006/math">
                      <m:r>
                        <a:rPr lang="en-GB" sz="2800" i="1" dirty="0" smtClean="0">
                          <a:solidFill>
                            <a:schemeClr val="tx1"/>
                          </a:solidFill>
                          <a:latin typeface="Cambria Math" panose="02040503050406030204" pitchFamily="18" charset="0"/>
                        </a:rPr>
                        <m:t>𝑥</m:t>
                      </m:r>
                      <m:r>
                        <a:rPr lang="en-SG" sz="2800" b="0" i="1" dirty="0" smtClean="0">
                          <a:solidFill>
                            <a:schemeClr val="tx1"/>
                          </a:solidFill>
                          <a:latin typeface="Cambria Math" panose="02040503050406030204" pitchFamily="18" charset="0"/>
                        </a:rPr>
                        <m:t>=5</m:t>
                      </m:r>
                    </m:oMath>
                  </m:oMathPara>
                </a14:m>
                <a:endParaRPr lang="en-SG" sz="2800" b="0" dirty="0">
                  <a:solidFill>
                    <a:schemeClr val="tx1"/>
                  </a:solidFill>
                  <a:latin typeface="Arial" panose="020B0604020202020204" pitchFamily="34" charset="0"/>
                </a:endParaRPr>
              </a:p>
            </p:txBody>
          </p:sp>
        </mc:Choice>
        <mc:Fallback xmlns="">
          <p:sp>
            <p:nvSpPr>
              <p:cNvPr id="81" name="Rectangle: Rounded Corners 80">
                <a:extLst>
                  <a:ext uri="{FF2B5EF4-FFF2-40B4-BE49-F238E27FC236}">
                    <a16:creationId xmlns:a16="http://schemas.microsoft.com/office/drawing/2014/main" id="{78583BDA-6D31-54CE-735F-293B7E7A373E}"/>
                  </a:ext>
                </a:extLst>
              </p:cNvPr>
              <p:cNvSpPr>
                <a:spLocks noRot="1" noChangeAspect="1" noMove="1" noResize="1" noEditPoints="1" noAdjustHandles="1" noChangeArrowheads="1" noChangeShapeType="1" noTextEdit="1"/>
              </p:cNvSpPr>
              <p:nvPr/>
            </p:nvSpPr>
            <p:spPr>
              <a:xfrm>
                <a:off x="2771685" y="5571921"/>
                <a:ext cx="1254642" cy="527615"/>
              </a:xfrm>
              <a:prstGeom prst="roundRect">
                <a:avLst/>
              </a:prstGeom>
              <a:blipFill>
                <a:blip r:embed="rId10"/>
                <a:stretch>
                  <a:fillRect/>
                </a:stretch>
              </a:blipFill>
              <a:ln>
                <a:noFill/>
              </a:ln>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82" name="Rectangle: Rounded Corners 81">
                <a:extLst>
                  <a:ext uri="{FF2B5EF4-FFF2-40B4-BE49-F238E27FC236}">
                    <a16:creationId xmlns:a16="http://schemas.microsoft.com/office/drawing/2014/main" id="{6C835DB4-917E-D7D7-7A67-593039AE6BCF}"/>
                  </a:ext>
                </a:extLst>
              </p:cNvPr>
              <p:cNvSpPr/>
              <p:nvPr/>
            </p:nvSpPr>
            <p:spPr>
              <a:xfrm>
                <a:off x="7453876" y="5590252"/>
                <a:ext cx="1254642" cy="52761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14:m>
                  <m:oMathPara xmlns:m="http://schemas.openxmlformats.org/officeDocument/2006/math">
                    <m:oMathParaPr>
                      <m:jc m:val="centerGroup"/>
                    </m:oMathParaPr>
                    <m:oMath xmlns:m="http://schemas.openxmlformats.org/officeDocument/2006/math">
                      <m:r>
                        <a:rPr lang="en-GB" sz="2800" i="1" dirty="0" smtClean="0">
                          <a:solidFill>
                            <a:schemeClr val="tx1"/>
                          </a:solidFill>
                          <a:latin typeface="Cambria Math" panose="02040503050406030204" pitchFamily="18" charset="0"/>
                        </a:rPr>
                        <m:t>𝑥</m:t>
                      </m:r>
                      <m:r>
                        <a:rPr lang="en-SG" sz="2800" b="0" i="1" dirty="0" smtClean="0">
                          <a:solidFill>
                            <a:schemeClr val="tx1"/>
                          </a:solidFill>
                          <a:latin typeface="Cambria Math" panose="02040503050406030204" pitchFamily="18" charset="0"/>
                        </a:rPr>
                        <m:t>=3</m:t>
                      </m:r>
                    </m:oMath>
                  </m:oMathPara>
                </a14:m>
                <a:endParaRPr lang="en-SG" sz="2800" b="0" dirty="0">
                  <a:solidFill>
                    <a:schemeClr val="tx1"/>
                  </a:solidFill>
                  <a:latin typeface="Arial" panose="020B0604020202020204" pitchFamily="34" charset="0"/>
                </a:endParaRPr>
              </a:p>
            </p:txBody>
          </p:sp>
        </mc:Choice>
        <mc:Fallback xmlns="">
          <p:sp>
            <p:nvSpPr>
              <p:cNvPr id="82" name="Rectangle: Rounded Corners 81">
                <a:extLst>
                  <a:ext uri="{FF2B5EF4-FFF2-40B4-BE49-F238E27FC236}">
                    <a16:creationId xmlns:a16="http://schemas.microsoft.com/office/drawing/2014/main" id="{6C835DB4-917E-D7D7-7A67-593039AE6BCF}"/>
                  </a:ext>
                </a:extLst>
              </p:cNvPr>
              <p:cNvSpPr>
                <a:spLocks noRot="1" noChangeAspect="1" noMove="1" noResize="1" noEditPoints="1" noAdjustHandles="1" noChangeArrowheads="1" noChangeShapeType="1" noTextEdit="1"/>
              </p:cNvSpPr>
              <p:nvPr/>
            </p:nvSpPr>
            <p:spPr>
              <a:xfrm>
                <a:off x="7453876" y="5590252"/>
                <a:ext cx="1254642" cy="527615"/>
              </a:xfrm>
              <a:prstGeom prst="roundRect">
                <a:avLst/>
              </a:prstGeom>
              <a:blipFill>
                <a:blip r:embed="rId11"/>
                <a:stretch>
                  <a:fillRect/>
                </a:stretch>
              </a:blipFill>
              <a:ln>
                <a:noFill/>
              </a:ln>
            </p:spPr>
            <p:txBody>
              <a:bodyPr/>
              <a:lstStyle/>
              <a:p>
                <a:r>
                  <a:rPr lang="en-GB">
                    <a:noFill/>
                  </a:rPr>
                  <a:t> </a:t>
                </a:r>
              </a:p>
            </p:txBody>
          </p:sp>
        </mc:Fallback>
      </mc:AlternateContent>
      <p:sp>
        <p:nvSpPr>
          <p:cNvPr id="83" name="Rectangle 82">
            <a:extLst>
              <a:ext uri="{FF2B5EF4-FFF2-40B4-BE49-F238E27FC236}">
                <a16:creationId xmlns:a16="http://schemas.microsoft.com/office/drawing/2014/main" id="{B441938D-5CA0-1A2C-D8CE-61C8740B22B5}"/>
              </a:ext>
            </a:extLst>
          </p:cNvPr>
          <p:cNvSpPr/>
          <p:nvPr/>
        </p:nvSpPr>
        <p:spPr>
          <a:xfrm>
            <a:off x="2594344" y="3205528"/>
            <a:ext cx="1431983" cy="577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4" name="Rectangle 83">
            <a:extLst>
              <a:ext uri="{FF2B5EF4-FFF2-40B4-BE49-F238E27FC236}">
                <a16:creationId xmlns:a16="http://schemas.microsoft.com/office/drawing/2014/main" id="{828A8CAA-0973-3E4A-99C2-CC4A2F567DCE}"/>
              </a:ext>
            </a:extLst>
          </p:cNvPr>
          <p:cNvSpPr/>
          <p:nvPr/>
        </p:nvSpPr>
        <p:spPr>
          <a:xfrm>
            <a:off x="7310761" y="3218996"/>
            <a:ext cx="1431983" cy="577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5" name="Rectangle 84">
            <a:extLst>
              <a:ext uri="{FF2B5EF4-FFF2-40B4-BE49-F238E27FC236}">
                <a16:creationId xmlns:a16="http://schemas.microsoft.com/office/drawing/2014/main" id="{194C7582-33D5-86B3-F1BD-4DAA91C93FA0}"/>
              </a:ext>
            </a:extLst>
          </p:cNvPr>
          <p:cNvSpPr/>
          <p:nvPr/>
        </p:nvSpPr>
        <p:spPr>
          <a:xfrm>
            <a:off x="2683014" y="5560446"/>
            <a:ext cx="1431983" cy="577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6" name="Rectangle 85">
            <a:extLst>
              <a:ext uri="{FF2B5EF4-FFF2-40B4-BE49-F238E27FC236}">
                <a16:creationId xmlns:a16="http://schemas.microsoft.com/office/drawing/2014/main" id="{0ECD1E14-379E-A68B-824D-F5A611E8B6E8}"/>
              </a:ext>
            </a:extLst>
          </p:cNvPr>
          <p:cNvSpPr/>
          <p:nvPr/>
        </p:nvSpPr>
        <p:spPr>
          <a:xfrm>
            <a:off x="7365205" y="5571921"/>
            <a:ext cx="1431983" cy="577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5150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3"/>
                                        </p:tgtEl>
                                      </p:cBhvr>
                                    </p:animEffect>
                                    <p:set>
                                      <p:cBhvr>
                                        <p:cTn id="7" dur="1" fill="hold">
                                          <p:stCondLst>
                                            <p:cond delay="499"/>
                                          </p:stCondLst>
                                        </p:cTn>
                                        <p:tgtEl>
                                          <p:spTgt spid="8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4"/>
                                        </p:tgtEl>
                                      </p:cBhvr>
                                    </p:animEffect>
                                    <p:set>
                                      <p:cBhvr>
                                        <p:cTn id="12" dur="1" fill="hold">
                                          <p:stCondLst>
                                            <p:cond delay="499"/>
                                          </p:stCondLst>
                                        </p:cTn>
                                        <p:tgtEl>
                                          <p:spTgt spid="8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5"/>
                                        </p:tgtEl>
                                      </p:cBhvr>
                                    </p:animEffect>
                                    <p:set>
                                      <p:cBhvr>
                                        <p:cTn id="17" dur="1" fill="hold">
                                          <p:stCondLst>
                                            <p:cond delay="499"/>
                                          </p:stCondLst>
                                        </p:cTn>
                                        <p:tgtEl>
                                          <p:spTgt spid="8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6"/>
                                        </p:tgtEl>
                                      </p:cBhvr>
                                    </p:animEffect>
                                    <p:set>
                                      <p:cBhvr>
                                        <p:cTn id="22" dur="1" fill="hold">
                                          <p:stCondLst>
                                            <p:cond delay="499"/>
                                          </p:stCondLst>
                                        </p:cTn>
                                        <p:tgtEl>
                                          <p:spTgt spid="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Solving one step equations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13</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sp>
        <p:nvSpPr>
          <p:cNvPr id="62" name="TextBox 61">
            <a:extLst>
              <a:ext uri="{FF2B5EF4-FFF2-40B4-BE49-F238E27FC236}">
                <a16:creationId xmlns:a16="http://schemas.microsoft.com/office/drawing/2014/main" id="{C91EECF5-1CAD-E552-997A-5201C6BF2A01}"/>
              </a:ext>
            </a:extLst>
          </p:cNvPr>
          <p:cNvSpPr txBox="1"/>
          <p:nvPr/>
        </p:nvSpPr>
        <p:spPr>
          <a:xfrm>
            <a:off x="1399995" y="1218475"/>
            <a:ext cx="8877098" cy="460511"/>
          </a:xfrm>
          <a:prstGeom prst="rect">
            <a:avLst/>
          </a:prstGeom>
          <a:noFill/>
        </p:spPr>
        <p:txBody>
          <a:bodyPr wrap="square" rtlCol="0">
            <a:spAutoFit/>
          </a:bodyPr>
          <a:lstStyle/>
          <a:p>
            <a:pPr>
              <a:lnSpc>
                <a:spcPts val="3100"/>
              </a:lnSpc>
              <a:spcAft>
                <a:spcPts val="600"/>
              </a:spcAft>
            </a:pPr>
            <a:r>
              <a:rPr lang="en-US" sz="2400" dirty="0">
                <a:latin typeface="Arial" panose="020B0604020202020204" pitchFamily="34" charset="0"/>
                <a:cs typeface="Arial" panose="020B0604020202020204" pitchFamily="34" charset="0"/>
              </a:rPr>
              <a:t>b) Solve the equations.</a:t>
            </a:r>
          </a:p>
        </p:txBody>
      </p:sp>
      <p:grpSp>
        <p:nvGrpSpPr>
          <p:cNvPr id="75" name="Group 74">
            <a:extLst>
              <a:ext uri="{FF2B5EF4-FFF2-40B4-BE49-F238E27FC236}">
                <a16:creationId xmlns:a16="http://schemas.microsoft.com/office/drawing/2014/main" id="{2EC0780C-C6BD-3617-7A2A-32A76276B7A4}"/>
              </a:ext>
            </a:extLst>
          </p:cNvPr>
          <p:cNvGrpSpPr/>
          <p:nvPr/>
        </p:nvGrpSpPr>
        <p:grpSpPr>
          <a:xfrm>
            <a:off x="1567823" y="1841725"/>
            <a:ext cx="8414377" cy="3283168"/>
            <a:chOff x="1864744" y="4996464"/>
            <a:chExt cx="5777998" cy="1193860"/>
          </a:xfrm>
        </p:grpSpPr>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097AF91F-4D84-376D-064B-C29AE86AA78C}"/>
                    </a:ext>
                  </a:extLst>
                </p:cNvPr>
                <p:cNvSpPr txBox="1"/>
                <p:nvPr/>
              </p:nvSpPr>
              <p:spPr>
                <a:xfrm>
                  <a:off x="1994806" y="5058253"/>
                  <a:ext cx="1977388" cy="523220"/>
                </a:xfrm>
                <a:prstGeom prst="rect">
                  <a:avLst/>
                </a:prstGeom>
                <a:noFill/>
              </p:spPr>
              <p:txBody>
                <a:bodyPr wrap="square" rtlCol="0">
                  <a:spAutoFit/>
                </a:bodyPr>
                <a:lstStyle/>
                <a:p>
                  <a:pPr marL="0" indent="0">
                    <a:buNone/>
                  </a:pPr>
                  <a14:m>
                    <m:oMathPara xmlns:m="http://schemas.openxmlformats.org/officeDocument/2006/math">
                      <m:oMathParaPr>
                        <m:jc m:val="left"/>
                      </m:oMathParaPr>
                      <m:oMath xmlns:m="http://schemas.openxmlformats.org/officeDocument/2006/math">
                        <m:r>
                          <a:rPr lang="en-SG" sz="2800" b="0" i="1" dirty="0" smtClean="0">
                            <a:solidFill>
                              <a:schemeClr val="tx1"/>
                            </a:solidFill>
                            <a:latin typeface="Cambria Math" panose="02040503050406030204" pitchFamily="18" charset="0"/>
                          </a:rPr>
                          <m:t>3</m:t>
                        </m:r>
                        <m:r>
                          <a:rPr lang="en-GB" sz="2800" i="1" dirty="0" smtClean="0">
                            <a:solidFill>
                              <a:schemeClr val="tx1"/>
                            </a:solidFill>
                            <a:latin typeface="Cambria Math" panose="02040503050406030204" pitchFamily="18" charset="0"/>
                          </a:rPr>
                          <m:t>𝑥</m:t>
                        </m:r>
                        <m:r>
                          <a:rPr lang="en-SG" sz="2800" b="0" i="1" dirty="0" smtClean="0">
                            <a:solidFill>
                              <a:schemeClr val="tx1"/>
                            </a:solidFill>
                            <a:latin typeface="Cambria Math" panose="02040503050406030204" pitchFamily="18" charset="0"/>
                          </a:rPr>
                          <m:t>=15</m:t>
                        </m:r>
                      </m:oMath>
                    </m:oMathPara>
                  </a14:m>
                  <a:endParaRPr lang="en-GB" sz="2800" dirty="0">
                    <a:solidFill>
                      <a:schemeClr val="tx1"/>
                    </a:solidFill>
                    <a:latin typeface="Arial" panose="020B0604020202020204" pitchFamily="34" charset="0"/>
                    <a:cs typeface="Arial" panose="020B0604020202020204" pitchFamily="34" charset="0"/>
                  </a:endParaRPr>
                </a:p>
              </p:txBody>
            </p:sp>
          </mc:Choice>
          <mc:Fallback xmlns="">
            <p:sp>
              <p:nvSpPr>
                <p:cNvPr id="64" name="TextBox 63">
                  <a:extLst>
                    <a:ext uri="{FF2B5EF4-FFF2-40B4-BE49-F238E27FC236}">
                      <a16:creationId xmlns:a16="http://schemas.microsoft.com/office/drawing/2014/main" id="{097AF91F-4D84-376D-064B-C29AE86AA78C}"/>
                    </a:ext>
                  </a:extLst>
                </p:cNvPr>
                <p:cNvSpPr txBox="1">
                  <a:spLocks noRot="1" noChangeAspect="1" noMove="1" noResize="1" noEditPoints="1" noAdjustHandles="1" noChangeArrowheads="1" noChangeShapeType="1" noTextEdit="1"/>
                </p:cNvSpPr>
                <p:nvPr/>
              </p:nvSpPr>
              <p:spPr>
                <a:xfrm>
                  <a:off x="1994806" y="5058253"/>
                  <a:ext cx="1977388" cy="523220"/>
                </a:xfrm>
                <a:prstGeom prst="rect">
                  <a:avLst/>
                </a:prstGeom>
                <a:blipFill>
                  <a:blip r:embed="rId3"/>
                  <a:stretch>
                    <a:fillRect/>
                  </a:stretch>
                </a:blipFill>
              </p:spPr>
              <p:txBody>
                <a:bodyPr/>
                <a:lstStyle/>
                <a:p>
                  <a:r>
                    <a:rPr lang="en-SG">
                      <a:noFill/>
                    </a:rPr>
                    <a:t> </a:t>
                  </a:r>
                </a:p>
              </p:txBody>
            </p:sp>
          </mc:Fallback>
        </mc:AlternateContent>
        <p:grpSp>
          <p:nvGrpSpPr>
            <p:cNvPr id="65" name="Group 64">
              <a:extLst>
                <a:ext uri="{FF2B5EF4-FFF2-40B4-BE49-F238E27FC236}">
                  <a16:creationId xmlns:a16="http://schemas.microsoft.com/office/drawing/2014/main" id="{785DC4F9-CF89-C3A2-0FB4-3F468B279101}"/>
                </a:ext>
              </a:extLst>
            </p:cNvPr>
            <p:cNvGrpSpPr/>
            <p:nvPr/>
          </p:nvGrpSpPr>
          <p:grpSpPr>
            <a:xfrm>
              <a:off x="1864744" y="4996464"/>
              <a:ext cx="5777998" cy="1193860"/>
              <a:chOff x="1463337" y="1906110"/>
              <a:chExt cx="8751557" cy="2796536"/>
            </a:xfrm>
          </p:grpSpPr>
          <p:grpSp>
            <p:nvGrpSpPr>
              <p:cNvPr id="66" name="Group 65">
                <a:extLst>
                  <a:ext uri="{FF2B5EF4-FFF2-40B4-BE49-F238E27FC236}">
                    <a16:creationId xmlns:a16="http://schemas.microsoft.com/office/drawing/2014/main" id="{12318C11-F9AB-3D29-C549-61A8CA49B5BA}"/>
                  </a:ext>
                </a:extLst>
              </p:cNvPr>
              <p:cNvGrpSpPr/>
              <p:nvPr/>
            </p:nvGrpSpPr>
            <p:grpSpPr>
              <a:xfrm>
                <a:off x="1463337" y="1906110"/>
                <a:ext cx="8750251" cy="1400616"/>
                <a:chOff x="1670400" y="1906110"/>
                <a:chExt cx="7845395" cy="1522890"/>
              </a:xfrm>
            </p:grpSpPr>
            <p:sp>
              <p:nvSpPr>
                <p:cNvPr id="70" name="Rectangle 69">
                  <a:extLst>
                    <a:ext uri="{FF2B5EF4-FFF2-40B4-BE49-F238E27FC236}">
                      <a16:creationId xmlns:a16="http://schemas.microsoft.com/office/drawing/2014/main" id="{89956CE1-26A7-14DB-65E8-50991FF15F5E}"/>
                    </a:ext>
                  </a:extLst>
                </p:cNvPr>
                <p:cNvSpPr/>
                <p:nvPr/>
              </p:nvSpPr>
              <p:spPr>
                <a:xfrm>
                  <a:off x="1670400" y="1906111"/>
                  <a:ext cx="3921392" cy="152288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1" name="Rectangle 70">
                  <a:extLst>
                    <a:ext uri="{FF2B5EF4-FFF2-40B4-BE49-F238E27FC236}">
                      <a16:creationId xmlns:a16="http://schemas.microsoft.com/office/drawing/2014/main" id="{C2DD2B2A-2B4F-35BF-5489-29613167E12F}"/>
                    </a:ext>
                  </a:extLst>
                </p:cNvPr>
                <p:cNvSpPr/>
                <p:nvPr/>
              </p:nvSpPr>
              <p:spPr>
                <a:xfrm>
                  <a:off x="5594403" y="1906110"/>
                  <a:ext cx="3921392" cy="152289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p:nvGrpSpPr>
              <p:cNvPr id="67" name="Group 66">
                <a:extLst>
                  <a:ext uri="{FF2B5EF4-FFF2-40B4-BE49-F238E27FC236}">
                    <a16:creationId xmlns:a16="http://schemas.microsoft.com/office/drawing/2014/main" id="{CA97D8DA-C025-4195-C6D7-245770BCDE1D}"/>
                  </a:ext>
                </a:extLst>
              </p:cNvPr>
              <p:cNvGrpSpPr/>
              <p:nvPr/>
            </p:nvGrpSpPr>
            <p:grpSpPr>
              <a:xfrm>
                <a:off x="1463338" y="3302030"/>
                <a:ext cx="8751556" cy="1400616"/>
                <a:chOff x="1670400" y="1906110"/>
                <a:chExt cx="7845395" cy="1522890"/>
              </a:xfrm>
            </p:grpSpPr>
            <p:sp>
              <p:nvSpPr>
                <p:cNvPr id="68" name="Rectangle 67">
                  <a:extLst>
                    <a:ext uri="{FF2B5EF4-FFF2-40B4-BE49-F238E27FC236}">
                      <a16:creationId xmlns:a16="http://schemas.microsoft.com/office/drawing/2014/main" id="{39B539B6-B525-1931-E264-61DD8F95A3B8}"/>
                    </a:ext>
                  </a:extLst>
                </p:cNvPr>
                <p:cNvSpPr/>
                <p:nvPr/>
              </p:nvSpPr>
              <p:spPr>
                <a:xfrm>
                  <a:off x="1670400" y="1906111"/>
                  <a:ext cx="3921392" cy="152288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9" name="Rectangle 68">
                  <a:extLst>
                    <a:ext uri="{FF2B5EF4-FFF2-40B4-BE49-F238E27FC236}">
                      <a16:creationId xmlns:a16="http://schemas.microsoft.com/office/drawing/2014/main" id="{069C2A7F-34CA-7BE7-DE99-FC8F81E16B3B}"/>
                    </a:ext>
                  </a:extLst>
                </p:cNvPr>
                <p:cNvSpPr/>
                <p:nvPr/>
              </p:nvSpPr>
              <p:spPr>
                <a:xfrm>
                  <a:off x="5594403" y="1906110"/>
                  <a:ext cx="3921392" cy="152289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5D994C53-E001-69B1-C914-69812B22D119}"/>
                    </a:ext>
                  </a:extLst>
                </p:cNvPr>
                <p:cNvSpPr txBox="1"/>
                <p:nvPr/>
              </p:nvSpPr>
              <p:spPr>
                <a:xfrm>
                  <a:off x="4937595" y="5058253"/>
                  <a:ext cx="2316809"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SG" sz="2800" i="1" dirty="0" smtClean="0">
                            <a:latin typeface="Cambria Math" panose="02040503050406030204" pitchFamily="18" charset="0"/>
                          </a:rPr>
                          <m:t>8</m:t>
                        </m:r>
                        <m:r>
                          <a:rPr lang="en-SG" sz="2800" b="0" i="1" dirty="0" smtClean="0">
                            <a:solidFill>
                              <a:schemeClr val="tx1"/>
                            </a:solidFill>
                            <a:latin typeface="Cambria Math" panose="02040503050406030204" pitchFamily="18" charset="0"/>
                          </a:rPr>
                          <m:t>=4</m:t>
                        </m:r>
                        <m:r>
                          <a:rPr lang="en-GB" sz="2800" i="1" dirty="0">
                            <a:latin typeface="Cambria Math" panose="02040503050406030204" pitchFamily="18" charset="0"/>
                          </a:rPr>
                          <m:t>𝑥</m:t>
                        </m:r>
                      </m:oMath>
                    </m:oMathPara>
                  </a14:m>
                  <a:endParaRPr lang="en-GB" sz="2800" dirty="0">
                    <a:solidFill>
                      <a:schemeClr val="tx1"/>
                    </a:solidFill>
                    <a:latin typeface="Arial" panose="020B0604020202020204" pitchFamily="34" charset="0"/>
                    <a:cs typeface="Arial" panose="020B0604020202020204" pitchFamily="34" charset="0"/>
                  </a:endParaRPr>
                </a:p>
              </p:txBody>
            </p:sp>
          </mc:Choice>
          <mc:Fallback xmlns="">
            <p:sp>
              <p:nvSpPr>
                <p:cNvPr id="72" name="TextBox 71">
                  <a:extLst>
                    <a:ext uri="{FF2B5EF4-FFF2-40B4-BE49-F238E27FC236}">
                      <a16:creationId xmlns:a16="http://schemas.microsoft.com/office/drawing/2014/main" id="{5D994C53-E001-69B1-C914-69812B22D119}"/>
                    </a:ext>
                  </a:extLst>
                </p:cNvPr>
                <p:cNvSpPr txBox="1">
                  <a:spLocks noRot="1" noChangeAspect="1" noMove="1" noResize="1" noEditPoints="1" noAdjustHandles="1" noChangeArrowheads="1" noChangeShapeType="1" noTextEdit="1"/>
                </p:cNvSpPr>
                <p:nvPr/>
              </p:nvSpPr>
              <p:spPr>
                <a:xfrm>
                  <a:off x="4937595" y="5058253"/>
                  <a:ext cx="2316809" cy="52322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1062DDB3-84FB-E523-E9EF-EB74C0612A2F}"/>
                    </a:ext>
                  </a:extLst>
                </p:cNvPr>
                <p:cNvSpPr txBox="1"/>
                <p:nvPr/>
              </p:nvSpPr>
              <p:spPr>
                <a:xfrm>
                  <a:off x="1897798" y="5604706"/>
                  <a:ext cx="2074393" cy="523220"/>
                </a:xfrm>
                <a:prstGeom prst="rect">
                  <a:avLst/>
                </a:prstGeom>
                <a:noFill/>
              </p:spPr>
              <p:txBody>
                <a:bodyPr wrap="square" rtlCol="0">
                  <a:spAutoFit/>
                </a:bodyPr>
                <a:lstStyle/>
                <a:p>
                  <a:pPr marL="0" indent="0">
                    <a:buNone/>
                  </a:pPr>
                  <a14:m>
                    <m:oMathPara xmlns:m="http://schemas.openxmlformats.org/officeDocument/2006/math">
                      <m:oMathParaPr>
                        <m:jc m:val="left"/>
                      </m:oMathParaPr>
                      <m:oMath xmlns:m="http://schemas.openxmlformats.org/officeDocument/2006/math">
                        <m:r>
                          <a:rPr lang="en-SG" sz="2800" i="1" dirty="0" smtClean="0">
                            <a:latin typeface="Cambria Math" panose="02040503050406030204" pitchFamily="18" charset="0"/>
                          </a:rPr>
                          <m:t>4</m:t>
                        </m:r>
                        <m:r>
                          <a:rPr lang="en-SG" sz="2800" b="0" i="1" dirty="0" smtClean="0">
                            <a:latin typeface="Cambria Math" panose="02040503050406030204" pitchFamily="18" charset="0"/>
                          </a:rPr>
                          <m:t>+</m:t>
                        </m:r>
                        <m:r>
                          <a:rPr lang="en-GB" sz="2800" i="1" dirty="0" smtClean="0">
                            <a:solidFill>
                              <a:schemeClr val="tx1"/>
                            </a:solidFill>
                            <a:latin typeface="Cambria Math" panose="02040503050406030204" pitchFamily="18" charset="0"/>
                          </a:rPr>
                          <m:t>𝑥</m:t>
                        </m:r>
                        <m:r>
                          <a:rPr lang="en-SG" sz="2800" b="0" i="1" dirty="0" smtClean="0">
                            <a:solidFill>
                              <a:schemeClr val="tx1"/>
                            </a:solidFill>
                            <a:latin typeface="Cambria Math" panose="02040503050406030204" pitchFamily="18" charset="0"/>
                          </a:rPr>
                          <m:t>=11</m:t>
                        </m:r>
                      </m:oMath>
                    </m:oMathPara>
                  </a14:m>
                  <a:endParaRPr lang="en-GB" sz="2800" dirty="0">
                    <a:solidFill>
                      <a:schemeClr val="tx1"/>
                    </a:solidFill>
                    <a:latin typeface="Arial" panose="020B0604020202020204" pitchFamily="34" charset="0"/>
                    <a:cs typeface="Arial" panose="020B0604020202020204" pitchFamily="34" charset="0"/>
                  </a:endParaRPr>
                </a:p>
              </p:txBody>
            </p:sp>
          </mc:Choice>
          <mc:Fallback xmlns="">
            <p:sp>
              <p:nvSpPr>
                <p:cNvPr id="73" name="TextBox 72">
                  <a:extLst>
                    <a:ext uri="{FF2B5EF4-FFF2-40B4-BE49-F238E27FC236}">
                      <a16:creationId xmlns:a16="http://schemas.microsoft.com/office/drawing/2014/main" id="{1062DDB3-84FB-E523-E9EF-EB74C0612A2F}"/>
                    </a:ext>
                  </a:extLst>
                </p:cNvPr>
                <p:cNvSpPr txBox="1">
                  <a:spLocks noRot="1" noChangeAspect="1" noMove="1" noResize="1" noEditPoints="1" noAdjustHandles="1" noChangeArrowheads="1" noChangeShapeType="1" noTextEdit="1"/>
                </p:cNvSpPr>
                <p:nvPr/>
              </p:nvSpPr>
              <p:spPr>
                <a:xfrm>
                  <a:off x="1897798" y="5604706"/>
                  <a:ext cx="2074393" cy="523220"/>
                </a:xfrm>
                <a:prstGeom prst="rect">
                  <a:avLst/>
                </a:prstGeom>
                <a:blipFill>
                  <a:blip r:embed="rId5"/>
                  <a:stretch>
                    <a:fillRect/>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A1850F04-6D11-06ED-DA7E-E56F1D6A49C8}"/>
                    </a:ext>
                  </a:extLst>
                </p:cNvPr>
                <p:cNvSpPr txBox="1"/>
                <p:nvPr/>
              </p:nvSpPr>
              <p:spPr>
                <a:xfrm>
                  <a:off x="4937595" y="5622290"/>
                  <a:ext cx="2316809"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SG" sz="2800" i="1" dirty="0" smtClean="0">
                            <a:latin typeface="Cambria Math" panose="02040503050406030204" pitchFamily="18" charset="0"/>
                          </a:rPr>
                          <m:t>2</m:t>
                        </m:r>
                        <m:r>
                          <a:rPr lang="en-GB" sz="2800" i="1" dirty="0">
                            <a:latin typeface="Cambria Math" panose="02040503050406030204" pitchFamily="18" charset="0"/>
                          </a:rPr>
                          <m:t>𝑥</m:t>
                        </m:r>
                        <m:r>
                          <a:rPr lang="en-SG" sz="2800" b="0" i="1" dirty="0" smtClean="0">
                            <a:solidFill>
                              <a:schemeClr val="tx1"/>
                            </a:solidFill>
                            <a:latin typeface="Cambria Math" panose="02040503050406030204" pitchFamily="18" charset="0"/>
                          </a:rPr>
                          <m:t>=10</m:t>
                        </m:r>
                      </m:oMath>
                    </m:oMathPara>
                  </a14:m>
                  <a:endParaRPr lang="en-GB" sz="2800" dirty="0">
                    <a:solidFill>
                      <a:schemeClr val="tx1"/>
                    </a:solidFill>
                    <a:latin typeface="Arial" panose="020B0604020202020204" pitchFamily="34" charset="0"/>
                    <a:cs typeface="Arial" panose="020B0604020202020204" pitchFamily="34" charset="0"/>
                  </a:endParaRPr>
                </a:p>
              </p:txBody>
            </p:sp>
          </mc:Choice>
          <mc:Fallback xmlns="">
            <p:sp>
              <p:nvSpPr>
                <p:cNvPr id="74" name="TextBox 73">
                  <a:extLst>
                    <a:ext uri="{FF2B5EF4-FFF2-40B4-BE49-F238E27FC236}">
                      <a16:creationId xmlns:a16="http://schemas.microsoft.com/office/drawing/2014/main" id="{A1850F04-6D11-06ED-DA7E-E56F1D6A49C8}"/>
                    </a:ext>
                  </a:extLst>
                </p:cNvPr>
                <p:cNvSpPr txBox="1">
                  <a:spLocks noRot="1" noChangeAspect="1" noMove="1" noResize="1" noEditPoints="1" noAdjustHandles="1" noChangeArrowheads="1" noChangeShapeType="1" noTextEdit="1"/>
                </p:cNvSpPr>
                <p:nvPr/>
              </p:nvSpPr>
              <p:spPr>
                <a:xfrm>
                  <a:off x="4937595" y="5622290"/>
                  <a:ext cx="2316809" cy="523220"/>
                </a:xfrm>
                <a:prstGeom prst="rect">
                  <a:avLst/>
                </a:prstGeom>
                <a:blipFill>
                  <a:blip r:embed="rId6"/>
                  <a:stretch>
                    <a:fillRect/>
                  </a:stretch>
                </a:blipFill>
              </p:spPr>
              <p:txBody>
                <a:bodyPr/>
                <a:lstStyle/>
                <a:p>
                  <a:r>
                    <a:rPr lang="en-SG">
                      <a:noFill/>
                    </a:rPr>
                    <a:t> </a:t>
                  </a:r>
                </a:p>
              </p:txBody>
            </p:sp>
          </mc:Fallback>
        </mc:AlternateContent>
      </p:grpSp>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E1B4A3D4-EA6D-C486-C92F-C2E58E7E5F15}"/>
                  </a:ext>
                </a:extLst>
              </p:cNvPr>
              <p:cNvSpPr/>
              <p:nvPr/>
            </p:nvSpPr>
            <p:spPr>
              <a:xfrm>
                <a:off x="1901447" y="2673060"/>
                <a:ext cx="1254642" cy="52761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14:m>
                  <m:oMathPara xmlns:m="http://schemas.openxmlformats.org/officeDocument/2006/math">
                    <m:oMathParaPr>
                      <m:jc m:val="centerGroup"/>
                    </m:oMathParaPr>
                    <m:oMath xmlns:m="http://schemas.openxmlformats.org/officeDocument/2006/math">
                      <m:r>
                        <a:rPr lang="en-GB" sz="2800" i="1" dirty="0" smtClean="0">
                          <a:solidFill>
                            <a:schemeClr val="tx1"/>
                          </a:solidFill>
                          <a:latin typeface="Cambria Math" panose="02040503050406030204" pitchFamily="18" charset="0"/>
                        </a:rPr>
                        <m:t>𝑥</m:t>
                      </m:r>
                      <m:r>
                        <a:rPr lang="en-SG" sz="2800" b="0" i="1" dirty="0" smtClean="0">
                          <a:solidFill>
                            <a:schemeClr val="tx1"/>
                          </a:solidFill>
                          <a:latin typeface="Cambria Math" panose="02040503050406030204" pitchFamily="18" charset="0"/>
                        </a:rPr>
                        <m:t>=5</m:t>
                      </m:r>
                    </m:oMath>
                  </m:oMathPara>
                </a14:m>
                <a:endParaRPr lang="en-SG" sz="2800" b="0" dirty="0">
                  <a:solidFill>
                    <a:schemeClr val="tx1"/>
                  </a:solidFill>
                  <a:latin typeface="Arial" panose="020B0604020202020204" pitchFamily="34" charset="0"/>
                </a:endParaRPr>
              </a:p>
            </p:txBody>
          </p:sp>
        </mc:Choice>
        <mc:Fallback xmlns="">
          <p:sp>
            <p:nvSpPr>
              <p:cNvPr id="5" name="Rectangle: Rounded Corners 4">
                <a:extLst>
                  <a:ext uri="{FF2B5EF4-FFF2-40B4-BE49-F238E27FC236}">
                    <a16:creationId xmlns:a16="http://schemas.microsoft.com/office/drawing/2014/main" id="{E1B4A3D4-EA6D-C486-C92F-C2E58E7E5F15}"/>
                  </a:ext>
                </a:extLst>
              </p:cNvPr>
              <p:cNvSpPr>
                <a:spLocks noRot="1" noChangeAspect="1" noMove="1" noResize="1" noEditPoints="1" noAdjustHandles="1" noChangeArrowheads="1" noChangeShapeType="1" noTextEdit="1"/>
              </p:cNvSpPr>
              <p:nvPr/>
            </p:nvSpPr>
            <p:spPr>
              <a:xfrm>
                <a:off x="1901447" y="2673060"/>
                <a:ext cx="1254642" cy="527615"/>
              </a:xfrm>
              <a:prstGeom prst="roundRect">
                <a:avLst/>
              </a:prstGeom>
              <a:blipFill>
                <a:blip r:embed="rId7"/>
                <a:stretch>
                  <a:fillRect/>
                </a:stretch>
              </a:blipFill>
              <a:ln>
                <a:noFill/>
              </a:ln>
            </p:spPr>
            <p:txBody>
              <a:bodyPr/>
              <a:lstStyle/>
              <a:p>
                <a:r>
                  <a:rPr lang="en-SG">
                    <a:noFill/>
                  </a:rPr>
                  <a:t> </a:t>
                </a:r>
              </a:p>
            </p:txBody>
          </p:sp>
        </mc:Fallback>
      </mc:AlternateContent>
      <p:sp>
        <p:nvSpPr>
          <p:cNvPr id="6" name="Rectangle 5">
            <a:extLst>
              <a:ext uri="{FF2B5EF4-FFF2-40B4-BE49-F238E27FC236}">
                <a16:creationId xmlns:a16="http://schemas.microsoft.com/office/drawing/2014/main" id="{D7929056-92D4-E106-9209-C0B7E5D682F2}"/>
              </a:ext>
            </a:extLst>
          </p:cNvPr>
          <p:cNvSpPr/>
          <p:nvPr/>
        </p:nvSpPr>
        <p:spPr>
          <a:xfrm>
            <a:off x="1847223" y="2663895"/>
            <a:ext cx="1431983" cy="577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BECBF978-679E-1CC9-8847-ADFD0999E6E3}"/>
                  </a:ext>
                </a:extLst>
              </p:cNvPr>
              <p:cNvSpPr/>
              <p:nvPr/>
            </p:nvSpPr>
            <p:spPr>
              <a:xfrm>
                <a:off x="1901447" y="4315414"/>
                <a:ext cx="1254642" cy="52761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14:m>
                  <m:oMathPara xmlns:m="http://schemas.openxmlformats.org/officeDocument/2006/math">
                    <m:oMathParaPr>
                      <m:jc m:val="centerGroup"/>
                    </m:oMathParaPr>
                    <m:oMath xmlns:m="http://schemas.openxmlformats.org/officeDocument/2006/math">
                      <m:r>
                        <a:rPr lang="en-GB" sz="2800" i="1" dirty="0" smtClean="0">
                          <a:solidFill>
                            <a:schemeClr val="tx1"/>
                          </a:solidFill>
                          <a:latin typeface="Cambria Math" panose="02040503050406030204" pitchFamily="18" charset="0"/>
                        </a:rPr>
                        <m:t>𝑥</m:t>
                      </m:r>
                      <m:r>
                        <a:rPr lang="en-SG" sz="2800" b="0" i="1" dirty="0" smtClean="0">
                          <a:solidFill>
                            <a:schemeClr val="tx1"/>
                          </a:solidFill>
                          <a:latin typeface="Cambria Math" panose="02040503050406030204" pitchFamily="18" charset="0"/>
                        </a:rPr>
                        <m:t>=7</m:t>
                      </m:r>
                    </m:oMath>
                  </m:oMathPara>
                </a14:m>
                <a:endParaRPr lang="en-SG" sz="2800" b="0" dirty="0">
                  <a:solidFill>
                    <a:schemeClr val="tx1"/>
                  </a:solidFill>
                  <a:latin typeface="Arial" panose="020B0604020202020204" pitchFamily="34" charset="0"/>
                </a:endParaRPr>
              </a:p>
            </p:txBody>
          </p:sp>
        </mc:Choice>
        <mc:Fallback xmlns="">
          <p:sp>
            <p:nvSpPr>
              <p:cNvPr id="9" name="Rectangle: Rounded Corners 8">
                <a:extLst>
                  <a:ext uri="{FF2B5EF4-FFF2-40B4-BE49-F238E27FC236}">
                    <a16:creationId xmlns:a16="http://schemas.microsoft.com/office/drawing/2014/main" id="{BECBF978-679E-1CC9-8847-ADFD0999E6E3}"/>
                  </a:ext>
                </a:extLst>
              </p:cNvPr>
              <p:cNvSpPr>
                <a:spLocks noRot="1" noChangeAspect="1" noMove="1" noResize="1" noEditPoints="1" noAdjustHandles="1" noChangeArrowheads="1" noChangeShapeType="1" noTextEdit="1"/>
              </p:cNvSpPr>
              <p:nvPr/>
            </p:nvSpPr>
            <p:spPr>
              <a:xfrm>
                <a:off x="1901447" y="4315414"/>
                <a:ext cx="1254642" cy="527615"/>
              </a:xfrm>
              <a:prstGeom prst="roundRect">
                <a:avLst/>
              </a:prstGeom>
              <a:blipFill>
                <a:blip r:embed="rId8"/>
                <a:stretch>
                  <a:fillRect/>
                </a:stretch>
              </a:blipFill>
              <a:ln>
                <a:noFill/>
              </a:ln>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25" name="Rectangle: Rounded Corners 24">
                <a:extLst>
                  <a:ext uri="{FF2B5EF4-FFF2-40B4-BE49-F238E27FC236}">
                    <a16:creationId xmlns:a16="http://schemas.microsoft.com/office/drawing/2014/main" id="{D3E138BF-AF68-0FF5-BEB1-D842A9B23EF3}"/>
                  </a:ext>
                </a:extLst>
              </p:cNvPr>
              <p:cNvSpPr/>
              <p:nvPr/>
            </p:nvSpPr>
            <p:spPr>
              <a:xfrm>
                <a:off x="6113771" y="2651106"/>
                <a:ext cx="1254642" cy="52761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14:m>
                  <m:oMathPara xmlns:m="http://schemas.openxmlformats.org/officeDocument/2006/math">
                    <m:oMathParaPr>
                      <m:jc m:val="centerGroup"/>
                    </m:oMathParaPr>
                    <m:oMath xmlns:m="http://schemas.openxmlformats.org/officeDocument/2006/math">
                      <m:r>
                        <a:rPr lang="en-GB" sz="2800" i="1" dirty="0" smtClean="0">
                          <a:solidFill>
                            <a:schemeClr val="tx1"/>
                          </a:solidFill>
                          <a:latin typeface="Cambria Math" panose="02040503050406030204" pitchFamily="18" charset="0"/>
                        </a:rPr>
                        <m:t>𝑥</m:t>
                      </m:r>
                      <m:r>
                        <a:rPr lang="en-SG" sz="2800" b="0" i="1" dirty="0" smtClean="0">
                          <a:solidFill>
                            <a:schemeClr val="tx1"/>
                          </a:solidFill>
                          <a:latin typeface="Cambria Math" panose="02040503050406030204" pitchFamily="18" charset="0"/>
                        </a:rPr>
                        <m:t>=2</m:t>
                      </m:r>
                    </m:oMath>
                  </m:oMathPara>
                </a14:m>
                <a:endParaRPr lang="en-SG" sz="2800" b="0" dirty="0">
                  <a:solidFill>
                    <a:schemeClr val="tx1"/>
                  </a:solidFill>
                  <a:latin typeface="Arial" panose="020B0604020202020204" pitchFamily="34" charset="0"/>
                </a:endParaRPr>
              </a:p>
            </p:txBody>
          </p:sp>
        </mc:Choice>
        <mc:Fallback xmlns="">
          <p:sp>
            <p:nvSpPr>
              <p:cNvPr id="25" name="Rectangle: Rounded Corners 24">
                <a:extLst>
                  <a:ext uri="{FF2B5EF4-FFF2-40B4-BE49-F238E27FC236}">
                    <a16:creationId xmlns:a16="http://schemas.microsoft.com/office/drawing/2014/main" id="{D3E138BF-AF68-0FF5-BEB1-D842A9B23EF3}"/>
                  </a:ext>
                </a:extLst>
              </p:cNvPr>
              <p:cNvSpPr>
                <a:spLocks noRot="1" noChangeAspect="1" noMove="1" noResize="1" noEditPoints="1" noAdjustHandles="1" noChangeArrowheads="1" noChangeShapeType="1" noTextEdit="1"/>
              </p:cNvSpPr>
              <p:nvPr/>
            </p:nvSpPr>
            <p:spPr>
              <a:xfrm>
                <a:off x="6113771" y="2651106"/>
                <a:ext cx="1254642" cy="527615"/>
              </a:xfrm>
              <a:prstGeom prst="roundRect">
                <a:avLst/>
              </a:prstGeom>
              <a:blipFill>
                <a:blip r:embed="rId9"/>
                <a:stretch>
                  <a:fillRect/>
                </a:stretch>
              </a:blipFill>
              <a:ln>
                <a:noFill/>
              </a:ln>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26" name="Rectangle: Rounded Corners 25">
                <a:extLst>
                  <a:ext uri="{FF2B5EF4-FFF2-40B4-BE49-F238E27FC236}">
                    <a16:creationId xmlns:a16="http://schemas.microsoft.com/office/drawing/2014/main" id="{148D0370-7343-696B-5955-D9E57062C6FD}"/>
                  </a:ext>
                </a:extLst>
              </p:cNvPr>
              <p:cNvSpPr/>
              <p:nvPr/>
            </p:nvSpPr>
            <p:spPr>
              <a:xfrm>
                <a:off x="6113771" y="4293460"/>
                <a:ext cx="1254642" cy="52761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14:m>
                  <m:oMathPara xmlns:m="http://schemas.openxmlformats.org/officeDocument/2006/math">
                    <m:oMathParaPr>
                      <m:jc m:val="centerGroup"/>
                    </m:oMathParaPr>
                    <m:oMath xmlns:m="http://schemas.openxmlformats.org/officeDocument/2006/math">
                      <m:r>
                        <a:rPr lang="en-GB" sz="2800" i="1" dirty="0" smtClean="0">
                          <a:solidFill>
                            <a:schemeClr val="tx1"/>
                          </a:solidFill>
                          <a:latin typeface="Cambria Math" panose="02040503050406030204" pitchFamily="18" charset="0"/>
                        </a:rPr>
                        <m:t>𝑥</m:t>
                      </m:r>
                      <m:r>
                        <a:rPr lang="en-SG" sz="2800" b="0" i="1" dirty="0" smtClean="0">
                          <a:solidFill>
                            <a:schemeClr val="tx1"/>
                          </a:solidFill>
                          <a:latin typeface="Cambria Math" panose="02040503050406030204" pitchFamily="18" charset="0"/>
                        </a:rPr>
                        <m:t>=5</m:t>
                      </m:r>
                    </m:oMath>
                  </m:oMathPara>
                </a14:m>
                <a:endParaRPr lang="en-SG" sz="2800" b="0" dirty="0">
                  <a:solidFill>
                    <a:schemeClr val="tx1"/>
                  </a:solidFill>
                  <a:latin typeface="Arial" panose="020B0604020202020204" pitchFamily="34" charset="0"/>
                </a:endParaRPr>
              </a:p>
            </p:txBody>
          </p:sp>
        </mc:Choice>
        <mc:Fallback xmlns="">
          <p:sp>
            <p:nvSpPr>
              <p:cNvPr id="26" name="Rectangle: Rounded Corners 25">
                <a:extLst>
                  <a:ext uri="{FF2B5EF4-FFF2-40B4-BE49-F238E27FC236}">
                    <a16:creationId xmlns:a16="http://schemas.microsoft.com/office/drawing/2014/main" id="{148D0370-7343-696B-5955-D9E57062C6FD}"/>
                  </a:ext>
                </a:extLst>
              </p:cNvPr>
              <p:cNvSpPr>
                <a:spLocks noRot="1" noChangeAspect="1" noMove="1" noResize="1" noEditPoints="1" noAdjustHandles="1" noChangeArrowheads="1" noChangeShapeType="1" noTextEdit="1"/>
              </p:cNvSpPr>
              <p:nvPr/>
            </p:nvSpPr>
            <p:spPr>
              <a:xfrm>
                <a:off x="6113771" y="4293460"/>
                <a:ext cx="1254642" cy="527615"/>
              </a:xfrm>
              <a:prstGeom prst="roundRect">
                <a:avLst/>
              </a:prstGeom>
              <a:blipFill>
                <a:blip r:embed="rId10"/>
                <a:stretch>
                  <a:fillRect/>
                </a:stretch>
              </a:blipFill>
              <a:ln>
                <a:noFill/>
              </a:ln>
            </p:spPr>
            <p:txBody>
              <a:bodyPr/>
              <a:lstStyle/>
              <a:p>
                <a:r>
                  <a:rPr lang="en-SG">
                    <a:noFill/>
                  </a:rPr>
                  <a:t> </a:t>
                </a:r>
              </a:p>
            </p:txBody>
          </p:sp>
        </mc:Fallback>
      </mc:AlternateContent>
      <p:sp>
        <p:nvSpPr>
          <p:cNvPr id="27" name="Rectangle 26">
            <a:extLst>
              <a:ext uri="{FF2B5EF4-FFF2-40B4-BE49-F238E27FC236}">
                <a16:creationId xmlns:a16="http://schemas.microsoft.com/office/drawing/2014/main" id="{C7833E37-D6BE-93EA-6771-B564A186DC4A}"/>
              </a:ext>
            </a:extLst>
          </p:cNvPr>
          <p:cNvSpPr/>
          <p:nvPr/>
        </p:nvSpPr>
        <p:spPr>
          <a:xfrm>
            <a:off x="6078644" y="2641832"/>
            <a:ext cx="1431983" cy="577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8" name="Rectangle 27">
            <a:extLst>
              <a:ext uri="{FF2B5EF4-FFF2-40B4-BE49-F238E27FC236}">
                <a16:creationId xmlns:a16="http://schemas.microsoft.com/office/drawing/2014/main" id="{6BBF69CC-1242-E339-4EA2-88856D3837D3}"/>
              </a:ext>
            </a:extLst>
          </p:cNvPr>
          <p:cNvSpPr/>
          <p:nvPr/>
        </p:nvSpPr>
        <p:spPr>
          <a:xfrm>
            <a:off x="1788621" y="4282213"/>
            <a:ext cx="1431983" cy="577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0" name="Rectangle 29">
            <a:extLst>
              <a:ext uri="{FF2B5EF4-FFF2-40B4-BE49-F238E27FC236}">
                <a16:creationId xmlns:a16="http://schemas.microsoft.com/office/drawing/2014/main" id="{F5355AA2-B48A-A91A-57DD-33A01A7509E8}"/>
              </a:ext>
            </a:extLst>
          </p:cNvPr>
          <p:cNvSpPr/>
          <p:nvPr/>
        </p:nvSpPr>
        <p:spPr>
          <a:xfrm>
            <a:off x="6113234" y="4243184"/>
            <a:ext cx="1431983" cy="577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95534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7"/>
                                        </p:tgtEl>
                                      </p:cBhvr>
                                    </p:animEffect>
                                    <p:set>
                                      <p:cBhvr>
                                        <p:cTn id="12" dur="1" fill="hold">
                                          <p:stCondLst>
                                            <p:cond delay="499"/>
                                          </p:stCondLst>
                                        </p:cTn>
                                        <p:tgtEl>
                                          <p:spTgt spid="2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8"/>
                                        </p:tgtEl>
                                      </p:cBhvr>
                                    </p:animEffect>
                                    <p:set>
                                      <p:cBhvr>
                                        <p:cTn id="17" dur="1" fill="hold">
                                          <p:stCondLst>
                                            <p:cond delay="499"/>
                                          </p:stCondLst>
                                        </p:cTn>
                                        <p:tgtEl>
                                          <p:spTgt spid="2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0"/>
                                        </p:tgtEl>
                                      </p:cBhvr>
                                    </p:animEffect>
                                    <p:set>
                                      <p:cBhvr>
                                        <p:cTn id="22"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 grpId="0" animBg="1"/>
      <p:bldP spid="28"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Solving more equations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14</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27" name="TextBox 26">
            <a:extLst>
              <a:ext uri="{FF2B5EF4-FFF2-40B4-BE49-F238E27FC236}">
                <a16:creationId xmlns:a16="http://schemas.microsoft.com/office/drawing/2014/main" id="{93DDE48C-34B2-DA4E-807F-7AA9E4574C07}"/>
              </a:ext>
            </a:extLst>
          </p:cNvPr>
          <p:cNvSpPr txBox="1"/>
          <p:nvPr/>
        </p:nvSpPr>
        <p:spPr>
          <a:xfrm>
            <a:off x="2222583" y="4203094"/>
            <a:ext cx="8367446" cy="1815882"/>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Use algebra tiles to represent the bags and the cubes on the scale.</a:t>
            </a:r>
          </a:p>
          <a:p>
            <a:r>
              <a:rPr lang="en-GB" sz="2800" dirty="0">
                <a:latin typeface="Arial" panose="020B0604020202020204" pitchFamily="34" charset="0"/>
                <a:cs typeface="Arial" panose="020B0604020202020204" pitchFamily="34" charset="0"/>
              </a:rPr>
              <a:t>Can you write an equation for the algebra tiles?</a:t>
            </a:r>
          </a:p>
          <a:p>
            <a:r>
              <a:rPr lang="en-GB" sz="2800" dirty="0">
                <a:latin typeface="Arial" panose="020B0604020202020204" pitchFamily="34" charset="0"/>
                <a:cs typeface="Arial" panose="020B0604020202020204" pitchFamily="34" charset="0"/>
              </a:rPr>
              <a:t>Can you solve the equation?</a:t>
            </a:r>
          </a:p>
        </p:txBody>
      </p:sp>
      <p:pic>
        <p:nvPicPr>
          <p:cNvPr id="5" name="Picture 4" descr="A drawing of a balance scale. On the left pan of the scale, there are three green bags and two identical yellow cubes. On the right pan of the scale, there are nine of the same yellow cubes. The pans of the scale are balanced.&#10;">
            <a:extLst>
              <a:ext uri="{FF2B5EF4-FFF2-40B4-BE49-F238E27FC236}">
                <a16:creationId xmlns:a16="http://schemas.microsoft.com/office/drawing/2014/main" id="{C731260A-FDB1-3F84-FB67-2140D3CC7440}"/>
              </a:ext>
            </a:extLst>
          </p:cNvPr>
          <p:cNvPicPr>
            <a:picLocks noChangeAspect="1"/>
          </p:cNvPicPr>
          <p:nvPr/>
        </p:nvPicPr>
        <p:blipFill>
          <a:blip r:embed="rId3"/>
          <a:stretch>
            <a:fillRect/>
          </a:stretch>
        </p:blipFill>
        <p:spPr>
          <a:xfrm>
            <a:off x="2536594" y="1466586"/>
            <a:ext cx="6216224" cy="2318943"/>
          </a:xfrm>
          <a:prstGeom prst="rect">
            <a:avLst/>
          </a:prstGeom>
        </p:spPr>
      </p:pic>
    </p:spTree>
    <p:extLst>
      <p:ext uri="{BB962C8B-B14F-4D97-AF65-F5344CB8AC3E}">
        <p14:creationId xmlns:p14="http://schemas.microsoft.com/office/powerpoint/2010/main" val="3158913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Solving equations in two steps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15</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BCE3942-1952-70EA-9C86-6CAB47079B04}"/>
                  </a:ext>
                </a:extLst>
              </p:cNvPr>
              <p:cNvSpPr txBox="1">
                <a:spLocks/>
              </p:cNvSpPr>
              <p:nvPr/>
            </p:nvSpPr>
            <p:spPr>
              <a:xfrm>
                <a:off x="8478602" y="2120361"/>
                <a:ext cx="1863090" cy="7089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3A63"/>
                    </a:solidFill>
                    <a:latin typeface="Bariol Regular" panose="02000506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Bariol Regular" panose="02000506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Bariol Regular" panose="02000506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kumimoji="0" lang="en-GB" sz="54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m:t>
                      </m:r>
                      <m:r>
                        <a:rPr kumimoji="0" lang="en-GB" sz="5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 </m:t>
                      </m:r>
                    </m:oMath>
                  </m:oMathPara>
                </a14:m>
                <a:endParaRPr kumimoji="0" lang="en-GB" sz="54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a:p>
                <a:pPr marL="228600" marR="0" lvl="0" indent="-228600" defTabSz="914400" rtl="0" eaLnBrk="1" fontAlgn="base" latinLnBrk="0" hangingPunct="1">
                  <a:lnSpc>
                    <a:spcPct val="90000"/>
                  </a:lnSpc>
                  <a:spcBef>
                    <a:spcPts val="1000"/>
                  </a:spcBef>
                  <a:spcAft>
                    <a:spcPct val="0"/>
                  </a:spcAft>
                  <a:buClr>
                    <a:srgbClr val="00628C"/>
                  </a:buClr>
                  <a:buSzTx/>
                  <a:buFont typeface="Arial" panose="020B0604020202020204" pitchFamily="34" charset="0"/>
                  <a:buChar char="•"/>
                  <a:tabLst/>
                  <a:defRPr/>
                </a:pPr>
                <a:endParaRPr kumimoji="0" lang="en-US" sz="54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p:txBody>
          </p:sp>
        </mc:Choice>
        <mc:Fallback xmlns="">
          <p:sp>
            <p:nvSpPr>
              <p:cNvPr id="3" name="Content Placeholder 2">
                <a:extLst>
                  <a:ext uri="{FF2B5EF4-FFF2-40B4-BE49-F238E27FC236}">
                    <a16:creationId xmlns:a16="http://schemas.microsoft.com/office/drawing/2014/main" id="{1BCE3942-1952-70EA-9C86-6CAB47079B04}"/>
                  </a:ext>
                </a:extLst>
              </p:cNvPr>
              <p:cNvSpPr txBox="1">
                <a:spLocks noRot="1" noChangeAspect="1" noMove="1" noResize="1" noEditPoints="1" noAdjustHandles="1" noChangeArrowheads="1" noChangeShapeType="1" noTextEdit="1"/>
              </p:cNvSpPr>
              <p:nvPr/>
            </p:nvSpPr>
            <p:spPr>
              <a:xfrm>
                <a:off x="8478602" y="2120361"/>
                <a:ext cx="1863090" cy="708914"/>
              </a:xfrm>
              <a:prstGeom prst="rect">
                <a:avLst/>
              </a:prstGeom>
              <a:blipFill>
                <a:blip r:embed="rId3"/>
                <a:stretch>
                  <a:fillRect/>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3C2280DE-142C-4874-22C2-C3F302DA8070}"/>
                  </a:ext>
                </a:extLst>
              </p:cNvPr>
              <p:cNvSpPr txBox="1">
                <a:spLocks/>
              </p:cNvSpPr>
              <p:nvPr/>
            </p:nvSpPr>
            <p:spPr>
              <a:xfrm>
                <a:off x="852363" y="1859255"/>
                <a:ext cx="2628327" cy="712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3A63"/>
                    </a:solidFill>
                    <a:latin typeface="Bariol Regular" panose="02000506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Bariol Regular" panose="02000506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Bariol Regular" panose="02000506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r>
                  <a:rPr kumimoji="0" lang="en-GB"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3</a:t>
                </a:r>
                <a14:m>
                  <m:oMath xmlns:m="http://schemas.openxmlformats.org/officeDocument/2006/math">
                    <m:r>
                      <a:rPr kumimoji="0" lang="en-GB" sz="4000" b="0" i="1" u="none" strike="noStrike" kern="1200" cap="none" spc="0" normalizeH="0" baseline="0" noProof="0" dirty="0">
                        <a:ln>
                          <a:noFill/>
                        </a:ln>
                        <a:solidFill>
                          <a:schemeClr val="tx1"/>
                        </a:solidFill>
                        <a:effectLst/>
                        <a:uLnTx/>
                        <a:uFillTx/>
                        <a:latin typeface="Cambria Math" panose="02040503050406030204" pitchFamily="18" charset="0"/>
                      </a:rPr>
                      <m:t>𝑥</m:t>
                    </m:r>
                  </m:oMath>
                </a14:m>
                <a:endParaRPr kumimoji="0" lang="en-GB"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28600" marR="0" lvl="0" indent="-22860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Char char="•"/>
                  <a:tabLst/>
                  <a:defRPr/>
                </a:pPr>
                <a:endParaRPr kumimoji="0" lang="en-GB"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28600" marR="0" lvl="0" indent="-22860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Char char="•"/>
                  <a:tabLst/>
                  <a:defRPr/>
                </a:pPr>
                <a:endParaRPr kumimoji="0" lang="en-US"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mc:Choice>
        <mc:Fallback xmlns="">
          <p:sp>
            <p:nvSpPr>
              <p:cNvPr id="5" name="Content Placeholder 2">
                <a:extLst>
                  <a:ext uri="{FF2B5EF4-FFF2-40B4-BE49-F238E27FC236}">
                    <a16:creationId xmlns:a16="http://schemas.microsoft.com/office/drawing/2014/main" id="{3C2280DE-142C-4874-22C2-C3F302DA8070}"/>
                  </a:ext>
                </a:extLst>
              </p:cNvPr>
              <p:cNvSpPr txBox="1">
                <a:spLocks noRot="1" noChangeAspect="1" noMove="1" noResize="1" noEditPoints="1" noAdjustHandles="1" noChangeArrowheads="1" noChangeShapeType="1" noTextEdit="1"/>
              </p:cNvSpPr>
              <p:nvPr/>
            </p:nvSpPr>
            <p:spPr>
              <a:xfrm>
                <a:off x="852363" y="1859255"/>
                <a:ext cx="2628327" cy="712062"/>
              </a:xfrm>
              <a:prstGeom prst="rect">
                <a:avLst/>
              </a:prstGeom>
              <a:blipFill>
                <a:blip r:embed="rId4"/>
                <a:stretch>
                  <a:fillRect l="-8353" t="-23932" b="-26496"/>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2E325D83-5D5E-829F-7727-6CC4E94B11C8}"/>
                  </a:ext>
                </a:extLst>
              </p:cNvPr>
              <p:cNvSpPr txBox="1">
                <a:spLocks/>
              </p:cNvSpPr>
              <p:nvPr/>
            </p:nvSpPr>
            <p:spPr>
              <a:xfrm>
                <a:off x="2620667" y="1875546"/>
                <a:ext cx="2581708" cy="712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3A63"/>
                    </a:solidFill>
                    <a:latin typeface="Bariol Regular" panose="02000506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Bariol Regular" panose="02000506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Bariol Regular" panose="02000506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14:m>
                  <m:oMath xmlns:m="http://schemas.openxmlformats.org/officeDocument/2006/math">
                    <m:r>
                      <a:rPr kumimoji="0" lang="en-GB" sz="4000" b="0" i="1" u="none" strike="noStrike" kern="1200" cap="none" spc="0" normalizeH="0" baseline="0" noProof="0" dirty="0" smtClean="0">
                        <a:ln>
                          <a:noFill/>
                        </a:ln>
                        <a:solidFill>
                          <a:schemeClr val="tx1"/>
                        </a:solidFill>
                        <a:effectLst/>
                        <a:uLnTx/>
                        <a:uFillTx/>
                        <a:latin typeface="Cambria Math" panose="02040503050406030204" pitchFamily="18" charset="0"/>
                      </a:rPr>
                      <m:t>=</m:t>
                    </m:r>
                  </m:oMath>
                </a14:m>
                <a:r>
                  <a:rPr kumimoji="0" lang="en-GB"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11</a:t>
                </a:r>
              </a:p>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endParaRPr kumimoji="0" lang="en-GB"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endParaRPr kumimoji="0" lang="en-GB"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28600" marR="0" lvl="0" indent="-22860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Char char="•"/>
                  <a:tabLst/>
                  <a:defRPr/>
                </a:pPr>
                <a:endParaRPr kumimoji="0" lang="en-GB"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28600" marR="0" lvl="0" indent="-22860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Char char="•"/>
                  <a:tabLst/>
                  <a:defRPr/>
                </a:pPr>
                <a:endParaRPr kumimoji="0" lang="en-US"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mc:Choice>
        <mc:Fallback xmlns="">
          <p:sp>
            <p:nvSpPr>
              <p:cNvPr id="6" name="Content Placeholder 2">
                <a:extLst>
                  <a:ext uri="{FF2B5EF4-FFF2-40B4-BE49-F238E27FC236}">
                    <a16:creationId xmlns:a16="http://schemas.microsoft.com/office/drawing/2014/main" id="{2E325D83-5D5E-829F-7727-6CC4E94B11C8}"/>
                  </a:ext>
                </a:extLst>
              </p:cNvPr>
              <p:cNvSpPr txBox="1">
                <a:spLocks noRot="1" noChangeAspect="1" noMove="1" noResize="1" noEditPoints="1" noAdjustHandles="1" noChangeArrowheads="1" noChangeShapeType="1" noTextEdit="1"/>
              </p:cNvSpPr>
              <p:nvPr/>
            </p:nvSpPr>
            <p:spPr>
              <a:xfrm>
                <a:off x="2620667" y="1875546"/>
                <a:ext cx="2581708" cy="712062"/>
              </a:xfrm>
              <a:prstGeom prst="rect">
                <a:avLst/>
              </a:prstGeom>
              <a:blipFill>
                <a:blip r:embed="rId5"/>
                <a:stretch>
                  <a:fillRect t="-24138" b="-27586"/>
                </a:stretch>
              </a:blipFill>
            </p:spPr>
            <p:txBody>
              <a:bodyPr/>
              <a:lstStyle/>
              <a:p>
                <a:r>
                  <a:rPr lang="en-GB">
                    <a:noFill/>
                  </a:rPr>
                  <a:t> </a:t>
                </a:r>
              </a:p>
            </p:txBody>
          </p:sp>
        </mc:Fallback>
      </mc:AlternateContent>
      <p:grpSp>
        <p:nvGrpSpPr>
          <p:cNvPr id="7" name="Group 6">
            <a:extLst>
              <a:ext uri="{FF2B5EF4-FFF2-40B4-BE49-F238E27FC236}">
                <a16:creationId xmlns:a16="http://schemas.microsoft.com/office/drawing/2014/main" id="{44DD1301-1FFF-DA0D-1914-AEC272D2FCD2}"/>
              </a:ext>
            </a:extLst>
          </p:cNvPr>
          <p:cNvGrpSpPr/>
          <p:nvPr/>
        </p:nvGrpSpPr>
        <p:grpSpPr>
          <a:xfrm>
            <a:off x="5592610" y="2171212"/>
            <a:ext cx="1548000" cy="2098640"/>
            <a:chOff x="5451893" y="2892479"/>
            <a:chExt cx="1548000" cy="2098640"/>
          </a:xfrm>
        </p:grpSpPr>
        <p:sp>
          <p:nvSpPr>
            <p:cNvPr id="8" name="Rectangle 7">
              <a:extLst>
                <a:ext uri="{FF2B5EF4-FFF2-40B4-BE49-F238E27FC236}">
                  <a16:creationId xmlns:a16="http://schemas.microsoft.com/office/drawing/2014/main" id="{3304D5C7-3BC8-3D1A-2D3A-5052BA08BE90}"/>
                </a:ext>
              </a:extLst>
            </p:cNvPr>
            <p:cNvSpPr/>
            <p:nvPr/>
          </p:nvSpPr>
          <p:spPr>
            <a:xfrm rot="5400000">
              <a:off x="6081893" y="4073119"/>
              <a:ext cx="288000" cy="1548000"/>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1E1FB021-5E39-5667-136D-CFEB0C16D6A8}"/>
                </a:ext>
              </a:extLst>
            </p:cNvPr>
            <p:cNvSpPr/>
            <p:nvPr/>
          </p:nvSpPr>
          <p:spPr>
            <a:xfrm rot="5400000">
              <a:off x="6081893" y="2262479"/>
              <a:ext cx="288000" cy="1548000"/>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3518B083-69D3-2C2C-FD54-3EAC48EB7FFF}"/>
                </a:ext>
              </a:extLst>
            </p:cNvPr>
            <p:cNvSpPr/>
            <p:nvPr/>
          </p:nvSpPr>
          <p:spPr>
            <a:xfrm rot="5400000">
              <a:off x="6081893" y="3139654"/>
              <a:ext cx="288000" cy="1548000"/>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latin typeface="Calibri"/>
                <a:ea typeface="+mn-ea"/>
                <a:cs typeface="+mn-cs"/>
              </a:endParaRPr>
            </a:p>
          </p:txBody>
        </p:sp>
      </p:grpSp>
      <p:sp>
        <p:nvSpPr>
          <p:cNvPr id="11" name="Rectangle 10">
            <a:extLst>
              <a:ext uri="{FF2B5EF4-FFF2-40B4-BE49-F238E27FC236}">
                <a16:creationId xmlns:a16="http://schemas.microsoft.com/office/drawing/2014/main" id="{7B68EEB5-9AC2-F7E0-CCFE-50B25BB2E209}"/>
              </a:ext>
            </a:extLst>
          </p:cNvPr>
          <p:cNvSpPr/>
          <p:nvPr/>
        </p:nvSpPr>
        <p:spPr>
          <a:xfrm rot="383632">
            <a:off x="7511558" y="2709086"/>
            <a:ext cx="241862" cy="226407"/>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7D088507-F6D8-7FA9-D855-F796E9AD6AAF}"/>
              </a:ext>
            </a:extLst>
          </p:cNvPr>
          <p:cNvSpPr/>
          <p:nvPr/>
        </p:nvSpPr>
        <p:spPr>
          <a:xfrm rot="383632">
            <a:off x="7911189" y="2572294"/>
            <a:ext cx="241862" cy="226407"/>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B7468E3D-6043-52B8-4733-72DCECDF46B7}"/>
              </a:ext>
            </a:extLst>
          </p:cNvPr>
          <p:cNvSpPr/>
          <p:nvPr/>
        </p:nvSpPr>
        <p:spPr>
          <a:xfrm rot="383632">
            <a:off x="10368510" y="2261662"/>
            <a:ext cx="241862" cy="226407"/>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7BED6EB6-F940-F51A-06B6-C3A3C941EBD8}"/>
              </a:ext>
            </a:extLst>
          </p:cNvPr>
          <p:cNvSpPr/>
          <p:nvPr/>
        </p:nvSpPr>
        <p:spPr>
          <a:xfrm rot="383632">
            <a:off x="10777493" y="2372073"/>
            <a:ext cx="241862" cy="226407"/>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8BEA3DD6-FD66-2DF2-A380-C3704142FE55}"/>
              </a:ext>
            </a:extLst>
          </p:cNvPr>
          <p:cNvSpPr/>
          <p:nvPr/>
        </p:nvSpPr>
        <p:spPr>
          <a:xfrm rot="383632">
            <a:off x="10737624" y="2759098"/>
            <a:ext cx="241862" cy="226407"/>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A3057EBF-D489-685F-B2DB-BB19707CED1D}"/>
              </a:ext>
            </a:extLst>
          </p:cNvPr>
          <p:cNvSpPr/>
          <p:nvPr/>
        </p:nvSpPr>
        <p:spPr>
          <a:xfrm rot="383632">
            <a:off x="10671241" y="3166917"/>
            <a:ext cx="241862" cy="226407"/>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B1F233D7-AE03-2CA1-FE9F-FC8EBD6FF658}"/>
              </a:ext>
            </a:extLst>
          </p:cNvPr>
          <p:cNvSpPr/>
          <p:nvPr/>
        </p:nvSpPr>
        <p:spPr>
          <a:xfrm rot="383632">
            <a:off x="11100635" y="3263535"/>
            <a:ext cx="241862" cy="226407"/>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E6323BCC-B2FB-66D8-F012-024AE2905D75}"/>
              </a:ext>
            </a:extLst>
          </p:cNvPr>
          <p:cNvSpPr/>
          <p:nvPr/>
        </p:nvSpPr>
        <p:spPr>
          <a:xfrm rot="383632">
            <a:off x="10337994" y="2640114"/>
            <a:ext cx="241862" cy="226407"/>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C2B28D60-E787-9316-7ADF-33C93F9076A9}"/>
              </a:ext>
            </a:extLst>
          </p:cNvPr>
          <p:cNvSpPr/>
          <p:nvPr/>
        </p:nvSpPr>
        <p:spPr>
          <a:xfrm rot="383632">
            <a:off x="10275398" y="3039536"/>
            <a:ext cx="241862" cy="226407"/>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DF1F9543-1DB1-7CE1-EC56-7E3BB26D2B99}"/>
              </a:ext>
            </a:extLst>
          </p:cNvPr>
          <p:cNvSpPr/>
          <p:nvPr/>
        </p:nvSpPr>
        <p:spPr>
          <a:xfrm rot="383632">
            <a:off x="11334225" y="2427494"/>
            <a:ext cx="241862" cy="226407"/>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4" name="Content Placeholder 2">
                <a:extLst>
                  <a:ext uri="{FF2B5EF4-FFF2-40B4-BE49-F238E27FC236}">
                    <a16:creationId xmlns:a16="http://schemas.microsoft.com/office/drawing/2014/main" id="{9C99BCF6-69AB-D0CB-6D60-4C72F431852C}"/>
                  </a:ext>
                </a:extLst>
              </p:cNvPr>
              <p:cNvSpPr txBox="1">
                <a:spLocks/>
              </p:cNvSpPr>
              <p:nvPr/>
            </p:nvSpPr>
            <p:spPr>
              <a:xfrm>
                <a:off x="1839993" y="3043958"/>
                <a:ext cx="2018954" cy="712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3A63"/>
                    </a:solidFill>
                    <a:latin typeface="Bariol Regular" panose="02000506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Bariol Regular" panose="02000506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Bariol Regular" panose="02000506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r>
                  <a:rPr kumimoji="0" lang="en-GB"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3</a:t>
                </a:r>
                <a14:m>
                  <m:oMath xmlns:m="http://schemas.openxmlformats.org/officeDocument/2006/math">
                    <m:r>
                      <a:rPr kumimoji="0" lang="en-GB" sz="4000" b="0" i="1" u="none" strike="noStrike" kern="1200" cap="none" spc="0" normalizeH="0" baseline="0" noProof="0" dirty="0">
                        <a:ln>
                          <a:noFill/>
                        </a:ln>
                        <a:solidFill>
                          <a:schemeClr val="tx1"/>
                        </a:solidFill>
                        <a:effectLst/>
                        <a:uLnTx/>
                        <a:uFillTx/>
                        <a:latin typeface="Cambria Math" panose="02040503050406030204" pitchFamily="18" charset="0"/>
                      </a:rPr>
                      <m:t>𝑥</m:t>
                    </m:r>
                  </m:oMath>
                </a14:m>
                <a:endParaRPr kumimoji="0" lang="en-GB"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28600" marR="0" lvl="0" indent="-22860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Char char="•"/>
                  <a:tabLst/>
                  <a:defRPr/>
                </a:pPr>
                <a:endParaRPr kumimoji="0" lang="en-US"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mc:Choice>
        <mc:Fallback xmlns="">
          <p:sp>
            <p:nvSpPr>
              <p:cNvPr id="24" name="Content Placeholder 2">
                <a:extLst>
                  <a:ext uri="{FF2B5EF4-FFF2-40B4-BE49-F238E27FC236}">
                    <a16:creationId xmlns:a16="http://schemas.microsoft.com/office/drawing/2014/main" id="{9C99BCF6-69AB-D0CB-6D60-4C72F431852C}"/>
                  </a:ext>
                </a:extLst>
              </p:cNvPr>
              <p:cNvSpPr txBox="1">
                <a:spLocks noRot="1" noChangeAspect="1" noMove="1" noResize="1" noEditPoints="1" noAdjustHandles="1" noChangeArrowheads="1" noChangeShapeType="1" noTextEdit="1"/>
              </p:cNvSpPr>
              <p:nvPr/>
            </p:nvSpPr>
            <p:spPr>
              <a:xfrm>
                <a:off x="1839993" y="3043958"/>
                <a:ext cx="2018954" cy="712062"/>
              </a:xfrm>
              <a:prstGeom prst="rect">
                <a:avLst/>
              </a:prstGeom>
              <a:blipFill>
                <a:blip r:embed="rId6"/>
                <a:stretch>
                  <a:fillRect l="-10876" t="-23932" b="-264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35C557D0-E75E-6B3F-A2F5-199C4F5E71D9}"/>
                  </a:ext>
                </a:extLst>
              </p:cNvPr>
              <p:cNvSpPr txBox="1">
                <a:spLocks/>
              </p:cNvSpPr>
              <p:nvPr/>
            </p:nvSpPr>
            <p:spPr>
              <a:xfrm>
                <a:off x="1772786" y="3038618"/>
                <a:ext cx="2581708" cy="712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3A63"/>
                    </a:solidFill>
                    <a:latin typeface="Bariol Regular" panose="02000506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Bariol Regular" panose="02000506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Bariol Regular" panose="02000506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kumimoji="0" lang="en-GB" sz="4000" b="0" i="1" u="none" strike="noStrike" kern="1200" cap="none" spc="0" normalizeH="0" baseline="0" noProof="0" dirty="0" smtClean="0">
                          <a:ln>
                            <a:noFill/>
                          </a:ln>
                          <a:solidFill>
                            <a:schemeClr val="tx1"/>
                          </a:solidFill>
                          <a:effectLst/>
                          <a:uLnTx/>
                          <a:uFillTx/>
                          <a:latin typeface="Cambria Math" panose="02040503050406030204" pitchFamily="18" charset="0"/>
                        </a:rPr>
                        <m:t>=</m:t>
                      </m:r>
                      <m:r>
                        <a:rPr kumimoji="0" lang="en-GB" sz="4000" b="0" i="0" u="none" strike="noStrike" kern="1200" cap="none" spc="0" normalizeH="0" baseline="0" noProof="0" dirty="0" smtClean="0">
                          <a:ln>
                            <a:noFill/>
                          </a:ln>
                          <a:solidFill>
                            <a:schemeClr val="tx1"/>
                          </a:solidFill>
                          <a:effectLst/>
                          <a:uLnTx/>
                          <a:uFillTx/>
                          <a:latin typeface="Cambria Math" charset="0"/>
                        </a:rPr>
                        <m:t>9</m:t>
                      </m:r>
                    </m:oMath>
                  </m:oMathPara>
                </a14:m>
                <a:endParaRPr kumimoji="0" lang="en-GB"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endParaRPr kumimoji="0" lang="en-GB"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endParaRPr kumimoji="0" lang="en-GB"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endParaRPr kumimoji="0" lang="en-GB"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28600" marR="0" lvl="0" indent="-22860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Char char="•"/>
                  <a:tabLst/>
                  <a:defRPr/>
                </a:pPr>
                <a:endParaRPr kumimoji="0" lang="en-GB"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28600" marR="0" lvl="0" indent="-22860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Char char="•"/>
                  <a:tabLst/>
                  <a:defRPr/>
                </a:pPr>
                <a:endParaRPr kumimoji="0" lang="en-US"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mc:Choice>
        <mc:Fallback xmlns="">
          <p:sp>
            <p:nvSpPr>
              <p:cNvPr id="25" name="Content Placeholder 2">
                <a:extLst>
                  <a:ext uri="{FF2B5EF4-FFF2-40B4-BE49-F238E27FC236}">
                    <a16:creationId xmlns:a16="http://schemas.microsoft.com/office/drawing/2014/main" id="{35C557D0-E75E-6B3F-A2F5-199C4F5E71D9}"/>
                  </a:ext>
                </a:extLst>
              </p:cNvPr>
              <p:cNvSpPr txBox="1">
                <a:spLocks noRot="1" noChangeAspect="1" noMove="1" noResize="1" noEditPoints="1" noAdjustHandles="1" noChangeArrowheads="1" noChangeShapeType="1" noTextEdit="1"/>
              </p:cNvSpPr>
              <p:nvPr/>
            </p:nvSpPr>
            <p:spPr>
              <a:xfrm>
                <a:off x="1772786" y="3038618"/>
                <a:ext cx="2581708" cy="71206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33EFACAF-F99F-5D74-1127-8038EB4E14EB}"/>
                  </a:ext>
                </a:extLst>
              </p:cNvPr>
              <p:cNvSpPr txBox="1">
                <a:spLocks/>
              </p:cNvSpPr>
              <p:nvPr/>
            </p:nvSpPr>
            <p:spPr>
              <a:xfrm>
                <a:off x="1801076" y="4147608"/>
                <a:ext cx="2628327" cy="712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3A63"/>
                    </a:solidFill>
                    <a:latin typeface="Bariol Regular" panose="02000506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Bariol Regular" panose="02000506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Bariol Regular" panose="02000506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r>
                  <a:rPr kumimoji="0" lang="en-GB"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GB" sz="4000" b="0" i="0" u="none" strike="noStrike" kern="1200" cap="none" spc="0" normalizeH="0" baseline="0" noProof="0" dirty="0" smtClean="0">
                        <a:ln>
                          <a:noFill/>
                        </a:ln>
                        <a:solidFill>
                          <a:schemeClr val="tx1"/>
                        </a:solidFill>
                        <a:effectLst/>
                        <a:uLnTx/>
                        <a:uFillTx/>
                        <a:latin typeface="Cambria Math" panose="02040503050406030204" pitchFamily="18" charset="0"/>
                      </a:rPr>
                      <m:t> </m:t>
                    </m:r>
                    <m:r>
                      <a:rPr kumimoji="0" lang="en-GB" sz="4000" b="0" i="1" u="none" strike="noStrike" kern="1200" cap="none" spc="0" normalizeH="0" baseline="0" noProof="0" dirty="0">
                        <a:ln>
                          <a:noFill/>
                        </a:ln>
                        <a:solidFill>
                          <a:schemeClr val="tx1"/>
                        </a:solidFill>
                        <a:effectLst/>
                        <a:uLnTx/>
                        <a:uFillTx/>
                        <a:latin typeface="Cambria Math" panose="02040503050406030204" pitchFamily="18" charset="0"/>
                      </a:rPr>
                      <m:t>𝑥</m:t>
                    </m:r>
                  </m:oMath>
                </a14:m>
                <a:endParaRPr kumimoji="0" lang="en-GB"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28600" marR="0" lvl="0" indent="-22860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Char char="•"/>
                  <a:tabLst/>
                  <a:defRPr/>
                </a:pPr>
                <a:endParaRPr kumimoji="0" lang="en-US"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mc:Choice>
        <mc:Fallback xmlns="">
          <p:sp>
            <p:nvSpPr>
              <p:cNvPr id="26" name="Content Placeholder 2">
                <a:extLst>
                  <a:ext uri="{FF2B5EF4-FFF2-40B4-BE49-F238E27FC236}">
                    <a16:creationId xmlns:a16="http://schemas.microsoft.com/office/drawing/2014/main" id="{33EFACAF-F99F-5D74-1127-8038EB4E14EB}"/>
                  </a:ext>
                </a:extLst>
              </p:cNvPr>
              <p:cNvSpPr txBox="1">
                <a:spLocks noRot="1" noChangeAspect="1" noMove="1" noResize="1" noEditPoints="1" noAdjustHandles="1" noChangeArrowheads="1" noChangeShapeType="1" noTextEdit="1"/>
              </p:cNvSpPr>
              <p:nvPr/>
            </p:nvSpPr>
            <p:spPr>
              <a:xfrm>
                <a:off x="1801076" y="4147608"/>
                <a:ext cx="2628327" cy="71206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Content Placeholder 2">
                <a:extLst>
                  <a:ext uri="{FF2B5EF4-FFF2-40B4-BE49-F238E27FC236}">
                    <a16:creationId xmlns:a16="http://schemas.microsoft.com/office/drawing/2014/main" id="{37453F7C-61C6-A8D0-07DB-DA42604A6B4E}"/>
                  </a:ext>
                </a:extLst>
              </p:cNvPr>
              <p:cNvSpPr txBox="1">
                <a:spLocks/>
              </p:cNvSpPr>
              <p:nvPr/>
            </p:nvSpPr>
            <p:spPr>
              <a:xfrm>
                <a:off x="1801076" y="4194280"/>
                <a:ext cx="2581708" cy="712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3A63"/>
                    </a:solidFill>
                    <a:latin typeface="Bariol Regular" panose="02000506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Bariol Regular" panose="02000506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Bariol Regular" panose="02000506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kumimoji="0" lang="en-GB" sz="4000" b="0" i="1" u="none" strike="noStrike" kern="1200" cap="none" spc="0" normalizeH="0" baseline="0" noProof="0" dirty="0" smtClean="0">
                          <a:ln>
                            <a:noFill/>
                          </a:ln>
                          <a:solidFill>
                            <a:schemeClr val="tx1"/>
                          </a:solidFill>
                          <a:effectLst/>
                          <a:uLnTx/>
                          <a:uFillTx/>
                          <a:latin typeface="Cambria Math" panose="02040503050406030204" pitchFamily="18" charset="0"/>
                        </a:rPr>
                        <m:t>=</m:t>
                      </m:r>
                      <m:r>
                        <a:rPr kumimoji="0" lang="en-GB" sz="4000" b="0" i="0" u="none" strike="noStrike" kern="1200" cap="none" spc="0" normalizeH="0" baseline="0" noProof="0" dirty="0" smtClean="0">
                          <a:ln>
                            <a:noFill/>
                          </a:ln>
                          <a:solidFill>
                            <a:schemeClr val="tx1"/>
                          </a:solidFill>
                          <a:effectLst/>
                          <a:uLnTx/>
                          <a:uFillTx/>
                          <a:latin typeface="Cambria Math" charset="0"/>
                        </a:rPr>
                        <m:t>3</m:t>
                      </m:r>
                    </m:oMath>
                  </m:oMathPara>
                </a14:m>
                <a:endParaRPr kumimoji="0" lang="en-GB"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endParaRPr kumimoji="0" lang="en-GB"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endParaRPr kumimoji="0" lang="en-GB"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endParaRPr kumimoji="0" lang="en-GB"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28600" marR="0" lvl="0" indent="-22860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Char char="•"/>
                  <a:tabLst/>
                  <a:defRPr/>
                </a:pPr>
                <a:endParaRPr kumimoji="0" lang="en-GB"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28600" marR="0" lvl="0" indent="-22860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Char char="•"/>
                  <a:tabLst/>
                  <a:defRPr/>
                </a:pPr>
                <a:endParaRPr kumimoji="0" lang="en-US"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mc:Choice>
        <mc:Fallback xmlns="">
          <p:sp>
            <p:nvSpPr>
              <p:cNvPr id="28" name="Content Placeholder 2">
                <a:extLst>
                  <a:ext uri="{FF2B5EF4-FFF2-40B4-BE49-F238E27FC236}">
                    <a16:creationId xmlns:a16="http://schemas.microsoft.com/office/drawing/2014/main" id="{37453F7C-61C6-A8D0-07DB-DA42604A6B4E}"/>
                  </a:ext>
                </a:extLst>
              </p:cNvPr>
              <p:cNvSpPr txBox="1">
                <a:spLocks noRot="1" noChangeAspect="1" noMove="1" noResize="1" noEditPoints="1" noAdjustHandles="1" noChangeArrowheads="1" noChangeShapeType="1" noTextEdit="1"/>
              </p:cNvSpPr>
              <p:nvPr/>
            </p:nvSpPr>
            <p:spPr>
              <a:xfrm>
                <a:off x="1801076" y="4194280"/>
                <a:ext cx="2581708" cy="71206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EDF41E84-9B61-5285-F953-427F15B2E16B}"/>
                  </a:ext>
                </a:extLst>
              </p:cNvPr>
              <p:cNvSpPr/>
              <p:nvPr/>
            </p:nvSpPr>
            <p:spPr>
              <a:xfrm>
                <a:off x="1574987" y="1810709"/>
                <a:ext cx="995785" cy="707886"/>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14:m>
                  <m:oMath xmlns:m="http://schemas.openxmlformats.org/officeDocument/2006/math">
                    <m:r>
                      <a:rPr kumimoji="0" lang="en-GB" sz="4000" b="0" i="1" u="none" strike="noStrike" kern="1200" cap="none" spc="0" normalizeH="0" baseline="0" noProof="0" dirty="0" smtClean="0">
                        <a:ln>
                          <a:noFill/>
                        </a:ln>
                        <a:solidFill>
                          <a:schemeClr val="tx1"/>
                        </a:solidFill>
                        <a:effectLst/>
                        <a:uLnTx/>
                        <a:uFillTx/>
                        <a:latin typeface="Cambria Math" panose="02040503050406030204" pitchFamily="18" charset="0"/>
                      </a:rPr>
                      <m:t>+</m:t>
                    </m:r>
                  </m:oMath>
                </a14:m>
                <a:r>
                  <a:rPr kumimoji="0" lang="en-GB" sz="40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 </a:t>
                </a:r>
                <a:r>
                  <a:rPr lang="en-GB" sz="4000">
                    <a:solidFill>
                      <a:schemeClr val="tx1"/>
                    </a:solidFill>
                    <a:latin typeface="Arial" panose="020B0604020202020204" pitchFamily="34" charset="0"/>
                    <a:cs typeface="Arial" panose="020B0604020202020204" pitchFamily="34" charset="0"/>
                  </a:rPr>
                  <a:t>2</a:t>
                </a:r>
                <a:endParaRPr kumimoji="0" lang="en-GB" sz="40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mc:Choice>
        <mc:Fallback xmlns="">
          <p:sp>
            <p:nvSpPr>
              <p:cNvPr id="29" name="Rectangle 28">
                <a:extLst>
                  <a:ext uri="{FF2B5EF4-FFF2-40B4-BE49-F238E27FC236}">
                    <a16:creationId xmlns:a16="http://schemas.microsoft.com/office/drawing/2014/main" id="{EDF41E84-9B61-5285-F953-427F15B2E16B}"/>
                  </a:ext>
                </a:extLst>
              </p:cNvPr>
              <p:cNvSpPr>
                <a:spLocks noRot="1" noChangeAspect="1" noMove="1" noResize="1" noEditPoints="1" noAdjustHandles="1" noChangeArrowheads="1" noChangeShapeType="1" noTextEdit="1"/>
              </p:cNvSpPr>
              <p:nvPr/>
            </p:nvSpPr>
            <p:spPr>
              <a:xfrm>
                <a:off x="1574987" y="1810709"/>
                <a:ext cx="995785" cy="707886"/>
              </a:xfrm>
              <a:prstGeom prst="rect">
                <a:avLst/>
              </a:prstGeom>
              <a:blipFill>
                <a:blip r:embed="rId10"/>
                <a:stretch>
                  <a:fillRect t="-15517" r="-20122" b="-36207"/>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30" name="Content Placeholder 2">
                <a:extLst>
                  <a:ext uri="{FF2B5EF4-FFF2-40B4-BE49-F238E27FC236}">
                    <a16:creationId xmlns:a16="http://schemas.microsoft.com/office/drawing/2014/main" id="{BF0437A2-F281-9159-42D6-0E4AF3C28FEE}"/>
                  </a:ext>
                </a:extLst>
              </p:cNvPr>
              <p:cNvSpPr txBox="1">
                <a:spLocks/>
              </p:cNvSpPr>
              <p:nvPr/>
            </p:nvSpPr>
            <p:spPr>
              <a:xfrm>
                <a:off x="8077678" y="3877002"/>
                <a:ext cx="2581708" cy="712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3A63"/>
                    </a:solidFill>
                    <a:latin typeface="Bariol Regular" panose="02000506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Bariol Regular" panose="02000506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Bariol Regular" panose="02000506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kumimoji="0" lang="en-GB" sz="54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m:t>
                      </m:r>
                      <m:r>
                        <a:rPr kumimoji="0" lang="en-GB" sz="5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 </m:t>
                      </m:r>
                    </m:oMath>
                  </m:oMathPara>
                </a14:m>
                <a:endParaRPr kumimoji="0" lang="en-GB" sz="54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a:p>
                <a:pPr marL="228600" marR="0" lvl="0" indent="-228600" defTabSz="914400" rtl="0" eaLnBrk="1" fontAlgn="base" latinLnBrk="0" hangingPunct="1">
                  <a:lnSpc>
                    <a:spcPct val="90000"/>
                  </a:lnSpc>
                  <a:spcBef>
                    <a:spcPts val="1000"/>
                  </a:spcBef>
                  <a:spcAft>
                    <a:spcPct val="0"/>
                  </a:spcAft>
                  <a:buClr>
                    <a:srgbClr val="00628C"/>
                  </a:buClr>
                  <a:buSzTx/>
                  <a:buFont typeface="Arial" panose="020B0604020202020204" pitchFamily="34" charset="0"/>
                  <a:buChar char="•"/>
                  <a:tabLst/>
                  <a:defRPr/>
                </a:pPr>
                <a:endParaRPr kumimoji="0" lang="en-US" sz="54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p:txBody>
          </p:sp>
        </mc:Choice>
        <mc:Fallback xmlns="">
          <p:sp>
            <p:nvSpPr>
              <p:cNvPr id="30" name="Content Placeholder 2">
                <a:extLst>
                  <a:ext uri="{FF2B5EF4-FFF2-40B4-BE49-F238E27FC236}">
                    <a16:creationId xmlns:a16="http://schemas.microsoft.com/office/drawing/2014/main" id="{BF0437A2-F281-9159-42D6-0E4AF3C28FEE}"/>
                  </a:ext>
                </a:extLst>
              </p:cNvPr>
              <p:cNvSpPr txBox="1">
                <a:spLocks noRot="1" noChangeAspect="1" noMove="1" noResize="1" noEditPoints="1" noAdjustHandles="1" noChangeArrowheads="1" noChangeShapeType="1" noTextEdit="1"/>
              </p:cNvSpPr>
              <p:nvPr/>
            </p:nvSpPr>
            <p:spPr>
              <a:xfrm>
                <a:off x="8077678" y="3877002"/>
                <a:ext cx="2581708" cy="712062"/>
              </a:xfrm>
              <a:prstGeom prst="rect">
                <a:avLst/>
              </a:prstGeom>
              <a:blipFill>
                <a:blip r:embed="rId11"/>
                <a:stretch>
                  <a:fillRect/>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31" name="Content Placeholder 2">
                <a:extLst>
                  <a:ext uri="{FF2B5EF4-FFF2-40B4-BE49-F238E27FC236}">
                    <a16:creationId xmlns:a16="http://schemas.microsoft.com/office/drawing/2014/main" id="{EF40C790-4F90-9BC2-0323-4B89AAD7CA55}"/>
                  </a:ext>
                </a:extLst>
              </p:cNvPr>
              <p:cNvSpPr txBox="1">
                <a:spLocks/>
              </p:cNvSpPr>
              <p:nvPr/>
            </p:nvSpPr>
            <p:spPr>
              <a:xfrm>
                <a:off x="8007189" y="2950602"/>
                <a:ext cx="2581708" cy="712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3A63"/>
                    </a:solidFill>
                    <a:latin typeface="Bariol Regular" panose="02000506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Bariol Regular" panose="02000506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Bariol Regular" panose="02000506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kumimoji="0" lang="en-GB" sz="54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m:t>
                      </m:r>
                    </m:oMath>
                  </m:oMathPara>
                </a14:m>
                <a:endParaRPr kumimoji="0" lang="en-GB" sz="5400" b="0" i="0" u="none" strike="noStrike" kern="1200" cap="none" spc="0" normalizeH="0" baseline="0" noProof="0">
                  <a:ln>
                    <a:noFill/>
                  </a:ln>
                  <a:solidFill>
                    <a:schemeClr val="tx1"/>
                  </a:solidFill>
                  <a:effectLst/>
                  <a:uLnTx/>
                  <a:uFillTx/>
                  <a:latin typeface="Bariol Regular" panose="02000506040000020003" pitchFamily="2" charset="0"/>
                  <a:ea typeface="+mn-ea"/>
                  <a:cs typeface="+mn-cs"/>
                </a:endParaRPr>
              </a:p>
            </p:txBody>
          </p:sp>
        </mc:Choice>
        <mc:Fallback xmlns="">
          <p:sp>
            <p:nvSpPr>
              <p:cNvPr id="31" name="Content Placeholder 2">
                <a:extLst>
                  <a:ext uri="{FF2B5EF4-FFF2-40B4-BE49-F238E27FC236}">
                    <a16:creationId xmlns:a16="http://schemas.microsoft.com/office/drawing/2014/main" id="{EF40C790-4F90-9BC2-0323-4B89AAD7CA55}"/>
                  </a:ext>
                </a:extLst>
              </p:cNvPr>
              <p:cNvSpPr txBox="1">
                <a:spLocks noRot="1" noChangeAspect="1" noMove="1" noResize="1" noEditPoints="1" noAdjustHandles="1" noChangeArrowheads="1" noChangeShapeType="1" noTextEdit="1"/>
              </p:cNvSpPr>
              <p:nvPr/>
            </p:nvSpPr>
            <p:spPr>
              <a:xfrm>
                <a:off x="8007189" y="2950602"/>
                <a:ext cx="2581708" cy="712062"/>
              </a:xfrm>
              <a:prstGeom prst="rect">
                <a:avLst/>
              </a:prstGeom>
              <a:blipFill>
                <a:blip r:embed="rId12"/>
                <a:stretch>
                  <a:fillRect/>
                </a:stretch>
              </a:blipFill>
            </p:spPr>
            <p:txBody>
              <a:bodyPr/>
              <a:lstStyle/>
              <a:p>
                <a:r>
                  <a:rPr lang="en-SG">
                    <a:noFill/>
                  </a:rPr>
                  <a:t> </a:t>
                </a:r>
              </a:p>
            </p:txBody>
          </p:sp>
        </mc:Fallback>
      </mc:AlternateContent>
      <p:sp>
        <p:nvSpPr>
          <p:cNvPr id="34" name="Rectangle 33">
            <a:extLst>
              <a:ext uri="{FF2B5EF4-FFF2-40B4-BE49-F238E27FC236}">
                <a16:creationId xmlns:a16="http://schemas.microsoft.com/office/drawing/2014/main" id="{739B0E89-184B-1D30-9C1E-3368F52F4F9D}"/>
              </a:ext>
            </a:extLst>
          </p:cNvPr>
          <p:cNvSpPr/>
          <p:nvPr/>
        </p:nvSpPr>
        <p:spPr>
          <a:xfrm rot="383632">
            <a:off x="10224843" y="3445435"/>
            <a:ext cx="241862" cy="226407"/>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20E33525-DDB1-10E8-34A3-FFDF09347A8A}"/>
              </a:ext>
            </a:extLst>
          </p:cNvPr>
          <p:cNvSpPr/>
          <p:nvPr/>
        </p:nvSpPr>
        <p:spPr>
          <a:xfrm rot="383632">
            <a:off x="10644709" y="3538597"/>
            <a:ext cx="241862" cy="226407"/>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39D11CE5-6F6B-45BA-31EB-C9A22C1E3F76}"/>
              </a:ext>
            </a:extLst>
          </p:cNvPr>
          <p:cNvSpPr/>
          <p:nvPr/>
        </p:nvSpPr>
        <p:spPr>
          <a:xfrm rot="383632">
            <a:off x="11175213" y="2843254"/>
            <a:ext cx="241862" cy="226407"/>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latin typeface="Calibri"/>
              <a:ea typeface="+mn-ea"/>
              <a:cs typeface="+mn-cs"/>
            </a:endParaRPr>
          </a:p>
        </p:txBody>
      </p:sp>
      <p:grpSp>
        <p:nvGrpSpPr>
          <p:cNvPr id="48" name="Group 47">
            <a:extLst>
              <a:ext uri="{FF2B5EF4-FFF2-40B4-BE49-F238E27FC236}">
                <a16:creationId xmlns:a16="http://schemas.microsoft.com/office/drawing/2014/main" id="{2CD8669F-81D9-5149-0DE0-6C3580E43EF5}"/>
              </a:ext>
            </a:extLst>
          </p:cNvPr>
          <p:cNvGrpSpPr/>
          <p:nvPr/>
        </p:nvGrpSpPr>
        <p:grpSpPr>
          <a:xfrm>
            <a:off x="2321995" y="2470626"/>
            <a:ext cx="3415049" cy="587500"/>
            <a:chOff x="3471254" y="2453876"/>
            <a:chExt cx="3415049" cy="587500"/>
          </a:xfrm>
        </p:grpSpPr>
        <p:sp>
          <p:nvSpPr>
            <p:cNvPr id="32" name="TextBox 31">
              <a:extLst>
                <a:ext uri="{FF2B5EF4-FFF2-40B4-BE49-F238E27FC236}">
                  <a16:creationId xmlns:a16="http://schemas.microsoft.com/office/drawing/2014/main" id="{A85A5EEA-4067-0215-0D31-81D8F11E4AEC}"/>
                </a:ext>
              </a:extLst>
            </p:cNvPr>
            <p:cNvSpPr txBox="1"/>
            <p:nvPr/>
          </p:nvSpPr>
          <p:spPr>
            <a:xfrm>
              <a:off x="3471254" y="2456306"/>
              <a:ext cx="3415049"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 2        – 2</a:t>
              </a:r>
            </a:p>
          </p:txBody>
        </p:sp>
        <p:grpSp>
          <p:nvGrpSpPr>
            <p:cNvPr id="44" name="Group 43">
              <a:extLst>
                <a:ext uri="{FF2B5EF4-FFF2-40B4-BE49-F238E27FC236}">
                  <a16:creationId xmlns:a16="http://schemas.microsoft.com/office/drawing/2014/main" id="{E32787CD-D228-1F81-0492-E6D0613B3D25}"/>
                </a:ext>
              </a:extLst>
            </p:cNvPr>
            <p:cNvGrpSpPr/>
            <p:nvPr/>
          </p:nvGrpSpPr>
          <p:grpSpPr>
            <a:xfrm>
              <a:off x="3471254" y="2453876"/>
              <a:ext cx="1062935" cy="587500"/>
              <a:chOff x="3471254" y="2453876"/>
              <a:chExt cx="1062935" cy="587500"/>
            </a:xfrm>
          </p:grpSpPr>
          <p:cxnSp>
            <p:nvCxnSpPr>
              <p:cNvPr id="41" name="Straight Arrow Connector 40">
                <a:extLst>
                  <a:ext uri="{FF2B5EF4-FFF2-40B4-BE49-F238E27FC236}">
                    <a16:creationId xmlns:a16="http://schemas.microsoft.com/office/drawing/2014/main" id="{63A0EB76-A3E3-D946-42DD-B3F2A58A8491}"/>
                  </a:ext>
                </a:extLst>
              </p:cNvPr>
              <p:cNvCxnSpPr>
                <a:cxnSpLocks/>
              </p:cNvCxnSpPr>
              <p:nvPr/>
            </p:nvCxnSpPr>
            <p:spPr>
              <a:xfrm>
                <a:off x="3471254" y="2468480"/>
                <a:ext cx="0" cy="572896"/>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63EF4B76-3B62-81DD-D53A-AEC5772EC3A7}"/>
                  </a:ext>
                </a:extLst>
              </p:cNvPr>
              <p:cNvCxnSpPr>
                <a:cxnSpLocks/>
              </p:cNvCxnSpPr>
              <p:nvPr/>
            </p:nvCxnSpPr>
            <p:spPr>
              <a:xfrm>
                <a:off x="4534189" y="2453876"/>
                <a:ext cx="0" cy="572896"/>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49" name="Group 48">
            <a:extLst>
              <a:ext uri="{FF2B5EF4-FFF2-40B4-BE49-F238E27FC236}">
                <a16:creationId xmlns:a16="http://schemas.microsoft.com/office/drawing/2014/main" id="{5694EEAD-D3FB-D1FA-A3E2-E31CE044E55F}"/>
              </a:ext>
            </a:extLst>
          </p:cNvPr>
          <p:cNvGrpSpPr/>
          <p:nvPr/>
        </p:nvGrpSpPr>
        <p:grpSpPr>
          <a:xfrm>
            <a:off x="2329313" y="3635254"/>
            <a:ext cx="3817591" cy="612250"/>
            <a:chOff x="2484589" y="3403296"/>
            <a:chExt cx="3817591" cy="612250"/>
          </a:xfrm>
        </p:grpSpPr>
        <p:sp>
          <p:nvSpPr>
            <p:cNvPr id="33" name="TextBox 32">
              <a:extLst>
                <a:ext uri="{FF2B5EF4-FFF2-40B4-BE49-F238E27FC236}">
                  <a16:creationId xmlns:a16="http://schemas.microsoft.com/office/drawing/2014/main" id="{FEA5DACD-F988-BF09-8438-C36D4E682184}"/>
                </a:ext>
              </a:extLst>
            </p:cNvPr>
            <p:cNvSpPr txBox="1"/>
            <p:nvPr/>
          </p:nvSpPr>
          <p:spPr>
            <a:xfrm>
              <a:off x="2484589" y="3435950"/>
              <a:ext cx="3817591"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 3        ÷ 3</a:t>
              </a:r>
            </a:p>
          </p:txBody>
        </p:sp>
        <p:grpSp>
          <p:nvGrpSpPr>
            <p:cNvPr id="45" name="Group 44">
              <a:extLst>
                <a:ext uri="{FF2B5EF4-FFF2-40B4-BE49-F238E27FC236}">
                  <a16:creationId xmlns:a16="http://schemas.microsoft.com/office/drawing/2014/main" id="{10456660-C35E-70CE-0969-E7EA376EC813}"/>
                </a:ext>
              </a:extLst>
            </p:cNvPr>
            <p:cNvGrpSpPr/>
            <p:nvPr/>
          </p:nvGrpSpPr>
          <p:grpSpPr>
            <a:xfrm>
              <a:off x="2493858" y="3403296"/>
              <a:ext cx="1035790" cy="612250"/>
              <a:chOff x="2513008" y="2453876"/>
              <a:chExt cx="1035790" cy="612250"/>
            </a:xfrm>
          </p:grpSpPr>
          <p:cxnSp>
            <p:nvCxnSpPr>
              <p:cNvPr id="46" name="Straight Arrow Connector 45">
                <a:extLst>
                  <a:ext uri="{FF2B5EF4-FFF2-40B4-BE49-F238E27FC236}">
                    <a16:creationId xmlns:a16="http://schemas.microsoft.com/office/drawing/2014/main" id="{8E72EC68-C25F-765E-50D9-24E55DD58C8C}"/>
                  </a:ext>
                </a:extLst>
              </p:cNvPr>
              <p:cNvCxnSpPr>
                <a:cxnSpLocks/>
              </p:cNvCxnSpPr>
              <p:nvPr/>
            </p:nvCxnSpPr>
            <p:spPr>
              <a:xfrm>
                <a:off x="2513008" y="2493230"/>
                <a:ext cx="0" cy="572896"/>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C05FF67-0A0E-F735-62D1-1EA0021D5F8C}"/>
                  </a:ext>
                </a:extLst>
              </p:cNvPr>
              <p:cNvCxnSpPr>
                <a:cxnSpLocks/>
              </p:cNvCxnSpPr>
              <p:nvPr/>
            </p:nvCxnSpPr>
            <p:spPr>
              <a:xfrm>
                <a:off x="3548798" y="2453876"/>
                <a:ext cx="0" cy="572896"/>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87307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dissolv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dissolve">
                                      <p:cBhvr>
                                        <p:cTn id="39" dur="500"/>
                                        <p:tgtEl>
                                          <p:spTgt spid="17"/>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dissolve">
                                      <p:cBhvr>
                                        <p:cTn id="42" dur="500"/>
                                        <p:tgtEl>
                                          <p:spTgt spid="18"/>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dissolve">
                                      <p:cBhvr>
                                        <p:cTn id="45" dur="500"/>
                                        <p:tgtEl>
                                          <p:spTgt spid="19"/>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dissolve">
                                      <p:cBhvr>
                                        <p:cTn id="48" dur="500"/>
                                        <p:tgtEl>
                                          <p:spTgt spid="20"/>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dissolve">
                                      <p:cBhvr>
                                        <p:cTn id="51" dur="500"/>
                                        <p:tgtEl>
                                          <p:spTgt spid="23"/>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dissolve">
                                      <p:cBhvr>
                                        <p:cTn id="54" dur="500"/>
                                        <p:tgtEl>
                                          <p:spTgt spid="34"/>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dissolve">
                                      <p:cBhvr>
                                        <p:cTn id="57" dur="500"/>
                                        <p:tgtEl>
                                          <p:spTgt spid="35"/>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dissolve">
                                      <p:cBhvr>
                                        <p:cTn id="60" dur="500"/>
                                        <p:tgtEl>
                                          <p:spTgt spid="36"/>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dissolve">
                                      <p:cBhvr>
                                        <p:cTn id="63" dur="500"/>
                                        <p:tgtEl>
                                          <p:spTgt spid="3"/>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dissolve">
                                      <p:cBhvr>
                                        <p:cTn id="68" dur="500"/>
                                        <p:tgtEl>
                                          <p:spTgt spid="6"/>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1" nodeType="clickEffect">
                                  <p:stCondLst>
                                    <p:cond delay="0"/>
                                  </p:stCondLst>
                                  <p:childTnLst>
                                    <p:anim calcmode="lin" valueType="num">
                                      <p:cBhvr additive="base">
                                        <p:cTn id="72" dur="1750"/>
                                        <p:tgtEl>
                                          <p:spTgt spid="11"/>
                                        </p:tgtEl>
                                        <p:attrNameLst>
                                          <p:attrName>ppt_x</p:attrName>
                                        </p:attrNameLst>
                                      </p:cBhvr>
                                      <p:tavLst>
                                        <p:tav tm="0">
                                          <p:val>
                                            <p:strVal val="ppt_x"/>
                                          </p:val>
                                        </p:tav>
                                        <p:tav tm="100000">
                                          <p:val>
                                            <p:strVal val="ppt_x"/>
                                          </p:val>
                                        </p:tav>
                                      </p:tavLst>
                                    </p:anim>
                                    <p:anim calcmode="lin" valueType="num">
                                      <p:cBhvr additive="base">
                                        <p:cTn id="73" dur="1750"/>
                                        <p:tgtEl>
                                          <p:spTgt spid="11"/>
                                        </p:tgtEl>
                                        <p:attrNameLst>
                                          <p:attrName>ppt_y</p:attrName>
                                        </p:attrNameLst>
                                      </p:cBhvr>
                                      <p:tavLst>
                                        <p:tav tm="0">
                                          <p:val>
                                            <p:strVal val="ppt_y"/>
                                          </p:val>
                                        </p:tav>
                                        <p:tav tm="100000">
                                          <p:val>
                                            <p:strVal val="1+ppt_h/2"/>
                                          </p:val>
                                        </p:tav>
                                      </p:tavLst>
                                    </p:anim>
                                    <p:set>
                                      <p:cBhvr>
                                        <p:cTn id="74" dur="1" fill="hold">
                                          <p:stCondLst>
                                            <p:cond delay="1749"/>
                                          </p:stCondLst>
                                        </p:cTn>
                                        <p:tgtEl>
                                          <p:spTgt spid="11"/>
                                        </p:tgtEl>
                                        <p:attrNameLst>
                                          <p:attrName>style.visibility</p:attrName>
                                        </p:attrNameLst>
                                      </p:cBhvr>
                                      <p:to>
                                        <p:strVal val="hidden"/>
                                      </p:to>
                                    </p:set>
                                  </p:childTnLst>
                                </p:cTn>
                              </p:par>
                              <p:par>
                                <p:cTn id="75" presetID="2" presetClass="exit" presetSubtype="4" fill="hold" grpId="1" nodeType="withEffect">
                                  <p:stCondLst>
                                    <p:cond delay="0"/>
                                  </p:stCondLst>
                                  <p:childTnLst>
                                    <p:anim calcmode="lin" valueType="num">
                                      <p:cBhvr additive="base">
                                        <p:cTn id="76" dur="1750"/>
                                        <p:tgtEl>
                                          <p:spTgt spid="13"/>
                                        </p:tgtEl>
                                        <p:attrNameLst>
                                          <p:attrName>ppt_x</p:attrName>
                                        </p:attrNameLst>
                                      </p:cBhvr>
                                      <p:tavLst>
                                        <p:tav tm="0">
                                          <p:val>
                                            <p:strVal val="ppt_x"/>
                                          </p:val>
                                        </p:tav>
                                        <p:tav tm="100000">
                                          <p:val>
                                            <p:strVal val="ppt_x"/>
                                          </p:val>
                                        </p:tav>
                                      </p:tavLst>
                                    </p:anim>
                                    <p:anim calcmode="lin" valueType="num">
                                      <p:cBhvr additive="base">
                                        <p:cTn id="77" dur="1750"/>
                                        <p:tgtEl>
                                          <p:spTgt spid="13"/>
                                        </p:tgtEl>
                                        <p:attrNameLst>
                                          <p:attrName>ppt_y</p:attrName>
                                        </p:attrNameLst>
                                      </p:cBhvr>
                                      <p:tavLst>
                                        <p:tav tm="0">
                                          <p:val>
                                            <p:strVal val="ppt_y"/>
                                          </p:val>
                                        </p:tav>
                                        <p:tav tm="100000">
                                          <p:val>
                                            <p:strVal val="1+ppt_h/2"/>
                                          </p:val>
                                        </p:tav>
                                      </p:tavLst>
                                    </p:anim>
                                    <p:set>
                                      <p:cBhvr>
                                        <p:cTn id="78" dur="1" fill="hold">
                                          <p:stCondLst>
                                            <p:cond delay="1749"/>
                                          </p:stCondLst>
                                        </p:cTn>
                                        <p:tgtEl>
                                          <p:spTgt spid="13"/>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1750"/>
                                        <p:tgtEl>
                                          <p:spTgt spid="35"/>
                                        </p:tgtEl>
                                        <p:attrNameLst>
                                          <p:attrName>ppt_x</p:attrName>
                                        </p:attrNameLst>
                                      </p:cBhvr>
                                      <p:tavLst>
                                        <p:tav tm="0">
                                          <p:val>
                                            <p:strVal val="ppt_x"/>
                                          </p:val>
                                        </p:tav>
                                        <p:tav tm="100000">
                                          <p:val>
                                            <p:strVal val="ppt_x"/>
                                          </p:val>
                                        </p:tav>
                                      </p:tavLst>
                                    </p:anim>
                                    <p:anim calcmode="lin" valueType="num">
                                      <p:cBhvr additive="base">
                                        <p:cTn id="81" dur="1750"/>
                                        <p:tgtEl>
                                          <p:spTgt spid="35"/>
                                        </p:tgtEl>
                                        <p:attrNameLst>
                                          <p:attrName>ppt_y</p:attrName>
                                        </p:attrNameLst>
                                      </p:cBhvr>
                                      <p:tavLst>
                                        <p:tav tm="0">
                                          <p:val>
                                            <p:strVal val="ppt_y"/>
                                          </p:val>
                                        </p:tav>
                                        <p:tav tm="100000">
                                          <p:val>
                                            <p:strVal val="1+ppt_h/2"/>
                                          </p:val>
                                        </p:tav>
                                      </p:tavLst>
                                    </p:anim>
                                    <p:set>
                                      <p:cBhvr>
                                        <p:cTn id="82" dur="1" fill="hold">
                                          <p:stCondLst>
                                            <p:cond delay="1749"/>
                                          </p:stCondLst>
                                        </p:cTn>
                                        <p:tgtEl>
                                          <p:spTgt spid="35"/>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1750"/>
                                        <p:tgtEl>
                                          <p:spTgt spid="34"/>
                                        </p:tgtEl>
                                        <p:attrNameLst>
                                          <p:attrName>ppt_x</p:attrName>
                                        </p:attrNameLst>
                                      </p:cBhvr>
                                      <p:tavLst>
                                        <p:tav tm="0">
                                          <p:val>
                                            <p:strVal val="ppt_x"/>
                                          </p:val>
                                        </p:tav>
                                        <p:tav tm="100000">
                                          <p:val>
                                            <p:strVal val="ppt_x"/>
                                          </p:val>
                                        </p:tav>
                                      </p:tavLst>
                                    </p:anim>
                                    <p:anim calcmode="lin" valueType="num">
                                      <p:cBhvr additive="base">
                                        <p:cTn id="85" dur="1750"/>
                                        <p:tgtEl>
                                          <p:spTgt spid="34"/>
                                        </p:tgtEl>
                                        <p:attrNameLst>
                                          <p:attrName>ppt_y</p:attrName>
                                        </p:attrNameLst>
                                      </p:cBhvr>
                                      <p:tavLst>
                                        <p:tav tm="0">
                                          <p:val>
                                            <p:strVal val="ppt_y"/>
                                          </p:val>
                                        </p:tav>
                                        <p:tav tm="100000">
                                          <p:val>
                                            <p:strVal val="1+ppt_h/2"/>
                                          </p:val>
                                        </p:tav>
                                      </p:tavLst>
                                    </p:anim>
                                    <p:set>
                                      <p:cBhvr>
                                        <p:cTn id="86" dur="1" fill="hold">
                                          <p:stCondLst>
                                            <p:cond delay="1749"/>
                                          </p:stCondLst>
                                        </p:cTn>
                                        <p:tgtEl>
                                          <p:spTgt spid="34"/>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nodeType="click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wipe(up)">
                                      <p:cBhvr>
                                        <p:cTn id="91" dur="500"/>
                                        <p:tgtEl>
                                          <p:spTgt spid="48"/>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dissolve">
                                      <p:cBhvr>
                                        <p:cTn id="96" dur="500"/>
                                        <p:tgtEl>
                                          <p:spTgt spid="24"/>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dissolve">
                                      <p:cBhvr>
                                        <p:cTn id="99" dur="500"/>
                                        <p:tgtEl>
                                          <p:spTgt spid="25"/>
                                        </p:tgtEl>
                                      </p:cBhvr>
                                    </p:animEffect>
                                  </p:childTnLst>
                                </p:cTn>
                              </p:par>
                            </p:childTnLst>
                          </p:cTn>
                        </p:par>
                      </p:childTnLst>
                    </p:cTn>
                  </p:par>
                  <p:par>
                    <p:cTn id="100" fill="hold">
                      <p:stCondLst>
                        <p:cond delay="indefinite"/>
                      </p:stCondLst>
                      <p:childTnLst>
                        <p:par>
                          <p:cTn id="101" fill="hold">
                            <p:stCondLst>
                              <p:cond delay="0"/>
                            </p:stCondLst>
                            <p:childTnLst>
                              <p:par>
                                <p:cTn id="102" presetID="0" presetClass="path" presetSubtype="0" accel="50000" decel="50000" fill="hold" nodeType="clickEffect">
                                  <p:stCondLst>
                                    <p:cond delay="0"/>
                                  </p:stCondLst>
                                  <p:childTnLst>
                                    <p:animMotion origin="layout" path="M 4.58333E-6 4.07407E-6 L 0.1414 0.02129 " pathEditMode="relative" rAng="0" ptsTypes="AA">
                                      <p:cBhvr>
                                        <p:cTn id="103" dur="2000" fill="hold"/>
                                        <p:tgtEl>
                                          <p:spTgt spid="7"/>
                                        </p:tgtEl>
                                        <p:attrNameLst>
                                          <p:attrName>ppt_x</p:attrName>
                                          <p:attrName>ppt_y</p:attrName>
                                        </p:attrNameLst>
                                      </p:cBhvr>
                                      <p:rCtr x="7070" y="1065"/>
                                    </p:animMotion>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31"/>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30"/>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0" presetClass="path" presetSubtype="0" accel="50000" decel="50000" fill="hold" grpId="1" nodeType="clickEffect">
                                  <p:stCondLst>
                                    <p:cond delay="0"/>
                                  </p:stCondLst>
                                  <p:childTnLst>
                                    <p:animMotion origin="layout" path="M 3.54167E-6 3.7037E-6 L -0.05756 0.05277 " pathEditMode="relative" rAng="0" ptsTypes="AA">
                                      <p:cBhvr>
                                        <p:cTn id="113" dur="2000" fill="hold"/>
                                        <p:tgtEl>
                                          <p:spTgt spid="14"/>
                                        </p:tgtEl>
                                        <p:attrNameLst>
                                          <p:attrName>ppt_x</p:attrName>
                                          <p:attrName>ppt_y</p:attrName>
                                        </p:attrNameLst>
                                      </p:cBhvr>
                                      <p:rCtr x="-2878" y="2639"/>
                                    </p:animMotion>
                                  </p:childTnLst>
                                </p:cTn>
                              </p:par>
                              <p:par>
                                <p:cTn id="114" presetID="0" presetClass="path" presetSubtype="0" accel="50000" decel="50000" fill="hold" grpId="1" nodeType="withEffect">
                                  <p:stCondLst>
                                    <p:cond delay="0"/>
                                  </p:stCondLst>
                                  <p:childTnLst>
                                    <p:animMotion origin="layout" path="M -2.08333E-7 1.48148E-6 L -0.08906 -0.0257 " pathEditMode="relative" rAng="0" ptsTypes="AA">
                                      <p:cBhvr>
                                        <p:cTn id="115" dur="2000" fill="hold"/>
                                        <p:tgtEl>
                                          <p:spTgt spid="15"/>
                                        </p:tgtEl>
                                        <p:attrNameLst>
                                          <p:attrName>ppt_x</p:attrName>
                                          <p:attrName>ppt_y</p:attrName>
                                        </p:attrNameLst>
                                      </p:cBhvr>
                                      <p:rCtr x="-4453" y="-1296"/>
                                    </p:animMotion>
                                  </p:childTnLst>
                                </p:cTn>
                              </p:par>
                              <p:par>
                                <p:cTn id="116" presetID="0" presetClass="path" presetSubtype="0" accel="50000" decel="50000" fill="hold" grpId="1" nodeType="withEffect">
                                  <p:stCondLst>
                                    <p:cond delay="0"/>
                                  </p:stCondLst>
                                  <p:childTnLst>
                                    <p:animMotion origin="layout" path="M 5E-6 0 L -0.06497 0.0956 " pathEditMode="relative" rAng="0" ptsTypes="AA">
                                      <p:cBhvr>
                                        <p:cTn id="117" dur="2000" fill="hold"/>
                                        <p:tgtEl>
                                          <p:spTgt spid="16"/>
                                        </p:tgtEl>
                                        <p:attrNameLst>
                                          <p:attrName>ppt_x</p:attrName>
                                          <p:attrName>ppt_y</p:attrName>
                                        </p:attrNameLst>
                                      </p:cBhvr>
                                      <p:rCtr x="-3255" y="4769"/>
                                    </p:animMotion>
                                  </p:childTnLst>
                                </p:cTn>
                              </p:par>
                              <p:par>
                                <p:cTn id="118" presetID="0" presetClass="path" presetSubtype="0" accel="50000" decel="50000" fill="hold" grpId="1" nodeType="withEffect">
                                  <p:stCondLst>
                                    <p:cond delay="0"/>
                                  </p:stCondLst>
                                  <p:childTnLst>
                                    <p:animMotion origin="layout" path="M 3.75E-6 -7.40741E-7 L -0.05625 0.17801 " pathEditMode="relative" rAng="0" ptsTypes="AA">
                                      <p:cBhvr>
                                        <p:cTn id="119" dur="2000" fill="hold"/>
                                        <p:tgtEl>
                                          <p:spTgt spid="17"/>
                                        </p:tgtEl>
                                        <p:attrNameLst>
                                          <p:attrName>ppt_x</p:attrName>
                                          <p:attrName>ppt_y</p:attrName>
                                        </p:attrNameLst>
                                      </p:cBhvr>
                                      <p:rCtr x="-2812" y="8889"/>
                                    </p:animMotion>
                                  </p:childTnLst>
                                </p:cTn>
                              </p:par>
                              <p:par>
                                <p:cTn id="120" presetID="0" presetClass="path" presetSubtype="0" accel="50000" decel="50000" fill="hold" grpId="1" nodeType="withEffect">
                                  <p:stCondLst>
                                    <p:cond delay="0"/>
                                  </p:stCondLst>
                                  <p:childTnLst>
                                    <p:animMotion origin="layout" path="M -2.70833E-6 -1.11111E-6 L -0.10208 0.11019 " pathEditMode="relative" rAng="0" ptsTypes="AA">
                                      <p:cBhvr>
                                        <p:cTn id="121" dur="2000" fill="hold"/>
                                        <p:tgtEl>
                                          <p:spTgt spid="18"/>
                                        </p:tgtEl>
                                        <p:attrNameLst>
                                          <p:attrName>ppt_x</p:attrName>
                                          <p:attrName>ppt_y</p:attrName>
                                        </p:attrNameLst>
                                      </p:cBhvr>
                                      <p:rCtr x="-5104" y="5509"/>
                                    </p:animMotion>
                                  </p:childTnLst>
                                </p:cTn>
                              </p:par>
                              <p:par>
                                <p:cTn id="122" presetID="0" presetClass="path" presetSubtype="0" accel="50000" decel="50000" fill="hold" grpId="1" nodeType="withEffect">
                                  <p:stCondLst>
                                    <p:cond delay="0"/>
                                  </p:stCondLst>
                                  <p:childTnLst>
                                    <p:animMotion origin="layout" path="M -2.5E-6 1.11111E-6 L -0.06497 0.0956 " pathEditMode="relative" rAng="0" ptsTypes="AA">
                                      <p:cBhvr>
                                        <p:cTn id="123" dur="2000" fill="hold"/>
                                        <p:tgtEl>
                                          <p:spTgt spid="19"/>
                                        </p:tgtEl>
                                        <p:attrNameLst>
                                          <p:attrName>ppt_x</p:attrName>
                                          <p:attrName>ppt_y</p:attrName>
                                        </p:attrNameLst>
                                      </p:cBhvr>
                                      <p:rCtr x="-3255" y="4769"/>
                                    </p:animMotion>
                                  </p:childTnLst>
                                </p:cTn>
                              </p:par>
                              <p:par>
                                <p:cTn id="124" presetID="0" presetClass="path" presetSubtype="0" accel="50000" decel="50000" fill="hold" grpId="1" nodeType="withEffect">
                                  <p:stCondLst>
                                    <p:cond delay="0"/>
                                  </p:stCondLst>
                                  <p:childTnLst>
                                    <p:animMotion origin="layout" path="M -4.375E-6 -2.22222E-6 L -0.05494 0.18033 " pathEditMode="relative" rAng="0" ptsTypes="AA">
                                      <p:cBhvr>
                                        <p:cTn id="125" dur="2000" fill="hold"/>
                                        <p:tgtEl>
                                          <p:spTgt spid="20"/>
                                        </p:tgtEl>
                                        <p:attrNameLst>
                                          <p:attrName>ppt_x</p:attrName>
                                          <p:attrName>ppt_y</p:attrName>
                                        </p:attrNameLst>
                                      </p:cBhvr>
                                      <p:rCtr x="-2747" y="9005"/>
                                    </p:animMotion>
                                  </p:childTnLst>
                                </p:cTn>
                              </p:par>
                              <p:par>
                                <p:cTn id="126" presetID="0" presetClass="path" presetSubtype="0" accel="50000" decel="50000" fill="hold" grpId="1" nodeType="withEffect">
                                  <p:stCondLst>
                                    <p:cond delay="0"/>
                                  </p:stCondLst>
                                  <p:childTnLst>
                                    <p:animMotion origin="layout" path="M -0.0306 -0.02176 L -0.10429 -0.00393 " pathEditMode="relative" rAng="0" ptsTypes="AA">
                                      <p:cBhvr>
                                        <p:cTn id="127" dur="2000" fill="hold"/>
                                        <p:tgtEl>
                                          <p:spTgt spid="23"/>
                                        </p:tgtEl>
                                        <p:attrNameLst>
                                          <p:attrName>ppt_x</p:attrName>
                                          <p:attrName>ppt_y</p:attrName>
                                        </p:attrNameLst>
                                      </p:cBhvr>
                                      <p:rCtr x="-3685" y="880"/>
                                    </p:animMotion>
                                  </p:childTnLst>
                                </p:cTn>
                              </p:par>
                              <p:par>
                                <p:cTn id="128" presetID="0" presetClass="path" presetSubtype="0" accel="50000" decel="50000" fill="hold" grpId="1" nodeType="withEffect">
                                  <p:stCondLst>
                                    <p:cond delay="0"/>
                                  </p:stCondLst>
                                  <p:childTnLst>
                                    <p:animMotion origin="layout" path="M -2.5E-6 1.48148E-6 L -0.10247 0.03588 " pathEditMode="relative" rAng="0" ptsTypes="AA">
                                      <p:cBhvr>
                                        <p:cTn id="129" dur="2000" fill="hold"/>
                                        <p:tgtEl>
                                          <p:spTgt spid="36"/>
                                        </p:tgtEl>
                                        <p:attrNameLst>
                                          <p:attrName>ppt_x</p:attrName>
                                          <p:attrName>ppt_y</p:attrName>
                                        </p:attrNameLst>
                                      </p:cBhvr>
                                      <p:rCtr x="-5130" y="1782"/>
                                    </p:animMotion>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nodeType="click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wipe(up)">
                                      <p:cBhvr>
                                        <p:cTn id="134" dur="500"/>
                                        <p:tgtEl>
                                          <p:spTgt spid="49"/>
                                        </p:tgtEl>
                                      </p:cBhvr>
                                    </p:animEffect>
                                  </p:childTnLst>
                                </p:cTn>
                              </p:par>
                            </p:childTnLst>
                          </p:cTn>
                        </p:par>
                      </p:childTnLst>
                    </p:cTn>
                  </p:par>
                  <p:par>
                    <p:cTn id="135" fill="hold">
                      <p:stCondLst>
                        <p:cond delay="indefinite"/>
                      </p:stCondLst>
                      <p:childTnLst>
                        <p:par>
                          <p:cTn id="136" fill="hold">
                            <p:stCondLst>
                              <p:cond delay="0"/>
                            </p:stCondLst>
                            <p:childTnLst>
                              <p:par>
                                <p:cTn id="137" presetID="9" presetClass="entr" presetSubtype="0" fill="hold" grpId="0" nodeType="click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dissolve">
                                      <p:cBhvr>
                                        <p:cTn id="139" dur="500"/>
                                        <p:tgtEl>
                                          <p:spTgt spid="26"/>
                                        </p:tgtEl>
                                      </p:cBhvr>
                                    </p:animEffect>
                                  </p:childTnLst>
                                </p:cTn>
                              </p:par>
                              <p:par>
                                <p:cTn id="140" presetID="9" presetClass="entr" presetSubtype="0" fill="hold" grpId="0" nodeType="withEffect">
                                  <p:stCondLst>
                                    <p:cond delay="0"/>
                                  </p:stCondLst>
                                  <p:childTnLst>
                                    <p:set>
                                      <p:cBhvr>
                                        <p:cTn id="141" dur="1" fill="hold">
                                          <p:stCondLst>
                                            <p:cond delay="0"/>
                                          </p:stCondLst>
                                        </p:cTn>
                                        <p:tgtEl>
                                          <p:spTgt spid="28"/>
                                        </p:tgtEl>
                                        <p:attrNameLst>
                                          <p:attrName>style.visibility</p:attrName>
                                        </p:attrNameLst>
                                      </p:cBhvr>
                                      <p:to>
                                        <p:strVal val="visible"/>
                                      </p:to>
                                    </p:set>
                                    <p:animEffect transition="in" filter="dissolve">
                                      <p:cBhvr>
                                        <p:cTn id="1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1" grpId="0" animBg="1"/>
      <p:bldP spid="11"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3" grpId="0" animBg="1"/>
      <p:bldP spid="23" grpId="1" animBg="1"/>
      <p:bldP spid="24" grpId="0"/>
      <p:bldP spid="25" grpId="0"/>
      <p:bldP spid="26" grpId="0"/>
      <p:bldP spid="28" grpId="0"/>
      <p:bldP spid="29" grpId="0"/>
      <p:bldP spid="30" grpId="0"/>
      <p:bldP spid="31" grpId="0"/>
      <p:bldP spid="34" grpId="0" animBg="1"/>
      <p:bldP spid="34" grpId="1" animBg="1"/>
      <p:bldP spid="35" grpId="0" animBg="1"/>
      <p:bldP spid="35" grpId="1" animBg="1"/>
      <p:bldP spid="36" grpId="0" animBg="1"/>
      <p:bldP spid="3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Zero pairs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16</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grpSp>
        <p:nvGrpSpPr>
          <p:cNvPr id="5" name="Group 4">
            <a:extLst>
              <a:ext uri="{FF2B5EF4-FFF2-40B4-BE49-F238E27FC236}">
                <a16:creationId xmlns:a16="http://schemas.microsoft.com/office/drawing/2014/main" id="{5BB58C51-7802-FC6A-ADBA-C55CAD2B5C97}"/>
              </a:ext>
            </a:extLst>
          </p:cNvPr>
          <p:cNvGrpSpPr/>
          <p:nvPr/>
        </p:nvGrpSpPr>
        <p:grpSpPr>
          <a:xfrm>
            <a:off x="6204030" y="2002199"/>
            <a:ext cx="4020708" cy="3312710"/>
            <a:chOff x="6320988" y="1711985"/>
            <a:chExt cx="4020708" cy="3312710"/>
          </a:xfrm>
        </p:grpSpPr>
        <p:sp>
          <p:nvSpPr>
            <p:cNvPr id="6" name="Rectangle 5">
              <a:extLst>
                <a:ext uri="{FF2B5EF4-FFF2-40B4-BE49-F238E27FC236}">
                  <a16:creationId xmlns:a16="http://schemas.microsoft.com/office/drawing/2014/main" id="{C9330950-5E35-BB94-0703-C6C41D282114}"/>
                </a:ext>
              </a:extLst>
            </p:cNvPr>
            <p:cNvSpPr/>
            <p:nvPr/>
          </p:nvSpPr>
          <p:spPr>
            <a:xfrm rot="-5400000">
              <a:off x="7971648" y="1154291"/>
              <a:ext cx="705416" cy="3058424"/>
            </a:xfrm>
            <a:prstGeom prst="rect">
              <a:avLst/>
            </a:prstGeom>
            <a:solidFill>
              <a:srgbClr val="FF000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000000"/>
                </a:solidFill>
                <a:effectLst/>
                <a:uLnTx/>
                <a:uFillTx/>
                <a:latin typeface="Calibri"/>
                <a:ea typeface="+mn-ea"/>
                <a:cs typeface="+mn-cs"/>
              </a:endParaRPr>
            </a:p>
          </p:txBody>
        </p:sp>
        <p:sp>
          <p:nvSpPr>
            <p:cNvPr id="7" name="Rounded Rectangle 68">
              <a:extLst>
                <a:ext uri="{FF2B5EF4-FFF2-40B4-BE49-F238E27FC236}">
                  <a16:creationId xmlns:a16="http://schemas.microsoft.com/office/drawing/2014/main" id="{487897A4-94A2-F6BB-439E-A010FA085D81}"/>
                </a:ext>
              </a:extLst>
            </p:cNvPr>
            <p:cNvSpPr/>
            <p:nvPr/>
          </p:nvSpPr>
          <p:spPr>
            <a:xfrm>
              <a:off x="6320988" y="1711985"/>
              <a:ext cx="4020708" cy="331271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8" name="Rectangle 7">
              <a:extLst>
                <a:ext uri="{FF2B5EF4-FFF2-40B4-BE49-F238E27FC236}">
                  <a16:creationId xmlns:a16="http://schemas.microsoft.com/office/drawing/2014/main" id="{8B0DBCAE-41EA-5111-A583-EA788F435E59}"/>
                </a:ext>
              </a:extLst>
            </p:cNvPr>
            <p:cNvSpPr/>
            <p:nvPr/>
          </p:nvSpPr>
          <p:spPr>
            <a:xfrm rot="-5400000">
              <a:off x="7975606" y="2444743"/>
              <a:ext cx="705416" cy="3058424"/>
            </a:xfrm>
            <a:prstGeom prst="rect">
              <a:avLst/>
            </a:prstGeom>
            <a:solidFill>
              <a:srgbClr val="92D05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2A331AA0-0635-0F6F-ED1E-DB092E0A9B69}"/>
              </a:ext>
            </a:extLst>
          </p:cNvPr>
          <p:cNvGrpSpPr/>
          <p:nvPr/>
        </p:nvGrpSpPr>
        <p:grpSpPr>
          <a:xfrm>
            <a:off x="1952664" y="2000271"/>
            <a:ext cx="3031098" cy="2194451"/>
            <a:chOff x="2069622" y="2230540"/>
            <a:chExt cx="3031098" cy="2194451"/>
          </a:xfrm>
        </p:grpSpPr>
        <p:sp>
          <p:nvSpPr>
            <p:cNvPr id="10" name="Rectangle 9">
              <a:extLst>
                <a:ext uri="{FF2B5EF4-FFF2-40B4-BE49-F238E27FC236}">
                  <a16:creationId xmlns:a16="http://schemas.microsoft.com/office/drawing/2014/main" id="{1B47D062-F63F-023D-B0DF-AAC909809B56}"/>
                </a:ext>
              </a:extLst>
            </p:cNvPr>
            <p:cNvSpPr/>
            <p:nvPr/>
          </p:nvSpPr>
          <p:spPr>
            <a:xfrm rot="383632">
              <a:off x="2477998" y="2944530"/>
              <a:ext cx="687186" cy="681627"/>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BFCDC4FE-0AF3-2775-47B1-98FCE0BCB710}"/>
                </a:ext>
              </a:extLst>
            </p:cNvPr>
            <p:cNvSpPr/>
            <p:nvPr/>
          </p:nvSpPr>
          <p:spPr>
            <a:xfrm rot="383632">
              <a:off x="3916891" y="2948489"/>
              <a:ext cx="687186" cy="681627"/>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68">
              <a:extLst>
                <a:ext uri="{FF2B5EF4-FFF2-40B4-BE49-F238E27FC236}">
                  <a16:creationId xmlns:a16="http://schemas.microsoft.com/office/drawing/2014/main" id="{C500248E-FED1-DFF8-CB8D-F49452BAC89D}"/>
                </a:ext>
              </a:extLst>
            </p:cNvPr>
            <p:cNvSpPr/>
            <p:nvPr/>
          </p:nvSpPr>
          <p:spPr>
            <a:xfrm>
              <a:off x="2069622" y="2230540"/>
              <a:ext cx="3031098" cy="2194451"/>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sp>
        <p:nvSpPr>
          <p:cNvPr id="14" name="TextBox 13">
            <a:extLst>
              <a:ext uri="{FF2B5EF4-FFF2-40B4-BE49-F238E27FC236}">
                <a16:creationId xmlns:a16="http://schemas.microsoft.com/office/drawing/2014/main" id="{91DFAD6F-BB79-4671-C7DB-95E0912F1895}"/>
              </a:ext>
            </a:extLst>
          </p:cNvPr>
          <p:cNvSpPr txBox="1"/>
          <p:nvPr/>
        </p:nvSpPr>
        <p:spPr>
          <a:xfrm>
            <a:off x="2063984" y="1087726"/>
            <a:ext cx="8935700" cy="523220"/>
          </a:xfrm>
          <a:prstGeom prst="rect">
            <a:avLst/>
          </a:prstGeom>
          <a:noFill/>
          <a:ln>
            <a:noFill/>
          </a:ln>
        </p:spPr>
        <p:txBody>
          <a:bodyPr wrap="square" lIns="91440" tIns="45720" rIns="91440" bIns="45720" rtlCol="0" anchor="t">
            <a:spAutoFit/>
          </a:bodyPr>
          <a:lstStyle/>
          <a:p>
            <a:r>
              <a:rPr lang="en-GB" sz="2800" dirty="0">
                <a:latin typeface="Arial" panose="020B0604020202020204" pitchFamily="34" charset="0"/>
                <a:cs typeface="Arial" panose="020B0604020202020204" pitchFamily="34" charset="0"/>
              </a:rPr>
              <a:t>What is the total value of each pair of tiles?</a:t>
            </a:r>
          </a:p>
        </p:txBody>
      </p:sp>
      <p:sp>
        <p:nvSpPr>
          <p:cNvPr id="15" name="Rectangle: Rounded Corners 14">
            <a:extLst>
              <a:ext uri="{FF2B5EF4-FFF2-40B4-BE49-F238E27FC236}">
                <a16:creationId xmlns:a16="http://schemas.microsoft.com/office/drawing/2014/main" id="{3FDE258E-B200-C000-4629-FFFF3424F961}"/>
              </a:ext>
            </a:extLst>
          </p:cNvPr>
          <p:cNvSpPr/>
          <p:nvPr/>
        </p:nvSpPr>
        <p:spPr>
          <a:xfrm>
            <a:off x="1622192" y="4455347"/>
            <a:ext cx="3692042" cy="52761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SG" sz="2800" dirty="0">
                <a:solidFill>
                  <a:schemeClr val="tx1"/>
                </a:solidFill>
                <a:latin typeface="Arial" panose="020B0604020202020204" pitchFamily="34" charset="0"/>
              </a:rPr>
              <a:t>The total value is 0.</a:t>
            </a:r>
            <a:endParaRPr lang="en-SG" sz="2800" b="0" dirty="0">
              <a:solidFill>
                <a:schemeClr val="tx1"/>
              </a:solidFill>
              <a:latin typeface="Arial" panose="020B0604020202020204" pitchFamily="34" charset="0"/>
            </a:endParaRPr>
          </a:p>
        </p:txBody>
      </p:sp>
      <p:sp>
        <p:nvSpPr>
          <p:cNvPr id="16" name="TextBox 15">
            <a:extLst>
              <a:ext uri="{FF2B5EF4-FFF2-40B4-BE49-F238E27FC236}">
                <a16:creationId xmlns:a16="http://schemas.microsoft.com/office/drawing/2014/main" id="{206D96F1-5878-C836-5F8E-75C4DDA32525}"/>
              </a:ext>
            </a:extLst>
          </p:cNvPr>
          <p:cNvSpPr txBox="1"/>
          <p:nvPr/>
        </p:nvSpPr>
        <p:spPr>
          <a:xfrm>
            <a:off x="2393521" y="2752004"/>
            <a:ext cx="622224" cy="523220"/>
          </a:xfrm>
          <a:prstGeom prst="rect">
            <a:avLst/>
          </a:prstGeom>
          <a:noFill/>
          <a:ln>
            <a:noFill/>
          </a:ln>
        </p:spPr>
        <p:txBody>
          <a:bodyPr wrap="square" lIns="91440" tIns="45720" rIns="91440" bIns="45720" rtlCol="0" anchor="t">
            <a:spAutoFit/>
          </a:bodyPr>
          <a:lstStyle/>
          <a:p>
            <a:pPr algn="ctr"/>
            <a:r>
              <a:rPr lang="en-GB" sz="2800" dirty="0">
                <a:latin typeface="Arial" panose="020B0604020202020204" pitchFamily="34" charset="0"/>
                <a:cs typeface="Arial" panose="020B0604020202020204" pitchFamily="34" charset="0"/>
              </a:rPr>
              <a:t>1</a:t>
            </a:r>
          </a:p>
        </p:txBody>
      </p:sp>
      <p:sp>
        <p:nvSpPr>
          <p:cNvPr id="17" name="TextBox 16">
            <a:extLst>
              <a:ext uri="{FF2B5EF4-FFF2-40B4-BE49-F238E27FC236}">
                <a16:creationId xmlns:a16="http://schemas.microsoft.com/office/drawing/2014/main" id="{8A0B5663-F6CB-0ADF-0B69-338EADD461C5}"/>
              </a:ext>
            </a:extLst>
          </p:cNvPr>
          <p:cNvSpPr txBox="1"/>
          <p:nvPr/>
        </p:nvSpPr>
        <p:spPr>
          <a:xfrm>
            <a:off x="3833664" y="2752004"/>
            <a:ext cx="622224" cy="523220"/>
          </a:xfrm>
          <a:prstGeom prst="rect">
            <a:avLst/>
          </a:prstGeom>
          <a:noFill/>
          <a:ln>
            <a:noFill/>
          </a:ln>
        </p:spPr>
        <p:txBody>
          <a:bodyPr wrap="square" lIns="91440" tIns="45720" rIns="91440" bIns="45720" rtlCol="0" anchor="t">
            <a:spAutoFit/>
          </a:bodyPr>
          <a:lstStyle/>
          <a:p>
            <a:pPr algn="ctr"/>
            <a:r>
              <a:rPr lang="en-GB" sz="2800" dirty="0">
                <a:latin typeface="Arial" panose="020B0604020202020204" pitchFamily="34" charset="0"/>
                <a:cs typeface="Arial" panose="020B0604020202020204" pitchFamily="34" charset="0"/>
              </a:rPr>
              <a:t>–1</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3744CEA-9465-4A7E-0C82-F99DEE4E19C7}"/>
                  </a:ext>
                </a:extLst>
              </p:cNvPr>
              <p:cNvSpPr txBox="1"/>
              <p:nvPr/>
            </p:nvSpPr>
            <p:spPr>
              <a:xfrm>
                <a:off x="7896286" y="2712107"/>
                <a:ext cx="622224" cy="523220"/>
              </a:xfrm>
              <a:prstGeom prst="rect">
                <a:avLst/>
              </a:prstGeom>
              <a:noFill/>
              <a:ln>
                <a:noFill/>
              </a:ln>
            </p:spPr>
            <p:txBody>
              <a:bodyPr wrap="square" lIns="91440" tIns="45720" rIns="91440" bIns="45720" rtlCol="0" anchor="t">
                <a:spAutoFit/>
              </a:bodyPr>
              <a:lstStyle/>
              <a:p>
                <a:pPr algn="ctr"/>
                <a:r>
                  <a:rPr lang="en-GB" sz="2800" dirty="0">
                    <a:latin typeface="Arial" panose="020B0604020202020204" pitchFamily="34" charset="0"/>
                    <a:cs typeface="Arial" panose="020B0604020202020204" pitchFamily="34" charset="0"/>
                  </a:rPr>
                  <a:t>–</a:t>
                </a:r>
                <a14:m>
                  <m:oMath xmlns:m="http://schemas.openxmlformats.org/officeDocument/2006/math">
                    <m:r>
                      <a:rPr lang="en-GB" sz="2800" i="1" dirty="0">
                        <a:latin typeface="Cambria Math" panose="02040503050406030204" pitchFamily="18" charset="0"/>
                      </a:rPr>
                      <m:t>𝑥</m:t>
                    </m:r>
                  </m:oMath>
                </a14:m>
                <a:endParaRPr lang="en-GB" sz="2800" dirty="0">
                  <a:latin typeface="Arial" panose="020B0604020202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73744CEA-9465-4A7E-0C82-F99DEE4E19C7}"/>
                  </a:ext>
                </a:extLst>
              </p:cNvPr>
              <p:cNvSpPr txBox="1">
                <a:spLocks noRot="1" noChangeAspect="1" noMove="1" noResize="1" noEditPoints="1" noAdjustHandles="1" noChangeArrowheads="1" noChangeShapeType="1" noTextEdit="1"/>
              </p:cNvSpPr>
              <p:nvPr/>
            </p:nvSpPr>
            <p:spPr>
              <a:xfrm>
                <a:off x="7896286" y="2712107"/>
                <a:ext cx="622224" cy="523220"/>
              </a:xfrm>
              <a:prstGeom prst="rect">
                <a:avLst/>
              </a:prstGeom>
              <a:blipFill>
                <a:blip r:embed="rId3"/>
                <a:stretch>
                  <a:fillRect l="-16667" t="-12791" b="-31395"/>
                </a:stretch>
              </a:blipFill>
              <a:ln>
                <a:noFill/>
              </a:ln>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83D32B3-6A9D-C8D9-886C-ACCE2CE95C2A}"/>
                  </a:ext>
                </a:extLst>
              </p:cNvPr>
              <p:cNvSpPr txBox="1"/>
              <p:nvPr/>
            </p:nvSpPr>
            <p:spPr>
              <a:xfrm>
                <a:off x="7903272" y="4002559"/>
                <a:ext cx="622224" cy="523220"/>
              </a:xfrm>
              <a:prstGeom prst="rect">
                <a:avLst/>
              </a:prstGeom>
              <a:noFill/>
              <a:ln>
                <a:noFill/>
              </a:ln>
            </p:spPr>
            <p:txBody>
              <a:bodyPr wrap="square" lIns="91440" tIns="45720" rIns="91440" bIns="45720" rtlCol="0" anchor="t">
                <a:spAutoFit/>
              </a:bodyPr>
              <a:lstStyle/>
              <a:p>
                <a:pPr algn="ctr"/>
                <a14:m>
                  <m:oMathPara xmlns:m="http://schemas.openxmlformats.org/officeDocument/2006/math">
                    <m:oMathParaPr>
                      <m:jc m:val="centerGroup"/>
                    </m:oMathParaPr>
                    <m:oMath xmlns:m="http://schemas.openxmlformats.org/officeDocument/2006/math">
                      <m:r>
                        <a:rPr lang="en-GB" sz="2800" i="1" dirty="0">
                          <a:latin typeface="Cambria Math" panose="02040503050406030204" pitchFamily="18" charset="0"/>
                        </a:rPr>
                        <m:t>𝑥</m:t>
                      </m:r>
                    </m:oMath>
                  </m:oMathPara>
                </a14:m>
                <a:endParaRPr lang="en-GB" sz="2800" dirty="0">
                  <a:latin typeface="Arial" panose="020B0604020202020204" pitchFamily="34" charset="0"/>
                  <a:cs typeface="Arial" panose="020B0604020202020204" pitchFamily="34" charset="0"/>
                </a:endParaRPr>
              </a:p>
            </p:txBody>
          </p:sp>
        </mc:Choice>
        <mc:Fallback xmlns="">
          <p:sp>
            <p:nvSpPr>
              <p:cNvPr id="20" name="TextBox 19">
                <a:extLst>
                  <a:ext uri="{FF2B5EF4-FFF2-40B4-BE49-F238E27FC236}">
                    <a16:creationId xmlns:a16="http://schemas.microsoft.com/office/drawing/2014/main" id="{083D32B3-6A9D-C8D9-886C-ACCE2CE95C2A}"/>
                  </a:ext>
                </a:extLst>
              </p:cNvPr>
              <p:cNvSpPr txBox="1">
                <a:spLocks noRot="1" noChangeAspect="1" noMove="1" noResize="1" noEditPoints="1" noAdjustHandles="1" noChangeArrowheads="1" noChangeShapeType="1" noTextEdit="1"/>
              </p:cNvSpPr>
              <p:nvPr/>
            </p:nvSpPr>
            <p:spPr>
              <a:xfrm>
                <a:off x="7903272" y="4002559"/>
                <a:ext cx="622224" cy="523220"/>
              </a:xfrm>
              <a:prstGeom prst="rect">
                <a:avLst/>
              </a:prstGeom>
              <a:blipFill>
                <a:blip r:embed="rId4"/>
                <a:stretch>
                  <a:fillRect/>
                </a:stretch>
              </a:blipFill>
              <a:ln>
                <a:noFill/>
              </a:ln>
            </p:spPr>
            <p:txBody>
              <a:bodyPr/>
              <a:lstStyle/>
              <a:p>
                <a:r>
                  <a:rPr lang="en-SG">
                    <a:noFill/>
                  </a:rPr>
                  <a:t> </a:t>
                </a:r>
              </a:p>
            </p:txBody>
          </p:sp>
        </mc:Fallback>
      </mc:AlternateContent>
      <p:sp>
        <p:nvSpPr>
          <p:cNvPr id="23" name="Rectangle: Rounded Corners 22">
            <a:extLst>
              <a:ext uri="{FF2B5EF4-FFF2-40B4-BE49-F238E27FC236}">
                <a16:creationId xmlns:a16="http://schemas.microsoft.com/office/drawing/2014/main" id="{773EB7C1-8152-5C5E-68F9-D860AC0D85D3}"/>
              </a:ext>
            </a:extLst>
          </p:cNvPr>
          <p:cNvSpPr/>
          <p:nvPr/>
        </p:nvSpPr>
        <p:spPr>
          <a:xfrm>
            <a:off x="6532696" y="5567220"/>
            <a:ext cx="3692042" cy="52761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SG" sz="2800" dirty="0">
                <a:solidFill>
                  <a:schemeClr val="tx1"/>
                </a:solidFill>
                <a:latin typeface="Arial" panose="020B0604020202020204" pitchFamily="34" charset="0"/>
              </a:rPr>
              <a:t>The total value is 0.</a:t>
            </a:r>
            <a:endParaRPr lang="en-SG" sz="2800" b="0" dirty="0">
              <a:solidFill>
                <a:schemeClr val="tx1"/>
              </a:solidFill>
              <a:latin typeface="Arial" panose="020B0604020202020204" pitchFamily="34" charset="0"/>
            </a:endParaRPr>
          </a:p>
        </p:txBody>
      </p:sp>
    </p:spTree>
    <p:extLst>
      <p:ext uri="{BB962C8B-B14F-4D97-AF65-F5344CB8AC3E}">
        <p14:creationId xmlns:p14="http://schemas.microsoft.com/office/powerpoint/2010/main" val="107581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9" grpId="0"/>
      <p:bldP spid="20" grpId="0"/>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Solving equations in two steps with tiles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17</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sp>
        <p:nvSpPr>
          <p:cNvPr id="2" name="TextBox 1">
            <a:extLst>
              <a:ext uri="{FF2B5EF4-FFF2-40B4-BE49-F238E27FC236}">
                <a16:creationId xmlns:a16="http://schemas.microsoft.com/office/drawing/2014/main" id="{AB2E2B1F-25A3-3B89-8B40-49E4AE54C909}"/>
              </a:ext>
            </a:extLst>
          </p:cNvPr>
          <p:cNvSpPr txBox="1"/>
          <p:nvPr/>
        </p:nvSpPr>
        <p:spPr>
          <a:xfrm>
            <a:off x="1402023" y="1116304"/>
            <a:ext cx="8877098" cy="460511"/>
          </a:xfrm>
          <a:prstGeom prst="rect">
            <a:avLst/>
          </a:prstGeom>
          <a:noFill/>
        </p:spPr>
        <p:txBody>
          <a:bodyPr wrap="square" rtlCol="0">
            <a:spAutoFit/>
          </a:bodyPr>
          <a:lstStyle/>
          <a:p>
            <a:pPr>
              <a:lnSpc>
                <a:spcPts val="3100"/>
              </a:lnSpc>
              <a:spcAft>
                <a:spcPts val="600"/>
              </a:spcAft>
            </a:pPr>
            <a:r>
              <a:rPr lang="en-US" sz="2400" dirty="0">
                <a:latin typeface="Arial" panose="020B0604020202020204" pitchFamily="34" charset="0"/>
                <a:cs typeface="Arial" panose="020B0604020202020204" pitchFamily="34" charset="0"/>
              </a:rPr>
              <a:t>a) Solve the equations. Use algebra tiles to help you.</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DF9CBA8-EED6-DD6A-2F18-D08D487093F6}"/>
                  </a:ext>
                </a:extLst>
              </p:cNvPr>
              <p:cNvSpPr txBox="1"/>
              <p:nvPr/>
            </p:nvSpPr>
            <p:spPr>
              <a:xfrm>
                <a:off x="2240602" y="1729583"/>
                <a:ext cx="2316809" cy="523220"/>
              </a:xfrm>
              <a:prstGeom prst="rect">
                <a:avLst/>
              </a:prstGeom>
              <a:noFill/>
            </p:spPr>
            <p:txBody>
              <a:bodyPr wrap="square" rtlCol="0">
                <a:spAutoFit/>
              </a:bodyPr>
              <a:lstStyle/>
              <a:p>
                <a:pPr marL="0" indent="0">
                  <a:buNone/>
                </a:pPr>
                <a14:m>
                  <m:oMathPara xmlns:m="http://schemas.openxmlformats.org/officeDocument/2006/math">
                    <m:oMathParaPr>
                      <m:jc m:val="centerGroup"/>
                    </m:oMathParaPr>
                    <m:oMath xmlns:m="http://schemas.openxmlformats.org/officeDocument/2006/math">
                      <m:r>
                        <a:rPr lang="en-SG" sz="2800" b="0" i="1" dirty="0" smtClean="0">
                          <a:solidFill>
                            <a:schemeClr val="tx1"/>
                          </a:solidFill>
                          <a:latin typeface="Cambria Math" panose="02040503050406030204" pitchFamily="18" charset="0"/>
                        </a:rPr>
                        <m:t>2</m:t>
                      </m:r>
                      <m:r>
                        <a:rPr lang="en-GB" sz="2800" i="1" dirty="0" smtClean="0">
                          <a:solidFill>
                            <a:schemeClr val="tx1"/>
                          </a:solidFill>
                          <a:latin typeface="Cambria Math" panose="02040503050406030204" pitchFamily="18" charset="0"/>
                        </a:rPr>
                        <m:t>𝑥</m:t>
                      </m:r>
                      <m:r>
                        <a:rPr lang="en-SG" sz="2800" b="0" i="1" dirty="0" smtClean="0">
                          <a:solidFill>
                            <a:schemeClr val="tx1"/>
                          </a:solidFill>
                          <a:latin typeface="Cambria Math" panose="02040503050406030204" pitchFamily="18" charset="0"/>
                        </a:rPr>
                        <m:t>+1=11</m:t>
                      </m:r>
                    </m:oMath>
                  </m:oMathPara>
                </a14:m>
                <a:endParaRPr lang="en-GB" sz="2800" dirty="0">
                  <a:solidFill>
                    <a:schemeClr val="tx1"/>
                  </a:solidFill>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2DF9CBA8-EED6-DD6A-2F18-D08D487093F6}"/>
                  </a:ext>
                </a:extLst>
              </p:cNvPr>
              <p:cNvSpPr txBox="1">
                <a:spLocks noRot="1" noChangeAspect="1" noMove="1" noResize="1" noEditPoints="1" noAdjustHandles="1" noChangeArrowheads="1" noChangeShapeType="1" noTextEdit="1"/>
              </p:cNvSpPr>
              <p:nvPr/>
            </p:nvSpPr>
            <p:spPr>
              <a:xfrm>
                <a:off x="2240602" y="1729583"/>
                <a:ext cx="2316809" cy="523220"/>
              </a:xfrm>
              <a:prstGeom prst="rect">
                <a:avLst/>
              </a:prstGeom>
              <a:blipFill>
                <a:blip r:embed="rId3"/>
                <a:stretch>
                  <a:fillRect/>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1059DCA-35FA-8AB0-7891-2F7E7AC8552A}"/>
                  </a:ext>
                </a:extLst>
              </p:cNvPr>
              <p:cNvSpPr txBox="1"/>
              <p:nvPr/>
            </p:nvSpPr>
            <p:spPr>
              <a:xfrm>
                <a:off x="6685625" y="1747960"/>
                <a:ext cx="2316809" cy="523220"/>
              </a:xfrm>
              <a:prstGeom prst="rect">
                <a:avLst/>
              </a:prstGeom>
              <a:noFill/>
            </p:spPr>
            <p:txBody>
              <a:bodyPr wrap="square" rtlCol="0">
                <a:spAutoFit/>
              </a:bodyPr>
              <a:lstStyle/>
              <a:p>
                <a:pPr marL="0" indent="0">
                  <a:buNone/>
                </a:pPr>
                <a14:m>
                  <m:oMathPara xmlns:m="http://schemas.openxmlformats.org/officeDocument/2006/math">
                    <m:oMathParaPr>
                      <m:jc m:val="centerGroup"/>
                    </m:oMathParaPr>
                    <m:oMath xmlns:m="http://schemas.openxmlformats.org/officeDocument/2006/math">
                      <m:r>
                        <a:rPr lang="en-SG" sz="2800" b="0" i="1" dirty="0" smtClean="0">
                          <a:solidFill>
                            <a:schemeClr val="tx1"/>
                          </a:solidFill>
                          <a:latin typeface="Cambria Math" panose="02040503050406030204" pitchFamily="18" charset="0"/>
                        </a:rPr>
                        <m:t>4=</m:t>
                      </m:r>
                      <m:r>
                        <a:rPr lang="en-GB" sz="2800" i="1" dirty="0" smtClean="0">
                          <a:solidFill>
                            <a:schemeClr val="tx1"/>
                          </a:solidFill>
                          <a:latin typeface="Cambria Math" panose="02040503050406030204" pitchFamily="18" charset="0"/>
                        </a:rPr>
                        <m:t>𝑥</m:t>
                      </m:r>
                      <m:r>
                        <a:rPr lang="en-SG" sz="2800" b="0" i="1" dirty="0" smtClean="0">
                          <a:solidFill>
                            <a:schemeClr val="tx1"/>
                          </a:solidFill>
                          <a:latin typeface="Cambria Math" panose="02040503050406030204" pitchFamily="18" charset="0"/>
                        </a:rPr>
                        <m:t>–1</m:t>
                      </m:r>
                    </m:oMath>
                  </m:oMathPara>
                </a14:m>
                <a:endParaRPr lang="en-GB" sz="2800" dirty="0">
                  <a:solidFill>
                    <a:schemeClr val="tx1"/>
                  </a:solidFill>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C1059DCA-35FA-8AB0-7891-2F7E7AC8552A}"/>
                  </a:ext>
                </a:extLst>
              </p:cNvPr>
              <p:cNvSpPr txBox="1">
                <a:spLocks noRot="1" noChangeAspect="1" noMove="1" noResize="1" noEditPoints="1" noAdjustHandles="1" noChangeArrowheads="1" noChangeShapeType="1" noTextEdit="1"/>
              </p:cNvSpPr>
              <p:nvPr/>
            </p:nvSpPr>
            <p:spPr>
              <a:xfrm>
                <a:off x="6685625" y="1747960"/>
                <a:ext cx="2316809" cy="523220"/>
              </a:xfrm>
              <a:prstGeom prst="rect">
                <a:avLst/>
              </a:prstGeom>
              <a:blipFill>
                <a:blip r:embed="rId4"/>
                <a:stretch>
                  <a:fillRect/>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7113DB7-5963-DE68-DEFC-96FFBBB04E87}"/>
                  </a:ext>
                </a:extLst>
              </p:cNvPr>
              <p:cNvSpPr txBox="1"/>
              <p:nvPr/>
            </p:nvSpPr>
            <p:spPr>
              <a:xfrm>
                <a:off x="2241907" y="4010049"/>
                <a:ext cx="2316809" cy="523220"/>
              </a:xfrm>
              <a:prstGeom prst="rect">
                <a:avLst/>
              </a:prstGeom>
              <a:noFill/>
            </p:spPr>
            <p:txBody>
              <a:bodyPr wrap="square" rtlCol="0">
                <a:spAutoFit/>
              </a:bodyPr>
              <a:lstStyle/>
              <a:p>
                <a:pPr marL="0" indent="0">
                  <a:buNone/>
                </a:pPr>
                <a14:m>
                  <m:oMathPara xmlns:m="http://schemas.openxmlformats.org/officeDocument/2006/math">
                    <m:oMathParaPr>
                      <m:jc m:val="centerGroup"/>
                    </m:oMathParaPr>
                    <m:oMath xmlns:m="http://schemas.openxmlformats.org/officeDocument/2006/math">
                      <m:r>
                        <a:rPr lang="en-SG" sz="2800" b="0" i="1" dirty="0" smtClean="0">
                          <a:solidFill>
                            <a:schemeClr val="tx1"/>
                          </a:solidFill>
                          <a:latin typeface="Cambria Math" panose="02040503050406030204" pitchFamily="18" charset="0"/>
                        </a:rPr>
                        <m:t>16=3</m:t>
                      </m:r>
                      <m:r>
                        <a:rPr lang="en-GB" sz="2800" i="1" dirty="0" smtClean="0">
                          <a:solidFill>
                            <a:schemeClr val="tx1"/>
                          </a:solidFill>
                          <a:latin typeface="Cambria Math" panose="02040503050406030204" pitchFamily="18" charset="0"/>
                        </a:rPr>
                        <m:t>𝑥</m:t>
                      </m:r>
                      <m:r>
                        <a:rPr lang="en-SG" sz="2800" b="0" i="1" dirty="0" smtClean="0">
                          <a:solidFill>
                            <a:schemeClr val="tx1"/>
                          </a:solidFill>
                          <a:latin typeface="Cambria Math" panose="02040503050406030204" pitchFamily="18" charset="0"/>
                        </a:rPr>
                        <m:t>+1</m:t>
                      </m:r>
                    </m:oMath>
                  </m:oMathPara>
                </a14:m>
                <a:endParaRPr lang="en-GB" sz="2800" dirty="0">
                  <a:solidFill>
                    <a:schemeClr val="tx1"/>
                  </a:solidFill>
                  <a:latin typeface="Arial" panose="020B0604020202020204" pitchFamily="34" charset="0"/>
                  <a:cs typeface="Arial" panose="020B0604020202020204" pitchFamily="34" charset="0"/>
                </a:endParaRPr>
              </a:p>
            </p:txBody>
          </p:sp>
        </mc:Choice>
        <mc:Fallback xmlns="">
          <p:sp>
            <p:nvSpPr>
              <p:cNvPr id="24" name="TextBox 23">
                <a:extLst>
                  <a:ext uri="{FF2B5EF4-FFF2-40B4-BE49-F238E27FC236}">
                    <a16:creationId xmlns:a16="http://schemas.microsoft.com/office/drawing/2014/main" id="{57113DB7-5963-DE68-DEFC-96FFBBB04E87}"/>
                  </a:ext>
                </a:extLst>
              </p:cNvPr>
              <p:cNvSpPr txBox="1">
                <a:spLocks noRot="1" noChangeAspect="1" noMove="1" noResize="1" noEditPoints="1" noAdjustHandles="1" noChangeArrowheads="1" noChangeShapeType="1" noTextEdit="1"/>
              </p:cNvSpPr>
              <p:nvPr/>
            </p:nvSpPr>
            <p:spPr>
              <a:xfrm>
                <a:off x="2241907" y="4010049"/>
                <a:ext cx="2316809" cy="523220"/>
              </a:xfrm>
              <a:prstGeom prst="rect">
                <a:avLst/>
              </a:prstGeom>
              <a:blipFill>
                <a:blip r:embed="rId5"/>
                <a:stretch>
                  <a:fillRect/>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DB5B598-D1E9-D421-D7AE-F3C69A7532D8}"/>
                  </a:ext>
                </a:extLst>
              </p:cNvPr>
              <p:cNvSpPr txBox="1"/>
              <p:nvPr/>
            </p:nvSpPr>
            <p:spPr>
              <a:xfrm>
                <a:off x="6484337" y="4028426"/>
                <a:ext cx="2316809" cy="523220"/>
              </a:xfrm>
              <a:prstGeom prst="rect">
                <a:avLst/>
              </a:prstGeom>
              <a:noFill/>
            </p:spPr>
            <p:txBody>
              <a:bodyPr wrap="square" rtlCol="0">
                <a:spAutoFit/>
              </a:bodyPr>
              <a:lstStyle/>
              <a:p>
                <a:pPr marL="0" indent="0">
                  <a:buNone/>
                </a:pPr>
                <a14:m>
                  <m:oMathPara xmlns:m="http://schemas.openxmlformats.org/officeDocument/2006/math">
                    <m:oMathParaPr>
                      <m:jc m:val="centerGroup"/>
                    </m:oMathParaPr>
                    <m:oMath xmlns:m="http://schemas.openxmlformats.org/officeDocument/2006/math">
                      <m:r>
                        <a:rPr lang="en-SG" sz="2800" i="1" dirty="0" smtClean="0">
                          <a:latin typeface="Cambria Math" panose="02040503050406030204" pitchFamily="18" charset="0"/>
                        </a:rPr>
                        <m:t>2</m:t>
                      </m:r>
                      <m:r>
                        <a:rPr lang="en-GB" sz="2800" i="1" dirty="0" smtClean="0">
                          <a:solidFill>
                            <a:schemeClr val="tx1"/>
                          </a:solidFill>
                          <a:latin typeface="Cambria Math" panose="02040503050406030204" pitchFamily="18" charset="0"/>
                        </a:rPr>
                        <m:t>𝑥</m:t>
                      </m:r>
                      <m:r>
                        <a:rPr lang="en-SG" sz="2800" b="0" i="1" dirty="0" smtClean="0">
                          <a:solidFill>
                            <a:schemeClr val="tx1"/>
                          </a:solidFill>
                          <a:latin typeface="Cambria Math" panose="02040503050406030204" pitchFamily="18" charset="0"/>
                        </a:rPr>
                        <m:t>–1=7</m:t>
                      </m:r>
                    </m:oMath>
                  </m:oMathPara>
                </a14:m>
                <a:endParaRPr lang="en-GB" sz="2800" dirty="0">
                  <a:solidFill>
                    <a:schemeClr val="tx1"/>
                  </a:solidFill>
                  <a:latin typeface="Arial" panose="020B0604020202020204" pitchFamily="34" charset="0"/>
                  <a:cs typeface="Arial" panose="020B0604020202020204" pitchFamily="34" charset="0"/>
                </a:endParaRPr>
              </a:p>
            </p:txBody>
          </p:sp>
        </mc:Choice>
        <mc:Fallback xmlns="">
          <p:sp>
            <p:nvSpPr>
              <p:cNvPr id="29" name="TextBox 28">
                <a:extLst>
                  <a:ext uri="{FF2B5EF4-FFF2-40B4-BE49-F238E27FC236}">
                    <a16:creationId xmlns:a16="http://schemas.microsoft.com/office/drawing/2014/main" id="{FDB5B598-D1E9-D421-D7AE-F3C69A7532D8}"/>
                  </a:ext>
                </a:extLst>
              </p:cNvPr>
              <p:cNvSpPr txBox="1">
                <a:spLocks noRot="1" noChangeAspect="1" noMove="1" noResize="1" noEditPoints="1" noAdjustHandles="1" noChangeArrowheads="1" noChangeShapeType="1" noTextEdit="1"/>
              </p:cNvSpPr>
              <p:nvPr/>
            </p:nvSpPr>
            <p:spPr>
              <a:xfrm>
                <a:off x="6484337" y="4028426"/>
                <a:ext cx="2316809" cy="523220"/>
              </a:xfrm>
              <a:prstGeom prst="rect">
                <a:avLst/>
              </a:prstGeom>
              <a:blipFill>
                <a:blip r:embed="rId6"/>
                <a:stretch>
                  <a:fillRect/>
                </a:stretch>
              </a:blipFill>
            </p:spPr>
            <p:txBody>
              <a:bodyPr/>
              <a:lstStyle/>
              <a:p>
                <a:r>
                  <a:rPr lang="en-SG">
                    <a:noFill/>
                  </a:rPr>
                  <a:t> </a:t>
                </a:r>
              </a:p>
            </p:txBody>
          </p:sp>
        </mc:Fallback>
      </mc:AlternateContent>
      <p:grpSp>
        <p:nvGrpSpPr>
          <p:cNvPr id="60" name="Group 59">
            <a:extLst>
              <a:ext uri="{FF2B5EF4-FFF2-40B4-BE49-F238E27FC236}">
                <a16:creationId xmlns:a16="http://schemas.microsoft.com/office/drawing/2014/main" id="{E1D45FF8-B183-15B7-8F5E-6A9E28B54E35}"/>
              </a:ext>
            </a:extLst>
          </p:cNvPr>
          <p:cNvGrpSpPr/>
          <p:nvPr/>
        </p:nvGrpSpPr>
        <p:grpSpPr>
          <a:xfrm>
            <a:off x="1463337" y="1714577"/>
            <a:ext cx="8751557" cy="4494837"/>
            <a:chOff x="1463337" y="1906110"/>
            <a:chExt cx="8751557" cy="2796536"/>
          </a:xfrm>
        </p:grpSpPr>
        <p:grpSp>
          <p:nvGrpSpPr>
            <p:cNvPr id="23" name="Group 22">
              <a:extLst>
                <a:ext uri="{FF2B5EF4-FFF2-40B4-BE49-F238E27FC236}">
                  <a16:creationId xmlns:a16="http://schemas.microsoft.com/office/drawing/2014/main" id="{7CD4F02C-83AB-0BAF-A37A-20C43AC8BDF2}"/>
                </a:ext>
              </a:extLst>
            </p:cNvPr>
            <p:cNvGrpSpPr/>
            <p:nvPr/>
          </p:nvGrpSpPr>
          <p:grpSpPr>
            <a:xfrm>
              <a:off x="1463337" y="1906110"/>
              <a:ext cx="8750251" cy="1400616"/>
              <a:chOff x="1670400" y="1906110"/>
              <a:chExt cx="7845395" cy="1522890"/>
            </a:xfrm>
          </p:grpSpPr>
          <p:sp>
            <p:nvSpPr>
              <p:cNvPr id="17" name="Rectangle 16">
                <a:extLst>
                  <a:ext uri="{FF2B5EF4-FFF2-40B4-BE49-F238E27FC236}">
                    <a16:creationId xmlns:a16="http://schemas.microsoft.com/office/drawing/2014/main" id="{7965D505-0B27-8D7A-6441-EDD11E75430E}"/>
                  </a:ext>
                </a:extLst>
              </p:cNvPr>
              <p:cNvSpPr/>
              <p:nvPr/>
            </p:nvSpPr>
            <p:spPr>
              <a:xfrm>
                <a:off x="1670400" y="1906111"/>
                <a:ext cx="3921392" cy="152288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1" name="Rectangle 20">
                <a:extLst>
                  <a:ext uri="{FF2B5EF4-FFF2-40B4-BE49-F238E27FC236}">
                    <a16:creationId xmlns:a16="http://schemas.microsoft.com/office/drawing/2014/main" id="{2E3AC08F-31C8-C3DD-3283-A5B5091A3C07}"/>
                  </a:ext>
                </a:extLst>
              </p:cNvPr>
              <p:cNvSpPr/>
              <p:nvPr/>
            </p:nvSpPr>
            <p:spPr>
              <a:xfrm>
                <a:off x="5594403" y="1906110"/>
                <a:ext cx="3921392" cy="152289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p:nvGrpSpPr>
            <p:cNvPr id="33" name="Group 32">
              <a:extLst>
                <a:ext uri="{FF2B5EF4-FFF2-40B4-BE49-F238E27FC236}">
                  <a16:creationId xmlns:a16="http://schemas.microsoft.com/office/drawing/2014/main" id="{53065C97-DFAC-8C24-BAE0-BB0612D07044}"/>
                </a:ext>
              </a:extLst>
            </p:cNvPr>
            <p:cNvGrpSpPr/>
            <p:nvPr/>
          </p:nvGrpSpPr>
          <p:grpSpPr>
            <a:xfrm>
              <a:off x="1463338" y="3302030"/>
              <a:ext cx="8751556" cy="1400616"/>
              <a:chOff x="1670400" y="1906110"/>
              <a:chExt cx="7845395" cy="1522890"/>
            </a:xfrm>
          </p:grpSpPr>
          <p:sp>
            <p:nvSpPr>
              <p:cNvPr id="34" name="Rectangle 33">
                <a:extLst>
                  <a:ext uri="{FF2B5EF4-FFF2-40B4-BE49-F238E27FC236}">
                    <a16:creationId xmlns:a16="http://schemas.microsoft.com/office/drawing/2014/main" id="{27D87A25-DC8F-0C4F-C558-434EF93719E8}"/>
                  </a:ext>
                </a:extLst>
              </p:cNvPr>
              <p:cNvSpPr/>
              <p:nvPr/>
            </p:nvSpPr>
            <p:spPr>
              <a:xfrm>
                <a:off x="1670400" y="1906111"/>
                <a:ext cx="3921392" cy="152288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5" name="Rectangle 34">
                <a:extLst>
                  <a:ext uri="{FF2B5EF4-FFF2-40B4-BE49-F238E27FC236}">
                    <a16:creationId xmlns:a16="http://schemas.microsoft.com/office/drawing/2014/main" id="{56A12C44-8333-9393-558E-F75B77D37780}"/>
                  </a:ext>
                </a:extLst>
              </p:cNvPr>
              <p:cNvSpPr/>
              <p:nvPr/>
            </p:nvSpPr>
            <p:spPr>
              <a:xfrm>
                <a:off x="5594403" y="1906110"/>
                <a:ext cx="3921392" cy="152289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mc:AlternateContent xmlns:mc="http://schemas.openxmlformats.org/markup-compatibility/2006" xmlns:a14="http://schemas.microsoft.com/office/drawing/2010/main">
        <mc:Choice Requires="a14">
          <p:sp>
            <p:nvSpPr>
              <p:cNvPr id="79" name="Rectangle: Rounded Corners 78">
                <a:extLst>
                  <a:ext uri="{FF2B5EF4-FFF2-40B4-BE49-F238E27FC236}">
                    <a16:creationId xmlns:a16="http://schemas.microsoft.com/office/drawing/2014/main" id="{7F45FE73-8DB8-E5CD-51A8-5643B3789C6F}"/>
                  </a:ext>
                </a:extLst>
              </p:cNvPr>
              <p:cNvSpPr/>
              <p:nvPr/>
            </p:nvSpPr>
            <p:spPr>
              <a:xfrm>
                <a:off x="2681003" y="3205528"/>
                <a:ext cx="1254642" cy="52761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14:m>
                  <m:oMathPara xmlns:m="http://schemas.openxmlformats.org/officeDocument/2006/math">
                    <m:oMathParaPr>
                      <m:jc m:val="centerGroup"/>
                    </m:oMathParaPr>
                    <m:oMath xmlns:m="http://schemas.openxmlformats.org/officeDocument/2006/math">
                      <m:r>
                        <a:rPr lang="en-GB" sz="2800" i="1" dirty="0" smtClean="0">
                          <a:solidFill>
                            <a:schemeClr val="tx1"/>
                          </a:solidFill>
                          <a:latin typeface="Cambria Math" panose="02040503050406030204" pitchFamily="18" charset="0"/>
                        </a:rPr>
                        <m:t>𝑥</m:t>
                      </m:r>
                      <m:r>
                        <a:rPr lang="en-SG" sz="2800" b="0" i="1" dirty="0" smtClean="0">
                          <a:solidFill>
                            <a:schemeClr val="tx1"/>
                          </a:solidFill>
                          <a:latin typeface="Cambria Math" panose="02040503050406030204" pitchFamily="18" charset="0"/>
                        </a:rPr>
                        <m:t>=5</m:t>
                      </m:r>
                    </m:oMath>
                  </m:oMathPara>
                </a14:m>
                <a:endParaRPr lang="en-SG" sz="2800" b="0" dirty="0">
                  <a:solidFill>
                    <a:schemeClr val="tx1"/>
                  </a:solidFill>
                  <a:latin typeface="Arial" panose="020B0604020202020204" pitchFamily="34" charset="0"/>
                </a:endParaRPr>
              </a:p>
            </p:txBody>
          </p:sp>
        </mc:Choice>
        <mc:Fallback xmlns="">
          <p:sp>
            <p:nvSpPr>
              <p:cNvPr id="79" name="Rectangle: Rounded Corners 78">
                <a:extLst>
                  <a:ext uri="{FF2B5EF4-FFF2-40B4-BE49-F238E27FC236}">
                    <a16:creationId xmlns:a16="http://schemas.microsoft.com/office/drawing/2014/main" id="{7F45FE73-8DB8-E5CD-51A8-5643B3789C6F}"/>
                  </a:ext>
                </a:extLst>
              </p:cNvPr>
              <p:cNvSpPr>
                <a:spLocks noRot="1" noChangeAspect="1" noMove="1" noResize="1" noEditPoints="1" noAdjustHandles="1" noChangeArrowheads="1" noChangeShapeType="1" noTextEdit="1"/>
              </p:cNvSpPr>
              <p:nvPr/>
            </p:nvSpPr>
            <p:spPr>
              <a:xfrm>
                <a:off x="2681003" y="3205528"/>
                <a:ext cx="1254642" cy="527615"/>
              </a:xfrm>
              <a:prstGeom prst="roundRect">
                <a:avLst/>
              </a:prstGeom>
              <a:blipFill>
                <a:blip r:embed="rId7"/>
                <a:stretch>
                  <a:fillRect/>
                </a:stretch>
              </a:blipFill>
              <a:ln>
                <a:noFill/>
              </a:ln>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80" name="Rectangle: Rounded Corners 79">
                <a:extLst>
                  <a:ext uri="{FF2B5EF4-FFF2-40B4-BE49-F238E27FC236}">
                    <a16:creationId xmlns:a16="http://schemas.microsoft.com/office/drawing/2014/main" id="{840F35D7-DB94-235E-BD8F-58881681AF18}"/>
                  </a:ext>
                </a:extLst>
              </p:cNvPr>
              <p:cNvSpPr/>
              <p:nvPr/>
            </p:nvSpPr>
            <p:spPr>
              <a:xfrm>
                <a:off x="7348806" y="3241737"/>
                <a:ext cx="1254642" cy="52761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14:m>
                  <m:oMathPara xmlns:m="http://schemas.openxmlformats.org/officeDocument/2006/math">
                    <m:oMathParaPr>
                      <m:jc m:val="centerGroup"/>
                    </m:oMathParaPr>
                    <m:oMath xmlns:m="http://schemas.openxmlformats.org/officeDocument/2006/math">
                      <m:r>
                        <a:rPr lang="en-GB" sz="2800" i="1" dirty="0" smtClean="0">
                          <a:solidFill>
                            <a:schemeClr val="tx1"/>
                          </a:solidFill>
                          <a:latin typeface="Cambria Math" panose="02040503050406030204" pitchFamily="18" charset="0"/>
                        </a:rPr>
                        <m:t>𝑥</m:t>
                      </m:r>
                      <m:r>
                        <a:rPr lang="en-SG" sz="2800" b="0" i="1" dirty="0" smtClean="0">
                          <a:solidFill>
                            <a:schemeClr val="tx1"/>
                          </a:solidFill>
                          <a:latin typeface="Cambria Math" panose="02040503050406030204" pitchFamily="18" charset="0"/>
                        </a:rPr>
                        <m:t>=5</m:t>
                      </m:r>
                    </m:oMath>
                  </m:oMathPara>
                </a14:m>
                <a:endParaRPr lang="en-SG" sz="2800" b="0" dirty="0">
                  <a:solidFill>
                    <a:schemeClr val="tx1"/>
                  </a:solidFill>
                  <a:latin typeface="Arial" panose="020B0604020202020204" pitchFamily="34" charset="0"/>
                </a:endParaRPr>
              </a:p>
            </p:txBody>
          </p:sp>
        </mc:Choice>
        <mc:Fallback xmlns="">
          <p:sp>
            <p:nvSpPr>
              <p:cNvPr id="80" name="Rectangle: Rounded Corners 79">
                <a:extLst>
                  <a:ext uri="{FF2B5EF4-FFF2-40B4-BE49-F238E27FC236}">
                    <a16:creationId xmlns:a16="http://schemas.microsoft.com/office/drawing/2014/main" id="{840F35D7-DB94-235E-BD8F-58881681AF18}"/>
                  </a:ext>
                </a:extLst>
              </p:cNvPr>
              <p:cNvSpPr>
                <a:spLocks noRot="1" noChangeAspect="1" noMove="1" noResize="1" noEditPoints="1" noAdjustHandles="1" noChangeArrowheads="1" noChangeShapeType="1" noTextEdit="1"/>
              </p:cNvSpPr>
              <p:nvPr/>
            </p:nvSpPr>
            <p:spPr>
              <a:xfrm>
                <a:off x="7348806" y="3241737"/>
                <a:ext cx="1254642" cy="527615"/>
              </a:xfrm>
              <a:prstGeom prst="roundRect">
                <a:avLst/>
              </a:prstGeom>
              <a:blipFill>
                <a:blip r:embed="rId8"/>
                <a:stretch>
                  <a:fillRect/>
                </a:stretch>
              </a:blipFill>
              <a:ln>
                <a:noFill/>
              </a:ln>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81" name="Rectangle: Rounded Corners 80">
                <a:extLst>
                  <a:ext uri="{FF2B5EF4-FFF2-40B4-BE49-F238E27FC236}">
                    <a16:creationId xmlns:a16="http://schemas.microsoft.com/office/drawing/2014/main" id="{78583BDA-6D31-54CE-735F-293B7E7A373E}"/>
                  </a:ext>
                </a:extLst>
              </p:cNvPr>
              <p:cNvSpPr/>
              <p:nvPr/>
            </p:nvSpPr>
            <p:spPr>
              <a:xfrm>
                <a:off x="2771685" y="5571921"/>
                <a:ext cx="1254642" cy="52761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14:m>
                  <m:oMathPara xmlns:m="http://schemas.openxmlformats.org/officeDocument/2006/math">
                    <m:oMathParaPr>
                      <m:jc m:val="centerGroup"/>
                    </m:oMathParaPr>
                    <m:oMath xmlns:m="http://schemas.openxmlformats.org/officeDocument/2006/math">
                      <m:r>
                        <a:rPr lang="en-GB" sz="2800" i="1" dirty="0" smtClean="0">
                          <a:solidFill>
                            <a:schemeClr val="tx1"/>
                          </a:solidFill>
                          <a:latin typeface="Cambria Math" panose="02040503050406030204" pitchFamily="18" charset="0"/>
                        </a:rPr>
                        <m:t>𝑥</m:t>
                      </m:r>
                      <m:r>
                        <a:rPr lang="en-SG" sz="2800" b="0" i="1" dirty="0" smtClean="0">
                          <a:solidFill>
                            <a:schemeClr val="tx1"/>
                          </a:solidFill>
                          <a:latin typeface="Cambria Math" panose="02040503050406030204" pitchFamily="18" charset="0"/>
                        </a:rPr>
                        <m:t>=5</m:t>
                      </m:r>
                    </m:oMath>
                  </m:oMathPara>
                </a14:m>
                <a:endParaRPr lang="en-SG" sz="2800" b="0" dirty="0">
                  <a:solidFill>
                    <a:schemeClr val="tx1"/>
                  </a:solidFill>
                  <a:latin typeface="Arial" panose="020B0604020202020204" pitchFamily="34" charset="0"/>
                </a:endParaRPr>
              </a:p>
            </p:txBody>
          </p:sp>
        </mc:Choice>
        <mc:Fallback xmlns="">
          <p:sp>
            <p:nvSpPr>
              <p:cNvPr id="81" name="Rectangle: Rounded Corners 80">
                <a:extLst>
                  <a:ext uri="{FF2B5EF4-FFF2-40B4-BE49-F238E27FC236}">
                    <a16:creationId xmlns:a16="http://schemas.microsoft.com/office/drawing/2014/main" id="{78583BDA-6D31-54CE-735F-293B7E7A373E}"/>
                  </a:ext>
                </a:extLst>
              </p:cNvPr>
              <p:cNvSpPr>
                <a:spLocks noRot="1" noChangeAspect="1" noMove="1" noResize="1" noEditPoints="1" noAdjustHandles="1" noChangeArrowheads="1" noChangeShapeType="1" noTextEdit="1"/>
              </p:cNvSpPr>
              <p:nvPr/>
            </p:nvSpPr>
            <p:spPr>
              <a:xfrm>
                <a:off x="2771685" y="5571921"/>
                <a:ext cx="1254642" cy="527615"/>
              </a:xfrm>
              <a:prstGeom prst="roundRect">
                <a:avLst/>
              </a:prstGeom>
              <a:blipFill>
                <a:blip r:embed="rId9"/>
                <a:stretch>
                  <a:fillRect/>
                </a:stretch>
              </a:blipFill>
              <a:ln>
                <a:noFill/>
              </a:ln>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82" name="Rectangle: Rounded Corners 81">
                <a:extLst>
                  <a:ext uri="{FF2B5EF4-FFF2-40B4-BE49-F238E27FC236}">
                    <a16:creationId xmlns:a16="http://schemas.microsoft.com/office/drawing/2014/main" id="{6C835DB4-917E-D7D7-7A67-593039AE6BCF}"/>
                  </a:ext>
                </a:extLst>
              </p:cNvPr>
              <p:cNvSpPr/>
              <p:nvPr/>
            </p:nvSpPr>
            <p:spPr>
              <a:xfrm>
                <a:off x="7202499" y="5517291"/>
                <a:ext cx="1254642" cy="52761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14:m>
                  <m:oMathPara xmlns:m="http://schemas.openxmlformats.org/officeDocument/2006/math">
                    <m:oMathParaPr>
                      <m:jc m:val="centerGroup"/>
                    </m:oMathParaPr>
                    <m:oMath xmlns:m="http://schemas.openxmlformats.org/officeDocument/2006/math">
                      <m:r>
                        <a:rPr lang="en-GB" sz="2800" i="1" dirty="0" smtClean="0">
                          <a:solidFill>
                            <a:schemeClr val="tx1"/>
                          </a:solidFill>
                          <a:latin typeface="Cambria Math" panose="02040503050406030204" pitchFamily="18" charset="0"/>
                        </a:rPr>
                        <m:t>𝑥</m:t>
                      </m:r>
                      <m:r>
                        <a:rPr lang="en-SG" sz="2800" b="0" i="1" dirty="0" smtClean="0">
                          <a:solidFill>
                            <a:schemeClr val="tx1"/>
                          </a:solidFill>
                          <a:latin typeface="Cambria Math" panose="02040503050406030204" pitchFamily="18" charset="0"/>
                        </a:rPr>
                        <m:t>=4</m:t>
                      </m:r>
                    </m:oMath>
                  </m:oMathPara>
                </a14:m>
                <a:endParaRPr lang="en-SG" sz="2800" b="0" dirty="0">
                  <a:solidFill>
                    <a:schemeClr val="tx1"/>
                  </a:solidFill>
                  <a:latin typeface="Arial" panose="020B0604020202020204" pitchFamily="34" charset="0"/>
                </a:endParaRPr>
              </a:p>
            </p:txBody>
          </p:sp>
        </mc:Choice>
        <mc:Fallback xmlns="">
          <p:sp>
            <p:nvSpPr>
              <p:cNvPr id="82" name="Rectangle: Rounded Corners 81">
                <a:extLst>
                  <a:ext uri="{FF2B5EF4-FFF2-40B4-BE49-F238E27FC236}">
                    <a16:creationId xmlns:a16="http://schemas.microsoft.com/office/drawing/2014/main" id="{6C835DB4-917E-D7D7-7A67-593039AE6BCF}"/>
                  </a:ext>
                </a:extLst>
              </p:cNvPr>
              <p:cNvSpPr>
                <a:spLocks noRot="1" noChangeAspect="1" noMove="1" noResize="1" noEditPoints="1" noAdjustHandles="1" noChangeArrowheads="1" noChangeShapeType="1" noTextEdit="1"/>
              </p:cNvSpPr>
              <p:nvPr/>
            </p:nvSpPr>
            <p:spPr>
              <a:xfrm>
                <a:off x="7202499" y="5517291"/>
                <a:ext cx="1254642" cy="527615"/>
              </a:xfrm>
              <a:prstGeom prst="roundRect">
                <a:avLst/>
              </a:prstGeom>
              <a:blipFill>
                <a:blip r:embed="rId10"/>
                <a:stretch>
                  <a:fillRect/>
                </a:stretch>
              </a:blipFill>
              <a:ln>
                <a:noFill/>
              </a:ln>
            </p:spPr>
            <p:txBody>
              <a:bodyPr/>
              <a:lstStyle/>
              <a:p>
                <a:r>
                  <a:rPr lang="en-SG">
                    <a:noFill/>
                  </a:rPr>
                  <a:t> </a:t>
                </a:r>
              </a:p>
            </p:txBody>
          </p:sp>
        </mc:Fallback>
      </mc:AlternateContent>
      <p:sp>
        <p:nvSpPr>
          <p:cNvPr id="83" name="Rectangle 82">
            <a:extLst>
              <a:ext uri="{FF2B5EF4-FFF2-40B4-BE49-F238E27FC236}">
                <a16:creationId xmlns:a16="http://schemas.microsoft.com/office/drawing/2014/main" id="{B441938D-5CA0-1A2C-D8CE-61C8740B22B5}"/>
              </a:ext>
            </a:extLst>
          </p:cNvPr>
          <p:cNvSpPr/>
          <p:nvPr/>
        </p:nvSpPr>
        <p:spPr>
          <a:xfrm>
            <a:off x="2633598" y="3192139"/>
            <a:ext cx="1431983" cy="577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4" name="Rectangle 83">
            <a:extLst>
              <a:ext uri="{FF2B5EF4-FFF2-40B4-BE49-F238E27FC236}">
                <a16:creationId xmlns:a16="http://schemas.microsoft.com/office/drawing/2014/main" id="{828A8CAA-0973-3E4A-99C2-CC4A2F567DCE}"/>
              </a:ext>
            </a:extLst>
          </p:cNvPr>
          <p:cNvSpPr/>
          <p:nvPr/>
        </p:nvSpPr>
        <p:spPr>
          <a:xfrm>
            <a:off x="7310761" y="3173446"/>
            <a:ext cx="1431983" cy="577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5" name="Rectangle 84">
            <a:extLst>
              <a:ext uri="{FF2B5EF4-FFF2-40B4-BE49-F238E27FC236}">
                <a16:creationId xmlns:a16="http://schemas.microsoft.com/office/drawing/2014/main" id="{194C7582-33D5-86B3-F1BD-4DAA91C93FA0}"/>
              </a:ext>
            </a:extLst>
          </p:cNvPr>
          <p:cNvSpPr/>
          <p:nvPr/>
        </p:nvSpPr>
        <p:spPr>
          <a:xfrm>
            <a:off x="2690166" y="5515200"/>
            <a:ext cx="1431983" cy="577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6" name="Rectangle 85">
            <a:extLst>
              <a:ext uri="{FF2B5EF4-FFF2-40B4-BE49-F238E27FC236}">
                <a16:creationId xmlns:a16="http://schemas.microsoft.com/office/drawing/2014/main" id="{0ECD1E14-379E-A68B-824D-F5A611E8B6E8}"/>
              </a:ext>
            </a:extLst>
          </p:cNvPr>
          <p:cNvSpPr/>
          <p:nvPr/>
        </p:nvSpPr>
        <p:spPr>
          <a:xfrm>
            <a:off x="7178617" y="5483478"/>
            <a:ext cx="1431983" cy="577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5" name="Group 4">
            <a:extLst>
              <a:ext uri="{FF2B5EF4-FFF2-40B4-BE49-F238E27FC236}">
                <a16:creationId xmlns:a16="http://schemas.microsoft.com/office/drawing/2014/main" id="{D6C4F1A5-363D-9822-8064-B67285819166}"/>
              </a:ext>
            </a:extLst>
          </p:cNvPr>
          <p:cNvGrpSpPr/>
          <p:nvPr/>
        </p:nvGrpSpPr>
        <p:grpSpPr>
          <a:xfrm>
            <a:off x="2381773" y="2263978"/>
            <a:ext cx="1149218" cy="465963"/>
            <a:chOff x="1124971" y="2070942"/>
            <a:chExt cx="1767199" cy="716530"/>
          </a:xfrm>
        </p:grpSpPr>
        <p:sp>
          <p:nvSpPr>
            <p:cNvPr id="6" name="Rectangle 5">
              <a:extLst>
                <a:ext uri="{FF2B5EF4-FFF2-40B4-BE49-F238E27FC236}">
                  <a16:creationId xmlns:a16="http://schemas.microsoft.com/office/drawing/2014/main" id="{5C8E619C-781F-1E54-8D73-E32119CC78DF}"/>
                </a:ext>
              </a:extLst>
            </p:cNvPr>
            <p:cNvSpPr/>
            <p:nvPr/>
          </p:nvSpPr>
          <p:spPr>
            <a:xfrm rot="5400000" flipH="1">
              <a:off x="1648342" y="1618725"/>
              <a:ext cx="302400" cy="1206834"/>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B313C875-BBC8-CC5D-DB4B-35D815373B85}"/>
                </a:ext>
              </a:extLst>
            </p:cNvPr>
            <p:cNvSpPr/>
            <p:nvPr/>
          </p:nvSpPr>
          <p:spPr>
            <a:xfrm rot="383632" flipH="1" flipV="1">
              <a:off x="2651613" y="2395485"/>
              <a:ext cx="240557" cy="227433"/>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1D4D3C73-4942-AA57-F656-DAB3BC60645B}"/>
                </a:ext>
              </a:extLst>
            </p:cNvPr>
            <p:cNvSpPr/>
            <p:nvPr/>
          </p:nvSpPr>
          <p:spPr>
            <a:xfrm rot="5400000" flipH="1">
              <a:off x="1577188" y="2032855"/>
              <a:ext cx="302400" cy="1206834"/>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9" name="Group 18">
            <a:extLst>
              <a:ext uri="{FF2B5EF4-FFF2-40B4-BE49-F238E27FC236}">
                <a16:creationId xmlns:a16="http://schemas.microsoft.com/office/drawing/2014/main" id="{0813B96C-D2CE-C52A-69EF-FF2D63FC6898}"/>
              </a:ext>
            </a:extLst>
          </p:cNvPr>
          <p:cNvGrpSpPr/>
          <p:nvPr/>
        </p:nvGrpSpPr>
        <p:grpSpPr>
          <a:xfrm>
            <a:off x="7740476" y="2390786"/>
            <a:ext cx="1243832" cy="196652"/>
            <a:chOff x="8213415" y="2237344"/>
            <a:chExt cx="1912692" cy="302400"/>
          </a:xfrm>
        </p:grpSpPr>
        <p:sp>
          <p:nvSpPr>
            <p:cNvPr id="20" name="Rectangle 19">
              <a:extLst>
                <a:ext uri="{FF2B5EF4-FFF2-40B4-BE49-F238E27FC236}">
                  <a16:creationId xmlns:a16="http://schemas.microsoft.com/office/drawing/2014/main" id="{53568F7E-D58A-E490-E693-1A128A3110B6}"/>
                </a:ext>
              </a:extLst>
            </p:cNvPr>
            <p:cNvSpPr/>
            <p:nvPr/>
          </p:nvSpPr>
          <p:spPr>
            <a:xfrm rot="5400000" flipH="1">
              <a:off x="8665632" y="1785127"/>
              <a:ext cx="302400" cy="1206834"/>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FF2B5EF4-FFF2-40B4-BE49-F238E27FC236}">
                  <a16:creationId xmlns:a16="http://schemas.microsoft.com/office/drawing/2014/main" id="{5B6F3466-4C91-E71D-591E-09B6E3356FC8}"/>
                </a:ext>
              </a:extLst>
            </p:cNvPr>
            <p:cNvSpPr/>
            <p:nvPr/>
          </p:nvSpPr>
          <p:spPr>
            <a:xfrm rot="383632" flipH="1">
              <a:off x="9849264" y="2242828"/>
              <a:ext cx="276843" cy="244281"/>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6" name="Group 25">
            <a:extLst>
              <a:ext uri="{FF2B5EF4-FFF2-40B4-BE49-F238E27FC236}">
                <a16:creationId xmlns:a16="http://schemas.microsoft.com/office/drawing/2014/main" id="{D348DDBE-B173-98B6-B80D-D813A4791F85}"/>
              </a:ext>
            </a:extLst>
          </p:cNvPr>
          <p:cNvGrpSpPr/>
          <p:nvPr/>
        </p:nvGrpSpPr>
        <p:grpSpPr>
          <a:xfrm>
            <a:off x="6795220" y="4614392"/>
            <a:ext cx="1180907" cy="448351"/>
            <a:chOff x="7487700" y="3446867"/>
            <a:chExt cx="1815930" cy="689448"/>
          </a:xfrm>
        </p:grpSpPr>
        <p:sp>
          <p:nvSpPr>
            <p:cNvPr id="27" name="Rectangle 26">
              <a:extLst>
                <a:ext uri="{FF2B5EF4-FFF2-40B4-BE49-F238E27FC236}">
                  <a16:creationId xmlns:a16="http://schemas.microsoft.com/office/drawing/2014/main" id="{4AD969D2-5D1C-7975-2128-9C1286788B6C}"/>
                </a:ext>
              </a:extLst>
            </p:cNvPr>
            <p:cNvSpPr/>
            <p:nvPr/>
          </p:nvSpPr>
          <p:spPr>
            <a:xfrm rot="5400000" flipH="1">
              <a:off x="8157631" y="3381698"/>
              <a:ext cx="302400" cy="1206834"/>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A77ED68B-4D6F-5B36-BC78-F27FCC287BF5}"/>
                </a:ext>
              </a:extLst>
            </p:cNvPr>
            <p:cNvSpPr/>
            <p:nvPr/>
          </p:nvSpPr>
          <p:spPr>
            <a:xfrm rot="5400000" flipH="1">
              <a:off x="7939917" y="2994650"/>
              <a:ext cx="302400" cy="1206834"/>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935A0E44-0B51-9716-0B5B-CFCF86F3A078}"/>
                </a:ext>
              </a:extLst>
            </p:cNvPr>
            <p:cNvSpPr/>
            <p:nvPr/>
          </p:nvSpPr>
          <p:spPr>
            <a:xfrm rot="383632" flipH="1">
              <a:off x="9026787" y="3621684"/>
              <a:ext cx="276843" cy="244281"/>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1" name="Group 30">
            <a:extLst>
              <a:ext uri="{FF2B5EF4-FFF2-40B4-BE49-F238E27FC236}">
                <a16:creationId xmlns:a16="http://schemas.microsoft.com/office/drawing/2014/main" id="{E4C1B3BE-D7FB-7D6B-7C44-FA8EE2164F89}"/>
              </a:ext>
            </a:extLst>
          </p:cNvPr>
          <p:cNvGrpSpPr/>
          <p:nvPr/>
        </p:nvGrpSpPr>
        <p:grpSpPr>
          <a:xfrm>
            <a:off x="3274254" y="4575065"/>
            <a:ext cx="1681486" cy="523220"/>
            <a:chOff x="2165161" y="3222880"/>
            <a:chExt cx="2585691" cy="804577"/>
          </a:xfrm>
        </p:grpSpPr>
        <p:sp>
          <p:nvSpPr>
            <p:cNvPr id="32" name="Rectangle 31">
              <a:extLst>
                <a:ext uri="{FF2B5EF4-FFF2-40B4-BE49-F238E27FC236}">
                  <a16:creationId xmlns:a16="http://schemas.microsoft.com/office/drawing/2014/main" id="{BF95AC89-6942-287C-3F54-2C8BB9680126}"/>
                </a:ext>
              </a:extLst>
            </p:cNvPr>
            <p:cNvSpPr/>
            <p:nvPr/>
          </p:nvSpPr>
          <p:spPr>
            <a:xfrm rot="5400000" flipH="1">
              <a:off x="3900108" y="3272840"/>
              <a:ext cx="302400" cy="1206834"/>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1159243A-A7BF-6A2A-057F-0C569E34446E}"/>
                </a:ext>
              </a:extLst>
            </p:cNvPr>
            <p:cNvSpPr/>
            <p:nvPr/>
          </p:nvSpPr>
          <p:spPr>
            <a:xfrm rot="383632" flipH="1" flipV="1">
              <a:off x="2917708" y="3786437"/>
              <a:ext cx="240557" cy="227433"/>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Rectangle 36">
              <a:extLst>
                <a:ext uri="{FF2B5EF4-FFF2-40B4-BE49-F238E27FC236}">
                  <a16:creationId xmlns:a16="http://schemas.microsoft.com/office/drawing/2014/main" id="{CF488C62-B40E-1592-4CB7-A3CF929BC1C0}"/>
                </a:ext>
              </a:extLst>
            </p:cNvPr>
            <p:cNvSpPr/>
            <p:nvPr/>
          </p:nvSpPr>
          <p:spPr>
            <a:xfrm rot="5400000" flipH="1">
              <a:off x="3996235" y="2770663"/>
              <a:ext cx="302400" cy="1206834"/>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Rectangle 37">
              <a:extLst>
                <a:ext uri="{FF2B5EF4-FFF2-40B4-BE49-F238E27FC236}">
                  <a16:creationId xmlns:a16="http://schemas.microsoft.com/office/drawing/2014/main" id="{244F48EA-6F99-0151-9A2A-1336091E8177}"/>
                </a:ext>
              </a:extLst>
            </p:cNvPr>
            <p:cNvSpPr/>
            <p:nvPr/>
          </p:nvSpPr>
          <p:spPr>
            <a:xfrm rot="5400000" flipH="1">
              <a:off x="2617378" y="2831139"/>
              <a:ext cx="302400" cy="1206834"/>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7816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3"/>
                                        </p:tgtEl>
                                      </p:cBhvr>
                                    </p:animEffect>
                                    <p:set>
                                      <p:cBhvr>
                                        <p:cTn id="7" dur="1" fill="hold">
                                          <p:stCondLst>
                                            <p:cond delay="499"/>
                                          </p:stCondLst>
                                        </p:cTn>
                                        <p:tgtEl>
                                          <p:spTgt spid="8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4"/>
                                        </p:tgtEl>
                                      </p:cBhvr>
                                    </p:animEffect>
                                    <p:set>
                                      <p:cBhvr>
                                        <p:cTn id="12" dur="1" fill="hold">
                                          <p:stCondLst>
                                            <p:cond delay="499"/>
                                          </p:stCondLst>
                                        </p:cTn>
                                        <p:tgtEl>
                                          <p:spTgt spid="8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5"/>
                                        </p:tgtEl>
                                      </p:cBhvr>
                                    </p:animEffect>
                                    <p:set>
                                      <p:cBhvr>
                                        <p:cTn id="17" dur="1" fill="hold">
                                          <p:stCondLst>
                                            <p:cond delay="499"/>
                                          </p:stCondLst>
                                        </p:cTn>
                                        <p:tgtEl>
                                          <p:spTgt spid="8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6"/>
                                        </p:tgtEl>
                                      </p:cBhvr>
                                    </p:animEffect>
                                    <p:set>
                                      <p:cBhvr>
                                        <p:cTn id="22" dur="1" fill="hold">
                                          <p:stCondLst>
                                            <p:cond delay="499"/>
                                          </p:stCondLst>
                                        </p:cTn>
                                        <p:tgtEl>
                                          <p:spTgt spid="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8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Solving equations in two steps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18</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sp>
        <p:nvSpPr>
          <p:cNvPr id="62" name="TextBox 61">
            <a:extLst>
              <a:ext uri="{FF2B5EF4-FFF2-40B4-BE49-F238E27FC236}">
                <a16:creationId xmlns:a16="http://schemas.microsoft.com/office/drawing/2014/main" id="{C91EECF5-1CAD-E552-997A-5201C6BF2A01}"/>
              </a:ext>
            </a:extLst>
          </p:cNvPr>
          <p:cNvSpPr txBox="1"/>
          <p:nvPr/>
        </p:nvSpPr>
        <p:spPr>
          <a:xfrm>
            <a:off x="1399995" y="1218475"/>
            <a:ext cx="8877098" cy="460511"/>
          </a:xfrm>
          <a:prstGeom prst="rect">
            <a:avLst/>
          </a:prstGeom>
          <a:noFill/>
        </p:spPr>
        <p:txBody>
          <a:bodyPr wrap="square" rtlCol="0">
            <a:spAutoFit/>
          </a:bodyPr>
          <a:lstStyle/>
          <a:p>
            <a:pPr>
              <a:lnSpc>
                <a:spcPts val="3100"/>
              </a:lnSpc>
              <a:spcAft>
                <a:spcPts val="600"/>
              </a:spcAft>
            </a:pPr>
            <a:r>
              <a:rPr lang="en-US" sz="2400" dirty="0">
                <a:latin typeface="Arial" panose="020B0604020202020204" pitchFamily="34" charset="0"/>
                <a:cs typeface="Arial" panose="020B0604020202020204" pitchFamily="34" charset="0"/>
              </a:rPr>
              <a:t>b) Solve the equations.</a:t>
            </a:r>
          </a:p>
        </p:txBody>
      </p:sp>
      <p:grpSp>
        <p:nvGrpSpPr>
          <p:cNvPr id="75" name="Group 74">
            <a:extLst>
              <a:ext uri="{FF2B5EF4-FFF2-40B4-BE49-F238E27FC236}">
                <a16:creationId xmlns:a16="http://schemas.microsoft.com/office/drawing/2014/main" id="{2EC0780C-C6BD-3617-7A2A-32A76276B7A4}"/>
              </a:ext>
            </a:extLst>
          </p:cNvPr>
          <p:cNvGrpSpPr/>
          <p:nvPr/>
        </p:nvGrpSpPr>
        <p:grpSpPr>
          <a:xfrm>
            <a:off x="1567823" y="1841725"/>
            <a:ext cx="8414377" cy="3283168"/>
            <a:chOff x="1864744" y="4996464"/>
            <a:chExt cx="5777998" cy="1193860"/>
          </a:xfrm>
        </p:grpSpPr>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097AF91F-4D84-376D-064B-C29AE86AA78C}"/>
                    </a:ext>
                  </a:extLst>
                </p:cNvPr>
                <p:cNvSpPr txBox="1"/>
                <p:nvPr/>
              </p:nvSpPr>
              <p:spPr>
                <a:xfrm>
                  <a:off x="1994806" y="5058253"/>
                  <a:ext cx="1977388" cy="190259"/>
                </a:xfrm>
                <a:prstGeom prst="rect">
                  <a:avLst/>
                </a:prstGeom>
                <a:noFill/>
              </p:spPr>
              <p:txBody>
                <a:bodyPr wrap="square" rtlCol="0">
                  <a:spAutoFit/>
                </a:bodyPr>
                <a:lstStyle/>
                <a:p>
                  <a:pPr marL="0" indent="0">
                    <a:buNone/>
                  </a:pPr>
                  <a14:m>
                    <m:oMathPara xmlns:m="http://schemas.openxmlformats.org/officeDocument/2006/math">
                      <m:oMathParaPr>
                        <m:jc m:val="left"/>
                      </m:oMathParaPr>
                      <m:oMath xmlns:m="http://schemas.openxmlformats.org/officeDocument/2006/math">
                        <m:r>
                          <a:rPr lang="en-SG" sz="2800" i="1" dirty="0" smtClean="0">
                            <a:latin typeface="Cambria Math" panose="02040503050406030204" pitchFamily="18" charset="0"/>
                          </a:rPr>
                          <m:t>5</m:t>
                        </m:r>
                        <m:r>
                          <a:rPr lang="en-GB" sz="2800" i="1" dirty="0" smtClean="0">
                            <a:solidFill>
                              <a:schemeClr val="tx1"/>
                            </a:solidFill>
                            <a:latin typeface="Cambria Math" panose="02040503050406030204" pitchFamily="18" charset="0"/>
                          </a:rPr>
                          <m:t>𝑥</m:t>
                        </m:r>
                        <m:r>
                          <a:rPr lang="en-SG" sz="2800" b="0" i="1" dirty="0" smtClean="0">
                            <a:solidFill>
                              <a:schemeClr val="tx1"/>
                            </a:solidFill>
                            <a:latin typeface="Cambria Math" panose="02040503050406030204" pitchFamily="18" charset="0"/>
                          </a:rPr>
                          <m:t>+1=16</m:t>
                        </m:r>
                      </m:oMath>
                    </m:oMathPara>
                  </a14:m>
                  <a:endParaRPr lang="en-GB" sz="2800" dirty="0">
                    <a:solidFill>
                      <a:schemeClr val="tx1"/>
                    </a:solidFill>
                    <a:latin typeface="Arial" panose="020B0604020202020204" pitchFamily="34" charset="0"/>
                    <a:cs typeface="Arial" panose="020B0604020202020204" pitchFamily="34" charset="0"/>
                  </a:endParaRPr>
                </a:p>
              </p:txBody>
            </p:sp>
          </mc:Choice>
          <mc:Fallback xmlns="">
            <p:sp>
              <p:nvSpPr>
                <p:cNvPr id="64" name="TextBox 63">
                  <a:extLst>
                    <a:ext uri="{FF2B5EF4-FFF2-40B4-BE49-F238E27FC236}">
                      <a16:creationId xmlns:a16="http://schemas.microsoft.com/office/drawing/2014/main" id="{097AF91F-4D84-376D-064B-C29AE86AA78C}"/>
                    </a:ext>
                  </a:extLst>
                </p:cNvPr>
                <p:cNvSpPr txBox="1">
                  <a:spLocks noRot="1" noChangeAspect="1" noMove="1" noResize="1" noEditPoints="1" noAdjustHandles="1" noChangeArrowheads="1" noChangeShapeType="1" noTextEdit="1"/>
                </p:cNvSpPr>
                <p:nvPr/>
              </p:nvSpPr>
              <p:spPr>
                <a:xfrm>
                  <a:off x="1994806" y="5058253"/>
                  <a:ext cx="1977388" cy="190259"/>
                </a:xfrm>
                <a:prstGeom prst="rect">
                  <a:avLst/>
                </a:prstGeom>
                <a:blipFill>
                  <a:blip r:embed="rId3"/>
                  <a:stretch>
                    <a:fillRect/>
                  </a:stretch>
                </a:blipFill>
              </p:spPr>
              <p:txBody>
                <a:bodyPr/>
                <a:lstStyle/>
                <a:p>
                  <a:r>
                    <a:rPr lang="en-SG">
                      <a:noFill/>
                    </a:rPr>
                    <a:t> </a:t>
                  </a:r>
                </a:p>
              </p:txBody>
            </p:sp>
          </mc:Fallback>
        </mc:AlternateContent>
        <p:grpSp>
          <p:nvGrpSpPr>
            <p:cNvPr id="65" name="Group 64">
              <a:extLst>
                <a:ext uri="{FF2B5EF4-FFF2-40B4-BE49-F238E27FC236}">
                  <a16:creationId xmlns:a16="http://schemas.microsoft.com/office/drawing/2014/main" id="{785DC4F9-CF89-C3A2-0FB4-3F468B279101}"/>
                </a:ext>
              </a:extLst>
            </p:cNvPr>
            <p:cNvGrpSpPr/>
            <p:nvPr/>
          </p:nvGrpSpPr>
          <p:grpSpPr>
            <a:xfrm>
              <a:off x="1864744" y="4996464"/>
              <a:ext cx="5777998" cy="1193860"/>
              <a:chOff x="1463337" y="1906110"/>
              <a:chExt cx="8751557" cy="2796536"/>
            </a:xfrm>
          </p:grpSpPr>
          <p:grpSp>
            <p:nvGrpSpPr>
              <p:cNvPr id="66" name="Group 65">
                <a:extLst>
                  <a:ext uri="{FF2B5EF4-FFF2-40B4-BE49-F238E27FC236}">
                    <a16:creationId xmlns:a16="http://schemas.microsoft.com/office/drawing/2014/main" id="{12318C11-F9AB-3D29-C549-61A8CA49B5BA}"/>
                  </a:ext>
                </a:extLst>
              </p:cNvPr>
              <p:cNvGrpSpPr/>
              <p:nvPr/>
            </p:nvGrpSpPr>
            <p:grpSpPr>
              <a:xfrm>
                <a:off x="1463337" y="1906110"/>
                <a:ext cx="8750251" cy="1400616"/>
                <a:chOff x="1670400" y="1906110"/>
                <a:chExt cx="7845395" cy="1522890"/>
              </a:xfrm>
            </p:grpSpPr>
            <p:sp>
              <p:nvSpPr>
                <p:cNvPr id="70" name="Rectangle 69">
                  <a:extLst>
                    <a:ext uri="{FF2B5EF4-FFF2-40B4-BE49-F238E27FC236}">
                      <a16:creationId xmlns:a16="http://schemas.microsoft.com/office/drawing/2014/main" id="{89956CE1-26A7-14DB-65E8-50991FF15F5E}"/>
                    </a:ext>
                  </a:extLst>
                </p:cNvPr>
                <p:cNvSpPr/>
                <p:nvPr/>
              </p:nvSpPr>
              <p:spPr>
                <a:xfrm>
                  <a:off x="1670400" y="1906111"/>
                  <a:ext cx="3921392" cy="152288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1" name="Rectangle 70">
                  <a:extLst>
                    <a:ext uri="{FF2B5EF4-FFF2-40B4-BE49-F238E27FC236}">
                      <a16:creationId xmlns:a16="http://schemas.microsoft.com/office/drawing/2014/main" id="{C2DD2B2A-2B4F-35BF-5489-29613167E12F}"/>
                    </a:ext>
                  </a:extLst>
                </p:cNvPr>
                <p:cNvSpPr/>
                <p:nvPr/>
              </p:nvSpPr>
              <p:spPr>
                <a:xfrm>
                  <a:off x="5594403" y="1906110"/>
                  <a:ext cx="3921392" cy="152289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p:nvGrpSpPr>
              <p:cNvPr id="67" name="Group 66">
                <a:extLst>
                  <a:ext uri="{FF2B5EF4-FFF2-40B4-BE49-F238E27FC236}">
                    <a16:creationId xmlns:a16="http://schemas.microsoft.com/office/drawing/2014/main" id="{CA97D8DA-C025-4195-C6D7-245770BCDE1D}"/>
                  </a:ext>
                </a:extLst>
              </p:cNvPr>
              <p:cNvGrpSpPr/>
              <p:nvPr/>
            </p:nvGrpSpPr>
            <p:grpSpPr>
              <a:xfrm>
                <a:off x="1463338" y="3302030"/>
                <a:ext cx="8751556" cy="1400616"/>
                <a:chOff x="1670400" y="1906110"/>
                <a:chExt cx="7845395" cy="1522890"/>
              </a:xfrm>
            </p:grpSpPr>
            <p:sp>
              <p:nvSpPr>
                <p:cNvPr id="68" name="Rectangle 67">
                  <a:extLst>
                    <a:ext uri="{FF2B5EF4-FFF2-40B4-BE49-F238E27FC236}">
                      <a16:creationId xmlns:a16="http://schemas.microsoft.com/office/drawing/2014/main" id="{39B539B6-B525-1931-E264-61DD8F95A3B8}"/>
                    </a:ext>
                  </a:extLst>
                </p:cNvPr>
                <p:cNvSpPr/>
                <p:nvPr/>
              </p:nvSpPr>
              <p:spPr>
                <a:xfrm>
                  <a:off x="1670400" y="1906111"/>
                  <a:ext cx="3921392" cy="152288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9" name="Rectangle 68">
                  <a:extLst>
                    <a:ext uri="{FF2B5EF4-FFF2-40B4-BE49-F238E27FC236}">
                      <a16:creationId xmlns:a16="http://schemas.microsoft.com/office/drawing/2014/main" id="{069C2A7F-34CA-7BE7-DE99-FC8F81E16B3B}"/>
                    </a:ext>
                  </a:extLst>
                </p:cNvPr>
                <p:cNvSpPr/>
                <p:nvPr/>
              </p:nvSpPr>
              <p:spPr>
                <a:xfrm>
                  <a:off x="5594403" y="1906110"/>
                  <a:ext cx="3921392" cy="152289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5D994C53-E001-69B1-C914-69812B22D119}"/>
                    </a:ext>
                  </a:extLst>
                </p:cNvPr>
                <p:cNvSpPr txBox="1"/>
                <p:nvPr/>
              </p:nvSpPr>
              <p:spPr>
                <a:xfrm>
                  <a:off x="4937595" y="5014050"/>
                  <a:ext cx="2316809" cy="19025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SG" sz="2800" i="1" dirty="0" smtClean="0">
                            <a:latin typeface="Cambria Math" panose="02040503050406030204" pitchFamily="18" charset="0"/>
                          </a:rPr>
                          <m:t>2</m:t>
                        </m:r>
                        <m:r>
                          <a:rPr lang="en-GB" sz="2800" i="1" dirty="0">
                            <a:latin typeface="Cambria Math" panose="02040503050406030204" pitchFamily="18" charset="0"/>
                          </a:rPr>
                          <m:t>𝑥</m:t>
                        </m:r>
                        <m:r>
                          <a:rPr lang="en-SG" sz="2800" b="0" i="1" dirty="0" smtClean="0">
                            <a:latin typeface="Cambria Math" panose="02040503050406030204" pitchFamily="18" charset="0"/>
                          </a:rPr>
                          <m:t>−2=10</m:t>
                        </m:r>
                      </m:oMath>
                    </m:oMathPara>
                  </a14:m>
                  <a:endParaRPr lang="en-GB" sz="2800" dirty="0">
                    <a:solidFill>
                      <a:schemeClr val="tx1"/>
                    </a:solidFill>
                    <a:latin typeface="Arial" panose="020B0604020202020204" pitchFamily="34" charset="0"/>
                    <a:cs typeface="Arial" panose="020B0604020202020204" pitchFamily="34" charset="0"/>
                  </a:endParaRPr>
                </a:p>
              </p:txBody>
            </p:sp>
          </mc:Choice>
          <mc:Fallback xmlns="">
            <p:sp>
              <p:nvSpPr>
                <p:cNvPr id="72" name="TextBox 71">
                  <a:extLst>
                    <a:ext uri="{FF2B5EF4-FFF2-40B4-BE49-F238E27FC236}">
                      <a16:creationId xmlns:a16="http://schemas.microsoft.com/office/drawing/2014/main" id="{5D994C53-E001-69B1-C914-69812B22D119}"/>
                    </a:ext>
                  </a:extLst>
                </p:cNvPr>
                <p:cNvSpPr txBox="1">
                  <a:spLocks noRot="1" noChangeAspect="1" noMove="1" noResize="1" noEditPoints="1" noAdjustHandles="1" noChangeArrowheads="1" noChangeShapeType="1" noTextEdit="1"/>
                </p:cNvSpPr>
                <p:nvPr/>
              </p:nvSpPr>
              <p:spPr>
                <a:xfrm>
                  <a:off x="4937595" y="5014050"/>
                  <a:ext cx="2316809" cy="190259"/>
                </a:xfrm>
                <a:prstGeom prst="rect">
                  <a:avLst/>
                </a:prstGeom>
                <a:blipFill>
                  <a:blip r:embed="rId4"/>
                  <a:stretch>
                    <a:fillRect/>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1062DDB3-84FB-E523-E9EF-EB74C0612A2F}"/>
                    </a:ext>
                  </a:extLst>
                </p:cNvPr>
                <p:cNvSpPr txBox="1"/>
                <p:nvPr/>
              </p:nvSpPr>
              <p:spPr>
                <a:xfrm>
                  <a:off x="2014640" y="5653421"/>
                  <a:ext cx="2074393" cy="190259"/>
                </a:xfrm>
                <a:prstGeom prst="rect">
                  <a:avLst/>
                </a:prstGeom>
                <a:noFill/>
              </p:spPr>
              <p:txBody>
                <a:bodyPr wrap="square" rtlCol="0">
                  <a:spAutoFit/>
                </a:bodyPr>
                <a:lstStyle/>
                <a:p>
                  <a:pPr marL="0" indent="0">
                    <a:buNone/>
                  </a:pPr>
                  <a14:m>
                    <m:oMathPara xmlns:m="http://schemas.openxmlformats.org/officeDocument/2006/math">
                      <m:oMathParaPr>
                        <m:jc m:val="left"/>
                      </m:oMathParaPr>
                      <m:oMath xmlns:m="http://schemas.openxmlformats.org/officeDocument/2006/math">
                        <m:r>
                          <a:rPr lang="en-SG" sz="2800" i="1" dirty="0" smtClean="0">
                            <a:latin typeface="Cambria Math" panose="02040503050406030204" pitchFamily="18" charset="0"/>
                          </a:rPr>
                          <m:t>3</m:t>
                        </m:r>
                        <m:r>
                          <a:rPr lang="en-SG" sz="2800" b="0" i="1" dirty="0" smtClean="0">
                            <a:latin typeface="Cambria Math" panose="02040503050406030204" pitchFamily="18" charset="0"/>
                          </a:rPr>
                          <m:t>+2</m:t>
                        </m:r>
                        <m:r>
                          <a:rPr lang="en-GB" sz="2800" i="1" dirty="0" smtClean="0">
                            <a:solidFill>
                              <a:schemeClr val="tx1"/>
                            </a:solidFill>
                            <a:latin typeface="Cambria Math" panose="02040503050406030204" pitchFamily="18" charset="0"/>
                          </a:rPr>
                          <m:t>𝑥</m:t>
                        </m:r>
                        <m:r>
                          <a:rPr lang="en-SG" sz="2800" b="0" i="1" dirty="0" smtClean="0">
                            <a:solidFill>
                              <a:schemeClr val="tx1"/>
                            </a:solidFill>
                            <a:latin typeface="Cambria Math" panose="02040503050406030204" pitchFamily="18" charset="0"/>
                          </a:rPr>
                          <m:t>=11</m:t>
                        </m:r>
                      </m:oMath>
                    </m:oMathPara>
                  </a14:m>
                  <a:endParaRPr lang="en-GB" sz="2800" dirty="0">
                    <a:solidFill>
                      <a:schemeClr val="tx1"/>
                    </a:solidFill>
                    <a:latin typeface="Arial" panose="020B0604020202020204" pitchFamily="34" charset="0"/>
                    <a:cs typeface="Arial" panose="020B0604020202020204" pitchFamily="34" charset="0"/>
                  </a:endParaRPr>
                </a:p>
              </p:txBody>
            </p:sp>
          </mc:Choice>
          <mc:Fallback xmlns="">
            <p:sp>
              <p:nvSpPr>
                <p:cNvPr id="73" name="TextBox 72">
                  <a:extLst>
                    <a:ext uri="{FF2B5EF4-FFF2-40B4-BE49-F238E27FC236}">
                      <a16:creationId xmlns:a16="http://schemas.microsoft.com/office/drawing/2014/main" id="{1062DDB3-84FB-E523-E9EF-EB74C0612A2F}"/>
                    </a:ext>
                  </a:extLst>
                </p:cNvPr>
                <p:cNvSpPr txBox="1">
                  <a:spLocks noRot="1" noChangeAspect="1" noMove="1" noResize="1" noEditPoints="1" noAdjustHandles="1" noChangeArrowheads="1" noChangeShapeType="1" noTextEdit="1"/>
                </p:cNvSpPr>
                <p:nvPr/>
              </p:nvSpPr>
              <p:spPr>
                <a:xfrm>
                  <a:off x="2014640" y="5653421"/>
                  <a:ext cx="2074393" cy="19025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A1850F04-6D11-06ED-DA7E-E56F1D6A49C8}"/>
                    </a:ext>
                  </a:extLst>
                </p:cNvPr>
                <p:cNvSpPr txBox="1"/>
                <p:nvPr/>
              </p:nvSpPr>
              <p:spPr>
                <a:xfrm>
                  <a:off x="4937595" y="5622290"/>
                  <a:ext cx="2316809" cy="19025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SG" sz="2800" b="0" i="1" dirty="0" smtClean="0">
                            <a:latin typeface="Cambria Math" panose="02040503050406030204" pitchFamily="18" charset="0"/>
                          </a:rPr>
                          <m:t>7=4</m:t>
                        </m:r>
                        <m:r>
                          <a:rPr lang="en-GB" sz="2800" i="1" dirty="0">
                            <a:latin typeface="Cambria Math" panose="02040503050406030204" pitchFamily="18" charset="0"/>
                          </a:rPr>
                          <m:t>𝑥</m:t>
                        </m:r>
                        <m:r>
                          <a:rPr lang="en-SG" sz="2800" b="0" i="1" dirty="0" smtClean="0">
                            <a:latin typeface="Cambria Math" panose="02040503050406030204" pitchFamily="18" charset="0"/>
                          </a:rPr>
                          <m:t>−1</m:t>
                        </m:r>
                      </m:oMath>
                    </m:oMathPara>
                  </a14:m>
                  <a:endParaRPr lang="en-GB" sz="2800" dirty="0">
                    <a:solidFill>
                      <a:schemeClr val="tx1"/>
                    </a:solidFill>
                    <a:latin typeface="Arial" panose="020B0604020202020204" pitchFamily="34" charset="0"/>
                    <a:cs typeface="Arial" panose="020B0604020202020204" pitchFamily="34" charset="0"/>
                  </a:endParaRPr>
                </a:p>
              </p:txBody>
            </p:sp>
          </mc:Choice>
          <mc:Fallback xmlns="">
            <p:sp>
              <p:nvSpPr>
                <p:cNvPr id="74" name="TextBox 73">
                  <a:extLst>
                    <a:ext uri="{FF2B5EF4-FFF2-40B4-BE49-F238E27FC236}">
                      <a16:creationId xmlns:a16="http://schemas.microsoft.com/office/drawing/2014/main" id="{A1850F04-6D11-06ED-DA7E-E56F1D6A49C8}"/>
                    </a:ext>
                  </a:extLst>
                </p:cNvPr>
                <p:cNvSpPr txBox="1">
                  <a:spLocks noRot="1" noChangeAspect="1" noMove="1" noResize="1" noEditPoints="1" noAdjustHandles="1" noChangeArrowheads="1" noChangeShapeType="1" noTextEdit="1"/>
                </p:cNvSpPr>
                <p:nvPr/>
              </p:nvSpPr>
              <p:spPr>
                <a:xfrm>
                  <a:off x="4937595" y="5622290"/>
                  <a:ext cx="2316809" cy="190259"/>
                </a:xfrm>
                <a:prstGeom prst="rect">
                  <a:avLst/>
                </a:prstGeom>
                <a:blipFill>
                  <a:blip r:embed="rId6"/>
                  <a:stretch>
                    <a:fillRect/>
                  </a:stretch>
                </a:blipFill>
              </p:spPr>
              <p:txBody>
                <a:bodyPr/>
                <a:lstStyle/>
                <a:p>
                  <a:r>
                    <a:rPr lang="en-SG">
                      <a:noFill/>
                    </a:rPr>
                    <a:t> </a:t>
                  </a:r>
                </a:p>
              </p:txBody>
            </p:sp>
          </mc:Fallback>
        </mc:AlternateContent>
      </p:grpSp>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E1B4A3D4-EA6D-C486-C92F-C2E58E7E5F15}"/>
                  </a:ext>
                </a:extLst>
              </p:cNvPr>
              <p:cNvSpPr/>
              <p:nvPr/>
            </p:nvSpPr>
            <p:spPr>
              <a:xfrm>
                <a:off x="1901447" y="2673060"/>
                <a:ext cx="1254642" cy="52761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14:m>
                  <m:oMathPara xmlns:m="http://schemas.openxmlformats.org/officeDocument/2006/math">
                    <m:oMathParaPr>
                      <m:jc m:val="centerGroup"/>
                    </m:oMathParaPr>
                    <m:oMath xmlns:m="http://schemas.openxmlformats.org/officeDocument/2006/math">
                      <m:r>
                        <a:rPr lang="en-GB" sz="2800" i="1" dirty="0" smtClean="0">
                          <a:solidFill>
                            <a:schemeClr val="tx1"/>
                          </a:solidFill>
                          <a:latin typeface="Cambria Math" panose="02040503050406030204" pitchFamily="18" charset="0"/>
                        </a:rPr>
                        <m:t>𝑥</m:t>
                      </m:r>
                      <m:r>
                        <a:rPr lang="en-SG" sz="2800" b="0" i="1" dirty="0" smtClean="0">
                          <a:solidFill>
                            <a:schemeClr val="tx1"/>
                          </a:solidFill>
                          <a:latin typeface="Cambria Math" panose="02040503050406030204" pitchFamily="18" charset="0"/>
                        </a:rPr>
                        <m:t>=3</m:t>
                      </m:r>
                    </m:oMath>
                  </m:oMathPara>
                </a14:m>
                <a:endParaRPr lang="en-SG" sz="2800" b="0" dirty="0">
                  <a:solidFill>
                    <a:schemeClr val="tx1"/>
                  </a:solidFill>
                  <a:latin typeface="Arial" panose="020B0604020202020204" pitchFamily="34" charset="0"/>
                </a:endParaRPr>
              </a:p>
            </p:txBody>
          </p:sp>
        </mc:Choice>
        <mc:Fallback xmlns="">
          <p:sp>
            <p:nvSpPr>
              <p:cNvPr id="5" name="Rectangle: Rounded Corners 4">
                <a:extLst>
                  <a:ext uri="{FF2B5EF4-FFF2-40B4-BE49-F238E27FC236}">
                    <a16:creationId xmlns:a16="http://schemas.microsoft.com/office/drawing/2014/main" id="{E1B4A3D4-EA6D-C486-C92F-C2E58E7E5F15}"/>
                  </a:ext>
                </a:extLst>
              </p:cNvPr>
              <p:cNvSpPr>
                <a:spLocks noRot="1" noChangeAspect="1" noMove="1" noResize="1" noEditPoints="1" noAdjustHandles="1" noChangeArrowheads="1" noChangeShapeType="1" noTextEdit="1"/>
              </p:cNvSpPr>
              <p:nvPr/>
            </p:nvSpPr>
            <p:spPr>
              <a:xfrm>
                <a:off x="1901447" y="2673060"/>
                <a:ext cx="1254642" cy="527615"/>
              </a:xfrm>
              <a:prstGeom prst="roundRect">
                <a:avLst/>
              </a:prstGeom>
              <a:blipFill>
                <a:blip r:embed="rId7"/>
                <a:stretch>
                  <a:fillRect/>
                </a:stretch>
              </a:blipFill>
              <a:ln>
                <a:noFill/>
              </a:ln>
            </p:spPr>
            <p:txBody>
              <a:bodyPr/>
              <a:lstStyle/>
              <a:p>
                <a:r>
                  <a:rPr lang="en-SG">
                    <a:noFill/>
                  </a:rPr>
                  <a:t> </a:t>
                </a:r>
              </a:p>
            </p:txBody>
          </p:sp>
        </mc:Fallback>
      </mc:AlternateContent>
      <p:sp>
        <p:nvSpPr>
          <p:cNvPr id="6" name="Rectangle 5">
            <a:extLst>
              <a:ext uri="{FF2B5EF4-FFF2-40B4-BE49-F238E27FC236}">
                <a16:creationId xmlns:a16="http://schemas.microsoft.com/office/drawing/2014/main" id="{D7929056-92D4-E106-9209-C0B7E5D682F2}"/>
              </a:ext>
            </a:extLst>
          </p:cNvPr>
          <p:cNvSpPr/>
          <p:nvPr/>
        </p:nvSpPr>
        <p:spPr>
          <a:xfrm>
            <a:off x="1864579" y="2648031"/>
            <a:ext cx="1431983" cy="577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BECBF978-679E-1CC9-8847-ADFD0999E6E3}"/>
                  </a:ext>
                </a:extLst>
              </p:cNvPr>
              <p:cNvSpPr/>
              <p:nvPr/>
            </p:nvSpPr>
            <p:spPr>
              <a:xfrm>
                <a:off x="1901447" y="4315414"/>
                <a:ext cx="1254642" cy="52761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14:m>
                  <m:oMathPara xmlns:m="http://schemas.openxmlformats.org/officeDocument/2006/math">
                    <m:oMathParaPr>
                      <m:jc m:val="centerGroup"/>
                    </m:oMathParaPr>
                    <m:oMath xmlns:m="http://schemas.openxmlformats.org/officeDocument/2006/math">
                      <m:r>
                        <a:rPr lang="en-GB" sz="2800" i="1" dirty="0" smtClean="0">
                          <a:solidFill>
                            <a:schemeClr val="tx1"/>
                          </a:solidFill>
                          <a:latin typeface="Cambria Math" panose="02040503050406030204" pitchFamily="18" charset="0"/>
                        </a:rPr>
                        <m:t>𝑥</m:t>
                      </m:r>
                      <m:r>
                        <a:rPr lang="en-SG" sz="2800" b="0" i="1" dirty="0" smtClean="0">
                          <a:solidFill>
                            <a:schemeClr val="tx1"/>
                          </a:solidFill>
                          <a:latin typeface="Cambria Math" panose="02040503050406030204" pitchFamily="18" charset="0"/>
                        </a:rPr>
                        <m:t>=4</m:t>
                      </m:r>
                    </m:oMath>
                  </m:oMathPara>
                </a14:m>
                <a:endParaRPr lang="en-SG" sz="2800" b="0" dirty="0">
                  <a:solidFill>
                    <a:schemeClr val="tx1"/>
                  </a:solidFill>
                  <a:latin typeface="Arial" panose="020B0604020202020204" pitchFamily="34" charset="0"/>
                </a:endParaRPr>
              </a:p>
            </p:txBody>
          </p:sp>
        </mc:Choice>
        <mc:Fallback xmlns="">
          <p:sp>
            <p:nvSpPr>
              <p:cNvPr id="9" name="Rectangle: Rounded Corners 8">
                <a:extLst>
                  <a:ext uri="{FF2B5EF4-FFF2-40B4-BE49-F238E27FC236}">
                    <a16:creationId xmlns:a16="http://schemas.microsoft.com/office/drawing/2014/main" id="{BECBF978-679E-1CC9-8847-ADFD0999E6E3}"/>
                  </a:ext>
                </a:extLst>
              </p:cNvPr>
              <p:cNvSpPr>
                <a:spLocks noRot="1" noChangeAspect="1" noMove="1" noResize="1" noEditPoints="1" noAdjustHandles="1" noChangeArrowheads="1" noChangeShapeType="1" noTextEdit="1"/>
              </p:cNvSpPr>
              <p:nvPr/>
            </p:nvSpPr>
            <p:spPr>
              <a:xfrm>
                <a:off x="1901447" y="4315414"/>
                <a:ext cx="1254642" cy="527615"/>
              </a:xfrm>
              <a:prstGeom prst="roundRect">
                <a:avLst/>
              </a:prstGeom>
              <a:blipFill>
                <a:blip r:embed="rId8"/>
                <a:stretch>
                  <a:fillRect/>
                </a:stretch>
              </a:blipFill>
              <a:ln>
                <a:noFill/>
              </a:ln>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25" name="Rectangle: Rounded Corners 24">
                <a:extLst>
                  <a:ext uri="{FF2B5EF4-FFF2-40B4-BE49-F238E27FC236}">
                    <a16:creationId xmlns:a16="http://schemas.microsoft.com/office/drawing/2014/main" id="{D3E138BF-AF68-0FF5-BEB1-D842A9B23EF3}"/>
                  </a:ext>
                </a:extLst>
              </p:cNvPr>
              <p:cNvSpPr/>
              <p:nvPr/>
            </p:nvSpPr>
            <p:spPr>
              <a:xfrm>
                <a:off x="6113771" y="2651106"/>
                <a:ext cx="1254642" cy="52761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14:m>
                  <m:oMathPara xmlns:m="http://schemas.openxmlformats.org/officeDocument/2006/math">
                    <m:oMathParaPr>
                      <m:jc m:val="centerGroup"/>
                    </m:oMathParaPr>
                    <m:oMath xmlns:m="http://schemas.openxmlformats.org/officeDocument/2006/math">
                      <m:r>
                        <a:rPr lang="en-GB" sz="2800" i="1" dirty="0" smtClean="0">
                          <a:solidFill>
                            <a:schemeClr val="tx1"/>
                          </a:solidFill>
                          <a:latin typeface="Cambria Math" panose="02040503050406030204" pitchFamily="18" charset="0"/>
                        </a:rPr>
                        <m:t>𝑥</m:t>
                      </m:r>
                      <m:r>
                        <a:rPr lang="en-SG" sz="2800" b="0" i="1" dirty="0" smtClean="0">
                          <a:solidFill>
                            <a:schemeClr val="tx1"/>
                          </a:solidFill>
                          <a:latin typeface="Cambria Math" panose="02040503050406030204" pitchFamily="18" charset="0"/>
                        </a:rPr>
                        <m:t>=6</m:t>
                      </m:r>
                    </m:oMath>
                  </m:oMathPara>
                </a14:m>
                <a:endParaRPr lang="en-SG" sz="2800" b="0" dirty="0">
                  <a:solidFill>
                    <a:schemeClr val="tx1"/>
                  </a:solidFill>
                  <a:latin typeface="Arial" panose="020B0604020202020204" pitchFamily="34" charset="0"/>
                </a:endParaRPr>
              </a:p>
            </p:txBody>
          </p:sp>
        </mc:Choice>
        <mc:Fallback xmlns="">
          <p:sp>
            <p:nvSpPr>
              <p:cNvPr id="25" name="Rectangle: Rounded Corners 24">
                <a:extLst>
                  <a:ext uri="{FF2B5EF4-FFF2-40B4-BE49-F238E27FC236}">
                    <a16:creationId xmlns:a16="http://schemas.microsoft.com/office/drawing/2014/main" id="{D3E138BF-AF68-0FF5-BEB1-D842A9B23EF3}"/>
                  </a:ext>
                </a:extLst>
              </p:cNvPr>
              <p:cNvSpPr>
                <a:spLocks noRot="1" noChangeAspect="1" noMove="1" noResize="1" noEditPoints="1" noAdjustHandles="1" noChangeArrowheads="1" noChangeShapeType="1" noTextEdit="1"/>
              </p:cNvSpPr>
              <p:nvPr/>
            </p:nvSpPr>
            <p:spPr>
              <a:xfrm>
                <a:off x="6113771" y="2651106"/>
                <a:ext cx="1254642" cy="527615"/>
              </a:xfrm>
              <a:prstGeom prst="roundRect">
                <a:avLst/>
              </a:prstGeom>
              <a:blipFill>
                <a:blip r:embed="rId9"/>
                <a:stretch>
                  <a:fillRect/>
                </a:stretch>
              </a:blipFill>
              <a:ln>
                <a:noFill/>
              </a:ln>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26" name="Rectangle: Rounded Corners 25">
                <a:extLst>
                  <a:ext uri="{FF2B5EF4-FFF2-40B4-BE49-F238E27FC236}">
                    <a16:creationId xmlns:a16="http://schemas.microsoft.com/office/drawing/2014/main" id="{148D0370-7343-696B-5955-D9E57062C6FD}"/>
                  </a:ext>
                </a:extLst>
              </p:cNvPr>
              <p:cNvSpPr/>
              <p:nvPr/>
            </p:nvSpPr>
            <p:spPr>
              <a:xfrm>
                <a:off x="6113771" y="4293460"/>
                <a:ext cx="1254642" cy="52761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14:m>
                  <m:oMathPara xmlns:m="http://schemas.openxmlformats.org/officeDocument/2006/math">
                    <m:oMathParaPr>
                      <m:jc m:val="centerGroup"/>
                    </m:oMathParaPr>
                    <m:oMath xmlns:m="http://schemas.openxmlformats.org/officeDocument/2006/math">
                      <m:r>
                        <a:rPr lang="en-GB" sz="2800" i="1" dirty="0" smtClean="0">
                          <a:solidFill>
                            <a:schemeClr val="tx1"/>
                          </a:solidFill>
                          <a:latin typeface="Cambria Math" panose="02040503050406030204" pitchFamily="18" charset="0"/>
                        </a:rPr>
                        <m:t>𝑥</m:t>
                      </m:r>
                      <m:r>
                        <a:rPr lang="en-SG" sz="2800" b="0" i="1" dirty="0" smtClean="0">
                          <a:solidFill>
                            <a:schemeClr val="tx1"/>
                          </a:solidFill>
                          <a:latin typeface="Cambria Math" panose="02040503050406030204" pitchFamily="18" charset="0"/>
                        </a:rPr>
                        <m:t>=2</m:t>
                      </m:r>
                    </m:oMath>
                  </m:oMathPara>
                </a14:m>
                <a:endParaRPr lang="en-SG" sz="2800" b="0" dirty="0">
                  <a:solidFill>
                    <a:schemeClr val="tx1"/>
                  </a:solidFill>
                  <a:latin typeface="Arial" panose="020B0604020202020204" pitchFamily="34" charset="0"/>
                </a:endParaRPr>
              </a:p>
            </p:txBody>
          </p:sp>
        </mc:Choice>
        <mc:Fallback xmlns="">
          <p:sp>
            <p:nvSpPr>
              <p:cNvPr id="26" name="Rectangle: Rounded Corners 25">
                <a:extLst>
                  <a:ext uri="{FF2B5EF4-FFF2-40B4-BE49-F238E27FC236}">
                    <a16:creationId xmlns:a16="http://schemas.microsoft.com/office/drawing/2014/main" id="{148D0370-7343-696B-5955-D9E57062C6FD}"/>
                  </a:ext>
                </a:extLst>
              </p:cNvPr>
              <p:cNvSpPr>
                <a:spLocks noRot="1" noChangeAspect="1" noMove="1" noResize="1" noEditPoints="1" noAdjustHandles="1" noChangeArrowheads="1" noChangeShapeType="1" noTextEdit="1"/>
              </p:cNvSpPr>
              <p:nvPr/>
            </p:nvSpPr>
            <p:spPr>
              <a:xfrm>
                <a:off x="6113771" y="4293460"/>
                <a:ext cx="1254642" cy="527615"/>
              </a:xfrm>
              <a:prstGeom prst="roundRect">
                <a:avLst/>
              </a:prstGeom>
              <a:blipFill>
                <a:blip r:embed="rId10"/>
                <a:stretch>
                  <a:fillRect/>
                </a:stretch>
              </a:blipFill>
              <a:ln>
                <a:noFill/>
              </a:ln>
            </p:spPr>
            <p:txBody>
              <a:bodyPr/>
              <a:lstStyle/>
              <a:p>
                <a:r>
                  <a:rPr lang="en-SG">
                    <a:noFill/>
                  </a:rPr>
                  <a:t> </a:t>
                </a:r>
              </a:p>
            </p:txBody>
          </p:sp>
        </mc:Fallback>
      </mc:AlternateContent>
      <p:sp>
        <p:nvSpPr>
          <p:cNvPr id="27" name="Rectangle 26">
            <a:extLst>
              <a:ext uri="{FF2B5EF4-FFF2-40B4-BE49-F238E27FC236}">
                <a16:creationId xmlns:a16="http://schemas.microsoft.com/office/drawing/2014/main" id="{C7833E37-D6BE-93EA-6771-B564A186DC4A}"/>
              </a:ext>
            </a:extLst>
          </p:cNvPr>
          <p:cNvSpPr/>
          <p:nvPr/>
        </p:nvSpPr>
        <p:spPr>
          <a:xfrm>
            <a:off x="6096000" y="2625968"/>
            <a:ext cx="1431983" cy="577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8" name="Rectangle 27">
            <a:extLst>
              <a:ext uri="{FF2B5EF4-FFF2-40B4-BE49-F238E27FC236}">
                <a16:creationId xmlns:a16="http://schemas.microsoft.com/office/drawing/2014/main" id="{6BBF69CC-1242-E339-4EA2-88856D3837D3}"/>
              </a:ext>
            </a:extLst>
          </p:cNvPr>
          <p:cNvSpPr/>
          <p:nvPr/>
        </p:nvSpPr>
        <p:spPr>
          <a:xfrm>
            <a:off x="1864577" y="4261610"/>
            <a:ext cx="1431983" cy="577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0" name="Rectangle 29">
            <a:extLst>
              <a:ext uri="{FF2B5EF4-FFF2-40B4-BE49-F238E27FC236}">
                <a16:creationId xmlns:a16="http://schemas.microsoft.com/office/drawing/2014/main" id="{F5355AA2-B48A-A91A-57DD-33A01A7509E8}"/>
              </a:ext>
            </a:extLst>
          </p:cNvPr>
          <p:cNvSpPr/>
          <p:nvPr/>
        </p:nvSpPr>
        <p:spPr>
          <a:xfrm>
            <a:off x="6130590" y="4227320"/>
            <a:ext cx="1431983" cy="577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209932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7"/>
                                        </p:tgtEl>
                                      </p:cBhvr>
                                    </p:animEffect>
                                    <p:set>
                                      <p:cBhvr>
                                        <p:cTn id="12" dur="1" fill="hold">
                                          <p:stCondLst>
                                            <p:cond delay="499"/>
                                          </p:stCondLst>
                                        </p:cTn>
                                        <p:tgtEl>
                                          <p:spTgt spid="2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8"/>
                                        </p:tgtEl>
                                      </p:cBhvr>
                                    </p:animEffect>
                                    <p:set>
                                      <p:cBhvr>
                                        <p:cTn id="17" dur="1" fill="hold">
                                          <p:stCondLst>
                                            <p:cond delay="499"/>
                                          </p:stCondLst>
                                        </p:cTn>
                                        <p:tgtEl>
                                          <p:spTgt spid="2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0"/>
                                        </p:tgtEl>
                                      </p:cBhvr>
                                    </p:animEffect>
                                    <p:set>
                                      <p:cBhvr>
                                        <p:cTn id="22"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 grpId="0" animBg="1"/>
      <p:bldP spid="28"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Solving equations in three steps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19</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0" y="3490"/>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2" name="Content Placeholder 2">
            <a:extLst>
              <a:ext uri="{FF2B5EF4-FFF2-40B4-BE49-F238E27FC236}">
                <a16:creationId xmlns:a16="http://schemas.microsoft.com/office/drawing/2014/main" id="{483381FD-3609-5E42-862B-7ABBCB54CA0F}"/>
              </a:ext>
            </a:extLst>
          </p:cNvPr>
          <p:cNvSpPr txBox="1">
            <a:spLocks/>
          </p:cNvSpPr>
          <p:nvPr/>
        </p:nvSpPr>
        <p:spPr>
          <a:xfrm>
            <a:off x="742068" y="1214992"/>
            <a:ext cx="357312" cy="712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3A63"/>
                </a:solidFill>
                <a:latin typeface="Bariol Regular" panose="02000506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Bariol Regular" panose="02000506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Bariol Regular" panose="02000506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r>
              <a:rPr kumimoji="0" lang="en-GB" sz="40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rPr>
              <a:t>7</a:t>
            </a:r>
          </a:p>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endParaRPr kumimoji="0" lang="en-GB" sz="40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endParaRPr kumimoji="0" lang="en-US" sz="40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p:txBody>
      </p:sp>
      <mc:AlternateContent xmlns:mc="http://schemas.openxmlformats.org/markup-compatibility/2006" xmlns:a14="http://schemas.microsoft.com/office/drawing/2010/main">
        <mc:Choice Requires="a14">
          <p:sp>
            <p:nvSpPr>
              <p:cNvPr id="27" name="Content Placeholder 2">
                <a:extLst>
                  <a:ext uri="{FF2B5EF4-FFF2-40B4-BE49-F238E27FC236}">
                    <a16:creationId xmlns:a16="http://schemas.microsoft.com/office/drawing/2014/main" id="{52DB0AA0-87E8-12DE-C33C-D1A7AB92636C}"/>
                  </a:ext>
                </a:extLst>
              </p:cNvPr>
              <p:cNvSpPr txBox="1">
                <a:spLocks/>
              </p:cNvSpPr>
              <p:nvPr/>
            </p:nvSpPr>
            <p:spPr>
              <a:xfrm>
                <a:off x="2240987" y="1206326"/>
                <a:ext cx="2581708" cy="712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3A63"/>
                    </a:solidFill>
                    <a:latin typeface="Bariol Regular" panose="02000506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Bariol Regular" panose="02000506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Bariol Regular" panose="02000506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14:m>
                  <m:oMath xmlns:m="http://schemas.openxmlformats.org/officeDocument/2006/math">
                    <m:r>
                      <a:rPr kumimoji="0" lang="en-GB" sz="40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m:t>
                    </m:r>
                    <m:r>
                      <a:rPr kumimoji="0" lang="en-GB" sz="4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 </m:t>
                    </m:r>
                  </m:oMath>
                </a14:m>
                <a:r>
                  <a:rPr kumimoji="0" lang="en-GB" sz="40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rPr>
                  <a:t>1</a:t>
                </a:r>
              </a:p>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endParaRPr kumimoji="0" lang="en-GB" sz="40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endParaRPr kumimoji="0" lang="en-GB" sz="40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endParaRPr kumimoji="0" lang="en-GB" sz="40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endParaRPr kumimoji="0" lang="en-GB" sz="40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endParaRPr kumimoji="0" lang="en-US" sz="40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p:txBody>
          </p:sp>
        </mc:Choice>
        <mc:Fallback xmlns="">
          <p:sp>
            <p:nvSpPr>
              <p:cNvPr id="27" name="Content Placeholder 2">
                <a:extLst>
                  <a:ext uri="{FF2B5EF4-FFF2-40B4-BE49-F238E27FC236}">
                    <a16:creationId xmlns:a16="http://schemas.microsoft.com/office/drawing/2014/main" id="{52DB0AA0-87E8-12DE-C33C-D1A7AB92636C}"/>
                  </a:ext>
                </a:extLst>
              </p:cNvPr>
              <p:cNvSpPr txBox="1">
                <a:spLocks noRot="1" noChangeAspect="1" noMove="1" noResize="1" noEditPoints="1" noAdjustHandles="1" noChangeArrowheads="1" noChangeShapeType="1" noTextEdit="1"/>
              </p:cNvSpPr>
              <p:nvPr/>
            </p:nvSpPr>
            <p:spPr>
              <a:xfrm>
                <a:off x="2240987" y="1206326"/>
                <a:ext cx="2581708" cy="712062"/>
              </a:xfrm>
              <a:prstGeom prst="rect">
                <a:avLst/>
              </a:prstGeom>
              <a:blipFill>
                <a:blip r:embed="rId3"/>
                <a:stretch>
                  <a:fillRect t="-23932" b="-26496"/>
                </a:stretch>
              </a:blipFill>
            </p:spPr>
            <p:txBody>
              <a:bodyPr/>
              <a:lstStyle/>
              <a:p>
                <a:r>
                  <a:rPr lang="en-SG">
                    <a:noFill/>
                  </a:rPr>
                  <a:t> </a:t>
                </a:r>
              </a:p>
            </p:txBody>
          </p:sp>
        </mc:Fallback>
      </mc:AlternateContent>
      <p:sp>
        <p:nvSpPr>
          <p:cNvPr id="37" name="Content Placeholder 2">
            <a:extLst>
              <a:ext uri="{FF2B5EF4-FFF2-40B4-BE49-F238E27FC236}">
                <a16:creationId xmlns:a16="http://schemas.microsoft.com/office/drawing/2014/main" id="{8F0D761B-D1AA-5BAC-3DCB-B6D70FFD850E}"/>
              </a:ext>
            </a:extLst>
          </p:cNvPr>
          <p:cNvSpPr txBox="1">
            <a:spLocks/>
          </p:cNvSpPr>
          <p:nvPr/>
        </p:nvSpPr>
        <p:spPr>
          <a:xfrm>
            <a:off x="1505795" y="2557381"/>
            <a:ext cx="2628327" cy="712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3A63"/>
                </a:solidFill>
                <a:latin typeface="Bariol Regular" panose="02000506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Bariol Regular" panose="02000506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Bariol Regular" panose="02000506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r>
              <a:rPr kumimoji="0" lang="en-GB" sz="4000" b="0" i="0" u="none" strike="noStrike" kern="1200" cap="none" spc="0" normalizeH="0" baseline="0" noProof="0">
                <a:ln>
                  <a:noFill/>
                </a:ln>
                <a:solidFill>
                  <a:schemeClr val="tx1"/>
                </a:solidFill>
                <a:effectLst/>
                <a:uLnTx/>
                <a:uFillTx/>
                <a:latin typeface="Bariol Regular" panose="02000506040000020003" pitchFamily="2" charset="0"/>
                <a:ea typeface="+mn-ea"/>
                <a:cs typeface="+mn-cs"/>
              </a:rPr>
              <a:t>7</a:t>
            </a:r>
          </a:p>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endParaRPr kumimoji="0" lang="en-US" sz="4000" b="0" i="0" u="none" strike="noStrike" kern="1200" cap="none" spc="0" normalizeH="0" baseline="0" noProof="0">
              <a:ln>
                <a:noFill/>
              </a:ln>
              <a:solidFill>
                <a:schemeClr val="tx1"/>
              </a:solidFill>
              <a:effectLst/>
              <a:uLnTx/>
              <a:uFillTx/>
              <a:latin typeface="Bariol Regular" panose="02000506040000020003" pitchFamily="2" charset="0"/>
              <a:ea typeface="+mn-ea"/>
              <a:cs typeface="+mn-cs"/>
            </a:endParaRPr>
          </a:p>
        </p:txBody>
      </p:sp>
      <mc:AlternateContent xmlns:mc="http://schemas.openxmlformats.org/markup-compatibility/2006" xmlns:a14="http://schemas.microsoft.com/office/drawing/2010/main">
        <mc:Choice Requires="a14">
          <p:sp>
            <p:nvSpPr>
              <p:cNvPr id="38" name="Content Placeholder 2">
                <a:extLst>
                  <a:ext uri="{FF2B5EF4-FFF2-40B4-BE49-F238E27FC236}">
                    <a16:creationId xmlns:a16="http://schemas.microsoft.com/office/drawing/2014/main" id="{804D389B-FD06-6E23-0572-E034ACB7F7A9}"/>
                  </a:ext>
                </a:extLst>
              </p:cNvPr>
              <p:cNvSpPr txBox="1">
                <a:spLocks/>
              </p:cNvSpPr>
              <p:nvPr/>
            </p:nvSpPr>
            <p:spPr>
              <a:xfrm>
                <a:off x="1977865" y="2557381"/>
                <a:ext cx="2581708" cy="712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3A63"/>
                    </a:solidFill>
                    <a:latin typeface="Bariol Regular" panose="02000506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Bariol Regular" panose="02000506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Bariol Regular" panose="02000506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14:m>
                  <m:oMath xmlns:m="http://schemas.openxmlformats.org/officeDocument/2006/math">
                    <m:r>
                      <a:rPr kumimoji="0" lang="en-GB" sz="40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m:t>
                    </m:r>
                    <m:r>
                      <a:rPr kumimoji="0" lang="en-GB" sz="4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 </m:t>
                    </m:r>
                  </m:oMath>
                </a14:m>
                <a:r>
                  <a:rPr kumimoji="0" lang="en-GB" sz="40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rPr>
                  <a:t>1 </a:t>
                </a:r>
                <a14:m>
                  <m:oMath xmlns:m="http://schemas.openxmlformats.org/officeDocument/2006/math">
                    <m:r>
                      <a:rPr kumimoji="0" lang="en-GB" sz="4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oMath>
                </a14:m>
                <a:r>
                  <a:rPr kumimoji="0" lang="en-GB" sz="40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rPr>
                  <a:t> 2</a:t>
                </a:r>
                <a14:m>
                  <m:oMath xmlns:m="http://schemas.openxmlformats.org/officeDocument/2006/math">
                    <m:r>
                      <a:rPr kumimoji="0" lang="en-GB" sz="40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𝑥</m:t>
                    </m:r>
                  </m:oMath>
                </a14:m>
                <a:endParaRPr kumimoji="0" lang="en-GB" sz="40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endParaRPr kumimoji="0" lang="en-GB" sz="40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endParaRPr kumimoji="0" lang="en-GB" sz="40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endParaRPr kumimoji="0" lang="en-GB" sz="40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endParaRPr kumimoji="0" lang="en-GB" sz="40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endParaRPr kumimoji="0" lang="en-US" sz="40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p:txBody>
          </p:sp>
        </mc:Choice>
        <mc:Fallback xmlns="">
          <p:sp>
            <p:nvSpPr>
              <p:cNvPr id="38" name="Content Placeholder 2">
                <a:extLst>
                  <a:ext uri="{FF2B5EF4-FFF2-40B4-BE49-F238E27FC236}">
                    <a16:creationId xmlns:a16="http://schemas.microsoft.com/office/drawing/2014/main" id="{804D389B-FD06-6E23-0572-E034ACB7F7A9}"/>
                  </a:ext>
                </a:extLst>
              </p:cNvPr>
              <p:cNvSpPr txBox="1">
                <a:spLocks noRot="1" noChangeAspect="1" noMove="1" noResize="1" noEditPoints="1" noAdjustHandles="1" noChangeArrowheads="1" noChangeShapeType="1" noTextEdit="1"/>
              </p:cNvSpPr>
              <p:nvPr/>
            </p:nvSpPr>
            <p:spPr>
              <a:xfrm>
                <a:off x="1977865" y="2557381"/>
                <a:ext cx="2581708" cy="712062"/>
              </a:xfrm>
              <a:prstGeom prst="rect">
                <a:avLst/>
              </a:prstGeom>
              <a:blipFill>
                <a:blip r:embed="rId4"/>
                <a:stretch>
                  <a:fillRect t="-24138" b="-27586"/>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39" name="Content Placeholder 2">
                <a:extLst>
                  <a:ext uri="{FF2B5EF4-FFF2-40B4-BE49-F238E27FC236}">
                    <a16:creationId xmlns:a16="http://schemas.microsoft.com/office/drawing/2014/main" id="{87C03867-3FB4-DE38-023B-BE51B9723C89}"/>
                  </a:ext>
                </a:extLst>
              </p:cNvPr>
              <p:cNvSpPr txBox="1">
                <a:spLocks/>
              </p:cNvSpPr>
              <p:nvPr/>
            </p:nvSpPr>
            <p:spPr>
              <a:xfrm>
                <a:off x="1394649" y="3754823"/>
                <a:ext cx="2628327" cy="712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3A63"/>
                    </a:solidFill>
                    <a:latin typeface="Bariol Regular" panose="02000506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Bariol Regular" panose="02000506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Bariol Regular" panose="02000506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r>
                  <a:rPr kumimoji="0" lang="en-GB" sz="40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rPr>
                  <a:t> </a:t>
                </a:r>
                <a14:m>
                  <m:oMath xmlns:m="http://schemas.openxmlformats.org/officeDocument/2006/math">
                    <m:r>
                      <a:rPr kumimoji="0" lang="en-GB" sz="4000" b="0" i="0"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 </m:t>
                    </m:r>
                  </m:oMath>
                </a14:m>
                <a:r>
                  <a:rPr kumimoji="0" lang="en-US" sz="40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rPr>
                  <a:t>6</a:t>
                </a:r>
              </a:p>
            </p:txBody>
          </p:sp>
        </mc:Choice>
        <mc:Fallback xmlns="">
          <p:sp>
            <p:nvSpPr>
              <p:cNvPr id="39" name="Content Placeholder 2">
                <a:extLst>
                  <a:ext uri="{FF2B5EF4-FFF2-40B4-BE49-F238E27FC236}">
                    <a16:creationId xmlns:a16="http://schemas.microsoft.com/office/drawing/2014/main" id="{87C03867-3FB4-DE38-023B-BE51B9723C89}"/>
                  </a:ext>
                </a:extLst>
              </p:cNvPr>
              <p:cNvSpPr txBox="1">
                <a:spLocks noRot="1" noChangeAspect="1" noMove="1" noResize="1" noEditPoints="1" noAdjustHandles="1" noChangeArrowheads="1" noChangeShapeType="1" noTextEdit="1"/>
              </p:cNvSpPr>
              <p:nvPr/>
            </p:nvSpPr>
            <p:spPr>
              <a:xfrm>
                <a:off x="1394649" y="3754823"/>
                <a:ext cx="2628327" cy="712062"/>
              </a:xfrm>
              <a:prstGeom prst="rect">
                <a:avLst/>
              </a:prstGeom>
              <a:blipFill>
                <a:blip r:embed="rId5"/>
                <a:stretch>
                  <a:fillRect t="-23932" b="-264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Content Placeholder 2">
                <a:extLst>
                  <a:ext uri="{FF2B5EF4-FFF2-40B4-BE49-F238E27FC236}">
                    <a16:creationId xmlns:a16="http://schemas.microsoft.com/office/drawing/2014/main" id="{1FD0ED42-2185-7B18-FC05-262DC14F4A8B}"/>
                  </a:ext>
                </a:extLst>
              </p:cNvPr>
              <p:cNvSpPr txBox="1">
                <a:spLocks/>
              </p:cNvSpPr>
              <p:nvPr/>
            </p:nvSpPr>
            <p:spPr>
              <a:xfrm>
                <a:off x="2149864" y="3741962"/>
                <a:ext cx="2581708" cy="712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3A63"/>
                    </a:solidFill>
                    <a:latin typeface="Bariol Regular" panose="02000506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Bariol Regular" panose="02000506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Bariol Regular" panose="02000506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14:m>
                  <m:oMath xmlns:m="http://schemas.openxmlformats.org/officeDocument/2006/math">
                    <m:r>
                      <a:rPr kumimoji="0" lang="en-GB" sz="40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 </m:t>
                    </m:r>
                    <m:r>
                      <a:rPr kumimoji="0" lang="en-GB" sz="4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 </m:t>
                    </m:r>
                  </m:oMath>
                </a14:m>
                <a:r>
                  <a:rPr kumimoji="0" lang="en-GB" sz="40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rPr>
                  <a:t>2</a:t>
                </a:r>
                <a14:m>
                  <m:oMath xmlns:m="http://schemas.openxmlformats.org/officeDocument/2006/math">
                    <m:r>
                      <a:rPr kumimoji="0" lang="en-GB" sz="40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𝑥</m:t>
                    </m:r>
                  </m:oMath>
                </a14:m>
                <a:endParaRPr kumimoji="0" lang="en-GB" sz="40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endParaRPr kumimoji="0" lang="en-GB" sz="40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endParaRPr kumimoji="0" lang="en-GB" sz="40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endParaRPr kumimoji="0" lang="en-GB" sz="40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endParaRPr kumimoji="0" lang="en-GB" sz="40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endParaRPr kumimoji="0" lang="en-US" sz="40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p:txBody>
          </p:sp>
        </mc:Choice>
        <mc:Fallback xmlns="">
          <p:sp>
            <p:nvSpPr>
              <p:cNvPr id="40" name="Content Placeholder 2">
                <a:extLst>
                  <a:ext uri="{FF2B5EF4-FFF2-40B4-BE49-F238E27FC236}">
                    <a16:creationId xmlns:a16="http://schemas.microsoft.com/office/drawing/2014/main" id="{1FD0ED42-2185-7B18-FC05-262DC14F4A8B}"/>
                  </a:ext>
                </a:extLst>
              </p:cNvPr>
              <p:cNvSpPr txBox="1">
                <a:spLocks noRot="1" noChangeAspect="1" noMove="1" noResize="1" noEditPoints="1" noAdjustHandles="1" noChangeArrowheads="1" noChangeShapeType="1" noTextEdit="1"/>
              </p:cNvSpPr>
              <p:nvPr/>
            </p:nvSpPr>
            <p:spPr>
              <a:xfrm>
                <a:off x="2149864" y="3741962"/>
                <a:ext cx="2581708" cy="712062"/>
              </a:xfrm>
              <a:prstGeom prst="rect">
                <a:avLst/>
              </a:prstGeom>
              <a:blipFill>
                <a:blip r:embed="rId6"/>
                <a:stretch>
                  <a:fillRect t="-23932" b="-264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FB53AA13-CA6B-9089-93E7-1BAA4F364FDE}"/>
                  </a:ext>
                </a:extLst>
              </p:cNvPr>
              <p:cNvSpPr/>
              <p:nvPr/>
            </p:nvSpPr>
            <p:spPr>
              <a:xfrm>
                <a:off x="989973" y="1153350"/>
                <a:ext cx="1370375" cy="707886"/>
              </a:xfrm>
              <a:prstGeom prst="rect">
                <a:avLst/>
              </a:prstGeom>
            </p:spPr>
            <p:txBody>
              <a:bodyPr wrap="non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4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14:m>
                  <m:oMath xmlns:m="http://schemas.openxmlformats.org/officeDocument/2006/math">
                    <m:r>
                      <a:rPr kumimoji="0" lang="en-GB" sz="40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 </m:t>
                    </m:r>
                  </m:oMath>
                </a14:m>
                <a:r>
                  <a:rPr kumimoji="0" lang="en-GB" sz="40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rPr>
                  <a:t>2</a:t>
                </a:r>
                <a14:m>
                  <m:oMath xmlns:m="http://schemas.openxmlformats.org/officeDocument/2006/math">
                    <m:r>
                      <a:rPr kumimoji="0" lang="en-GB" sz="40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𝑥</m:t>
                    </m:r>
                  </m:oMath>
                </a14:m>
                <a:endParaRPr kumimoji="0" lang="en-GB" sz="40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p:txBody>
          </p:sp>
        </mc:Choice>
        <mc:Fallback xmlns="">
          <p:sp>
            <p:nvSpPr>
              <p:cNvPr id="42" name="Rectangle 41">
                <a:extLst>
                  <a:ext uri="{FF2B5EF4-FFF2-40B4-BE49-F238E27FC236}">
                    <a16:creationId xmlns:a16="http://schemas.microsoft.com/office/drawing/2014/main" id="{FB53AA13-CA6B-9089-93E7-1BAA4F364FDE}"/>
                  </a:ext>
                </a:extLst>
              </p:cNvPr>
              <p:cNvSpPr>
                <a:spLocks noRot="1" noChangeAspect="1" noMove="1" noResize="1" noEditPoints="1" noAdjustHandles="1" noChangeArrowheads="1" noChangeShapeType="1" noTextEdit="1"/>
              </p:cNvSpPr>
              <p:nvPr/>
            </p:nvSpPr>
            <p:spPr>
              <a:xfrm>
                <a:off x="989973" y="1153350"/>
                <a:ext cx="1370375" cy="707886"/>
              </a:xfrm>
              <a:prstGeom prst="rect">
                <a:avLst/>
              </a:prstGeom>
              <a:blipFill>
                <a:blip r:embed="rId7"/>
                <a:stretch>
                  <a:fillRect t="-14655" b="-37069"/>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50" name="Content Placeholder 2">
                <a:extLst>
                  <a:ext uri="{FF2B5EF4-FFF2-40B4-BE49-F238E27FC236}">
                    <a16:creationId xmlns:a16="http://schemas.microsoft.com/office/drawing/2014/main" id="{28E5E6EE-3C75-2C09-0F06-3204725176A5}"/>
                  </a:ext>
                </a:extLst>
              </p:cNvPr>
              <p:cNvSpPr txBox="1">
                <a:spLocks/>
              </p:cNvSpPr>
              <p:nvPr/>
            </p:nvSpPr>
            <p:spPr>
              <a:xfrm>
                <a:off x="1404174" y="4979429"/>
                <a:ext cx="879029" cy="7120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3A63"/>
                    </a:solidFill>
                    <a:latin typeface="Bariol Regular" panose="02000506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Bariol Regular" panose="02000506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Bariol Regular" panose="02000506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r>
                  <a:rPr kumimoji="0" lang="en-GB" sz="4000" b="0" i="0" u="none" strike="noStrike" kern="1200" cap="none" spc="0" normalizeH="0" baseline="0" noProof="0">
                    <a:ln>
                      <a:noFill/>
                    </a:ln>
                    <a:solidFill>
                      <a:schemeClr val="tx1"/>
                    </a:solidFill>
                    <a:effectLst/>
                    <a:uLnTx/>
                    <a:uFillTx/>
                    <a:latin typeface="Bariol Regular" panose="02000506040000020003" pitchFamily="2" charset="0"/>
                    <a:ea typeface="+mn-ea"/>
                    <a:cs typeface="+mn-cs"/>
                  </a:rPr>
                  <a:t> </a:t>
                </a:r>
                <a14:m>
                  <m:oMath xmlns:m="http://schemas.openxmlformats.org/officeDocument/2006/math">
                    <m:r>
                      <a:rPr kumimoji="0" lang="en-GB" sz="4000" b="0" i="0"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 </m:t>
                    </m:r>
                  </m:oMath>
                </a14:m>
                <a:r>
                  <a:rPr kumimoji="0" lang="en-US" sz="4000" b="0" i="0" u="none" strike="noStrike" kern="1200" cap="none" spc="0" normalizeH="0" baseline="0" noProof="0">
                    <a:ln>
                      <a:noFill/>
                    </a:ln>
                    <a:solidFill>
                      <a:schemeClr val="tx1"/>
                    </a:solidFill>
                    <a:effectLst/>
                    <a:uLnTx/>
                    <a:uFillTx/>
                    <a:latin typeface="Bariol Regular" panose="02000506040000020003" pitchFamily="2" charset="0"/>
                    <a:ea typeface="+mn-ea"/>
                    <a:cs typeface="+mn-cs"/>
                  </a:rPr>
                  <a:t>3</a:t>
                </a:r>
              </a:p>
            </p:txBody>
          </p:sp>
        </mc:Choice>
        <mc:Fallback xmlns="">
          <p:sp>
            <p:nvSpPr>
              <p:cNvPr id="50" name="Content Placeholder 2">
                <a:extLst>
                  <a:ext uri="{FF2B5EF4-FFF2-40B4-BE49-F238E27FC236}">
                    <a16:creationId xmlns:a16="http://schemas.microsoft.com/office/drawing/2014/main" id="{28E5E6EE-3C75-2C09-0F06-3204725176A5}"/>
                  </a:ext>
                </a:extLst>
              </p:cNvPr>
              <p:cNvSpPr txBox="1">
                <a:spLocks noRot="1" noChangeAspect="1" noMove="1" noResize="1" noEditPoints="1" noAdjustHandles="1" noChangeArrowheads="1" noChangeShapeType="1" noTextEdit="1"/>
              </p:cNvSpPr>
              <p:nvPr/>
            </p:nvSpPr>
            <p:spPr>
              <a:xfrm>
                <a:off x="1404174" y="4979429"/>
                <a:ext cx="879029" cy="712062"/>
              </a:xfrm>
              <a:prstGeom prst="rect">
                <a:avLst/>
              </a:prstGeom>
              <a:blipFill>
                <a:blip r:embed="rId8"/>
                <a:stretch>
                  <a:fillRect t="-23932" b="-264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Content Placeholder 2">
                <a:extLst>
                  <a:ext uri="{FF2B5EF4-FFF2-40B4-BE49-F238E27FC236}">
                    <a16:creationId xmlns:a16="http://schemas.microsoft.com/office/drawing/2014/main" id="{FCF461E4-4367-F918-DB0F-526EAF911639}"/>
                  </a:ext>
                </a:extLst>
              </p:cNvPr>
              <p:cNvSpPr txBox="1">
                <a:spLocks/>
              </p:cNvSpPr>
              <p:nvPr/>
            </p:nvSpPr>
            <p:spPr>
              <a:xfrm>
                <a:off x="1464528" y="4952957"/>
                <a:ext cx="2581708" cy="712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3A63"/>
                    </a:solidFill>
                    <a:latin typeface="Bariol Regular" panose="02000506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Bariol Regular" panose="02000506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Bariol Regular" panose="02000506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kumimoji="0" lang="en-GB" sz="40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 </m:t>
                      </m:r>
                      <m:r>
                        <a:rPr kumimoji="0" lang="en-GB" sz="40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𝑥</m:t>
                      </m:r>
                    </m:oMath>
                  </m:oMathPara>
                </a14:m>
                <a:endParaRPr kumimoji="0" lang="en-GB" sz="40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endParaRPr kumimoji="0" lang="en-GB" sz="40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endParaRPr kumimoji="0" lang="en-GB" sz="40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endParaRPr kumimoji="0" lang="en-GB" sz="40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endParaRPr kumimoji="0" lang="en-GB" sz="40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a:p>
                <a:pPr marL="0" marR="0" lvl="0" indent="0" algn="l"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endParaRPr kumimoji="0" lang="en-US" sz="40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p:txBody>
          </p:sp>
        </mc:Choice>
        <mc:Fallback xmlns="">
          <p:sp>
            <p:nvSpPr>
              <p:cNvPr id="51" name="Content Placeholder 2">
                <a:extLst>
                  <a:ext uri="{FF2B5EF4-FFF2-40B4-BE49-F238E27FC236}">
                    <a16:creationId xmlns:a16="http://schemas.microsoft.com/office/drawing/2014/main" id="{FCF461E4-4367-F918-DB0F-526EAF911639}"/>
                  </a:ext>
                </a:extLst>
              </p:cNvPr>
              <p:cNvSpPr txBox="1">
                <a:spLocks noRot="1" noChangeAspect="1" noMove="1" noResize="1" noEditPoints="1" noAdjustHandles="1" noChangeArrowheads="1" noChangeShapeType="1" noTextEdit="1"/>
              </p:cNvSpPr>
              <p:nvPr/>
            </p:nvSpPr>
            <p:spPr>
              <a:xfrm>
                <a:off x="1464528" y="4952957"/>
                <a:ext cx="2581708" cy="712062"/>
              </a:xfrm>
              <a:prstGeom prst="rect">
                <a:avLst/>
              </a:prstGeom>
              <a:blipFill>
                <a:blip r:embed="rId9"/>
                <a:stretch>
                  <a:fillRect/>
                </a:stretch>
              </a:blipFill>
            </p:spPr>
            <p:txBody>
              <a:bodyPr/>
              <a:lstStyle/>
              <a:p>
                <a:r>
                  <a:rPr lang="en-GB">
                    <a:noFill/>
                  </a:rPr>
                  <a:t> </a:t>
                </a:r>
              </a:p>
            </p:txBody>
          </p:sp>
        </mc:Fallback>
      </mc:AlternateContent>
      <p:sp>
        <p:nvSpPr>
          <p:cNvPr id="58" name="Rectangle 57">
            <a:extLst>
              <a:ext uri="{FF2B5EF4-FFF2-40B4-BE49-F238E27FC236}">
                <a16:creationId xmlns:a16="http://schemas.microsoft.com/office/drawing/2014/main" id="{3272E2E7-BBB2-7581-5723-9667F0B90D07}"/>
              </a:ext>
            </a:extLst>
          </p:cNvPr>
          <p:cNvSpPr/>
          <p:nvPr/>
        </p:nvSpPr>
        <p:spPr>
          <a:xfrm rot="5400000">
            <a:off x="7625521" y="1703901"/>
            <a:ext cx="220414" cy="1162184"/>
          </a:xfrm>
          <a:prstGeom prst="rect">
            <a:avLst/>
          </a:prstGeom>
          <a:solidFill>
            <a:srgbClr val="FF000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000000"/>
              </a:solidFill>
              <a:effectLst/>
              <a:uLnTx/>
              <a:uFillTx/>
              <a:latin typeface="Calibri"/>
              <a:ea typeface="+mn-ea"/>
              <a:cs typeface="+mn-cs"/>
            </a:endParaRPr>
          </a:p>
        </p:txBody>
      </p:sp>
      <p:sp>
        <p:nvSpPr>
          <p:cNvPr id="59" name="Rectangle 58">
            <a:extLst>
              <a:ext uri="{FF2B5EF4-FFF2-40B4-BE49-F238E27FC236}">
                <a16:creationId xmlns:a16="http://schemas.microsoft.com/office/drawing/2014/main" id="{0080C568-3D8C-AEFA-F4DF-1B3CFBD51AC2}"/>
              </a:ext>
            </a:extLst>
          </p:cNvPr>
          <p:cNvSpPr/>
          <p:nvPr/>
        </p:nvSpPr>
        <p:spPr>
          <a:xfrm>
            <a:off x="6559784" y="2057600"/>
            <a:ext cx="220414" cy="220414"/>
          </a:xfrm>
          <a:prstGeom prst="rect">
            <a:avLst/>
          </a:prstGeom>
          <a:solidFill>
            <a:srgbClr val="FFFF0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000000"/>
              </a:solidFill>
              <a:effectLst/>
              <a:uLnTx/>
              <a:uFillTx/>
              <a:latin typeface="Calibri"/>
              <a:ea typeface="+mn-ea"/>
              <a:cs typeface="+mn-cs"/>
            </a:endParaRPr>
          </a:p>
        </p:txBody>
      </p:sp>
      <p:sp>
        <p:nvSpPr>
          <p:cNvPr id="60" name="Rectangle 59">
            <a:extLst>
              <a:ext uri="{FF2B5EF4-FFF2-40B4-BE49-F238E27FC236}">
                <a16:creationId xmlns:a16="http://schemas.microsoft.com/office/drawing/2014/main" id="{C99D3302-8E01-E03E-3CCE-4D6C9E3E095C}"/>
              </a:ext>
            </a:extLst>
          </p:cNvPr>
          <p:cNvSpPr/>
          <p:nvPr/>
        </p:nvSpPr>
        <p:spPr>
          <a:xfrm>
            <a:off x="4937504" y="2155014"/>
            <a:ext cx="220414" cy="220414"/>
          </a:xfrm>
          <a:prstGeom prst="rect">
            <a:avLst/>
          </a:prstGeom>
          <a:solidFill>
            <a:srgbClr val="FFFF0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000000"/>
              </a:solidFill>
              <a:effectLst/>
              <a:uLnTx/>
              <a:uFillTx/>
              <a:latin typeface="Calibri"/>
              <a:ea typeface="+mn-ea"/>
              <a:cs typeface="+mn-cs"/>
            </a:endParaRPr>
          </a:p>
        </p:txBody>
      </p:sp>
      <p:sp>
        <p:nvSpPr>
          <p:cNvPr id="61" name="Rectangle 60">
            <a:extLst>
              <a:ext uri="{FF2B5EF4-FFF2-40B4-BE49-F238E27FC236}">
                <a16:creationId xmlns:a16="http://schemas.microsoft.com/office/drawing/2014/main" id="{5B162C35-9BA5-CD02-5D61-F9154B9E6BAA}"/>
              </a:ext>
            </a:extLst>
          </p:cNvPr>
          <p:cNvSpPr/>
          <p:nvPr/>
        </p:nvSpPr>
        <p:spPr>
          <a:xfrm>
            <a:off x="5766612" y="2095266"/>
            <a:ext cx="220414" cy="220414"/>
          </a:xfrm>
          <a:prstGeom prst="rect">
            <a:avLst/>
          </a:prstGeom>
          <a:solidFill>
            <a:srgbClr val="FFFF0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000000"/>
              </a:solidFill>
              <a:effectLst/>
              <a:uLnTx/>
              <a:uFillTx/>
              <a:latin typeface="Calibri"/>
              <a:ea typeface="+mn-ea"/>
              <a:cs typeface="+mn-cs"/>
            </a:endParaRPr>
          </a:p>
        </p:txBody>
      </p:sp>
      <p:sp>
        <p:nvSpPr>
          <p:cNvPr id="62" name="Rectangle 61">
            <a:extLst>
              <a:ext uri="{FF2B5EF4-FFF2-40B4-BE49-F238E27FC236}">
                <a16:creationId xmlns:a16="http://schemas.microsoft.com/office/drawing/2014/main" id="{9D8962EB-22E0-D0F1-5675-2D2E5A364B43}"/>
              </a:ext>
            </a:extLst>
          </p:cNvPr>
          <p:cNvSpPr/>
          <p:nvPr/>
        </p:nvSpPr>
        <p:spPr>
          <a:xfrm>
            <a:off x="5237974" y="1605163"/>
            <a:ext cx="220414" cy="220414"/>
          </a:xfrm>
          <a:prstGeom prst="rect">
            <a:avLst/>
          </a:prstGeom>
          <a:solidFill>
            <a:srgbClr val="FFFF0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000000"/>
              </a:solidFill>
              <a:effectLst/>
              <a:uLnTx/>
              <a:uFillTx/>
              <a:latin typeface="Calibri"/>
              <a:ea typeface="+mn-ea"/>
              <a:cs typeface="+mn-cs"/>
            </a:endParaRPr>
          </a:p>
        </p:txBody>
      </p:sp>
      <p:sp>
        <p:nvSpPr>
          <p:cNvPr id="63" name="Rectangle 62">
            <a:extLst>
              <a:ext uri="{FF2B5EF4-FFF2-40B4-BE49-F238E27FC236}">
                <a16:creationId xmlns:a16="http://schemas.microsoft.com/office/drawing/2014/main" id="{C1769D9E-679A-DBB5-8A8E-9CB5BCE6A435}"/>
              </a:ext>
            </a:extLst>
          </p:cNvPr>
          <p:cNvSpPr/>
          <p:nvPr/>
        </p:nvSpPr>
        <p:spPr>
          <a:xfrm rot="5400000">
            <a:off x="7564443" y="1359820"/>
            <a:ext cx="220414" cy="1162184"/>
          </a:xfrm>
          <a:prstGeom prst="rect">
            <a:avLst/>
          </a:prstGeom>
          <a:solidFill>
            <a:srgbClr val="FF000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000000"/>
              </a:solidFill>
              <a:effectLst/>
              <a:uLnTx/>
              <a:uFillTx/>
              <a:latin typeface="Calibri"/>
              <a:ea typeface="+mn-ea"/>
              <a:cs typeface="+mn-cs"/>
            </a:endParaRPr>
          </a:p>
        </p:txBody>
      </p:sp>
      <p:sp>
        <p:nvSpPr>
          <p:cNvPr id="64" name="Rectangle 63">
            <a:extLst>
              <a:ext uri="{FF2B5EF4-FFF2-40B4-BE49-F238E27FC236}">
                <a16:creationId xmlns:a16="http://schemas.microsoft.com/office/drawing/2014/main" id="{5165AA20-3DB5-FCB4-7B7E-3E5D8DA0FF0E}"/>
              </a:ext>
            </a:extLst>
          </p:cNvPr>
          <p:cNvSpPr/>
          <p:nvPr/>
        </p:nvSpPr>
        <p:spPr>
          <a:xfrm>
            <a:off x="6153240" y="2655076"/>
            <a:ext cx="220414" cy="220414"/>
          </a:xfrm>
          <a:prstGeom prst="rect">
            <a:avLst/>
          </a:prstGeom>
          <a:solidFill>
            <a:srgbClr val="FFFF0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000000"/>
              </a:solidFill>
              <a:effectLst/>
              <a:uLnTx/>
              <a:uFillTx/>
              <a:latin typeface="Calibri"/>
              <a:ea typeface="+mn-ea"/>
              <a:cs typeface="+mn-cs"/>
            </a:endParaRPr>
          </a:p>
        </p:txBody>
      </p:sp>
      <p:sp>
        <p:nvSpPr>
          <p:cNvPr id="65" name="Rectangle 64">
            <a:extLst>
              <a:ext uri="{FF2B5EF4-FFF2-40B4-BE49-F238E27FC236}">
                <a16:creationId xmlns:a16="http://schemas.microsoft.com/office/drawing/2014/main" id="{1D50893A-394E-2C23-0CBA-27F2AD735AE1}"/>
              </a:ext>
            </a:extLst>
          </p:cNvPr>
          <p:cNvSpPr/>
          <p:nvPr/>
        </p:nvSpPr>
        <p:spPr>
          <a:xfrm>
            <a:off x="5423278" y="2725648"/>
            <a:ext cx="220414" cy="220414"/>
          </a:xfrm>
          <a:prstGeom prst="rect">
            <a:avLst/>
          </a:prstGeom>
          <a:solidFill>
            <a:srgbClr val="FFFF0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000000"/>
              </a:solidFill>
              <a:effectLst/>
              <a:uLnTx/>
              <a:uFillTx/>
              <a:latin typeface="Calibri"/>
              <a:ea typeface="+mn-ea"/>
              <a:cs typeface="+mn-cs"/>
            </a:endParaRPr>
          </a:p>
        </p:txBody>
      </p:sp>
      <p:sp>
        <p:nvSpPr>
          <p:cNvPr id="66" name="Rectangle 65">
            <a:extLst>
              <a:ext uri="{FF2B5EF4-FFF2-40B4-BE49-F238E27FC236}">
                <a16:creationId xmlns:a16="http://schemas.microsoft.com/office/drawing/2014/main" id="{D79570ED-DF1E-D5F5-CEA0-F537D1E01310}"/>
              </a:ext>
            </a:extLst>
          </p:cNvPr>
          <p:cNvSpPr/>
          <p:nvPr/>
        </p:nvSpPr>
        <p:spPr>
          <a:xfrm>
            <a:off x="5968802" y="1471379"/>
            <a:ext cx="220414" cy="220414"/>
          </a:xfrm>
          <a:prstGeom prst="rect">
            <a:avLst/>
          </a:prstGeom>
          <a:solidFill>
            <a:srgbClr val="FFFF0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000000"/>
              </a:solidFill>
              <a:effectLst/>
              <a:uLnTx/>
              <a:uFillTx/>
              <a:latin typeface="Calibri"/>
              <a:ea typeface="+mn-ea"/>
              <a:cs typeface="+mn-cs"/>
            </a:endParaRPr>
          </a:p>
        </p:txBody>
      </p:sp>
      <p:sp>
        <p:nvSpPr>
          <p:cNvPr id="67" name="Rectangle 66">
            <a:extLst>
              <a:ext uri="{FF2B5EF4-FFF2-40B4-BE49-F238E27FC236}">
                <a16:creationId xmlns:a16="http://schemas.microsoft.com/office/drawing/2014/main" id="{522DACCF-9F0C-D1FB-3A9A-8622ECC7C46E}"/>
              </a:ext>
            </a:extLst>
          </p:cNvPr>
          <p:cNvSpPr/>
          <p:nvPr/>
        </p:nvSpPr>
        <p:spPr>
          <a:xfrm>
            <a:off x="9606790" y="1966896"/>
            <a:ext cx="220414" cy="220414"/>
          </a:xfrm>
          <a:prstGeom prst="rect">
            <a:avLst/>
          </a:prstGeom>
          <a:solidFill>
            <a:srgbClr val="FFFF0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000000"/>
              </a:solidFill>
              <a:effectLst/>
              <a:uLnTx/>
              <a:uFillTx/>
              <a:latin typeface="Calibri"/>
              <a:ea typeface="+mn-ea"/>
              <a:cs typeface="+mn-cs"/>
            </a:endParaRPr>
          </a:p>
        </p:txBody>
      </p:sp>
      <p:sp>
        <p:nvSpPr>
          <p:cNvPr id="68" name="Rectangle 67">
            <a:extLst>
              <a:ext uri="{FF2B5EF4-FFF2-40B4-BE49-F238E27FC236}">
                <a16:creationId xmlns:a16="http://schemas.microsoft.com/office/drawing/2014/main" id="{4C102B36-26A0-BA25-C17A-D6FC927F71D5}"/>
              </a:ext>
            </a:extLst>
          </p:cNvPr>
          <p:cNvSpPr/>
          <p:nvPr/>
        </p:nvSpPr>
        <p:spPr>
          <a:xfrm rot="5400000">
            <a:off x="7709655" y="2478880"/>
            <a:ext cx="220414" cy="1162184"/>
          </a:xfrm>
          <a:prstGeom prst="rect">
            <a:avLst/>
          </a:prstGeom>
          <a:solidFill>
            <a:srgbClr val="92D05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000000"/>
              </a:solidFill>
              <a:effectLst/>
              <a:uLnTx/>
              <a:uFillTx/>
              <a:latin typeface="Calibri"/>
              <a:ea typeface="+mn-ea"/>
              <a:cs typeface="+mn-cs"/>
            </a:endParaRPr>
          </a:p>
        </p:txBody>
      </p:sp>
      <p:sp>
        <p:nvSpPr>
          <p:cNvPr id="69" name="Rectangle 68">
            <a:extLst>
              <a:ext uri="{FF2B5EF4-FFF2-40B4-BE49-F238E27FC236}">
                <a16:creationId xmlns:a16="http://schemas.microsoft.com/office/drawing/2014/main" id="{07E74D49-28D8-42C3-2EEF-0D31631185C3}"/>
              </a:ext>
            </a:extLst>
          </p:cNvPr>
          <p:cNvSpPr/>
          <p:nvPr/>
        </p:nvSpPr>
        <p:spPr>
          <a:xfrm rot="5400000">
            <a:off x="7593833" y="2190728"/>
            <a:ext cx="220414" cy="1162184"/>
          </a:xfrm>
          <a:prstGeom prst="rect">
            <a:avLst/>
          </a:prstGeom>
          <a:solidFill>
            <a:srgbClr val="92D05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000000"/>
              </a:solidFill>
              <a:effectLst/>
              <a:uLnTx/>
              <a:uFillTx/>
              <a:latin typeface="Calibri"/>
              <a:ea typeface="+mn-ea"/>
              <a:cs typeface="+mn-cs"/>
            </a:endParaRPr>
          </a:p>
        </p:txBody>
      </p:sp>
      <p:sp>
        <p:nvSpPr>
          <p:cNvPr id="70" name="Rectangle 69">
            <a:extLst>
              <a:ext uri="{FF2B5EF4-FFF2-40B4-BE49-F238E27FC236}">
                <a16:creationId xmlns:a16="http://schemas.microsoft.com/office/drawing/2014/main" id="{BEDB7179-FAED-B9AB-714D-57A7DE9BDB9D}"/>
              </a:ext>
            </a:extLst>
          </p:cNvPr>
          <p:cNvSpPr/>
          <p:nvPr/>
        </p:nvSpPr>
        <p:spPr>
          <a:xfrm rot="5400000">
            <a:off x="10924349" y="1863290"/>
            <a:ext cx="220414" cy="1162184"/>
          </a:xfrm>
          <a:prstGeom prst="rect">
            <a:avLst/>
          </a:prstGeom>
          <a:solidFill>
            <a:srgbClr val="92D05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000000"/>
              </a:solidFill>
              <a:effectLst/>
              <a:uLnTx/>
              <a:uFillTx/>
              <a:latin typeface="Calibri"/>
              <a:ea typeface="+mn-ea"/>
              <a:cs typeface="+mn-cs"/>
            </a:endParaRPr>
          </a:p>
        </p:txBody>
      </p:sp>
      <p:sp>
        <p:nvSpPr>
          <p:cNvPr id="71" name="Rectangle 70">
            <a:extLst>
              <a:ext uri="{FF2B5EF4-FFF2-40B4-BE49-F238E27FC236}">
                <a16:creationId xmlns:a16="http://schemas.microsoft.com/office/drawing/2014/main" id="{7CA3C7CF-3BDB-FAB3-8BDC-BF42FC9CFBA5}"/>
              </a:ext>
            </a:extLst>
          </p:cNvPr>
          <p:cNvSpPr/>
          <p:nvPr/>
        </p:nvSpPr>
        <p:spPr>
          <a:xfrm rot="5400000">
            <a:off x="10765089" y="1456169"/>
            <a:ext cx="220414" cy="1162184"/>
          </a:xfrm>
          <a:prstGeom prst="rect">
            <a:avLst/>
          </a:prstGeom>
          <a:solidFill>
            <a:srgbClr val="92D050"/>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000000"/>
              </a:solidFill>
              <a:effectLst/>
              <a:uLnTx/>
              <a:uFillTx/>
              <a:latin typeface="Calibri"/>
              <a:ea typeface="+mn-ea"/>
              <a:cs typeface="+mn-cs"/>
            </a:endParaRPr>
          </a:p>
        </p:txBody>
      </p:sp>
      <p:sp>
        <p:nvSpPr>
          <p:cNvPr id="72" name="Rounded Rectangle 68">
            <a:extLst>
              <a:ext uri="{FF2B5EF4-FFF2-40B4-BE49-F238E27FC236}">
                <a16:creationId xmlns:a16="http://schemas.microsoft.com/office/drawing/2014/main" id="{E34EE5E6-5C06-BC8E-08A0-BAC81EB5DB48}"/>
              </a:ext>
            </a:extLst>
          </p:cNvPr>
          <p:cNvSpPr/>
          <p:nvPr/>
        </p:nvSpPr>
        <p:spPr>
          <a:xfrm>
            <a:off x="6971531" y="1649201"/>
            <a:ext cx="1639069" cy="1646155"/>
          </a:xfrm>
          <a:prstGeom prst="roundRect">
            <a:avLst>
              <a:gd name="adj" fmla="val 10961"/>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96E2A0CB-A261-B3A1-247A-578DC9D78889}"/>
              </a:ext>
            </a:extLst>
          </p:cNvPr>
          <p:cNvGrpSpPr/>
          <p:nvPr/>
        </p:nvGrpSpPr>
        <p:grpSpPr>
          <a:xfrm>
            <a:off x="1464528" y="1779985"/>
            <a:ext cx="2741390" cy="821893"/>
            <a:chOff x="929328" y="1843112"/>
            <a:chExt cx="2741390" cy="590686"/>
          </a:xfrm>
        </p:grpSpPr>
        <mc:AlternateContent xmlns:mc="http://schemas.openxmlformats.org/markup-compatibility/2006" xmlns:a14="http://schemas.microsoft.com/office/drawing/2010/main">
          <mc:Choice Requires="a14">
            <p:sp>
              <p:nvSpPr>
                <p:cNvPr id="52" name="Cloud 51">
                  <a:extLst>
                    <a:ext uri="{FF2B5EF4-FFF2-40B4-BE49-F238E27FC236}">
                      <a16:creationId xmlns:a16="http://schemas.microsoft.com/office/drawing/2014/main" id="{D5E6B509-1EEE-CB84-609A-93AD83EC5697}"/>
                    </a:ext>
                  </a:extLst>
                </p:cNvPr>
                <p:cNvSpPr/>
                <p:nvPr/>
              </p:nvSpPr>
              <p:spPr>
                <a:xfrm>
                  <a:off x="929328" y="1855469"/>
                  <a:ext cx="1530399" cy="578329"/>
                </a:xfrm>
                <a:prstGeom prst="clou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14:m>
                    <m:oMath xmlns:m="http://schemas.openxmlformats.org/officeDocument/2006/math">
                      <m:r>
                        <a:rPr kumimoji="0" lang="en-GB"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oMath>
                  </a14:m>
                  <a:r>
                    <a:rPr kumimoji="0" lang="en-GB" sz="24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rPr>
                    <a:t> 2</a:t>
                  </a:r>
                  <a14:m>
                    <m:oMath xmlns:m="http://schemas.openxmlformats.org/officeDocument/2006/math">
                      <m:r>
                        <a:rPr kumimoji="0" lang="en-GB" sz="24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𝑥</m:t>
                      </m:r>
                    </m:oMath>
                  </a14:m>
                  <a:endParaRPr kumimoji="0" lang="en-GB" sz="24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p:txBody>
            </p:sp>
          </mc:Choice>
          <mc:Fallback xmlns="">
            <p:sp>
              <p:nvSpPr>
                <p:cNvPr id="52" name="Cloud 51">
                  <a:extLst>
                    <a:ext uri="{FF2B5EF4-FFF2-40B4-BE49-F238E27FC236}">
                      <a16:creationId xmlns:a16="http://schemas.microsoft.com/office/drawing/2014/main" id="{D5E6B509-1EEE-CB84-609A-93AD83EC5697}"/>
                    </a:ext>
                  </a:extLst>
                </p:cNvPr>
                <p:cNvSpPr>
                  <a:spLocks noRot="1" noChangeAspect="1" noMove="1" noResize="1" noEditPoints="1" noAdjustHandles="1" noChangeArrowheads="1" noChangeShapeType="1" noTextEdit="1"/>
                </p:cNvSpPr>
                <p:nvPr/>
              </p:nvSpPr>
              <p:spPr>
                <a:xfrm>
                  <a:off x="929328" y="1855469"/>
                  <a:ext cx="1530399" cy="578329"/>
                </a:xfrm>
                <a:prstGeom prst="cloud">
                  <a:avLst/>
                </a:prstGeom>
                <a:blipFill>
                  <a:blip r:embed="rId10"/>
                  <a:stretch>
                    <a:fillRect/>
                  </a:stretch>
                </a:blipFill>
                <a:ln>
                  <a:noFill/>
                </a:ln>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53" name="Cloud 52">
                  <a:extLst>
                    <a:ext uri="{FF2B5EF4-FFF2-40B4-BE49-F238E27FC236}">
                      <a16:creationId xmlns:a16="http://schemas.microsoft.com/office/drawing/2014/main" id="{94D38E87-6C16-1199-0E24-FF216EBED4AC}"/>
                    </a:ext>
                  </a:extLst>
                </p:cNvPr>
                <p:cNvSpPr/>
                <p:nvPr/>
              </p:nvSpPr>
              <p:spPr>
                <a:xfrm>
                  <a:off x="2140319" y="1866900"/>
                  <a:ext cx="1530399" cy="549108"/>
                </a:xfrm>
                <a:prstGeom prst="clou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14:m>
                    <m:oMath xmlns:m="http://schemas.openxmlformats.org/officeDocument/2006/math">
                      <m:r>
                        <a:rPr kumimoji="0" lang="en-GB"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oMath>
                  </a14:m>
                  <a:r>
                    <a:rPr kumimoji="0" lang="en-GB" sz="24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rPr>
                    <a:t> 2</a:t>
                  </a:r>
                  <a14:m>
                    <m:oMath xmlns:m="http://schemas.openxmlformats.org/officeDocument/2006/math">
                      <m:r>
                        <a:rPr kumimoji="0" lang="en-GB" sz="24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𝑥</m:t>
                      </m:r>
                    </m:oMath>
                  </a14:m>
                  <a:endParaRPr kumimoji="0" lang="en-GB" sz="24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p:txBody>
            </p:sp>
          </mc:Choice>
          <mc:Fallback xmlns="">
            <p:sp>
              <p:nvSpPr>
                <p:cNvPr id="53" name="Cloud 52">
                  <a:extLst>
                    <a:ext uri="{FF2B5EF4-FFF2-40B4-BE49-F238E27FC236}">
                      <a16:creationId xmlns:a16="http://schemas.microsoft.com/office/drawing/2014/main" id="{94D38E87-6C16-1199-0E24-FF216EBED4AC}"/>
                    </a:ext>
                  </a:extLst>
                </p:cNvPr>
                <p:cNvSpPr>
                  <a:spLocks noRot="1" noChangeAspect="1" noMove="1" noResize="1" noEditPoints="1" noAdjustHandles="1" noChangeArrowheads="1" noChangeShapeType="1" noTextEdit="1"/>
                </p:cNvSpPr>
                <p:nvPr/>
              </p:nvSpPr>
              <p:spPr>
                <a:xfrm>
                  <a:off x="2140319" y="1866900"/>
                  <a:ext cx="1530399" cy="549108"/>
                </a:xfrm>
                <a:prstGeom prst="cloud">
                  <a:avLst/>
                </a:prstGeom>
                <a:blipFill>
                  <a:blip r:embed="rId11"/>
                  <a:stretch>
                    <a:fillRect/>
                  </a:stretch>
                </a:blipFill>
                <a:ln>
                  <a:noFill/>
                </a:ln>
              </p:spPr>
              <p:txBody>
                <a:bodyPr/>
                <a:lstStyle/>
                <a:p>
                  <a:r>
                    <a:rPr lang="en-SG">
                      <a:noFill/>
                    </a:rPr>
                    <a:t> </a:t>
                  </a:r>
                </a:p>
              </p:txBody>
            </p:sp>
          </mc:Fallback>
        </mc:AlternateContent>
        <p:cxnSp>
          <p:nvCxnSpPr>
            <p:cNvPr id="3" name="Straight Arrow Connector 2">
              <a:extLst>
                <a:ext uri="{FF2B5EF4-FFF2-40B4-BE49-F238E27FC236}">
                  <a16:creationId xmlns:a16="http://schemas.microsoft.com/office/drawing/2014/main" id="{E2083B71-D3EF-0635-C68C-6A161BF8DD55}"/>
                </a:ext>
              </a:extLst>
            </p:cNvPr>
            <p:cNvCxnSpPr>
              <a:cxnSpLocks/>
            </p:cNvCxnSpPr>
            <p:nvPr/>
          </p:nvCxnSpPr>
          <p:spPr>
            <a:xfrm>
              <a:off x="1181130" y="1843112"/>
              <a:ext cx="0" cy="572896"/>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651E0CEA-2BEF-1B33-B7AC-01D3BFD9DF26}"/>
                </a:ext>
              </a:extLst>
            </p:cNvPr>
            <p:cNvCxnSpPr>
              <a:cxnSpLocks/>
            </p:cNvCxnSpPr>
            <p:nvPr/>
          </p:nvCxnSpPr>
          <p:spPr>
            <a:xfrm>
              <a:off x="2402130" y="1854289"/>
              <a:ext cx="0" cy="572896"/>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B74A2970-9E3E-9D43-10CF-FDDF2F898ECE}"/>
              </a:ext>
            </a:extLst>
          </p:cNvPr>
          <p:cNvGrpSpPr/>
          <p:nvPr/>
        </p:nvGrpSpPr>
        <p:grpSpPr>
          <a:xfrm>
            <a:off x="1439474" y="3092856"/>
            <a:ext cx="2782188" cy="720799"/>
            <a:chOff x="858427" y="1837679"/>
            <a:chExt cx="2782188" cy="589506"/>
          </a:xfrm>
        </p:grpSpPr>
        <mc:AlternateContent xmlns:mc="http://schemas.openxmlformats.org/markup-compatibility/2006" xmlns:a14="http://schemas.microsoft.com/office/drawing/2010/main">
          <mc:Choice Requires="a14">
            <p:sp>
              <p:nvSpPr>
                <p:cNvPr id="8" name="Cloud 7">
                  <a:extLst>
                    <a:ext uri="{FF2B5EF4-FFF2-40B4-BE49-F238E27FC236}">
                      <a16:creationId xmlns:a16="http://schemas.microsoft.com/office/drawing/2014/main" id="{72876298-D208-61A2-4D6B-C0BA1A3D384E}"/>
                    </a:ext>
                  </a:extLst>
                </p:cNvPr>
                <p:cNvSpPr/>
                <p:nvPr/>
              </p:nvSpPr>
              <p:spPr>
                <a:xfrm>
                  <a:off x="858427" y="1837679"/>
                  <a:ext cx="1530399" cy="578329"/>
                </a:xfrm>
                <a:prstGeom prst="clou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kumimoji="0" lang="en-GB"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a:rPr kumimoji="0" lang="en-SG"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1</m:t>
                        </m:r>
                      </m:oMath>
                    </m:oMathPara>
                  </a14:m>
                  <a:endParaRPr kumimoji="0" lang="en-GB" sz="24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p:txBody>
            </p:sp>
          </mc:Choice>
          <mc:Fallback xmlns="">
            <p:sp>
              <p:nvSpPr>
                <p:cNvPr id="8" name="Cloud 7">
                  <a:extLst>
                    <a:ext uri="{FF2B5EF4-FFF2-40B4-BE49-F238E27FC236}">
                      <a16:creationId xmlns:a16="http://schemas.microsoft.com/office/drawing/2014/main" id="{72876298-D208-61A2-4D6B-C0BA1A3D384E}"/>
                    </a:ext>
                  </a:extLst>
                </p:cNvPr>
                <p:cNvSpPr>
                  <a:spLocks noRot="1" noChangeAspect="1" noMove="1" noResize="1" noEditPoints="1" noAdjustHandles="1" noChangeArrowheads="1" noChangeShapeType="1" noTextEdit="1"/>
                </p:cNvSpPr>
                <p:nvPr/>
              </p:nvSpPr>
              <p:spPr>
                <a:xfrm>
                  <a:off x="858427" y="1837679"/>
                  <a:ext cx="1530399" cy="578329"/>
                </a:xfrm>
                <a:prstGeom prst="cloud">
                  <a:avLst/>
                </a:prstGeom>
                <a:blipFill>
                  <a:blip r:embed="rId12"/>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Cloud 8">
                  <a:extLst>
                    <a:ext uri="{FF2B5EF4-FFF2-40B4-BE49-F238E27FC236}">
                      <a16:creationId xmlns:a16="http://schemas.microsoft.com/office/drawing/2014/main" id="{054D2180-D6AD-5A8C-221A-32DD4551752D}"/>
                    </a:ext>
                  </a:extLst>
                </p:cNvPr>
                <p:cNvSpPr/>
                <p:nvPr/>
              </p:nvSpPr>
              <p:spPr>
                <a:xfrm>
                  <a:off x="2110216" y="1866900"/>
                  <a:ext cx="1530399" cy="549108"/>
                </a:xfrm>
                <a:prstGeom prst="clou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kumimoji="0" lang="en-GB"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a:rPr kumimoji="0" lang="en-SG"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1</m:t>
                        </m:r>
                      </m:oMath>
                    </m:oMathPara>
                  </a14:m>
                  <a:endParaRPr kumimoji="0" lang="en-GB" sz="24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p:txBody>
            </p:sp>
          </mc:Choice>
          <mc:Fallback xmlns="">
            <p:sp>
              <p:nvSpPr>
                <p:cNvPr id="9" name="Cloud 8">
                  <a:extLst>
                    <a:ext uri="{FF2B5EF4-FFF2-40B4-BE49-F238E27FC236}">
                      <a16:creationId xmlns:a16="http://schemas.microsoft.com/office/drawing/2014/main" id="{054D2180-D6AD-5A8C-221A-32DD4551752D}"/>
                    </a:ext>
                  </a:extLst>
                </p:cNvPr>
                <p:cNvSpPr>
                  <a:spLocks noRot="1" noChangeAspect="1" noMove="1" noResize="1" noEditPoints="1" noAdjustHandles="1" noChangeArrowheads="1" noChangeShapeType="1" noTextEdit="1"/>
                </p:cNvSpPr>
                <p:nvPr/>
              </p:nvSpPr>
              <p:spPr>
                <a:xfrm>
                  <a:off x="2110216" y="1866900"/>
                  <a:ext cx="1530399" cy="549108"/>
                </a:xfrm>
                <a:prstGeom prst="cloud">
                  <a:avLst/>
                </a:prstGeom>
                <a:blipFill>
                  <a:blip r:embed="rId13"/>
                  <a:stretch>
                    <a:fillRect/>
                  </a:stretch>
                </a:blipFill>
                <a:ln>
                  <a:noFill/>
                </a:ln>
              </p:spPr>
              <p:txBody>
                <a:bodyPr/>
                <a:lstStyle/>
                <a:p>
                  <a:r>
                    <a:rPr lang="en-GB">
                      <a:noFill/>
                    </a:rPr>
                    <a:t> </a:t>
                  </a:r>
                </a:p>
              </p:txBody>
            </p:sp>
          </mc:Fallback>
        </mc:AlternateContent>
        <p:cxnSp>
          <p:nvCxnSpPr>
            <p:cNvPr id="10" name="Straight Arrow Connector 9">
              <a:extLst>
                <a:ext uri="{FF2B5EF4-FFF2-40B4-BE49-F238E27FC236}">
                  <a16:creationId xmlns:a16="http://schemas.microsoft.com/office/drawing/2014/main" id="{0F936B4B-CCBC-2418-135C-E9EBC7730439}"/>
                </a:ext>
              </a:extLst>
            </p:cNvPr>
            <p:cNvCxnSpPr>
              <a:cxnSpLocks/>
            </p:cNvCxnSpPr>
            <p:nvPr/>
          </p:nvCxnSpPr>
          <p:spPr>
            <a:xfrm>
              <a:off x="1181130" y="1843112"/>
              <a:ext cx="0" cy="572896"/>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5BBC0F9-783A-2E84-A674-CF5EBC10AD48}"/>
                </a:ext>
              </a:extLst>
            </p:cNvPr>
            <p:cNvCxnSpPr>
              <a:cxnSpLocks/>
            </p:cNvCxnSpPr>
            <p:nvPr/>
          </p:nvCxnSpPr>
          <p:spPr>
            <a:xfrm>
              <a:off x="2402130" y="1854289"/>
              <a:ext cx="0" cy="572896"/>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1FFD5CFC-8A30-9D5C-7FCA-36563D61DA54}"/>
              </a:ext>
            </a:extLst>
          </p:cNvPr>
          <p:cNvGrpSpPr/>
          <p:nvPr/>
        </p:nvGrpSpPr>
        <p:grpSpPr>
          <a:xfrm>
            <a:off x="1452778" y="4317002"/>
            <a:ext cx="2768884" cy="722242"/>
            <a:chOff x="870147" y="1843112"/>
            <a:chExt cx="2768884" cy="590686"/>
          </a:xfrm>
        </p:grpSpPr>
        <mc:AlternateContent xmlns:mc="http://schemas.openxmlformats.org/markup-compatibility/2006" xmlns:a14="http://schemas.microsoft.com/office/drawing/2010/main">
          <mc:Choice Requires="a14">
            <p:sp>
              <p:nvSpPr>
                <p:cNvPr id="14" name="Cloud 13">
                  <a:extLst>
                    <a:ext uri="{FF2B5EF4-FFF2-40B4-BE49-F238E27FC236}">
                      <a16:creationId xmlns:a16="http://schemas.microsoft.com/office/drawing/2014/main" id="{B3EE1AA6-0A99-581B-DC54-AEC4BA2E4478}"/>
                    </a:ext>
                  </a:extLst>
                </p:cNvPr>
                <p:cNvSpPr/>
                <p:nvPr/>
              </p:nvSpPr>
              <p:spPr>
                <a:xfrm>
                  <a:off x="870147" y="1855469"/>
                  <a:ext cx="1530399" cy="578329"/>
                </a:xfrm>
                <a:prstGeom prst="clou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kumimoji="0" lang="en-SG"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÷2</m:t>
                        </m:r>
                      </m:oMath>
                    </m:oMathPara>
                  </a14:m>
                  <a:endParaRPr kumimoji="0" lang="en-GB" sz="24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p:txBody>
            </p:sp>
          </mc:Choice>
          <mc:Fallback xmlns="">
            <p:sp>
              <p:nvSpPr>
                <p:cNvPr id="14" name="Cloud 13">
                  <a:extLst>
                    <a:ext uri="{FF2B5EF4-FFF2-40B4-BE49-F238E27FC236}">
                      <a16:creationId xmlns:a16="http://schemas.microsoft.com/office/drawing/2014/main" id="{B3EE1AA6-0A99-581B-DC54-AEC4BA2E4478}"/>
                    </a:ext>
                  </a:extLst>
                </p:cNvPr>
                <p:cNvSpPr>
                  <a:spLocks noRot="1" noChangeAspect="1" noMove="1" noResize="1" noEditPoints="1" noAdjustHandles="1" noChangeArrowheads="1" noChangeShapeType="1" noTextEdit="1"/>
                </p:cNvSpPr>
                <p:nvPr/>
              </p:nvSpPr>
              <p:spPr>
                <a:xfrm>
                  <a:off x="870147" y="1855469"/>
                  <a:ext cx="1530399" cy="578329"/>
                </a:xfrm>
                <a:prstGeom prst="cloud">
                  <a:avLst/>
                </a:prstGeom>
                <a:blipFill>
                  <a:blip r:embed="rId14"/>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Cloud 14">
                  <a:extLst>
                    <a:ext uri="{FF2B5EF4-FFF2-40B4-BE49-F238E27FC236}">
                      <a16:creationId xmlns:a16="http://schemas.microsoft.com/office/drawing/2014/main" id="{9DC68ECD-4F77-E32D-867D-4CB2E05DA65A}"/>
                    </a:ext>
                  </a:extLst>
                </p:cNvPr>
                <p:cNvSpPr/>
                <p:nvPr/>
              </p:nvSpPr>
              <p:spPr>
                <a:xfrm>
                  <a:off x="2108632" y="1866900"/>
                  <a:ext cx="1530399" cy="549108"/>
                </a:xfrm>
                <a:prstGeom prst="clou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kumimoji="0" lang="en-SG"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÷2</m:t>
                        </m:r>
                      </m:oMath>
                    </m:oMathPara>
                  </a14:m>
                  <a:endParaRPr kumimoji="0" lang="en-GB" sz="24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p:txBody>
            </p:sp>
          </mc:Choice>
          <mc:Fallback xmlns="">
            <p:sp>
              <p:nvSpPr>
                <p:cNvPr id="15" name="Cloud 14">
                  <a:extLst>
                    <a:ext uri="{FF2B5EF4-FFF2-40B4-BE49-F238E27FC236}">
                      <a16:creationId xmlns:a16="http://schemas.microsoft.com/office/drawing/2014/main" id="{9DC68ECD-4F77-E32D-867D-4CB2E05DA65A}"/>
                    </a:ext>
                  </a:extLst>
                </p:cNvPr>
                <p:cNvSpPr>
                  <a:spLocks noRot="1" noChangeAspect="1" noMove="1" noResize="1" noEditPoints="1" noAdjustHandles="1" noChangeArrowheads="1" noChangeShapeType="1" noTextEdit="1"/>
                </p:cNvSpPr>
                <p:nvPr/>
              </p:nvSpPr>
              <p:spPr>
                <a:xfrm>
                  <a:off x="2108632" y="1866900"/>
                  <a:ext cx="1530399" cy="549108"/>
                </a:xfrm>
                <a:prstGeom prst="cloud">
                  <a:avLst/>
                </a:prstGeom>
                <a:blipFill>
                  <a:blip r:embed="rId15"/>
                  <a:stretch>
                    <a:fillRect/>
                  </a:stretch>
                </a:blipFill>
                <a:ln>
                  <a:noFill/>
                </a:ln>
              </p:spPr>
              <p:txBody>
                <a:bodyPr/>
                <a:lstStyle/>
                <a:p>
                  <a:r>
                    <a:rPr lang="en-SG">
                      <a:noFill/>
                    </a:rPr>
                    <a:t> </a:t>
                  </a:r>
                </a:p>
              </p:txBody>
            </p:sp>
          </mc:Fallback>
        </mc:AlternateContent>
        <p:cxnSp>
          <p:nvCxnSpPr>
            <p:cNvPr id="16" name="Straight Arrow Connector 15">
              <a:extLst>
                <a:ext uri="{FF2B5EF4-FFF2-40B4-BE49-F238E27FC236}">
                  <a16:creationId xmlns:a16="http://schemas.microsoft.com/office/drawing/2014/main" id="{FF9F30B1-D982-97BB-694D-318058EF82A4}"/>
                </a:ext>
              </a:extLst>
            </p:cNvPr>
            <p:cNvCxnSpPr>
              <a:cxnSpLocks/>
            </p:cNvCxnSpPr>
            <p:nvPr/>
          </p:nvCxnSpPr>
          <p:spPr>
            <a:xfrm>
              <a:off x="1181130" y="1843112"/>
              <a:ext cx="0" cy="572896"/>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3DAB8C0-238E-6E0C-6E38-B32291B62AF8}"/>
                </a:ext>
              </a:extLst>
            </p:cNvPr>
            <p:cNvCxnSpPr>
              <a:cxnSpLocks/>
            </p:cNvCxnSpPr>
            <p:nvPr/>
          </p:nvCxnSpPr>
          <p:spPr>
            <a:xfrm>
              <a:off x="2402130" y="1854289"/>
              <a:ext cx="0" cy="572896"/>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1BFFCEAD-017E-ED48-662C-ECDA6DDDCCAF}"/>
                  </a:ext>
                </a:extLst>
              </p:cNvPr>
              <p:cNvSpPr txBox="1">
                <a:spLocks/>
              </p:cNvSpPr>
              <p:nvPr/>
            </p:nvSpPr>
            <p:spPr>
              <a:xfrm>
                <a:off x="8259061" y="1675417"/>
                <a:ext cx="1863090" cy="7089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3A63"/>
                    </a:solidFill>
                    <a:latin typeface="Bariol Regular" panose="02000506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Bariol Regular" panose="02000506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Bariol Regular" panose="02000506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kumimoji="0" lang="en-GB" sz="54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m:t>
                      </m:r>
                      <m:r>
                        <a:rPr kumimoji="0" lang="en-GB" sz="5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 </m:t>
                      </m:r>
                    </m:oMath>
                  </m:oMathPara>
                </a14:m>
                <a:endParaRPr kumimoji="0" lang="en-GB" sz="54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a:p>
                <a:pPr marL="228600" marR="0" lvl="0" indent="-228600" defTabSz="914400" rtl="0" eaLnBrk="1" fontAlgn="base" latinLnBrk="0" hangingPunct="1">
                  <a:lnSpc>
                    <a:spcPct val="90000"/>
                  </a:lnSpc>
                  <a:spcBef>
                    <a:spcPts val="1000"/>
                  </a:spcBef>
                  <a:spcAft>
                    <a:spcPct val="0"/>
                  </a:spcAft>
                  <a:buClr>
                    <a:srgbClr val="00628C"/>
                  </a:buClr>
                  <a:buSzTx/>
                  <a:buFont typeface="Arial" panose="020B0604020202020204" pitchFamily="34" charset="0"/>
                  <a:buChar char="•"/>
                  <a:tabLst/>
                  <a:defRPr/>
                </a:pPr>
                <a:endParaRPr kumimoji="0" lang="en-US" sz="54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p:txBody>
          </p:sp>
        </mc:Choice>
        <mc:Fallback xmlns="">
          <p:sp>
            <p:nvSpPr>
              <p:cNvPr id="18" name="Content Placeholder 2">
                <a:extLst>
                  <a:ext uri="{FF2B5EF4-FFF2-40B4-BE49-F238E27FC236}">
                    <a16:creationId xmlns:a16="http://schemas.microsoft.com/office/drawing/2014/main" id="{1BFFCEAD-017E-ED48-662C-ECDA6DDDCCAF}"/>
                  </a:ext>
                </a:extLst>
              </p:cNvPr>
              <p:cNvSpPr txBox="1">
                <a:spLocks noRot="1" noChangeAspect="1" noMove="1" noResize="1" noEditPoints="1" noAdjustHandles="1" noChangeArrowheads="1" noChangeShapeType="1" noTextEdit="1"/>
              </p:cNvSpPr>
              <p:nvPr/>
            </p:nvSpPr>
            <p:spPr>
              <a:xfrm>
                <a:off x="8259061" y="1675417"/>
                <a:ext cx="1863090" cy="708914"/>
              </a:xfrm>
              <a:prstGeom prst="rect">
                <a:avLst/>
              </a:prstGeom>
              <a:blipFill>
                <a:blip r:embed="rId16"/>
                <a:stretch>
                  <a:fillRect/>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8E8F1D2C-A9D0-DFA3-C6AB-8AD6B04460CC}"/>
                  </a:ext>
                </a:extLst>
              </p:cNvPr>
              <p:cNvSpPr txBox="1">
                <a:spLocks/>
              </p:cNvSpPr>
              <p:nvPr/>
            </p:nvSpPr>
            <p:spPr>
              <a:xfrm>
                <a:off x="8271772" y="4717726"/>
                <a:ext cx="1863090" cy="7089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3A63"/>
                    </a:solidFill>
                    <a:latin typeface="Bariol Regular" panose="02000506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Bariol Regular" panose="02000506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Bariol Regular" panose="02000506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base" latinLnBrk="0" hangingPunct="1">
                  <a:lnSpc>
                    <a:spcPct val="90000"/>
                  </a:lnSpc>
                  <a:spcBef>
                    <a:spcPts val="1000"/>
                  </a:spcBef>
                  <a:spcAft>
                    <a:spcPct val="0"/>
                  </a:spcAft>
                  <a:buClr>
                    <a:srgbClr val="00628C"/>
                  </a:buClr>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kumimoji="0" lang="en-GB" sz="54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m:t>
                      </m:r>
                      <m:r>
                        <a:rPr kumimoji="0" lang="en-GB" sz="5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 </m:t>
                      </m:r>
                    </m:oMath>
                  </m:oMathPara>
                </a14:m>
                <a:endParaRPr kumimoji="0" lang="en-GB" sz="54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a:p>
                <a:pPr marL="228600" marR="0" lvl="0" indent="-228600" defTabSz="914400" rtl="0" eaLnBrk="1" fontAlgn="base" latinLnBrk="0" hangingPunct="1">
                  <a:lnSpc>
                    <a:spcPct val="90000"/>
                  </a:lnSpc>
                  <a:spcBef>
                    <a:spcPts val="1000"/>
                  </a:spcBef>
                  <a:spcAft>
                    <a:spcPct val="0"/>
                  </a:spcAft>
                  <a:buClr>
                    <a:srgbClr val="00628C"/>
                  </a:buClr>
                  <a:buSzTx/>
                  <a:buFont typeface="Arial" panose="020B0604020202020204" pitchFamily="34" charset="0"/>
                  <a:buChar char="•"/>
                  <a:tabLst/>
                  <a:defRPr/>
                </a:pPr>
                <a:endParaRPr kumimoji="0" lang="en-US" sz="5400" b="0" i="0" u="none" strike="noStrike" kern="1200" cap="none" spc="0" normalizeH="0" baseline="0" noProof="0" dirty="0">
                  <a:ln>
                    <a:noFill/>
                  </a:ln>
                  <a:solidFill>
                    <a:schemeClr val="tx1"/>
                  </a:solidFill>
                  <a:effectLst/>
                  <a:uLnTx/>
                  <a:uFillTx/>
                  <a:latin typeface="Bariol Regular" panose="02000506040000020003" pitchFamily="2" charset="0"/>
                  <a:ea typeface="+mn-ea"/>
                  <a:cs typeface="+mn-cs"/>
                </a:endParaRPr>
              </a:p>
            </p:txBody>
          </p:sp>
        </mc:Choice>
        <mc:Fallback xmlns="">
          <p:sp>
            <p:nvSpPr>
              <p:cNvPr id="19" name="Content Placeholder 2">
                <a:extLst>
                  <a:ext uri="{FF2B5EF4-FFF2-40B4-BE49-F238E27FC236}">
                    <a16:creationId xmlns:a16="http://schemas.microsoft.com/office/drawing/2014/main" id="{8E8F1D2C-A9D0-DFA3-C6AB-8AD6B04460CC}"/>
                  </a:ext>
                </a:extLst>
              </p:cNvPr>
              <p:cNvSpPr txBox="1">
                <a:spLocks noRot="1" noChangeAspect="1" noMove="1" noResize="1" noEditPoints="1" noAdjustHandles="1" noChangeArrowheads="1" noChangeShapeType="1" noTextEdit="1"/>
              </p:cNvSpPr>
              <p:nvPr/>
            </p:nvSpPr>
            <p:spPr>
              <a:xfrm>
                <a:off x="8271772" y="4717726"/>
                <a:ext cx="1863090" cy="708914"/>
              </a:xfrm>
              <a:prstGeom prst="rect">
                <a:avLst/>
              </a:prstGeom>
              <a:blipFill>
                <a:blip r:embed="rId17"/>
                <a:stretch>
                  <a:fillRect/>
                </a:stretch>
              </a:blipFill>
            </p:spPr>
            <p:txBody>
              <a:bodyPr/>
              <a:lstStyle/>
              <a:p>
                <a:r>
                  <a:rPr lang="en-SG">
                    <a:noFill/>
                  </a:rPr>
                  <a:t> </a:t>
                </a:r>
              </a:p>
            </p:txBody>
          </p:sp>
        </mc:Fallback>
      </mc:AlternateContent>
    </p:spTree>
    <p:extLst>
      <p:ext uri="{BB962C8B-B14F-4D97-AF65-F5344CB8AC3E}">
        <p14:creationId xmlns:p14="http://schemas.microsoft.com/office/powerpoint/2010/main" val="333009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500"/>
                                        <p:tgtEl>
                                          <p:spTgt spid="6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500"/>
                                        <p:tgtEl>
                                          <p:spTgt spid="6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500"/>
                                        <p:tgtEl>
                                          <p:spTgt spid="6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500"/>
                                        <p:tgtEl>
                                          <p:spTgt spid="6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fade">
                                      <p:cBhvr>
                                        <p:cTn id="39" dur="500"/>
                                        <p:tgtEl>
                                          <p:spTgt spid="6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dissolv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fade">
                                      <p:cBhvr>
                                        <p:cTn id="50" dur="500"/>
                                        <p:tgtEl>
                                          <p:spTgt spid="6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fade">
                                      <p:cBhvr>
                                        <p:cTn id="55" dur="500"/>
                                        <p:tgtEl>
                                          <p:spTgt spid="6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fade">
                                      <p:cBhvr>
                                        <p:cTn id="58" dur="500"/>
                                        <p:tgtEl>
                                          <p:spTgt spid="6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fade">
                                      <p:cBhvr>
                                        <p:cTn id="61" dur="500"/>
                                        <p:tgtEl>
                                          <p:spTgt spid="7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fade">
                                      <p:cBhvr>
                                        <p:cTn id="64" dur="500"/>
                                        <p:tgtEl>
                                          <p:spTgt spid="70"/>
                                        </p:tgtEl>
                                      </p:cBhvr>
                                    </p:animEffect>
                                  </p:childTnLst>
                                </p:cTn>
                              </p:par>
                              <p:par>
                                <p:cTn id="65" presetID="22" presetClass="entr" presetSubtype="1" fill="hold" nodeType="with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up)">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fade">
                                      <p:cBhvr>
                                        <p:cTn id="72" dur="500"/>
                                        <p:tgtEl>
                                          <p:spTgt spid="72"/>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58"/>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63"/>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69"/>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68"/>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72"/>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up)">
                                      <p:cBhvr>
                                        <p:cTn id="89" dur="500"/>
                                        <p:tgtEl>
                                          <p:spTgt spid="3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fade">
                                      <p:cBhvr>
                                        <p:cTn id="92" dur="5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wipe(up)">
                                      <p:cBhvr>
                                        <p:cTn id="97" dur="500"/>
                                        <p:tgtEl>
                                          <p:spTgt spid="7"/>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childTnLst>
                                    <p:set>
                                      <p:cBhvr>
                                        <p:cTn id="101" dur="1" fill="hold">
                                          <p:stCondLst>
                                            <p:cond delay="0"/>
                                          </p:stCondLst>
                                        </p:cTn>
                                        <p:tgtEl>
                                          <p:spTgt spid="64"/>
                                        </p:tgtEl>
                                        <p:attrNameLst>
                                          <p:attrName>style.visibility</p:attrName>
                                        </p:attrNameLst>
                                      </p:cBhvr>
                                      <p:to>
                                        <p:strVal val="hidden"/>
                                      </p:to>
                                    </p:set>
                                  </p:childTnLst>
                                </p:cTn>
                              </p:par>
                            </p:childTnLst>
                          </p:cTn>
                        </p:par>
                        <p:par>
                          <p:cTn id="102" fill="hold">
                            <p:stCondLst>
                              <p:cond delay="0"/>
                            </p:stCondLst>
                            <p:childTnLst>
                              <p:par>
                                <p:cTn id="103" presetID="1" presetClass="exit" presetSubtype="0" fill="hold" grpId="1" nodeType="afterEffect">
                                  <p:stCondLst>
                                    <p:cond delay="0"/>
                                  </p:stCondLst>
                                  <p:childTnLst>
                                    <p:set>
                                      <p:cBhvr>
                                        <p:cTn id="104" dur="1" fill="hold">
                                          <p:stCondLst>
                                            <p:cond delay="0"/>
                                          </p:stCondLst>
                                        </p:cTn>
                                        <p:tgtEl>
                                          <p:spTgt spid="67"/>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500"/>
                                        <p:tgtEl>
                                          <p:spTgt spid="39"/>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fade">
                                      <p:cBhvr>
                                        <p:cTn id="112" dur="500"/>
                                        <p:tgtEl>
                                          <p:spTgt spid="4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nodeType="clickEffect">
                                  <p:stCondLst>
                                    <p:cond delay="0"/>
                                  </p:stCondLst>
                                  <p:childTnLst>
                                    <p:set>
                                      <p:cBhvr>
                                        <p:cTn id="116" dur="1" fill="hold">
                                          <p:stCondLst>
                                            <p:cond delay="0"/>
                                          </p:stCondLst>
                                        </p:cTn>
                                        <p:tgtEl>
                                          <p:spTgt spid="13"/>
                                        </p:tgtEl>
                                        <p:attrNameLst>
                                          <p:attrName>style.visibility</p:attrName>
                                        </p:attrNameLst>
                                      </p:cBhvr>
                                      <p:to>
                                        <p:strVal val="visible"/>
                                      </p:to>
                                    </p:set>
                                    <p:animEffect transition="in" filter="wipe(up)">
                                      <p:cBhvr>
                                        <p:cTn id="117" dur="500"/>
                                        <p:tgtEl>
                                          <p:spTgt spid="13"/>
                                        </p:tgtEl>
                                      </p:cBhvr>
                                    </p:animEffect>
                                  </p:childTnLst>
                                </p:cTn>
                              </p:par>
                            </p:childTnLst>
                          </p:cTn>
                        </p:par>
                      </p:childTnLst>
                    </p:cTn>
                  </p:par>
                  <p:par>
                    <p:cTn id="118" fill="hold">
                      <p:stCondLst>
                        <p:cond delay="indefinite"/>
                      </p:stCondLst>
                      <p:childTnLst>
                        <p:par>
                          <p:cTn id="119" fill="hold">
                            <p:stCondLst>
                              <p:cond delay="0"/>
                            </p:stCondLst>
                            <p:childTnLst>
                              <p:par>
                                <p:cTn id="120" presetID="49" presetClass="path" presetSubtype="0" accel="50000" decel="50000" fill="hold" grpId="1" nodeType="clickEffect">
                                  <p:stCondLst>
                                    <p:cond delay="0"/>
                                  </p:stCondLst>
                                  <p:childTnLst>
                                    <p:animMotion origin="layout" path="M 2.08333E-6 -1.48148E-6 L -0.02852 0.37824 " pathEditMode="relative" rAng="0" ptsTypes="AA">
                                      <p:cBhvr>
                                        <p:cTn id="121" dur="2000" fill="hold"/>
                                        <p:tgtEl>
                                          <p:spTgt spid="70"/>
                                        </p:tgtEl>
                                        <p:attrNameLst>
                                          <p:attrName>ppt_x</p:attrName>
                                          <p:attrName>ppt_y</p:attrName>
                                        </p:attrNameLst>
                                      </p:cBhvr>
                                      <p:rCtr x="-1432" y="18912"/>
                                    </p:animMotion>
                                  </p:childTnLst>
                                </p:cTn>
                              </p:par>
                              <p:par>
                                <p:cTn id="122" presetID="49" presetClass="path" presetSubtype="0" accel="50000" decel="50000" fill="hold" grpId="1" nodeType="withEffect">
                                  <p:stCondLst>
                                    <p:cond delay="0"/>
                                  </p:stCondLst>
                                  <p:childTnLst>
                                    <p:animMotion origin="layout" path="M 3.95833E-6 4.07407E-6 L 0.09401 0.07245 " pathEditMode="relative" rAng="0" ptsTypes="AA">
                                      <p:cBhvr>
                                        <p:cTn id="123" dur="2000" fill="hold"/>
                                        <p:tgtEl>
                                          <p:spTgt spid="65"/>
                                        </p:tgtEl>
                                        <p:attrNameLst>
                                          <p:attrName>ppt_x</p:attrName>
                                          <p:attrName>ppt_y</p:attrName>
                                        </p:attrNameLst>
                                      </p:cBhvr>
                                      <p:rCtr x="4701" y="3611"/>
                                    </p:animMotion>
                                  </p:childTnLst>
                                </p:cTn>
                              </p:par>
                              <p:par>
                                <p:cTn id="124" presetID="49" presetClass="path" presetSubtype="0" accel="50000" decel="50000" fill="hold" grpId="1" nodeType="withEffect">
                                  <p:stCondLst>
                                    <p:cond delay="0"/>
                                  </p:stCondLst>
                                  <p:childTnLst>
                                    <p:animMotion origin="layout" path="M -2.29167E-6 -2.59259E-6 L 0.13242 0.06412 " pathEditMode="relative" rAng="0" ptsTypes="AA">
                                      <p:cBhvr>
                                        <p:cTn id="125" dur="2000" fill="hold"/>
                                        <p:tgtEl>
                                          <p:spTgt spid="60"/>
                                        </p:tgtEl>
                                        <p:attrNameLst>
                                          <p:attrName>ppt_x</p:attrName>
                                          <p:attrName>ppt_y</p:attrName>
                                        </p:attrNameLst>
                                      </p:cBhvr>
                                      <p:rCtr x="6615" y="3194"/>
                                    </p:animMotion>
                                  </p:childTnLst>
                                </p:cTn>
                              </p:par>
                              <p:par>
                                <p:cTn id="126" presetID="49" presetClass="path" presetSubtype="0" accel="50000" decel="50000" fill="hold" grpId="1" nodeType="withEffect">
                                  <p:stCondLst>
                                    <p:cond delay="0"/>
                                  </p:stCondLst>
                                  <p:childTnLst>
                                    <p:animMotion origin="layout" path="M -1.875E-6 0 L 0.10847 0.06597 " pathEditMode="relative" rAng="0" ptsTypes="AA">
                                      <p:cBhvr>
                                        <p:cTn id="127" dur="2000" fill="hold"/>
                                        <p:tgtEl>
                                          <p:spTgt spid="62"/>
                                        </p:tgtEl>
                                        <p:attrNameLst>
                                          <p:attrName>ppt_x</p:attrName>
                                          <p:attrName>ppt_y</p:attrName>
                                        </p:attrNameLst>
                                      </p:cBhvr>
                                      <p:rCtr x="5417" y="3287"/>
                                    </p:animMotion>
                                  </p:childTnLst>
                                </p:cTn>
                              </p:par>
                              <p:par>
                                <p:cTn id="128" presetID="49" presetClass="path" presetSubtype="0" accel="50000" decel="50000" fill="hold" grpId="1" nodeType="withEffect">
                                  <p:stCondLst>
                                    <p:cond delay="0"/>
                                  </p:stCondLst>
                                  <p:childTnLst>
                                    <p:animMotion origin="layout" path="M 0.00417 0.03449 L 0.06667 0.38449 " pathEditMode="relative" rAng="0" ptsTypes="AA">
                                      <p:cBhvr>
                                        <p:cTn id="129" dur="2000" fill="hold"/>
                                        <p:tgtEl>
                                          <p:spTgt spid="61"/>
                                        </p:tgtEl>
                                        <p:attrNameLst>
                                          <p:attrName>ppt_x</p:attrName>
                                          <p:attrName>ppt_y</p:attrName>
                                        </p:attrNameLst>
                                      </p:cBhvr>
                                      <p:rCtr x="3125" y="17500"/>
                                    </p:animMotion>
                                  </p:childTnLst>
                                </p:cTn>
                              </p:par>
                              <p:par>
                                <p:cTn id="130" presetID="49" presetClass="path" presetSubtype="0" accel="50000" decel="50000" fill="hold" grpId="1" nodeType="withEffect">
                                  <p:stCondLst>
                                    <p:cond delay="0"/>
                                  </p:stCondLst>
                                  <p:childTnLst>
                                    <p:animMotion origin="layout" path="M 2.29167E-6 4.44444E-6 L 0.05026 0.6449 " pathEditMode="relative" rAng="0" ptsTypes="AA">
                                      <p:cBhvr>
                                        <p:cTn id="131" dur="2000" fill="hold"/>
                                        <p:tgtEl>
                                          <p:spTgt spid="66"/>
                                        </p:tgtEl>
                                        <p:attrNameLst>
                                          <p:attrName>ppt_x</p:attrName>
                                          <p:attrName>ppt_y</p:attrName>
                                        </p:attrNameLst>
                                      </p:cBhvr>
                                      <p:rCtr x="2513" y="32245"/>
                                    </p:animMotion>
                                  </p:childTnLst>
                                </p:cTn>
                              </p:par>
                              <p:par>
                                <p:cTn id="132" presetID="49" presetClass="path" presetSubtype="0" accel="50000" decel="50000" fill="hold" grpId="1" nodeType="withEffect">
                                  <p:stCondLst>
                                    <p:cond delay="0"/>
                                  </p:stCondLst>
                                  <p:childTnLst>
                                    <p:animMotion origin="layout" path="M 4.79167E-6 -2.22222E-6 L 4.79167E-6 0.47292 " pathEditMode="relative" rAng="0" ptsTypes="AA">
                                      <p:cBhvr>
                                        <p:cTn id="133" dur="2000" fill="hold"/>
                                        <p:tgtEl>
                                          <p:spTgt spid="59"/>
                                        </p:tgtEl>
                                        <p:attrNameLst>
                                          <p:attrName>ppt_x</p:attrName>
                                          <p:attrName>ppt_y</p:attrName>
                                        </p:attrNameLst>
                                      </p:cBhvr>
                                      <p:rCtr x="0" y="23634"/>
                                    </p:animMotion>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51"/>
                                        </p:tgtEl>
                                        <p:attrNameLst>
                                          <p:attrName>style.visibility</p:attrName>
                                        </p:attrNameLst>
                                      </p:cBhvr>
                                      <p:to>
                                        <p:strVal val="visible"/>
                                      </p:to>
                                    </p:set>
                                    <p:animEffect transition="in" filter="fade">
                                      <p:cBhvr>
                                        <p:cTn id="138" dur="500"/>
                                        <p:tgtEl>
                                          <p:spTgt spid="51"/>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50"/>
                                        </p:tgtEl>
                                        <p:attrNameLst>
                                          <p:attrName>style.visibility</p:attrName>
                                        </p:attrNameLst>
                                      </p:cBhvr>
                                      <p:to>
                                        <p:strVal val="visible"/>
                                      </p:to>
                                    </p:set>
                                    <p:animEffect transition="in" filter="fade">
                                      <p:cBhvr>
                                        <p:cTn id="141" dur="500"/>
                                        <p:tgtEl>
                                          <p:spTgt spid="50"/>
                                        </p:tgtEl>
                                      </p:cBhvr>
                                    </p:animEffect>
                                  </p:childTnLst>
                                </p:cTn>
                              </p:par>
                              <p:par>
                                <p:cTn id="142" presetID="9" presetClass="entr" presetSubtype="0" fill="hold" grpId="0" nodeType="withEffect">
                                  <p:stCondLst>
                                    <p:cond delay="0"/>
                                  </p:stCondLst>
                                  <p:childTnLst>
                                    <p:set>
                                      <p:cBhvr>
                                        <p:cTn id="143" dur="1" fill="hold">
                                          <p:stCondLst>
                                            <p:cond delay="0"/>
                                          </p:stCondLst>
                                        </p:cTn>
                                        <p:tgtEl>
                                          <p:spTgt spid="19"/>
                                        </p:tgtEl>
                                        <p:attrNameLst>
                                          <p:attrName>style.visibility</p:attrName>
                                        </p:attrNameLst>
                                      </p:cBhvr>
                                      <p:to>
                                        <p:strVal val="visible"/>
                                      </p:to>
                                    </p:set>
                                    <p:animEffect transition="in" filter="dissolve">
                                      <p:cBhvr>
                                        <p:cTn id="1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37" grpId="0"/>
      <p:bldP spid="38" grpId="0"/>
      <p:bldP spid="39" grpId="0"/>
      <p:bldP spid="40" grpId="0"/>
      <p:bldP spid="42" grpId="0"/>
      <p:bldP spid="50" grpId="0"/>
      <p:bldP spid="51" grpId="0"/>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2" grpId="0" animBg="1"/>
      <p:bldP spid="72" grpId="1" animBg="1"/>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Weighing it up</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a:t>
            </a:fld>
            <a:endParaRPr lang="en-US" dirty="0"/>
          </a:p>
        </p:txBody>
      </p:sp>
      <p:pic>
        <p:nvPicPr>
          <p:cNvPr id="3" name="Picture 2" descr="A photograph of an old balance scale that people might have used to weigh items in the past. Next to the balance scale are some metal weights&#10;">
            <a:extLst>
              <a:ext uri="{FF2B5EF4-FFF2-40B4-BE49-F238E27FC236}">
                <a16:creationId xmlns:a16="http://schemas.microsoft.com/office/drawing/2014/main" id="{4BA4B728-E036-957C-4BD7-D9608E9FF28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07134" y="1360795"/>
            <a:ext cx="6348741" cy="4763971"/>
          </a:xfrm>
          <a:prstGeom prst="rect">
            <a:avLst/>
          </a:prstGeom>
        </p:spPr>
      </p:pic>
    </p:spTree>
    <p:extLst>
      <p:ext uri="{BB962C8B-B14F-4D97-AF65-F5344CB8AC3E}">
        <p14:creationId xmlns:p14="http://schemas.microsoft.com/office/powerpoint/2010/main" val="1438307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7ED597F-BE82-4DA6-91BE-C2619DBE0BC9}"/>
              </a:ext>
            </a:extLst>
          </p:cNvPr>
          <p:cNvPicPr>
            <a:picLocks noChangeAspect="1"/>
          </p:cNvPicPr>
          <p:nvPr/>
        </p:nvPicPr>
        <p:blipFill>
          <a:blip r:embed="rId3"/>
          <a:srcRect/>
          <a:stretch/>
        </p:blipFill>
        <p:spPr>
          <a:xfrm>
            <a:off x="977870" y="2107688"/>
            <a:ext cx="4765363" cy="1815185"/>
          </a:xfrm>
          <a:prstGeom prst="rect">
            <a:avLst/>
          </a:prstGeom>
        </p:spPr>
      </p:pic>
      <p:sp>
        <p:nvSpPr>
          <p:cNvPr id="22" name="Title 1">
            <a:extLst>
              <a:ext uri="{FF2B5EF4-FFF2-40B4-BE49-F238E27FC236}">
                <a16:creationId xmlns:a16="http://schemas.microsoft.com/office/drawing/2014/main" id="{02AABD48-7F62-174B-98BD-03D513E3B1A1}"/>
              </a:ext>
            </a:extLst>
          </p:cNvPr>
          <p:cNvSpPr txBox="1">
            <a:spLocks/>
          </p:cNvSpPr>
          <p:nvPr/>
        </p:nvSpPr>
        <p:spPr>
          <a:xfrm>
            <a:off x="1724296" y="112165"/>
            <a:ext cx="9833719" cy="1017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solidFill>
                <a:latin typeface="Arial" panose="020B0604020202020204" pitchFamily="34" charset="0"/>
                <a:cs typeface="Arial" panose="020B0604020202020204" pitchFamily="34" charset="0"/>
              </a:rPr>
              <a:t>Weighing it up: 			5</a:t>
            </a:r>
            <a:r>
              <a:rPr lang="en-US" sz="3600" b="1" i="1" dirty="0">
                <a:solidFill>
                  <a:schemeClr val="accent1"/>
                </a:solidFill>
                <a:latin typeface="Arial" panose="020B0604020202020204" pitchFamily="34" charset="0"/>
                <a:ea typeface="Times New Roman" charset="0"/>
                <a:cs typeface="Arial" panose="020B0604020202020204" pitchFamily="34" charset="0"/>
              </a:rPr>
              <a:t>x</a:t>
            </a:r>
            <a:r>
              <a:rPr lang="en-US" sz="3600" b="1" dirty="0">
                <a:solidFill>
                  <a:schemeClr val="accent1"/>
                </a:solidFill>
                <a:latin typeface="Arial" panose="020B0604020202020204" pitchFamily="34" charset="0"/>
                <a:cs typeface="Arial" panose="020B0604020202020204" pitchFamily="34" charset="0"/>
              </a:rPr>
              <a:t> + 3 = 9 + 2</a:t>
            </a:r>
            <a:r>
              <a:rPr lang="en-US" sz="3600" b="1" i="1" dirty="0">
                <a:solidFill>
                  <a:schemeClr val="accent1"/>
                </a:solidFill>
                <a:latin typeface="Arial" panose="020B0604020202020204" pitchFamily="34" charset="0"/>
                <a:ea typeface="Times New Roman" charset="0"/>
                <a:cs typeface="Arial" panose="020B0604020202020204" pitchFamily="34" charset="0"/>
              </a:rPr>
              <a:t>x</a:t>
            </a:r>
            <a:r>
              <a:rPr lang="en-US" sz="3600" b="1" dirty="0">
                <a:solidFill>
                  <a:schemeClr val="accent1"/>
                </a:solidFill>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20</a:t>
            </a:fld>
            <a:endParaRPr lang="en-US" dirty="0"/>
          </a:p>
        </p:txBody>
      </p:sp>
      <p:grpSp>
        <p:nvGrpSpPr>
          <p:cNvPr id="158" name="Group 157">
            <a:extLst>
              <a:ext uri="{FF2B5EF4-FFF2-40B4-BE49-F238E27FC236}">
                <a16:creationId xmlns:a16="http://schemas.microsoft.com/office/drawing/2014/main" id="{39BFBDB9-A8D7-4764-BD7F-24975EDF1A17}"/>
              </a:ext>
            </a:extLst>
          </p:cNvPr>
          <p:cNvGrpSpPr/>
          <p:nvPr/>
        </p:nvGrpSpPr>
        <p:grpSpPr>
          <a:xfrm>
            <a:off x="-27606" y="-17453"/>
            <a:ext cx="2091590" cy="1923564"/>
            <a:chOff x="-27606" y="-17453"/>
            <a:chExt cx="2091590" cy="1923564"/>
          </a:xfrm>
        </p:grpSpPr>
        <p:sp>
          <p:nvSpPr>
            <p:cNvPr id="159" name="Isosceles Triangle 158">
              <a:extLst>
                <a:ext uri="{FF2B5EF4-FFF2-40B4-BE49-F238E27FC236}">
                  <a16:creationId xmlns:a16="http://schemas.microsoft.com/office/drawing/2014/main" id="{31A2B6B6-4AED-44B2-8258-1C2513B6F75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0" name="TextBox 159">
              <a:extLst>
                <a:ext uri="{FF2B5EF4-FFF2-40B4-BE49-F238E27FC236}">
                  <a16:creationId xmlns:a16="http://schemas.microsoft.com/office/drawing/2014/main" id="{4D970DDE-3331-43C7-8808-F643520183D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
        <p:nvSpPr>
          <p:cNvPr id="2" name="TextBox 1">
            <a:extLst>
              <a:ext uri="{FF2B5EF4-FFF2-40B4-BE49-F238E27FC236}">
                <a16:creationId xmlns:a16="http://schemas.microsoft.com/office/drawing/2014/main" id="{D165EDA6-0628-9BBF-6399-FBDA96642A66}"/>
              </a:ext>
            </a:extLst>
          </p:cNvPr>
          <p:cNvSpPr txBox="1"/>
          <p:nvPr/>
        </p:nvSpPr>
        <p:spPr>
          <a:xfrm>
            <a:off x="1619258" y="1122909"/>
            <a:ext cx="3274860" cy="646331"/>
          </a:xfrm>
          <a:prstGeom prst="rect">
            <a:avLst/>
          </a:prstGeom>
          <a:solidFill>
            <a:schemeClr val="accent1">
              <a:lumMod val="40000"/>
              <a:lumOff val="60000"/>
            </a:schemeClr>
          </a:solidFill>
        </p:spPr>
        <p:txBody>
          <a:bodyPr wrap="square" rtlCol="0">
            <a:spAutoFit/>
          </a:bodyPr>
          <a:lstStyle/>
          <a:p>
            <a:r>
              <a:rPr lang="en-US" sz="3600" dirty="0">
                <a:latin typeface="+mn-lt"/>
                <a:cs typeface="Arial"/>
              </a:rPr>
              <a:t>5</a:t>
            </a:r>
            <a:r>
              <a:rPr lang="en-US" sz="3600" i="1" dirty="0">
                <a:latin typeface="Times New Roman" panose="02020603050405020304" pitchFamily="18" charset="0"/>
                <a:ea typeface="Times New Roman" charset="0"/>
                <a:cs typeface="Times New Roman" panose="02020603050405020304" pitchFamily="18" charset="0"/>
              </a:rPr>
              <a:t>x</a:t>
            </a:r>
            <a:r>
              <a:rPr lang="en-US" sz="3600" dirty="0">
                <a:latin typeface="+mn-lt"/>
                <a:cs typeface="Arial"/>
              </a:rPr>
              <a:t> + 3 = 9 + 2</a:t>
            </a:r>
            <a:r>
              <a:rPr lang="en-US" sz="3600" i="1" dirty="0">
                <a:latin typeface="Times New Roman" panose="02020603050405020304" pitchFamily="18" charset="0"/>
                <a:ea typeface="Times New Roman" charset="0"/>
                <a:cs typeface="Times New Roman" panose="02020603050405020304" pitchFamily="18" charset="0"/>
              </a:rPr>
              <a:t>x</a:t>
            </a:r>
            <a:r>
              <a:rPr lang="en-US" sz="3600" dirty="0">
                <a:latin typeface="+mn-lt"/>
                <a:cs typeface="Arial"/>
              </a:rPr>
              <a:t> </a:t>
            </a:r>
            <a:endParaRPr lang="en-US" sz="3600"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537C1A15-12AF-86B9-D99B-BB3C89F91740}"/>
              </a:ext>
            </a:extLst>
          </p:cNvPr>
          <p:cNvSpPr txBox="1"/>
          <p:nvPr/>
        </p:nvSpPr>
        <p:spPr>
          <a:xfrm>
            <a:off x="10394391" y="4083443"/>
            <a:ext cx="1185224"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Dev</a:t>
            </a:r>
          </a:p>
        </p:txBody>
      </p:sp>
      <p:sp>
        <p:nvSpPr>
          <p:cNvPr id="3" name="Speech Bubble: Rectangle with Corners Rounded 2">
            <a:extLst>
              <a:ext uri="{FF2B5EF4-FFF2-40B4-BE49-F238E27FC236}">
                <a16:creationId xmlns:a16="http://schemas.microsoft.com/office/drawing/2014/main" id="{26FD1558-F9AC-3D4D-F529-A90AAF6DAE43}"/>
              </a:ext>
            </a:extLst>
          </p:cNvPr>
          <p:cNvSpPr/>
          <p:nvPr/>
        </p:nvSpPr>
        <p:spPr>
          <a:xfrm>
            <a:off x="8266176" y="1474728"/>
            <a:ext cx="3514607" cy="1517105"/>
          </a:xfrm>
          <a:prstGeom prst="wedgeRoundRectCallout">
            <a:avLst>
              <a:gd name="adj1" fmla="val -71610"/>
              <a:gd name="adj2" fmla="val -35451"/>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400" dirty="0">
                <a:solidFill>
                  <a:schemeClr val="tx1"/>
                </a:solidFill>
                <a:latin typeface="Arial" panose="020B0604020202020204" pitchFamily="34" charset="0"/>
                <a:cs typeface="Arial" panose="020B0604020202020204" pitchFamily="34" charset="0"/>
              </a:rPr>
              <a:t>The first thing is to subtract 2</a:t>
            </a:r>
            <a:r>
              <a:rPr lang="en-US" sz="2400" i="1" dirty="0">
                <a:solidFill>
                  <a:schemeClr val="tx1"/>
                </a:solidFill>
                <a:latin typeface="Times New Roman" panose="02020603050405020304" pitchFamily="18" charset="0"/>
                <a:ea typeface="Times New Roman" charset="0"/>
                <a:cs typeface="Times New Roman" panose="02020603050405020304" pitchFamily="18" charset="0"/>
              </a:rPr>
              <a:t>x</a:t>
            </a:r>
            <a:r>
              <a:rPr lang="en-GB" sz="2400" dirty="0">
                <a:solidFill>
                  <a:schemeClr val="tx1"/>
                </a:solidFill>
                <a:latin typeface="Arial" panose="020B0604020202020204" pitchFamily="34" charset="0"/>
                <a:cs typeface="Arial" panose="020B0604020202020204" pitchFamily="34" charset="0"/>
              </a:rPr>
              <a:t> from the left side, so 5</a:t>
            </a:r>
            <a:r>
              <a:rPr lang="en-US" sz="2400" i="1" dirty="0">
                <a:solidFill>
                  <a:schemeClr val="tx1"/>
                </a:solidFill>
                <a:latin typeface="Times New Roman" panose="02020603050405020304" pitchFamily="18" charset="0"/>
                <a:ea typeface="Times New Roman" charset="0"/>
                <a:cs typeface="Times New Roman" panose="02020603050405020304" pitchFamily="18" charset="0"/>
              </a:rPr>
              <a:t>x</a:t>
            </a:r>
            <a:r>
              <a:rPr lang="en-GB" sz="2400" dirty="0">
                <a:solidFill>
                  <a:schemeClr val="tx1"/>
                </a:solidFill>
                <a:latin typeface="Arial" panose="020B0604020202020204" pitchFamily="34" charset="0"/>
                <a:cs typeface="Arial" panose="020B0604020202020204" pitchFamily="34" charset="0"/>
              </a:rPr>
              <a:t> + 3 = 9. </a:t>
            </a:r>
            <a:endParaRPr lang="en-SG" sz="2400" dirty="0">
              <a:solidFill>
                <a:schemeClr val="tx1"/>
              </a:solidFill>
              <a:latin typeface="Arial" panose="020B0604020202020204" pitchFamily="34" charset="0"/>
              <a:cs typeface="Arial" panose="020B0604020202020204" pitchFamily="34" charset="0"/>
            </a:endParaRPr>
          </a:p>
        </p:txBody>
      </p:sp>
      <p:sp>
        <p:nvSpPr>
          <p:cNvPr id="5" name="Speech Bubble: Rectangle with Corners Rounded 4">
            <a:extLst>
              <a:ext uri="{FF2B5EF4-FFF2-40B4-BE49-F238E27FC236}">
                <a16:creationId xmlns:a16="http://schemas.microsoft.com/office/drawing/2014/main" id="{3646E68E-6E71-183F-1F8C-233E0529737D}"/>
              </a:ext>
            </a:extLst>
          </p:cNvPr>
          <p:cNvSpPr/>
          <p:nvPr/>
        </p:nvSpPr>
        <p:spPr>
          <a:xfrm>
            <a:off x="7741449" y="4746637"/>
            <a:ext cx="4240502" cy="1078639"/>
          </a:xfrm>
          <a:prstGeom prst="wedgeRoundRectCallout">
            <a:avLst>
              <a:gd name="adj1" fmla="val -3027"/>
              <a:gd name="adj2" fmla="val -98798"/>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400" dirty="0">
                <a:solidFill>
                  <a:schemeClr val="tx1"/>
                </a:solidFill>
                <a:latin typeface="Arial" panose="020B0604020202020204" pitchFamily="34" charset="0"/>
                <a:cs typeface="Arial" panose="020B0604020202020204" pitchFamily="34" charset="0"/>
              </a:rPr>
              <a:t>I would do the same, but get a different result. 3</a:t>
            </a:r>
            <a:r>
              <a:rPr lang="en-US" sz="2400" i="1" dirty="0">
                <a:solidFill>
                  <a:schemeClr val="tx1"/>
                </a:solidFill>
                <a:latin typeface="Times New Roman" panose="02020603050405020304" pitchFamily="18" charset="0"/>
                <a:ea typeface="Times New Roman" charset="0"/>
                <a:cs typeface="Times New Roman" panose="02020603050405020304" pitchFamily="18" charset="0"/>
              </a:rPr>
              <a:t>x</a:t>
            </a:r>
            <a:r>
              <a:rPr lang="en-GB" sz="2400" dirty="0">
                <a:solidFill>
                  <a:schemeClr val="tx1"/>
                </a:solidFill>
                <a:latin typeface="Arial" panose="020B0604020202020204" pitchFamily="34" charset="0"/>
                <a:cs typeface="Arial" panose="020B0604020202020204" pitchFamily="34" charset="0"/>
              </a:rPr>
              <a:t> + 3 = 9.</a:t>
            </a:r>
            <a:endParaRPr lang="en-SG" sz="2400" dirty="0">
              <a:solidFill>
                <a:schemeClr val="tx1"/>
              </a:solidFill>
              <a:latin typeface="Arial" panose="020B0604020202020204" pitchFamily="34" charset="0"/>
              <a:cs typeface="Arial" panose="020B0604020202020204" pitchFamily="34" charset="0"/>
            </a:endParaRPr>
          </a:p>
        </p:txBody>
      </p:sp>
      <p:sp>
        <p:nvSpPr>
          <p:cNvPr id="135" name="TextBox 134">
            <a:extLst>
              <a:ext uri="{FF2B5EF4-FFF2-40B4-BE49-F238E27FC236}">
                <a16:creationId xmlns:a16="http://schemas.microsoft.com/office/drawing/2014/main" id="{FDFA9353-CA7E-78DF-2A41-3FFE52079258}"/>
              </a:ext>
            </a:extLst>
          </p:cNvPr>
          <p:cNvSpPr txBox="1"/>
          <p:nvPr/>
        </p:nvSpPr>
        <p:spPr>
          <a:xfrm>
            <a:off x="5963201" y="5739054"/>
            <a:ext cx="1783573" cy="523220"/>
          </a:xfrm>
          <a:prstGeom prst="rect">
            <a:avLst/>
          </a:prstGeom>
          <a:solidFill>
            <a:schemeClr val="accent1">
              <a:lumMod val="40000"/>
              <a:lumOff val="60000"/>
            </a:schemeClr>
          </a:solidFill>
          <a:ln>
            <a:noFill/>
          </a:ln>
        </p:spPr>
        <p:txBody>
          <a:bodyPr wrap="square" rtlCol="0">
            <a:spAutoFit/>
          </a:bodyPr>
          <a:lstStyle/>
          <a:p>
            <a:r>
              <a:rPr lang="en-US" sz="2800" dirty="0"/>
              <a:t>3</a:t>
            </a:r>
            <a:r>
              <a:rPr lang="en-US" sz="2800" i="1" dirty="0">
                <a:latin typeface="Times New Roman" charset="0"/>
                <a:ea typeface="Times New Roman" charset="0"/>
                <a:cs typeface="Times New Roman" charset="0"/>
              </a:rPr>
              <a:t>x</a:t>
            </a:r>
            <a:r>
              <a:rPr lang="en-US" sz="2800" dirty="0"/>
              <a:t> + 3 = 9</a:t>
            </a:r>
          </a:p>
        </p:txBody>
      </p:sp>
      <p:grpSp>
        <p:nvGrpSpPr>
          <p:cNvPr id="14" name="Group 13">
            <a:extLst>
              <a:ext uri="{FF2B5EF4-FFF2-40B4-BE49-F238E27FC236}">
                <a16:creationId xmlns:a16="http://schemas.microsoft.com/office/drawing/2014/main" id="{585937AB-8A4A-053C-E947-36F4C1E8BCBE}"/>
              </a:ext>
            </a:extLst>
          </p:cNvPr>
          <p:cNvGrpSpPr/>
          <p:nvPr/>
        </p:nvGrpSpPr>
        <p:grpSpPr>
          <a:xfrm>
            <a:off x="5911425" y="3396708"/>
            <a:ext cx="1982234" cy="523220"/>
            <a:chOff x="5417649" y="3396708"/>
            <a:chExt cx="1982234" cy="523220"/>
          </a:xfrm>
        </p:grpSpPr>
        <p:sp>
          <p:nvSpPr>
            <p:cNvPr id="141" name="TextBox 140">
              <a:extLst>
                <a:ext uri="{FF2B5EF4-FFF2-40B4-BE49-F238E27FC236}">
                  <a16:creationId xmlns:a16="http://schemas.microsoft.com/office/drawing/2014/main" id="{DA094535-8ACC-9312-8EBA-7C24ED5C589A}"/>
                </a:ext>
              </a:extLst>
            </p:cNvPr>
            <p:cNvSpPr txBox="1"/>
            <p:nvPr/>
          </p:nvSpPr>
          <p:spPr>
            <a:xfrm>
              <a:off x="5417649" y="3396708"/>
              <a:ext cx="1982234" cy="523220"/>
            </a:xfrm>
            <a:prstGeom prst="rect">
              <a:avLst/>
            </a:prstGeom>
            <a:solidFill>
              <a:schemeClr val="accent1">
                <a:lumMod val="40000"/>
                <a:lumOff val="60000"/>
              </a:schemeClr>
            </a:solidFill>
            <a:ln>
              <a:noFill/>
            </a:ln>
          </p:spPr>
          <p:txBody>
            <a:bodyPr wrap="square" rtlCol="0">
              <a:spAutoFit/>
            </a:bodyPr>
            <a:lstStyle/>
            <a:p>
              <a:r>
                <a:rPr lang="en-US" sz="2800" dirty="0">
                  <a:latin typeface="Arial" panose="020B0604020202020204" pitchFamily="34" charset="0"/>
                  <a:cs typeface="Arial" panose="020B0604020202020204" pitchFamily="34" charset="0"/>
                </a:rPr>
                <a:t>5</a:t>
              </a:r>
              <a:r>
                <a:rPr lang="en-US" sz="2800" i="1" dirty="0">
                  <a:latin typeface="Times New Roman" panose="02020603050405020304" pitchFamily="18" charset="0"/>
                  <a:ea typeface="Times New Roman" charset="0"/>
                  <a:cs typeface="Times New Roman" panose="02020603050405020304" pitchFamily="18" charset="0"/>
                </a:rPr>
                <a:t>x</a:t>
              </a:r>
              <a:r>
                <a:rPr lang="en-US" sz="2800" dirty="0">
                  <a:latin typeface="Arial" panose="020B0604020202020204" pitchFamily="34" charset="0"/>
                  <a:cs typeface="Arial" panose="020B0604020202020204" pitchFamily="34" charset="0"/>
                </a:rPr>
                <a:t> + 3 = 9</a:t>
              </a:r>
            </a:p>
          </p:txBody>
        </p:sp>
        <p:cxnSp>
          <p:nvCxnSpPr>
            <p:cNvPr id="138" name="Straight Connector 137">
              <a:extLst>
                <a:ext uri="{FF2B5EF4-FFF2-40B4-BE49-F238E27FC236}">
                  <a16:creationId xmlns:a16="http://schemas.microsoft.com/office/drawing/2014/main" id="{675DAE30-2859-03F4-25A3-B647816C1B70}"/>
                </a:ext>
              </a:extLst>
            </p:cNvPr>
            <p:cNvCxnSpPr/>
            <p:nvPr/>
          </p:nvCxnSpPr>
          <p:spPr>
            <a:xfrm flipH="1">
              <a:off x="6593615" y="3458087"/>
              <a:ext cx="145827" cy="3845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7" name="Picture 6" descr="A picture containing shape&#10;&#10;Description automatically generated">
            <a:extLst>
              <a:ext uri="{FF2B5EF4-FFF2-40B4-BE49-F238E27FC236}">
                <a16:creationId xmlns:a16="http://schemas.microsoft.com/office/drawing/2014/main" id="{4A433079-C98A-F293-8552-4AF7333944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4380" y="1258289"/>
            <a:ext cx="845901" cy="1517105"/>
          </a:xfrm>
          <a:prstGeom prst="rect">
            <a:avLst/>
          </a:prstGeom>
        </p:spPr>
      </p:pic>
      <p:pic>
        <p:nvPicPr>
          <p:cNvPr id="9" name="Picture 8" descr="A picture containing clipart&#10;&#10;Description automatically generated">
            <a:extLst>
              <a:ext uri="{FF2B5EF4-FFF2-40B4-BE49-F238E27FC236}">
                <a16:creationId xmlns:a16="http://schemas.microsoft.com/office/drawing/2014/main" id="{D0E3DD50-FA74-E633-4F5D-52411007C0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81032" y="3158274"/>
            <a:ext cx="726098" cy="1445799"/>
          </a:xfrm>
          <a:prstGeom prst="rect">
            <a:avLst/>
          </a:prstGeom>
        </p:spPr>
      </p:pic>
      <p:sp>
        <p:nvSpPr>
          <p:cNvPr id="39" name="TextBox 38">
            <a:extLst>
              <a:ext uri="{FF2B5EF4-FFF2-40B4-BE49-F238E27FC236}">
                <a16:creationId xmlns:a16="http://schemas.microsoft.com/office/drawing/2014/main" id="{CEBE0FC4-64A4-F1ED-A844-A235374FA37F}"/>
              </a:ext>
            </a:extLst>
          </p:cNvPr>
          <p:cNvSpPr txBox="1"/>
          <p:nvPr/>
        </p:nvSpPr>
        <p:spPr>
          <a:xfrm>
            <a:off x="7253635" y="2336650"/>
            <a:ext cx="1185224"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Ruby</a:t>
            </a:r>
          </a:p>
        </p:txBody>
      </p:sp>
      <p:pic>
        <p:nvPicPr>
          <p:cNvPr id="8" name="Picture 7" descr="A picture containing text, indoor, seat&#10;&#10;Description automatically generated">
            <a:extLst>
              <a:ext uri="{FF2B5EF4-FFF2-40B4-BE49-F238E27FC236}">
                <a16:creationId xmlns:a16="http://schemas.microsoft.com/office/drawing/2014/main" id="{FB99E5BF-4FC1-D944-F7C4-9DE17AE8505B}"/>
              </a:ext>
            </a:extLst>
          </p:cNvPr>
          <p:cNvPicPr>
            <a:picLocks noChangeAspect="1"/>
          </p:cNvPicPr>
          <p:nvPr/>
        </p:nvPicPr>
        <p:blipFill>
          <a:blip r:embed="rId6"/>
          <a:stretch>
            <a:fillRect/>
          </a:stretch>
        </p:blipFill>
        <p:spPr>
          <a:xfrm>
            <a:off x="3762797" y="2205062"/>
            <a:ext cx="739566" cy="786772"/>
          </a:xfrm>
          <a:prstGeom prst="rect">
            <a:avLst/>
          </a:prstGeom>
        </p:spPr>
      </p:pic>
      <p:pic>
        <p:nvPicPr>
          <p:cNvPr id="12" name="Picture 11" descr="A drawing of a balance scale.">
            <a:extLst>
              <a:ext uri="{FF2B5EF4-FFF2-40B4-BE49-F238E27FC236}">
                <a16:creationId xmlns:a16="http://schemas.microsoft.com/office/drawing/2014/main" id="{658D4CED-FE08-8371-BB6C-B24659C60B4D}"/>
              </a:ext>
            </a:extLst>
          </p:cNvPr>
          <p:cNvPicPr>
            <a:picLocks noChangeAspect="1"/>
          </p:cNvPicPr>
          <p:nvPr/>
        </p:nvPicPr>
        <p:blipFill>
          <a:blip r:embed="rId7"/>
          <a:stretch>
            <a:fillRect/>
          </a:stretch>
        </p:blipFill>
        <p:spPr>
          <a:xfrm>
            <a:off x="791289" y="2069759"/>
            <a:ext cx="5057316" cy="1856483"/>
          </a:xfrm>
          <a:prstGeom prst="rect">
            <a:avLst/>
          </a:prstGeom>
        </p:spPr>
      </p:pic>
      <p:pic>
        <p:nvPicPr>
          <p:cNvPr id="13" name="Picture 12" descr="A drawing of a balance scale.">
            <a:extLst>
              <a:ext uri="{FF2B5EF4-FFF2-40B4-BE49-F238E27FC236}">
                <a16:creationId xmlns:a16="http://schemas.microsoft.com/office/drawing/2014/main" id="{66882928-B59B-01B5-D5F0-A28EF3CDB890}"/>
              </a:ext>
            </a:extLst>
          </p:cNvPr>
          <p:cNvPicPr>
            <a:picLocks noChangeAspect="1"/>
          </p:cNvPicPr>
          <p:nvPr/>
        </p:nvPicPr>
        <p:blipFill>
          <a:blip r:embed="rId8"/>
          <a:srcRect/>
          <a:stretch/>
        </p:blipFill>
        <p:spPr>
          <a:xfrm>
            <a:off x="997260" y="4360971"/>
            <a:ext cx="4928711" cy="1877405"/>
          </a:xfrm>
          <a:prstGeom prst="rect">
            <a:avLst/>
          </a:prstGeom>
        </p:spPr>
      </p:pic>
      <p:pic>
        <p:nvPicPr>
          <p:cNvPr id="46" name="Picture 45" descr="A picture containing indoor&#10;&#10;Description automatically generated">
            <a:extLst>
              <a:ext uri="{FF2B5EF4-FFF2-40B4-BE49-F238E27FC236}">
                <a16:creationId xmlns:a16="http://schemas.microsoft.com/office/drawing/2014/main" id="{4F798316-CB6D-30EE-9ADB-C90BB04CEFFB}"/>
              </a:ext>
            </a:extLst>
          </p:cNvPr>
          <p:cNvPicPr>
            <a:picLocks noGrp="1" noRot="1" noChangeAspect="1" noMove="1" noResize="1" noEditPoints="1" noAdjustHandles="1" noChangeArrowheads="1" noChangeShapeType="1" noCrop="1"/>
          </p:cNvPicPr>
          <p:nvPr/>
        </p:nvPicPr>
        <p:blipFill>
          <a:blip r:embed="rId9"/>
          <a:stretch>
            <a:fillRect/>
          </a:stretch>
        </p:blipFill>
        <p:spPr>
          <a:xfrm>
            <a:off x="1797555" y="4418647"/>
            <a:ext cx="600937" cy="846389"/>
          </a:xfrm>
          <a:prstGeom prst="rect">
            <a:avLst/>
          </a:prstGeom>
        </p:spPr>
      </p:pic>
      <p:pic>
        <p:nvPicPr>
          <p:cNvPr id="47" name="Picture 46" descr="A picture containing indoor&#10;&#10;Description automatically generated">
            <a:extLst>
              <a:ext uri="{FF2B5EF4-FFF2-40B4-BE49-F238E27FC236}">
                <a16:creationId xmlns:a16="http://schemas.microsoft.com/office/drawing/2014/main" id="{920E736B-3F5B-04FF-D4D4-ECB66AF02260}"/>
              </a:ext>
            </a:extLst>
          </p:cNvPr>
          <p:cNvPicPr>
            <a:picLocks noChangeAspect="1"/>
          </p:cNvPicPr>
          <p:nvPr/>
        </p:nvPicPr>
        <p:blipFill>
          <a:blip r:embed="rId9"/>
          <a:stretch>
            <a:fillRect/>
          </a:stretch>
        </p:blipFill>
        <p:spPr>
          <a:xfrm>
            <a:off x="3985396" y="4367285"/>
            <a:ext cx="600937" cy="846389"/>
          </a:xfrm>
          <a:prstGeom prst="rect">
            <a:avLst/>
          </a:prstGeom>
        </p:spPr>
      </p:pic>
    </p:spTree>
    <p:extLst>
      <p:ext uri="{BB962C8B-B14F-4D97-AF65-F5344CB8AC3E}">
        <p14:creationId xmlns:p14="http://schemas.microsoft.com/office/powerpoint/2010/main" val="24856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46"/>
                                        </p:tgtEl>
                                        <p:attrNameLst>
                                          <p:attrName>ppt_x</p:attrName>
                                        </p:attrNameLst>
                                      </p:cBhvr>
                                      <p:tavLst>
                                        <p:tav tm="0">
                                          <p:val>
                                            <p:strVal val="ppt_x"/>
                                          </p:val>
                                        </p:tav>
                                        <p:tav tm="100000">
                                          <p:val>
                                            <p:strVal val="ppt_x"/>
                                          </p:val>
                                        </p:tav>
                                      </p:tavLst>
                                    </p:anim>
                                    <p:anim calcmode="lin" valueType="num">
                                      <p:cBhvr additive="base">
                                        <p:cTn id="27" dur="500"/>
                                        <p:tgtEl>
                                          <p:spTgt spid="46"/>
                                        </p:tgtEl>
                                        <p:attrNameLst>
                                          <p:attrName>ppt_y</p:attrName>
                                        </p:attrNameLst>
                                      </p:cBhvr>
                                      <p:tavLst>
                                        <p:tav tm="0">
                                          <p:val>
                                            <p:strVal val="ppt_y"/>
                                          </p:val>
                                        </p:tav>
                                        <p:tav tm="100000">
                                          <p:val>
                                            <p:strVal val="1+ppt_h/2"/>
                                          </p:val>
                                        </p:tav>
                                      </p:tavLst>
                                    </p:anim>
                                    <p:set>
                                      <p:cBhvr>
                                        <p:cTn id="28" dur="1" fill="hold">
                                          <p:stCondLst>
                                            <p:cond delay="499"/>
                                          </p:stCondLst>
                                        </p:cTn>
                                        <p:tgtEl>
                                          <p:spTgt spid="46"/>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47"/>
                                        </p:tgtEl>
                                        <p:attrNameLst>
                                          <p:attrName>ppt_x</p:attrName>
                                        </p:attrNameLst>
                                      </p:cBhvr>
                                      <p:tavLst>
                                        <p:tav tm="0">
                                          <p:val>
                                            <p:strVal val="ppt_x"/>
                                          </p:val>
                                        </p:tav>
                                        <p:tav tm="100000">
                                          <p:val>
                                            <p:strVal val="ppt_x"/>
                                          </p:val>
                                        </p:tav>
                                      </p:tavLst>
                                    </p:anim>
                                    <p:anim calcmode="lin" valueType="num">
                                      <p:cBhvr additive="base">
                                        <p:cTn id="31" dur="500"/>
                                        <p:tgtEl>
                                          <p:spTgt spid="47"/>
                                        </p:tgtEl>
                                        <p:attrNameLst>
                                          <p:attrName>ppt_y</p:attrName>
                                        </p:attrNameLst>
                                      </p:cBhvr>
                                      <p:tavLst>
                                        <p:tav tm="0">
                                          <p:val>
                                            <p:strVal val="ppt_y"/>
                                          </p:val>
                                        </p:tav>
                                        <p:tav tm="100000">
                                          <p:val>
                                            <p:strVal val="1+ppt_h/2"/>
                                          </p:val>
                                        </p:tav>
                                      </p:tavLst>
                                    </p:anim>
                                    <p:set>
                                      <p:cBhvr>
                                        <p:cTn id="32" dur="1" fill="hold">
                                          <p:stCondLst>
                                            <p:cond delay="499"/>
                                          </p:stCondLst>
                                        </p:cTn>
                                        <p:tgtEl>
                                          <p:spTgt spid="4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Solving equations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21</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5" name="TextBox 4">
            <a:extLst>
              <a:ext uri="{FF2B5EF4-FFF2-40B4-BE49-F238E27FC236}">
                <a16:creationId xmlns:a16="http://schemas.microsoft.com/office/drawing/2014/main" id="{B0AB6807-1007-2C40-ACD3-85A647021B46}"/>
              </a:ext>
            </a:extLst>
          </p:cNvPr>
          <p:cNvSpPr txBox="1"/>
          <p:nvPr/>
        </p:nvSpPr>
        <p:spPr>
          <a:xfrm>
            <a:off x="896463" y="1467145"/>
            <a:ext cx="4883468" cy="5003934"/>
          </a:xfrm>
          <a:prstGeom prst="rect">
            <a:avLst/>
          </a:prstGeom>
          <a:noFill/>
        </p:spPr>
        <p:txBody>
          <a:bodyPr wrap="square" rtlCol="0">
            <a:spAutoFit/>
          </a:bodyPr>
          <a:lstStyle/>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You may work in pairs.</a:t>
            </a:r>
          </a:p>
          <a:p>
            <a:pPr marL="457200" indent="-457200">
              <a:lnSpc>
                <a:spcPts val="3100"/>
              </a:lnSpc>
              <a:spcAft>
                <a:spcPts val="600"/>
              </a:spcAft>
              <a:buFont typeface="Arial"/>
              <a:buChar char="•"/>
            </a:pPr>
            <a:endParaRPr lang="en-US" sz="2800" dirty="0">
              <a:latin typeface="Arial" panose="020B0604020202020204" pitchFamily="34" charset="0"/>
              <a:cs typeface="Arial" panose="020B0604020202020204" pitchFamily="34" charset="0"/>
            </a:endParaRP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Solve the equations. </a:t>
            </a:r>
          </a:p>
          <a:p>
            <a:pPr marL="457200" indent="-457200">
              <a:lnSpc>
                <a:spcPts val="3100"/>
              </a:lnSpc>
              <a:spcAft>
                <a:spcPts val="600"/>
              </a:spcAft>
              <a:buFont typeface="Arial"/>
              <a:buChar char="•"/>
            </a:pPr>
            <a:endParaRPr lang="en-US" sz="2800" dirty="0">
              <a:latin typeface="Arial" panose="020B0604020202020204" pitchFamily="34" charset="0"/>
              <a:cs typeface="Arial" panose="020B0604020202020204" pitchFamily="34" charset="0"/>
            </a:endParaRP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For (n) and (o), create your own equation.</a:t>
            </a:r>
          </a:p>
          <a:p>
            <a:pPr marL="457200" indent="-457200">
              <a:lnSpc>
                <a:spcPts val="3100"/>
              </a:lnSpc>
              <a:spcAft>
                <a:spcPts val="600"/>
              </a:spcAft>
              <a:buFont typeface="Arial"/>
              <a:buChar char="•"/>
            </a:pPr>
            <a:endParaRPr lang="en-US" sz="2800" dirty="0">
              <a:latin typeface="Arial" panose="020B0604020202020204" pitchFamily="34" charset="0"/>
              <a:cs typeface="Arial" panose="020B0604020202020204" pitchFamily="34" charset="0"/>
            </a:endParaRP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Sort the equations by the number of steps required to solve them.</a:t>
            </a:r>
          </a:p>
          <a:p>
            <a:pPr marL="457200" indent="-457200">
              <a:lnSpc>
                <a:spcPts val="3100"/>
              </a:lnSpc>
              <a:spcAft>
                <a:spcPts val="600"/>
              </a:spcAft>
              <a:buFont typeface="Arial"/>
              <a:buChar char="•"/>
            </a:pPr>
            <a:endParaRPr lang="en-US" sz="2800" dirty="0">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54E71196-7EE9-4CFF-2DAF-D08CD508AF04}"/>
              </a:ext>
            </a:extLst>
          </p:cNvPr>
          <p:cNvGraphicFramePr>
            <a:graphicFrameLocks noGrp="1"/>
          </p:cNvGraphicFramePr>
          <p:nvPr>
            <p:extLst>
              <p:ext uri="{D42A27DB-BD31-4B8C-83A1-F6EECF244321}">
                <p14:modId xmlns:p14="http://schemas.microsoft.com/office/powerpoint/2010/main" val="2282396506"/>
              </p:ext>
            </p:extLst>
          </p:nvPr>
        </p:nvGraphicFramePr>
        <p:xfrm>
          <a:off x="6122205" y="1834655"/>
          <a:ext cx="5712531" cy="4356218"/>
        </p:xfrm>
        <a:graphic>
          <a:graphicData uri="http://schemas.openxmlformats.org/drawingml/2006/table">
            <a:tbl>
              <a:tblPr firstRow="1" firstCol="1" bandRow="1">
                <a:tableStyleId>{5940675A-B579-460E-94D1-54222C63F5DA}</a:tableStyleId>
              </a:tblPr>
              <a:tblGrid>
                <a:gridCol w="1904177">
                  <a:extLst>
                    <a:ext uri="{9D8B030D-6E8A-4147-A177-3AD203B41FA5}">
                      <a16:colId xmlns:a16="http://schemas.microsoft.com/office/drawing/2014/main" val="840502168"/>
                    </a:ext>
                  </a:extLst>
                </a:gridCol>
                <a:gridCol w="1904177">
                  <a:extLst>
                    <a:ext uri="{9D8B030D-6E8A-4147-A177-3AD203B41FA5}">
                      <a16:colId xmlns:a16="http://schemas.microsoft.com/office/drawing/2014/main" val="1391972704"/>
                    </a:ext>
                  </a:extLst>
                </a:gridCol>
                <a:gridCol w="1904177">
                  <a:extLst>
                    <a:ext uri="{9D8B030D-6E8A-4147-A177-3AD203B41FA5}">
                      <a16:colId xmlns:a16="http://schemas.microsoft.com/office/drawing/2014/main" val="1730269747"/>
                    </a:ext>
                  </a:extLst>
                </a:gridCol>
              </a:tblGrid>
              <a:tr h="850571">
                <a:tc>
                  <a:txBody>
                    <a:bodyPr/>
                    <a:lstStyle/>
                    <a:p>
                      <a:pPr algn="l"/>
                      <a:r>
                        <a:rPr lang="en-GB" sz="1400" dirty="0">
                          <a:solidFill>
                            <a:srgbClr val="0070C0"/>
                          </a:solidFill>
                          <a:effectLst/>
                          <a:latin typeface="Arial" panose="020B0604020202020204" pitchFamily="34" charset="0"/>
                          <a:cs typeface="Arial" panose="020B0604020202020204" pitchFamily="34" charset="0"/>
                        </a:rPr>
                        <a:t>a)   </a:t>
                      </a:r>
                      <a:r>
                        <a:rPr lang="en-GB" sz="1400" i="1" dirty="0">
                          <a:effectLst/>
                          <a:latin typeface="Times New Roman" panose="02020603050405020304" pitchFamily="18" charset="0"/>
                          <a:cs typeface="Times New Roman" panose="02020603050405020304" pitchFamily="18" charset="0"/>
                        </a:rPr>
                        <a:t>x</a:t>
                      </a:r>
                      <a:r>
                        <a:rPr lang="en-GB" sz="1400" dirty="0">
                          <a:effectLst/>
                          <a:latin typeface="Arial" panose="020B0604020202020204" pitchFamily="34" charset="0"/>
                          <a:cs typeface="Arial" panose="020B0604020202020204" pitchFamily="34" charset="0"/>
                        </a:rPr>
                        <a:t> + 3 = 5</a:t>
                      </a:r>
                    </a:p>
                    <a:p>
                      <a:pPr algn="l"/>
                      <a:r>
                        <a:rPr lang="en-GB" sz="1400" dirty="0">
                          <a:effectLst/>
                          <a:latin typeface="Arial" panose="020B0604020202020204" pitchFamily="34" charset="0"/>
                          <a:cs typeface="Arial" panose="020B0604020202020204" pitchFamily="34" charset="0"/>
                        </a:rPr>
                        <a:t> </a:t>
                      </a:r>
                    </a:p>
                    <a:p>
                      <a:pPr algn="l"/>
                      <a:r>
                        <a:rPr lang="en-GB" sz="1400" dirty="0">
                          <a:effectLst/>
                          <a:latin typeface="Arial" panose="020B0604020202020204" pitchFamily="34" charset="0"/>
                          <a:cs typeface="Arial" panose="020B0604020202020204" pitchFamily="34" charset="0"/>
                        </a:rPr>
                        <a:t> </a:t>
                      </a:r>
                    </a:p>
                    <a:p>
                      <a:pPr algn="l"/>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7250" marR="67250" marT="0" marB="0"/>
                </a:tc>
                <a:tc>
                  <a:txBody>
                    <a:bodyPr/>
                    <a:lstStyle/>
                    <a:p>
                      <a:pPr algn="l"/>
                      <a:r>
                        <a:rPr lang="en-GB" sz="1400" kern="1200" dirty="0">
                          <a:solidFill>
                            <a:srgbClr val="0070C0"/>
                          </a:solidFill>
                          <a:effectLst/>
                          <a:latin typeface="Arial" panose="020B0604020202020204" pitchFamily="34" charset="0"/>
                          <a:ea typeface="+mn-ea"/>
                          <a:cs typeface="Arial" panose="020B0604020202020204" pitchFamily="34" charset="0"/>
                        </a:rPr>
                        <a:t>b)   </a:t>
                      </a:r>
                      <a:r>
                        <a:rPr lang="en-GB" sz="1400" dirty="0">
                          <a:effectLst/>
                          <a:latin typeface="Arial" panose="020B0604020202020204" pitchFamily="34" charset="0"/>
                          <a:cs typeface="Arial" panose="020B0604020202020204" pitchFamily="34" charset="0"/>
                        </a:rPr>
                        <a:t>2</a:t>
                      </a:r>
                      <a:r>
                        <a:rPr lang="en-GB" sz="1400" i="1" dirty="0">
                          <a:effectLst/>
                          <a:latin typeface="Times New Roman" panose="02020603050405020304" pitchFamily="18" charset="0"/>
                          <a:cs typeface="Times New Roman" panose="02020603050405020304" pitchFamily="18" charset="0"/>
                        </a:rPr>
                        <a:t>x</a:t>
                      </a:r>
                      <a:r>
                        <a:rPr lang="en-GB" sz="1400" dirty="0">
                          <a:effectLst/>
                          <a:latin typeface="Arial" panose="020B0604020202020204" pitchFamily="34" charset="0"/>
                          <a:cs typeface="Arial" panose="020B0604020202020204" pitchFamily="34" charset="0"/>
                        </a:rPr>
                        <a:t> + 7 = 11</a:t>
                      </a:r>
                    </a:p>
                    <a:p>
                      <a:pPr algn="l"/>
                      <a:r>
                        <a:rPr lang="en-GB" sz="1400" dirty="0">
                          <a:effectLst/>
                          <a:latin typeface="Arial" panose="020B0604020202020204" pitchFamily="34" charset="0"/>
                          <a:cs typeface="Arial" panose="020B0604020202020204" pitchFamily="34" charset="0"/>
                        </a:rPr>
                        <a:t> </a:t>
                      </a:r>
                    </a:p>
                    <a:p>
                      <a:pPr algn="l"/>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mn-ea"/>
                        <a:cs typeface="Arial" panose="020B0604020202020204" pitchFamily="34" charset="0"/>
                      </a:endParaRPr>
                    </a:p>
                  </a:txBody>
                  <a:tcPr marL="67250" marR="67250" marT="0" marB="0"/>
                </a:tc>
                <a:tc>
                  <a:txBody>
                    <a:bodyPr/>
                    <a:lstStyle/>
                    <a:p>
                      <a:pPr algn="l"/>
                      <a:r>
                        <a:rPr lang="en-GB" sz="1400" kern="1200" dirty="0">
                          <a:solidFill>
                            <a:srgbClr val="0070C0"/>
                          </a:solidFill>
                          <a:effectLst/>
                          <a:latin typeface="Arial" panose="020B0604020202020204" pitchFamily="34" charset="0"/>
                          <a:ea typeface="+mn-ea"/>
                          <a:cs typeface="Arial" panose="020B0604020202020204" pitchFamily="34" charset="0"/>
                        </a:rPr>
                        <a:t>c)   </a:t>
                      </a:r>
                      <a:r>
                        <a:rPr lang="en-GB" sz="1400" dirty="0">
                          <a:effectLst/>
                          <a:latin typeface="Arial" panose="020B0604020202020204" pitchFamily="34" charset="0"/>
                          <a:cs typeface="Arial" panose="020B0604020202020204" pitchFamily="34" charset="0"/>
                        </a:rPr>
                        <a:t>4</a:t>
                      </a:r>
                      <a:r>
                        <a:rPr lang="en-GB" sz="1400" i="1" kern="1200" dirty="0">
                          <a:solidFill>
                            <a:schemeClr val="tx1"/>
                          </a:solidFill>
                          <a:effectLst/>
                          <a:latin typeface="Times New Roman" panose="02020603050405020304" pitchFamily="18" charset="0"/>
                          <a:ea typeface="+mn-ea"/>
                          <a:cs typeface="Times New Roman" panose="02020603050405020304" pitchFamily="18" charset="0"/>
                        </a:rPr>
                        <a:t>x </a:t>
                      </a:r>
                      <a:r>
                        <a:rPr lang="en-GB" sz="1400" dirty="0">
                          <a:effectLst/>
                          <a:latin typeface="Arial" panose="020B0604020202020204" pitchFamily="34" charset="0"/>
                          <a:cs typeface="Arial" panose="020B0604020202020204" pitchFamily="34" charset="0"/>
                        </a:rPr>
                        <a:t>= 8</a:t>
                      </a:r>
                    </a:p>
                    <a:p>
                      <a:pPr algn="l"/>
                      <a:r>
                        <a:rPr lang="en-GB" sz="1400" dirty="0">
                          <a:effectLst/>
                          <a:latin typeface="Arial" panose="020B0604020202020204" pitchFamily="34" charset="0"/>
                          <a:cs typeface="Arial" panose="020B0604020202020204" pitchFamily="34" charset="0"/>
                        </a:rPr>
                        <a:t> </a:t>
                      </a:r>
                    </a:p>
                    <a:p>
                      <a:pPr algn="l"/>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mn-ea"/>
                        <a:cs typeface="Arial" panose="020B0604020202020204" pitchFamily="34" charset="0"/>
                      </a:endParaRPr>
                    </a:p>
                  </a:txBody>
                  <a:tcPr marL="67250" marR="67250" marT="0" marB="0"/>
                </a:tc>
                <a:extLst>
                  <a:ext uri="{0D108BD9-81ED-4DB2-BD59-A6C34878D82A}">
                    <a16:rowId xmlns:a16="http://schemas.microsoft.com/office/drawing/2014/main" val="2266183571"/>
                  </a:ext>
                </a:extLst>
              </a:tr>
              <a:tr h="863667">
                <a:tc>
                  <a:txBody>
                    <a:bodyPr/>
                    <a:lstStyle/>
                    <a:p>
                      <a:pPr algn="l"/>
                      <a:r>
                        <a:rPr lang="en-GB" sz="1400" kern="1200" dirty="0">
                          <a:solidFill>
                            <a:srgbClr val="0070C0"/>
                          </a:solidFill>
                          <a:effectLst/>
                          <a:latin typeface="Arial" panose="020B0604020202020204" pitchFamily="34" charset="0"/>
                          <a:ea typeface="+mn-ea"/>
                          <a:cs typeface="Arial" panose="020B0604020202020204" pitchFamily="34" charset="0"/>
                        </a:rPr>
                        <a:t>d)   </a:t>
                      </a:r>
                      <a:r>
                        <a:rPr lang="en-GB" sz="1400" dirty="0">
                          <a:effectLst/>
                          <a:latin typeface="Arial" panose="020B0604020202020204" pitchFamily="34" charset="0"/>
                          <a:cs typeface="Arial" panose="020B0604020202020204" pitchFamily="34" charset="0"/>
                        </a:rPr>
                        <a:t>8 = 10 – 2</a:t>
                      </a:r>
                      <a:r>
                        <a:rPr lang="en-GB" sz="1400" i="1" dirty="0">
                          <a:effectLst/>
                          <a:latin typeface="Times New Roman" panose="02020603050405020304" pitchFamily="18" charset="0"/>
                          <a:cs typeface="Times New Roman" panose="02020603050405020304" pitchFamily="18" charset="0"/>
                        </a:rPr>
                        <a:t>x</a:t>
                      </a:r>
                    </a:p>
                    <a:p>
                      <a:pPr algn="l"/>
                      <a:r>
                        <a:rPr lang="en-GB" sz="1400" dirty="0">
                          <a:effectLst/>
                          <a:latin typeface="Arial" panose="020B0604020202020204" pitchFamily="34" charset="0"/>
                          <a:cs typeface="Arial" panose="020B0604020202020204" pitchFamily="34" charset="0"/>
                        </a:rPr>
                        <a:t> </a:t>
                      </a:r>
                    </a:p>
                    <a:p>
                      <a:pPr algn="l"/>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7250" marR="67250" marT="0" marB="0"/>
                </a:tc>
                <a:tc>
                  <a:txBody>
                    <a:bodyPr/>
                    <a:lstStyle/>
                    <a:p>
                      <a:pPr algn="l"/>
                      <a:r>
                        <a:rPr lang="en-GB" sz="1400" kern="1200" dirty="0">
                          <a:solidFill>
                            <a:srgbClr val="0070C0"/>
                          </a:solidFill>
                          <a:effectLst/>
                          <a:latin typeface="Arial" panose="020B0604020202020204" pitchFamily="34" charset="0"/>
                          <a:ea typeface="+mn-ea"/>
                          <a:cs typeface="Arial" panose="020B0604020202020204" pitchFamily="34" charset="0"/>
                        </a:rPr>
                        <a:t>e) </a:t>
                      </a:r>
                      <a:r>
                        <a:rPr lang="en-GB" sz="1400" dirty="0">
                          <a:effectLst/>
                          <a:latin typeface="Arial" panose="020B0604020202020204" pitchFamily="34" charset="0"/>
                          <a:cs typeface="Arial" panose="020B0604020202020204" pitchFamily="34" charset="0"/>
                        </a:rPr>
                        <a:t>  </a:t>
                      </a:r>
                      <a:r>
                        <a:rPr lang="en-GB" sz="1400" i="1" dirty="0">
                          <a:effectLst/>
                          <a:latin typeface="Times New Roman" panose="02020603050405020304" pitchFamily="18" charset="0"/>
                          <a:cs typeface="Times New Roman" panose="02020603050405020304" pitchFamily="18" charset="0"/>
                        </a:rPr>
                        <a:t>x</a:t>
                      </a:r>
                      <a:r>
                        <a:rPr lang="en-GB" sz="1400" dirty="0">
                          <a:effectLst/>
                          <a:latin typeface="Arial" panose="020B0604020202020204" pitchFamily="34" charset="0"/>
                          <a:cs typeface="Arial" panose="020B0604020202020204" pitchFamily="34" charset="0"/>
                        </a:rPr>
                        <a:t> – 3 = 5</a:t>
                      </a:r>
                    </a:p>
                    <a:p>
                      <a:pPr algn="l"/>
                      <a:r>
                        <a:rPr lang="en-GB" sz="1400" dirty="0">
                          <a:effectLst/>
                          <a:latin typeface="Arial" panose="020B0604020202020204" pitchFamily="34" charset="0"/>
                          <a:cs typeface="Arial" panose="020B0604020202020204" pitchFamily="34" charset="0"/>
                        </a:rPr>
                        <a:t> </a:t>
                      </a:r>
                    </a:p>
                    <a:p>
                      <a:pPr algn="l"/>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7250" marR="67250" marT="0" marB="0"/>
                </a:tc>
                <a:tc>
                  <a:txBody>
                    <a:bodyPr/>
                    <a:lstStyle/>
                    <a:p>
                      <a:pPr algn="l"/>
                      <a:r>
                        <a:rPr lang="en-GB" sz="1400" kern="1200" dirty="0">
                          <a:solidFill>
                            <a:srgbClr val="0070C0"/>
                          </a:solidFill>
                          <a:effectLst/>
                          <a:latin typeface="Arial" panose="020B0604020202020204" pitchFamily="34" charset="0"/>
                          <a:ea typeface="+mn-ea"/>
                          <a:cs typeface="Arial" panose="020B0604020202020204" pitchFamily="34" charset="0"/>
                        </a:rPr>
                        <a:t>f)   </a:t>
                      </a:r>
                      <a:r>
                        <a:rPr lang="en-GB" sz="1400" dirty="0">
                          <a:effectLst/>
                          <a:latin typeface="Arial" panose="020B0604020202020204" pitchFamily="34" charset="0"/>
                          <a:cs typeface="Arial" panose="020B0604020202020204" pitchFamily="34" charset="0"/>
                        </a:rPr>
                        <a:t>3</a:t>
                      </a:r>
                      <a:r>
                        <a:rPr lang="en-GB" sz="1400" i="1" dirty="0">
                          <a:effectLst/>
                          <a:latin typeface="Times New Roman" panose="02020603050405020304" pitchFamily="18" charset="0"/>
                          <a:cs typeface="Times New Roman" panose="02020603050405020304" pitchFamily="18" charset="0"/>
                        </a:rPr>
                        <a:t>x</a:t>
                      </a:r>
                      <a:r>
                        <a:rPr lang="en-GB" sz="1400" dirty="0">
                          <a:effectLst/>
                          <a:latin typeface="Arial" panose="020B0604020202020204" pitchFamily="34" charset="0"/>
                          <a:cs typeface="Arial" panose="020B0604020202020204" pitchFamily="34" charset="0"/>
                        </a:rPr>
                        <a:t> – 1 = 5</a:t>
                      </a:r>
                    </a:p>
                    <a:p>
                      <a:pPr algn="l"/>
                      <a:r>
                        <a:rPr lang="en-GB" sz="1400" dirty="0">
                          <a:effectLst/>
                          <a:latin typeface="Arial" panose="020B0604020202020204" pitchFamily="34" charset="0"/>
                          <a:cs typeface="Arial" panose="020B0604020202020204" pitchFamily="34" charset="0"/>
                        </a:rPr>
                        <a:t> </a:t>
                      </a:r>
                    </a:p>
                    <a:p>
                      <a:pPr algn="l"/>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7250" marR="67250" marT="0" marB="0"/>
                </a:tc>
                <a:extLst>
                  <a:ext uri="{0D108BD9-81ED-4DB2-BD59-A6C34878D82A}">
                    <a16:rowId xmlns:a16="http://schemas.microsoft.com/office/drawing/2014/main" val="865125995"/>
                  </a:ext>
                </a:extLst>
              </a:tr>
              <a:tr h="911777">
                <a:tc>
                  <a:txBody>
                    <a:bodyPr/>
                    <a:lstStyle/>
                    <a:p>
                      <a:pPr algn="l"/>
                      <a:r>
                        <a:rPr lang="en-GB" sz="1400" kern="1200" dirty="0">
                          <a:solidFill>
                            <a:srgbClr val="0070C0"/>
                          </a:solidFill>
                          <a:effectLst/>
                          <a:latin typeface="Arial" panose="020B0604020202020204" pitchFamily="34" charset="0"/>
                          <a:ea typeface="+mn-ea"/>
                          <a:cs typeface="Arial" panose="020B0604020202020204" pitchFamily="34" charset="0"/>
                        </a:rPr>
                        <a:t>g)   </a:t>
                      </a:r>
                      <a:r>
                        <a:rPr lang="en-GB" sz="1400" dirty="0">
                          <a:effectLst/>
                          <a:latin typeface="Arial" panose="020B0604020202020204" pitchFamily="34" charset="0"/>
                          <a:cs typeface="Arial" panose="020B0604020202020204" pitchFamily="34" charset="0"/>
                        </a:rPr>
                        <a:t>4</a:t>
                      </a:r>
                      <a:r>
                        <a:rPr lang="en-GB" sz="1400" i="1" dirty="0">
                          <a:effectLst/>
                          <a:latin typeface="Times New Roman" panose="02020603050405020304" pitchFamily="18" charset="0"/>
                          <a:cs typeface="Times New Roman" panose="02020603050405020304" pitchFamily="18" charset="0"/>
                        </a:rPr>
                        <a:t>x</a:t>
                      </a:r>
                      <a:r>
                        <a:rPr lang="en-GB" sz="1400" dirty="0">
                          <a:effectLst/>
                          <a:latin typeface="Arial" panose="020B0604020202020204" pitchFamily="34" charset="0"/>
                          <a:cs typeface="Arial" panose="020B0604020202020204" pitchFamily="34" charset="0"/>
                        </a:rPr>
                        <a:t> + 3 = 2</a:t>
                      </a:r>
                      <a:r>
                        <a:rPr lang="en-GB" sz="1400" i="1" dirty="0">
                          <a:effectLst/>
                          <a:latin typeface="Times New Roman" panose="02020603050405020304" pitchFamily="18" charset="0"/>
                          <a:cs typeface="Times New Roman" panose="02020603050405020304" pitchFamily="18" charset="0"/>
                        </a:rPr>
                        <a:t>x</a:t>
                      </a:r>
                      <a:r>
                        <a:rPr lang="en-GB" sz="1400" dirty="0">
                          <a:effectLst/>
                          <a:latin typeface="Times New Roman" panose="02020603050405020304" pitchFamily="18" charset="0"/>
                          <a:cs typeface="Times New Roman" panose="02020603050405020304" pitchFamily="18" charset="0"/>
                        </a:rPr>
                        <a:t> </a:t>
                      </a:r>
                      <a:r>
                        <a:rPr lang="en-GB" sz="1400" dirty="0">
                          <a:effectLst/>
                          <a:latin typeface="Arial" panose="020B0604020202020204" pitchFamily="34" charset="0"/>
                          <a:cs typeface="Arial" panose="020B0604020202020204" pitchFamily="34" charset="0"/>
                        </a:rPr>
                        <a:t>+ 7</a:t>
                      </a:r>
                    </a:p>
                    <a:p>
                      <a:pPr algn="l"/>
                      <a:r>
                        <a:rPr lang="en-GB" sz="1400" dirty="0">
                          <a:effectLst/>
                          <a:latin typeface="Arial" panose="020B0604020202020204" pitchFamily="34" charset="0"/>
                          <a:cs typeface="Arial" panose="020B0604020202020204" pitchFamily="34" charset="0"/>
                        </a:rPr>
                        <a:t> </a:t>
                      </a:r>
                    </a:p>
                    <a:p>
                      <a:pPr algn="l"/>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7250" marR="67250" marT="0" marB="0"/>
                </a:tc>
                <a:tc>
                  <a:txBody>
                    <a:bodyPr/>
                    <a:lstStyle/>
                    <a:p>
                      <a:pPr algn="l"/>
                      <a:r>
                        <a:rPr lang="en-GB" sz="1400" kern="1200" dirty="0">
                          <a:solidFill>
                            <a:srgbClr val="0070C0"/>
                          </a:solidFill>
                          <a:effectLst/>
                          <a:latin typeface="Arial" panose="020B0604020202020204" pitchFamily="34" charset="0"/>
                          <a:ea typeface="+mn-ea"/>
                          <a:cs typeface="Arial" panose="020B0604020202020204" pitchFamily="34" charset="0"/>
                        </a:rPr>
                        <a:t>h)   </a:t>
                      </a:r>
                      <a:r>
                        <a:rPr lang="en-GB" sz="1400" dirty="0">
                          <a:effectLst/>
                          <a:latin typeface="Arial" panose="020B0604020202020204" pitchFamily="34" charset="0"/>
                          <a:cs typeface="Arial" panose="020B0604020202020204" pitchFamily="34" charset="0"/>
                        </a:rPr>
                        <a:t>5</a:t>
                      </a:r>
                      <a:r>
                        <a:rPr lang="en-GB" sz="1400" i="1" dirty="0">
                          <a:effectLst/>
                          <a:latin typeface="Times New Roman" panose="02020603050405020304" pitchFamily="18" charset="0"/>
                          <a:cs typeface="Times New Roman" panose="02020603050405020304" pitchFamily="18" charset="0"/>
                        </a:rPr>
                        <a:t>x</a:t>
                      </a:r>
                      <a:r>
                        <a:rPr lang="en-GB" sz="1400" dirty="0">
                          <a:effectLst/>
                          <a:latin typeface="Arial" panose="020B0604020202020204" pitchFamily="34" charset="0"/>
                          <a:cs typeface="Arial" panose="020B0604020202020204" pitchFamily="34" charset="0"/>
                        </a:rPr>
                        <a:t> + 2 = 4</a:t>
                      </a:r>
                      <a:r>
                        <a:rPr lang="en-GB" sz="1400" i="1" dirty="0">
                          <a:effectLst/>
                          <a:latin typeface="Times New Roman" panose="02020603050405020304" pitchFamily="18" charset="0"/>
                          <a:cs typeface="Times New Roman" panose="02020603050405020304" pitchFamily="18" charset="0"/>
                        </a:rPr>
                        <a:t>x</a:t>
                      </a:r>
                      <a:r>
                        <a:rPr lang="en-GB" sz="1400" dirty="0">
                          <a:effectLst/>
                          <a:latin typeface="Arial" panose="020B0604020202020204" pitchFamily="34" charset="0"/>
                          <a:cs typeface="Arial" panose="020B0604020202020204" pitchFamily="34" charset="0"/>
                        </a:rPr>
                        <a:t> + 3</a:t>
                      </a:r>
                    </a:p>
                    <a:p>
                      <a:pPr algn="l"/>
                      <a:r>
                        <a:rPr lang="en-GB" sz="1400" dirty="0">
                          <a:effectLst/>
                          <a:latin typeface="Arial" panose="020B0604020202020204" pitchFamily="34" charset="0"/>
                          <a:cs typeface="Arial" panose="020B0604020202020204" pitchFamily="34" charset="0"/>
                        </a:rPr>
                        <a:t> </a:t>
                      </a:r>
                    </a:p>
                    <a:p>
                      <a:pPr algn="l"/>
                      <a:r>
                        <a:rPr lang="en-GB" sz="1400" dirty="0">
                          <a:effectLst/>
                          <a:latin typeface="Arial" panose="020B0604020202020204" pitchFamily="34" charset="0"/>
                          <a:cs typeface="Arial" panose="020B0604020202020204" pitchFamily="34" charset="0"/>
                        </a:rPr>
                        <a:t> </a:t>
                      </a:r>
                    </a:p>
                    <a:p>
                      <a:pPr algn="l"/>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7250" marR="67250" marT="0" marB="0"/>
                </a:tc>
                <a:tc>
                  <a:txBody>
                    <a:bodyPr/>
                    <a:lstStyle/>
                    <a:p>
                      <a:pPr algn="l"/>
                      <a:r>
                        <a:rPr lang="en-GB" sz="1400" kern="1200" dirty="0" err="1">
                          <a:solidFill>
                            <a:srgbClr val="0070C0"/>
                          </a:solidFill>
                          <a:effectLst/>
                          <a:latin typeface="Arial" panose="020B0604020202020204" pitchFamily="34" charset="0"/>
                          <a:ea typeface="+mn-ea"/>
                          <a:cs typeface="Arial" panose="020B0604020202020204" pitchFamily="34" charset="0"/>
                        </a:rPr>
                        <a:t>i</a:t>
                      </a:r>
                      <a:r>
                        <a:rPr lang="en-GB" sz="1400" kern="1200" dirty="0">
                          <a:solidFill>
                            <a:srgbClr val="0070C0"/>
                          </a:solidFill>
                          <a:effectLst/>
                          <a:latin typeface="Arial" panose="020B0604020202020204" pitchFamily="34" charset="0"/>
                          <a:ea typeface="+mn-ea"/>
                          <a:cs typeface="Arial" panose="020B0604020202020204" pitchFamily="34" charset="0"/>
                        </a:rPr>
                        <a:t>)   </a:t>
                      </a:r>
                      <a:r>
                        <a:rPr lang="en-GB" sz="1400" dirty="0">
                          <a:effectLst/>
                          <a:latin typeface="Arial" panose="020B0604020202020204" pitchFamily="34" charset="0"/>
                          <a:cs typeface="Arial" panose="020B0604020202020204" pitchFamily="34" charset="0"/>
                        </a:rPr>
                        <a:t>6 = </a:t>
                      </a:r>
                      <a:r>
                        <a:rPr lang="en-GB" sz="1400" i="1" dirty="0">
                          <a:effectLst/>
                          <a:latin typeface="Times New Roman" panose="02020603050405020304" pitchFamily="18" charset="0"/>
                          <a:cs typeface="Times New Roman" panose="02020603050405020304" pitchFamily="18" charset="0"/>
                        </a:rPr>
                        <a:t>x</a:t>
                      </a:r>
                      <a:r>
                        <a:rPr lang="en-GB" sz="1400" dirty="0">
                          <a:effectLst/>
                          <a:latin typeface="Arial" panose="020B0604020202020204" pitchFamily="34" charset="0"/>
                          <a:cs typeface="Arial" panose="020B0604020202020204" pitchFamily="34" charset="0"/>
                        </a:rPr>
                        <a:t> + 3</a:t>
                      </a:r>
                    </a:p>
                    <a:p>
                      <a:pPr algn="l"/>
                      <a:r>
                        <a:rPr lang="en-GB" sz="1400" dirty="0">
                          <a:effectLst/>
                          <a:latin typeface="Arial" panose="020B0604020202020204" pitchFamily="34" charset="0"/>
                          <a:cs typeface="Arial" panose="020B0604020202020204" pitchFamily="34" charset="0"/>
                        </a:rPr>
                        <a:t> </a:t>
                      </a:r>
                    </a:p>
                    <a:p>
                      <a:pPr algn="l"/>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7250" marR="67250" marT="0" marB="0"/>
                </a:tc>
                <a:extLst>
                  <a:ext uri="{0D108BD9-81ED-4DB2-BD59-A6C34878D82A}">
                    <a16:rowId xmlns:a16="http://schemas.microsoft.com/office/drawing/2014/main" val="2366573742"/>
                  </a:ext>
                </a:extLst>
              </a:tr>
              <a:tr h="863667">
                <a:tc>
                  <a:txBody>
                    <a:bodyPr/>
                    <a:lstStyle/>
                    <a:p>
                      <a:pPr algn="l"/>
                      <a:r>
                        <a:rPr lang="en-GB" sz="1400" kern="1200" dirty="0">
                          <a:solidFill>
                            <a:srgbClr val="0070C0"/>
                          </a:solidFill>
                          <a:effectLst/>
                          <a:latin typeface="Arial" panose="020B0604020202020204" pitchFamily="34" charset="0"/>
                          <a:ea typeface="+mn-ea"/>
                          <a:cs typeface="Arial" panose="020B0604020202020204" pitchFamily="34" charset="0"/>
                        </a:rPr>
                        <a:t>j)   </a:t>
                      </a:r>
                      <a:r>
                        <a:rPr lang="en-GB" sz="1400" dirty="0">
                          <a:effectLst/>
                          <a:latin typeface="Arial" panose="020B0604020202020204" pitchFamily="34" charset="0"/>
                          <a:cs typeface="Arial" panose="020B0604020202020204" pitchFamily="34" charset="0"/>
                        </a:rPr>
                        <a:t>10 = 2</a:t>
                      </a:r>
                      <a:r>
                        <a:rPr lang="en-GB" sz="1400" i="1" dirty="0">
                          <a:effectLst/>
                          <a:latin typeface="Times New Roman" panose="02020603050405020304" pitchFamily="18" charset="0"/>
                          <a:cs typeface="Times New Roman" panose="02020603050405020304" pitchFamily="18" charset="0"/>
                        </a:rPr>
                        <a:t>x</a:t>
                      </a:r>
                    </a:p>
                    <a:p>
                      <a:pPr algn="l"/>
                      <a:r>
                        <a:rPr lang="en-GB" sz="1400" dirty="0">
                          <a:effectLst/>
                          <a:latin typeface="Arial" panose="020B0604020202020204" pitchFamily="34" charset="0"/>
                          <a:cs typeface="Arial" panose="020B0604020202020204" pitchFamily="34" charset="0"/>
                        </a:rPr>
                        <a:t> </a:t>
                      </a:r>
                    </a:p>
                    <a:p>
                      <a:pPr algn="l"/>
                      <a:r>
                        <a:rPr lang="en-GB" sz="1400" dirty="0">
                          <a:effectLst/>
                          <a:latin typeface="Arial" panose="020B0604020202020204" pitchFamily="34" charset="0"/>
                          <a:cs typeface="Arial" panose="020B0604020202020204" pitchFamily="34" charset="0"/>
                        </a:rPr>
                        <a:t> </a:t>
                      </a:r>
                    </a:p>
                    <a:p>
                      <a:pPr algn="l"/>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7250" marR="67250" marT="0" marB="0"/>
                </a:tc>
                <a:tc>
                  <a:txBody>
                    <a:bodyPr/>
                    <a:lstStyle/>
                    <a:p>
                      <a:pPr algn="l"/>
                      <a:r>
                        <a:rPr lang="en-GB" sz="1400" kern="1200" dirty="0">
                          <a:solidFill>
                            <a:srgbClr val="0070C0"/>
                          </a:solidFill>
                          <a:effectLst/>
                          <a:latin typeface="Arial" panose="020B0604020202020204" pitchFamily="34" charset="0"/>
                          <a:ea typeface="+mn-ea"/>
                          <a:cs typeface="Arial" panose="020B0604020202020204" pitchFamily="34" charset="0"/>
                        </a:rPr>
                        <a:t>k) </a:t>
                      </a:r>
                      <a:r>
                        <a:rPr lang="en-GB" sz="1400" dirty="0">
                          <a:effectLst/>
                          <a:latin typeface="Arial" panose="020B0604020202020204" pitchFamily="34" charset="0"/>
                          <a:cs typeface="Arial" panose="020B0604020202020204" pitchFamily="34" charset="0"/>
                        </a:rPr>
                        <a:t>  7 – 2</a:t>
                      </a:r>
                      <a:r>
                        <a:rPr lang="en-GB" sz="1400" i="1" dirty="0">
                          <a:effectLst/>
                          <a:latin typeface="Times New Roman" panose="02020603050405020304" pitchFamily="18" charset="0"/>
                          <a:cs typeface="Times New Roman" panose="02020603050405020304" pitchFamily="18" charset="0"/>
                        </a:rPr>
                        <a:t>x</a:t>
                      </a:r>
                      <a:r>
                        <a:rPr lang="en-GB" sz="1400" dirty="0">
                          <a:effectLst/>
                          <a:latin typeface="Arial" panose="020B0604020202020204" pitchFamily="34" charset="0"/>
                          <a:cs typeface="Arial" panose="020B0604020202020204" pitchFamily="34" charset="0"/>
                        </a:rPr>
                        <a:t> = 1</a:t>
                      </a:r>
                    </a:p>
                    <a:p>
                      <a:pPr algn="l"/>
                      <a:r>
                        <a:rPr lang="en-GB" sz="1400" dirty="0">
                          <a:effectLst/>
                          <a:latin typeface="Arial" panose="020B0604020202020204" pitchFamily="34" charset="0"/>
                          <a:cs typeface="Arial" panose="020B0604020202020204" pitchFamily="34" charset="0"/>
                        </a:rPr>
                        <a:t> </a:t>
                      </a:r>
                    </a:p>
                    <a:p>
                      <a:pPr algn="l"/>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7250" marR="67250" marT="0" marB="0"/>
                </a:tc>
                <a:tc>
                  <a:txBody>
                    <a:bodyPr/>
                    <a:lstStyle/>
                    <a:p>
                      <a:pPr algn="l"/>
                      <a:r>
                        <a:rPr lang="en-GB" sz="1400" kern="1200" dirty="0">
                          <a:solidFill>
                            <a:srgbClr val="0070C0"/>
                          </a:solidFill>
                          <a:effectLst/>
                          <a:latin typeface="Arial" panose="020B0604020202020204" pitchFamily="34" charset="0"/>
                          <a:ea typeface="+mn-ea"/>
                          <a:cs typeface="Arial" panose="020B0604020202020204" pitchFamily="34" charset="0"/>
                        </a:rPr>
                        <a:t>l)   </a:t>
                      </a:r>
                      <a:r>
                        <a:rPr lang="en-GB" sz="1400" dirty="0">
                          <a:effectLst/>
                          <a:latin typeface="Arial" panose="020B0604020202020204" pitchFamily="34" charset="0"/>
                          <a:cs typeface="Arial" panose="020B0604020202020204" pitchFamily="34" charset="0"/>
                        </a:rPr>
                        <a:t>9 = 6</a:t>
                      </a:r>
                      <a:r>
                        <a:rPr lang="en-GB" sz="1400" i="1" dirty="0">
                          <a:effectLst/>
                          <a:latin typeface="Times New Roman" panose="02020603050405020304" pitchFamily="18" charset="0"/>
                          <a:cs typeface="Times New Roman" panose="02020603050405020304" pitchFamily="18" charset="0"/>
                        </a:rPr>
                        <a:t>x</a:t>
                      </a:r>
                      <a:r>
                        <a:rPr lang="en-GB" sz="1400" dirty="0">
                          <a:effectLst/>
                          <a:latin typeface="Arial" panose="020B0604020202020204" pitchFamily="34" charset="0"/>
                          <a:cs typeface="Arial" panose="020B0604020202020204" pitchFamily="34" charset="0"/>
                        </a:rPr>
                        <a:t> + 3</a:t>
                      </a:r>
                    </a:p>
                    <a:p>
                      <a:pPr algn="l"/>
                      <a:r>
                        <a:rPr lang="en-GB" sz="1400" dirty="0">
                          <a:effectLst/>
                          <a:latin typeface="Arial" panose="020B0604020202020204" pitchFamily="34" charset="0"/>
                          <a:cs typeface="Arial" panose="020B0604020202020204" pitchFamily="34" charset="0"/>
                        </a:rPr>
                        <a:t> </a:t>
                      </a:r>
                    </a:p>
                    <a:p>
                      <a:pPr algn="l"/>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7250" marR="67250" marT="0" marB="0"/>
                </a:tc>
                <a:extLst>
                  <a:ext uri="{0D108BD9-81ED-4DB2-BD59-A6C34878D82A}">
                    <a16:rowId xmlns:a16="http://schemas.microsoft.com/office/drawing/2014/main" val="1757902302"/>
                  </a:ext>
                </a:extLst>
              </a:tr>
              <a:tr h="863667">
                <a:tc>
                  <a:txBody>
                    <a:bodyPr/>
                    <a:lstStyle/>
                    <a:p>
                      <a:pPr algn="l"/>
                      <a:r>
                        <a:rPr lang="en-GB" sz="1400" kern="1200" dirty="0">
                          <a:solidFill>
                            <a:srgbClr val="0070C0"/>
                          </a:solidFill>
                          <a:effectLst/>
                          <a:latin typeface="Arial" panose="020B0604020202020204" pitchFamily="34" charset="0"/>
                          <a:ea typeface="+mn-ea"/>
                          <a:cs typeface="Arial" panose="020B0604020202020204" pitchFamily="34" charset="0"/>
                        </a:rPr>
                        <a:t>m)   </a:t>
                      </a:r>
                      <a:r>
                        <a:rPr lang="en-GB" sz="1400" dirty="0">
                          <a:effectLst/>
                          <a:latin typeface="Arial" panose="020B0604020202020204" pitchFamily="34" charset="0"/>
                          <a:cs typeface="Arial" panose="020B0604020202020204" pitchFamily="34" charset="0"/>
                        </a:rPr>
                        <a:t>7</a:t>
                      </a:r>
                      <a:r>
                        <a:rPr lang="en-GB" sz="1400" i="1" dirty="0">
                          <a:effectLst/>
                          <a:latin typeface="Times New Roman" panose="02020603050405020304" pitchFamily="18" charset="0"/>
                          <a:cs typeface="Times New Roman" panose="02020603050405020304" pitchFamily="18" charset="0"/>
                        </a:rPr>
                        <a:t>x</a:t>
                      </a:r>
                      <a:r>
                        <a:rPr lang="en-GB" sz="1400" dirty="0">
                          <a:effectLst/>
                          <a:latin typeface="Arial" panose="020B0604020202020204" pitchFamily="34" charset="0"/>
                          <a:cs typeface="Arial" panose="020B0604020202020204" pitchFamily="34" charset="0"/>
                        </a:rPr>
                        <a:t> – 3 = 7 + 2</a:t>
                      </a:r>
                      <a:r>
                        <a:rPr lang="en-GB" sz="1400" i="1" dirty="0">
                          <a:effectLst/>
                          <a:latin typeface="Times New Roman" panose="02020603050405020304" pitchFamily="18" charset="0"/>
                          <a:cs typeface="Times New Roman" panose="02020603050405020304" pitchFamily="18" charset="0"/>
                        </a:rPr>
                        <a:t>x</a:t>
                      </a:r>
                    </a:p>
                    <a:p>
                      <a:pPr algn="l"/>
                      <a:r>
                        <a:rPr lang="en-GB" sz="1400" dirty="0">
                          <a:effectLst/>
                          <a:latin typeface="Arial" panose="020B0604020202020204" pitchFamily="34" charset="0"/>
                          <a:cs typeface="Arial" panose="020B0604020202020204" pitchFamily="34" charset="0"/>
                        </a:rPr>
                        <a:t> </a:t>
                      </a:r>
                    </a:p>
                    <a:p>
                      <a:pPr algn="l"/>
                      <a:r>
                        <a:rPr lang="en-GB" sz="1400" dirty="0">
                          <a:effectLst/>
                          <a:latin typeface="Arial" panose="020B0604020202020204" pitchFamily="34" charset="0"/>
                          <a:cs typeface="Arial" panose="020B0604020202020204" pitchFamily="34" charset="0"/>
                        </a:rPr>
                        <a:t> </a:t>
                      </a:r>
                      <a:endParaRPr lang="en-GB" sz="1400" dirty="0">
                        <a:effectLst/>
                        <a:latin typeface="Arial" panose="020B0604020202020204" pitchFamily="34" charset="0"/>
                        <a:ea typeface="+mn-ea"/>
                        <a:cs typeface="Arial" panose="020B0604020202020204" pitchFamily="34" charset="0"/>
                      </a:endParaRPr>
                    </a:p>
                  </a:txBody>
                  <a:tcPr marL="67250" marR="67250" marT="0" marB="0"/>
                </a:tc>
                <a:tc>
                  <a:txBody>
                    <a:bodyPr/>
                    <a:lstStyle/>
                    <a:p>
                      <a:pPr algn="l"/>
                      <a:r>
                        <a:rPr lang="en-GB" sz="1400" kern="1200" dirty="0">
                          <a:solidFill>
                            <a:srgbClr val="0070C0"/>
                          </a:solidFill>
                          <a:effectLst/>
                          <a:latin typeface="Arial" panose="020B0604020202020204" pitchFamily="34" charset="0"/>
                          <a:ea typeface="+mn-ea"/>
                          <a:cs typeface="Arial" panose="020B0604020202020204" pitchFamily="34" charset="0"/>
                        </a:rPr>
                        <a:t>n)   </a:t>
                      </a:r>
                    </a:p>
                  </a:txBody>
                  <a:tcPr marL="67250" marR="67250" marT="0" marB="0"/>
                </a:tc>
                <a:tc>
                  <a:txBody>
                    <a:bodyPr/>
                    <a:lstStyle/>
                    <a:p>
                      <a:pPr algn="l"/>
                      <a:r>
                        <a:rPr lang="en-GB" sz="1400" kern="1200" dirty="0">
                          <a:solidFill>
                            <a:srgbClr val="0070C0"/>
                          </a:solidFill>
                          <a:effectLst/>
                          <a:latin typeface="Arial" panose="020B0604020202020204" pitchFamily="34" charset="0"/>
                          <a:ea typeface="+mn-ea"/>
                          <a:cs typeface="Arial" panose="020B0604020202020204" pitchFamily="34" charset="0"/>
                        </a:rPr>
                        <a:t>o)   </a:t>
                      </a:r>
                    </a:p>
                  </a:txBody>
                  <a:tcPr marL="67250" marR="67250" marT="0" marB="0"/>
                </a:tc>
                <a:extLst>
                  <a:ext uri="{0D108BD9-81ED-4DB2-BD59-A6C34878D82A}">
                    <a16:rowId xmlns:a16="http://schemas.microsoft.com/office/drawing/2014/main" val="4099673151"/>
                  </a:ext>
                </a:extLst>
              </a:tr>
            </a:tbl>
          </a:graphicData>
        </a:graphic>
      </p:graphicFrame>
      <p:sp>
        <p:nvSpPr>
          <p:cNvPr id="8" name="TextBox 7">
            <a:extLst>
              <a:ext uri="{FF2B5EF4-FFF2-40B4-BE49-F238E27FC236}">
                <a16:creationId xmlns:a16="http://schemas.microsoft.com/office/drawing/2014/main" id="{66E98C4E-DAF6-31DC-880E-D88F4E00A86F}"/>
              </a:ext>
            </a:extLst>
          </p:cNvPr>
          <p:cNvSpPr txBox="1"/>
          <p:nvPr/>
        </p:nvSpPr>
        <p:spPr>
          <a:xfrm>
            <a:off x="6935190" y="1157798"/>
            <a:ext cx="3711272" cy="584775"/>
          </a:xfrm>
          <a:prstGeom prst="rect">
            <a:avLst/>
          </a:prstGeom>
          <a:noFill/>
        </p:spPr>
        <p:txBody>
          <a:bodyPr wrap="none" rtlCol="0">
            <a:spAutoFit/>
          </a:bodyPr>
          <a:lstStyle/>
          <a:p>
            <a:r>
              <a:rPr lang="en-GB" sz="3200" b="1" dirty="0">
                <a:effectLst/>
                <a:latin typeface="Arial" panose="020B0604020202020204" pitchFamily="34" charset="0"/>
                <a:ea typeface="Calibri" panose="020F0502020204030204" pitchFamily="34" charset="0"/>
              </a:rPr>
              <a:t>Solving equations</a:t>
            </a:r>
            <a:endParaRPr lang="en-GB" sz="3200" b="1" dirty="0"/>
          </a:p>
        </p:txBody>
      </p:sp>
    </p:spTree>
    <p:extLst>
      <p:ext uri="{BB962C8B-B14F-4D97-AF65-F5344CB8AC3E}">
        <p14:creationId xmlns:p14="http://schemas.microsoft.com/office/powerpoint/2010/main" val="820677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Solving equations answers (a–c)</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22</a:t>
            </a:fld>
            <a:endParaRPr lang="en-US" dirty="0"/>
          </a:p>
        </p:txBody>
      </p:sp>
      <p:grpSp>
        <p:nvGrpSpPr>
          <p:cNvPr id="8" name="Group 7">
            <a:extLst>
              <a:ext uri="{FF2B5EF4-FFF2-40B4-BE49-F238E27FC236}">
                <a16:creationId xmlns:a16="http://schemas.microsoft.com/office/drawing/2014/main" id="{CC91A585-C8BC-42E3-07C4-8DA1C613F705}"/>
              </a:ext>
            </a:extLst>
          </p:cNvPr>
          <p:cNvGrpSpPr/>
          <p:nvPr/>
        </p:nvGrpSpPr>
        <p:grpSpPr>
          <a:xfrm>
            <a:off x="-27606" y="-17453"/>
            <a:ext cx="2091590" cy="1923564"/>
            <a:chOff x="-27606" y="-17453"/>
            <a:chExt cx="2091590" cy="1923564"/>
          </a:xfrm>
        </p:grpSpPr>
        <p:sp>
          <p:nvSpPr>
            <p:cNvPr id="9" name="Isosceles Triangle 8">
              <a:extLst>
                <a:ext uri="{FF2B5EF4-FFF2-40B4-BE49-F238E27FC236}">
                  <a16:creationId xmlns:a16="http://schemas.microsoft.com/office/drawing/2014/main" id="{390A624D-A99A-8199-48E0-585E864C010A}"/>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D63C8AF-787E-5358-CD2D-5BE535F0B4F9}"/>
                </a:ext>
              </a:extLst>
            </p:cNvPr>
            <p:cNvSpPr txBox="1"/>
            <p:nvPr/>
          </p:nvSpPr>
          <p:spPr>
            <a:xfrm>
              <a:off x="10562" y="112166"/>
              <a:ext cx="14610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graphicFrame>
        <p:nvGraphicFramePr>
          <p:cNvPr id="5" name="Table 4">
            <a:extLst>
              <a:ext uri="{FF2B5EF4-FFF2-40B4-BE49-F238E27FC236}">
                <a16:creationId xmlns:a16="http://schemas.microsoft.com/office/drawing/2014/main" id="{DF53AC55-57E8-478A-EE97-A3A41DEEBF92}"/>
              </a:ext>
            </a:extLst>
          </p:cNvPr>
          <p:cNvGraphicFramePr>
            <a:graphicFrameLocks noGrp="1"/>
          </p:cNvGraphicFramePr>
          <p:nvPr>
            <p:extLst>
              <p:ext uri="{D42A27DB-BD31-4B8C-83A1-F6EECF244321}">
                <p14:modId xmlns:p14="http://schemas.microsoft.com/office/powerpoint/2010/main" val="183387104"/>
              </p:ext>
            </p:extLst>
          </p:nvPr>
        </p:nvGraphicFramePr>
        <p:xfrm>
          <a:off x="1778434" y="1403191"/>
          <a:ext cx="9234000" cy="3611880"/>
        </p:xfrm>
        <a:graphic>
          <a:graphicData uri="http://schemas.openxmlformats.org/drawingml/2006/table">
            <a:tbl>
              <a:tblPr firstRow="1" bandRow="1">
                <a:tableStyleId>{2D5ABB26-0587-4C30-8999-92F81FD0307C}</a:tableStyleId>
              </a:tblPr>
              <a:tblGrid>
                <a:gridCol w="3078000">
                  <a:extLst>
                    <a:ext uri="{9D8B030D-6E8A-4147-A177-3AD203B41FA5}">
                      <a16:colId xmlns:a16="http://schemas.microsoft.com/office/drawing/2014/main" val="3028339175"/>
                    </a:ext>
                  </a:extLst>
                </a:gridCol>
                <a:gridCol w="3078000">
                  <a:extLst>
                    <a:ext uri="{9D8B030D-6E8A-4147-A177-3AD203B41FA5}">
                      <a16:colId xmlns:a16="http://schemas.microsoft.com/office/drawing/2014/main" val="3471880286"/>
                    </a:ext>
                  </a:extLst>
                </a:gridCol>
                <a:gridCol w="3078000">
                  <a:extLst>
                    <a:ext uri="{9D8B030D-6E8A-4147-A177-3AD203B41FA5}">
                      <a16:colId xmlns:a16="http://schemas.microsoft.com/office/drawing/2014/main" val="466683950"/>
                    </a:ext>
                  </a:extLst>
                </a:gridCol>
              </a:tblGrid>
              <a:tr h="1559852">
                <a:tc>
                  <a:txBody>
                    <a:bodyPr/>
                    <a:lstStyle/>
                    <a:p>
                      <a:pPr algn="l">
                        <a:tabLst>
                          <a:tab pos="457200" algn="l"/>
                        </a:tabLst>
                      </a:pPr>
                      <a:r>
                        <a:rPr lang="en-US" sz="2100" b="1" i="0" dirty="0">
                          <a:solidFill>
                            <a:schemeClr val="tx1"/>
                          </a:solidFill>
                          <a:latin typeface="Arial" panose="020B0604020202020204" pitchFamily="34" charset="0"/>
                          <a:cs typeface="Arial" panose="020B0604020202020204" pitchFamily="34" charset="0"/>
                        </a:rPr>
                        <a:t>a)   </a:t>
                      </a:r>
                      <a:r>
                        <a:rPr lang="en-US" sz="2100" b="0" i="1" dirty="0">
                          <a:solidFill>
                            <a:schemeClr val="tx1"/>
                          </a:solidFill>
                          <a:latin typeface="Times New Roman" panose="02020603050405020304" pitchFamily="18" charset="0"/>
                          <a:cs typeface="Times New Roman" panose="02020603050405020304" pitchFamily="18" charset="0"/>
                        </a:rPr>
                        <a:t>x</a:t>
                      </a:r>
                      <a:r>
                        <a:rPr lang="en-US" sz="2100" b="0" i="0" dirty="0">
                          <a:solidFill>
                            <a:schemeClr val="tx1"/>
                          </a:solidFill>
                          <a:latin typeface="Arial" panose="020B0604020202020204" pitchFamily="34" charset="0"/>
                          <a:cs typeface="Arial" panose="020B0604020202020204" pitchFamily="34" charset="0"/>
                        </a:rPr>
                        <a:t> + 3 = 5</a:t>
                      </a:r>
                    </a:p>
                    <a:p>
                      <a:pPr marL="360000" algn="l">
                        <a:tabLst>
                          <a:tab pos="457200" algn="l"/>
                        </a:tabLst>
                      </a:pPr>
                      <a:endParaRPr lang="en-US" sz="2100" b="0" i="0" dirty="0">
                        <a:solidFill>
                          <a:schemeClr val="tx1"/>
                        </a:solidFill>
                        <a:latin typeface="Arial" panose="020B0604020202020204" pitchFamily="34" charset="0"/>
                        <a:cs typeface="Arial" panose="020B0604020202020204" pitchFamily="34" charset="0"/>
                      </a:endParaRPr>
                    </a:p>
                    <a:p>
                      <a:pPr marL="360000" algn="l">
                        <a:tabLst>
                          <a:tab pos="457200" algn="l"/>
                        </a:tabLst>
                      </a:pP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+ 3 – 3 = 5 – 3 </a:t>
                      </a:r>
                    </a:p>
                    <a:p>
                      <a:pPr marL="360000" algn="l">
                        <a:tabLst>
                          <a:tab pos="457200" algn="l"/>
                        </a:tabLst>
                      </a:pPr>
                      <a:r>
                        <a:rPr lang="en-US" sz="2100" b="0" i="0" dirty="0">
                          <a:solidFill>
                            <a:schemeClr val="accent1"/>
                          </a:solidFill>
                          <a:latin typeface="Arial" panose="020B0604020202020204" pitchFamily="34" charset="0"/>
                          <a:cs typeface="Arial" panose="020B0604020202020204" pitchFamily="34" charset="0"/>
                        </a:rPr>
                        <a:t> (subtract 3)</a:t>
                      </a:r>
                    </a:p>
                    <a:p>
                      <a:pPr marL="360000" algn="l">
                        <a:tabLst>
                          <a:tab pos="457200" algn="l"/>
                        </a:tabLst>
                      </a:pPr>
                      <a:endParaRPr lang="en-US" sz="2100" b="0" i="0" dirty="0">
                        <a:solidFill>
                          <a:schemeClr val="accent1"/>
                        </a:solidFill>
                        <a:latin typeface="Arial" panose="020B0604020202020204" pitchFamily="34" charset="0"/>
                        <a:cs typeface="Arial" panose="020B0604020202020204" pitchFamily="34" charset="0"/>
                      </a:endParaRPr>
                    </a:p>
                    <a:p>
                      <a:pPr marL="360000" algn="l">
                        <a:tabLst>
                          <a:tab pos="457200" algn="l"/>
                        </a:tabLst>
                      </a:pP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2     </a:t>
                      </a:r>
                    </a:p>
                    <a:p>
                      <a:pPr marL="360000" algn="l" defTabSz="457200">
                        <a:tabLst>
                          <a:tab pos="457200" algn="l"/>
                        </a:tabLst>
                      </a:pPr>
                      <a:r>
                        <a:rPr lang="en-US" sz="2100" b="0" i="0" dirty="0">
                          <a:solidFill>
                            <a:schemeClr val="accent1"/>
                          </a:solidFill>
                          <a:latin typeface="Arial" panose="020B0604020202020204" pitchFamily="34" charset="0"/>
                          <a:cs typeface="Arial" panose="020B0604020202020204" pitchFamily="34" charset="0"/>
                        </a:rPr>
                        <a:t>(1 step)</a:t>
                      </a:r>
                    </a:p>
                    <a:p>
                      <a:pPr algn="l">
                        <a:tabLst>
                          <a:tab pos="457200" algn="l"/>
                        </a:tabLst>
                      </a:pPr>
                      <a:endParaRPr lang="en-US" sz="1200" kern="1200" dirty="0">
                        <a:solidFill>
                          <a:srgbClr val="0070C0"/>
                        </a:solidFill>
                        <a:effectLst/>
                        <a:latin typeface="+mn-lt"/>
                        <a:ea typeface="+mn-ea"/>
                        <a:cs typeface="+mn-cs"/>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1" i="0" dirty="0">
                          <a:solidFill>
                            <a:schemeClr val="tx1"/>
                          </a:solidFill>
                          <a:latin typeface="Arial" panose="020B0604020202020204" pitchFamily="34" charset="0"/>
                          <a:cs typeface="Arial" panose="020B0604020202020204" pitchFamily="34" charset="0"/>
                        </a:rPr>
                        <a:t>b)  </a:t>
                      </a:r>
                      <a:r>
                        <a:rPr lang="en-US" sz="2100" b="0" i="0" dirty="0">
                          <a:solidFill>
                            <a:schemeClr val="tx1"/>
                          </a:solidFill>
                          <a:latin typeface="Arial" panose="020B0604020202020204" pitchFamily="34" charset="0"/>
                          <a:cs typeface="Arial" panose="020B0604020202020204" pitchFamily="34" charset="0"/>
                        </a:rPr>
                        <a:t>2</a:t>
                      </a:r>
                      <a:r>
                        <a:rPr lang="en-US" sz="2100" b="0" i="1" dirty="0">
                          <a:solidFill>
                            <a:schemeClr val="tx1"/>
                          </a:solidFill>
                          <a:latin typeface="Times New Roman" panose="02020603050405020304" pitchFamily="18" charset="0"/>
                          <a:cs typeface="Times New Roman" panose="02020603050405020304" pitchFamily="18" charset="0"/>
                        </a:rPr>
                        <a:t>x</a:t>
                      </a:r>
                      <a:r>
                        <a:rPr lang="en-US" sz="2100" b="0" i="0" dirty="0">
                          <a:solidFill>
                            <a:schemeClr val="tx1"/>
                          </a:solidFill>
                          <a:latin typeface="Arial" panose="020B0604020202020204" pitchFamily="34" charset="0"/>
                          <a:cs typeface="Arial" panose="020B0604020202020204" pitchFamily="34" charset="0"/>
                        </a:rPr>
                        <a:t> + 7 = 11</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lang="en-US" sz="2100" b="0" i="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0" dirty="0">
                          <a:solidFill>
                            <a:schemeClr val="accent1"/>
                          </a:solidFill>
                          <a:latin typeface="Arial" panose="020B0604020202020204" pitchFamily="34" charset="0"/>
                          <a:cs typeface="Arial" panose="020B0604020202020204" pitchFamily="34" charset="0"/>
                        </a:rPr>
                        <a:t>	2</a:t>
                      </a: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+ 7 – 7 = 11 – 7 	(subtract 7)</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lang="en-US" sz="2100" b="0" i="0" dirty="0">
                        <a:solidFill>
                          <a:schemeClr val="accent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0" dirty="0">
                          <a:solidFill>
                            <a:schemeClr val="accent1"/>
                          </a:solidFill>
                          <a:latin typeface="Arial" panose="020B0604020202020204" pitchFamily="34" charset="0"/>
                          <a:cs typeface="Arial" panose="020B0604020202020204" pitchFamily="34" charset="0"/>
                        </a:rPr>
                        <a:t>	2</a:t>
                      </a: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2 = 4 ÷ 2 </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0" dirty="0">
                          <a:solidFill>
                            <a:schemeClr val="accent1"/>
                          </a:solidFill>
                          <a:latin typeface="Arial" panose="020B0604020202020204" pitchFamily="34" charset="0"/>
                          <a:cs typeface="Arial" panose="020B0604020202020204" pitchFamily="34" charset="0"/>
                        </a:rPr>
                        <a:t>	(divide by 2)</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lang="en-US" sz="2100" b="0" i="0" dirty="0">
                        <a:solidFill>
                          <a:schemeClr val="accent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1" dirty="0">
                          <a:solidFill>
                            <a:schemeClr val="accent1"/>
                          </a:solidFill>
                          <a:latin typeface="Times New Roman" panose="02020603050405020304" pitchFamily="18" charset="0"/>
                          <a:cs typeface="Times New Roman" panose="02020603050405020304" pitchFamily="18" charset="0"/>
                        </a:rPr>
                        <a:t>	x</a:t>
                      </a:r>
                      <a:r>
                        <a:rPr lang="en-US" sz="2100" b="0" i="0" dirty="0">
                          <a:solidFill>
                            <a:schemeClr val="accent1"/>
                          </a:solidFill>
                          <a:latin typeface="Arial" panose="020B0604020202020204" pitchFamily="34" charset="0"/>
                          <a:cs typeface="Arial" panose="020B0604020202020204" pitchFamily="34" charset="0"/>
                        </a:rPr>
                        <a:t> = 2           </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0" dirty="0">
                          <a:solidFill>
                            <a:schemeClr val="accent1"/>
                          </a:solidFill>
                          <a:latin typeface="Arial" panose="020B0604020202020204" pitchFamily="34" charset="0"/>
                          <a:cs typeface="Arial" panose="020B0604020202020204" pitchFamily="34" charset="0"/>
                        </a:rPr>
                        <a:t>	(2 steps)</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lang="en-US" sz="2100" b="0"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1" i="0" dirty="0">
                          <a:solidFill>
                            <a:schemeClr val="tx1"/>
                          </a:solidFill>
                          <a:latin typeface="Arial" panose="020B0604020202020204" pitchFamily="34" charset="0"/>
                          <a:cs typeface="Arial" panose="020B0604020202020204" pitchFamily="34" charset="0"/>
                        </a:rPr>
                        <a:t>c)   </a:t>
                      </a:r>
                      <a:r>
                        <a:rPr lang="en-US" sz="2100" b="0" i="0" dirty="0">
                          <a:solidFill>
                            <a:schemeClr val="tx1"/>
                          </a:solidFill>
                          <a:latin typeface="Arial" panose="020B0604020202020204" pitchFamily="34" charset="0"/>
                          <a:cs typeface="Arial" panose="020B0604020202020204" pitchFamily="34" charset="0"/>
                        </a:rPr>
                        <a:t>4</a:t>
                      </a:r>
                      <a:r>
                        <a:rPr lang="en-US" sz="2100" b="0" i="1" dirty="0">
                          <a:solidFill>
                            <a:schemeClr val="tx1"/>
                          </a:solidFill>
                          <a:latin typeface="Times New Roman" panose="02020603050405020304" pitchFamily="18" charset="0"/>
                          <a:cs typeface="Times New Roman" panose="02020603050405020304" pitchFamily="18" charset="0"/>
                        </a:rPr>
                        <a:t>x</a:t>
                      </a:r>
                      <a:r>
                        <a:rPr lang="en-US" sz="2100" b="0" i="0" dirty="0">
                          <a:solidFill>
                            <a:schemeClr val="tx1"/>
                          </a:solidFill>
                          <a:latin typeface="Arial" panose="020B0604020202020204" pitchFamily="34" charset="0"/>
                          <a:cs typeface="Arial" panose="020B0604020202020204" pitchFamily="34" charset="0"/>
                        </a:rPr>
                        <a:t> = 8</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lang="en-US" sz="2100" b="0" i="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0" dirty="0">
                          <a:solidFill>
                            <a:schemeClr val="accent1"/>
                          </a:solidFill>
                          <a:latin typeface="Arial" panose="020B0604020202020204" pitchFamily="34" charset="0"/>
                          <a:cs typeface="Arial" panose="020B0604020202020204" pitchFamily="34" charset="0"/>
                        </a:rPr>
                        <a:t>	4</a:t>
                      </a: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4 = 8 ÷ 4</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0" dirty="0">
                          <a:solidFill>
                            <a:schemeClr val="accent1"/>
                          </a:solidFill>
                          <a:latin typeface="Arial" panose="020B0604020202020204" pitchFamily="34" charset="0"/>
                          <a:cs typeface="Arial" panose="020B0604020202020204" pitchFamily="34" charset="0"/>
                        </a:rPr>
                        <a:t>	(divide by 4)</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lang="en-US" sz="2100" b="0" i="0" dirty="0">
                        <a:solidFill>
                          <a:schemeClr val="accent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1" dirty="0">
                          <a:solidFill>
                            <a:schemeClr val="accent1"/>
                          </a:solidFill>
                          <a:latin typeface="Times New Roman" panose="02020603050405020304" pitchFamily="18" charset="0"/>
                          <a:cs typeface="Times New Roman" panose="02020603050405020304" pitchFamily="18" charset="0"/>
                        </a:rPr>
                        <a:t>	x</a:t>
                      </a:r>
                      <a:r>
                        <a:rPr lang="en-US" sz="2100" b="0" i="0" dirty="0">
                          <a:solidFill>
                            <a:schemeClr val="accent1"/>
                          </a:solidFill>
                          <a:latin typeface="Arial" panose="020B0604020202020204" pitchFamily="34" charset="0"/>
                          <a:cs typeface="Arial" panose="020B0604020202020204" pitchFamily="34" charset="0"/>
                        </a:rPr>
                        <a:t> = 2</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0" dirty="0">
                          <a:solidFill>
                            <a:schemeClr val="accent1"/>
                          </a:solidFill>
                          <a:latin typeface="Arial" panose="020B0604020202020204" pitchFamily="34" charset="0"/>
                          <a:cs typeface="Arial" panose="020B0604020202020204" pitchFamily="34" charset="0"/>
                        </a:rPr>
                        <a:t>	(1 step)</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lang="en-US" sz="2100" b="0"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42825184"/>
                  </a:ext>
                </a:extLst>
              </a:tr>
            </a:tbl>
          </a:graphicData>
        </a:graphic>
      </p:graphicFrame>
    </p:spTree>
    <p:extLst>
      <p:ext uri="{BB962C8B-B14F-4D97-AF65-F5344CB8AC3E}">
        <p14:creationId xmlns:p14="http://schemas.microsoft.com/office/powerpoint/2010/main" val="748061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Solving equations answers (d–f)</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23</a:t>
            </a:fld>
            <a:endParaRPr lang="en-US" dirty="0"/>
          </a:p>
        </p:txBody>
      </p:sp>
      <p:grpSp>
        <p:nvGrpSpPr>
          <p:cNvPr id="5" name="Group 4">
            <a:extLst>
              <a:ext uri="{FF2B5EF4-FFF2-40B4-BE49-F238E27FC236}">
                <a16:creationId xmlns:a16="http://schemas.microsoft.com/office/drawing/2014/main" id="{356BC4FF-1972-2A29-90ED-2F7E5AA0CD71}"/>
              </a:ext>
            </a:extLst>
          </p:cNvPr>
          <p:cNvGrpSpPr/>
          <p:nvPr/>
        </p:nvGrpSpPr>
        <p:grpSpPr>
          <a:xfrm>
            <a:off x="-27606" y="-17453"/>
            <a:ext cx="2091590" cy="1923564"/>
            <a:chOff x="-27606" y="-17453"/>
            <a:chExt cx="2091590" cy="1923564"/>
          </a:xfrm>
        </p:grpSpPr>
        <p:sp>
          <p:nvSpPr>
            <p:cNvPr id="6" name="Isosceles Triangle 5">
              <a:extLst>
                <a:ext uri="{FF2B5EF4-FFF2-40B4-BE49-F238E27FC236}">
                  <a16:creationId xmlns:a16="http://schemas.microsoft.com/office/drawing/2014/main" id="{B3459EDA-933C-B7CD-4D2C-542F038F7C2A}"/>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145EFF6-5839-E0D5-2250-2BD597CE99D0}"/>
                </a:ext>
              </a:extLst>
            </p:cNvPr>
            <p:cNvSpPr txBox="1"/>
            <p:nvPr/>
          </p:nvSpPr>
          <p:spPr>
            <a:xfrm>
              <a:off x="10562" y="112166"/>
              <a:ext cx="14610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graphicFrame>
        <p:nvGraphicFramePr>
          <p:cNvPr id="2" name="Table 1">
            <a:extLst>
              <a:ext uri="{FF2B5EF4-FFF2-40B4-BE49-F238E27FC236}">
                <a16:creationId xmlns:a16="http://schemas.microsoft.com/office/drawing/2014/main" id="{08AFBC53-A124-0E4E-26E7-FAC5A8BAA426}"/>
              </a:ext>
            </a:extLst>
          </p:cNvPr>
          <p:cNvGraphicFramePr>
            <a:graphicFrameLocks noGrp="1"/>
          </p:cNvGraphicFramePr>
          <p:nvPr>
            <p:extLst>
              <p:ext uri="{D42A27DB-BD31-4B8C-83A1-F6EECF244321}">
                <p14:modId xmlns:p14="http://schemas.microsoft.com/office/powerpoint/2010/main" val="1972821714"/>
              </p:ext>
            </p:extLst>
          </p:nvPr>
        </p:nvGraphicFramePr>
        <p:xfrm>
          <a:off x="1670400" y="1403191"/>
          <a:ext cx="9236145" cy="4572000"/>
        </p:xfrm>
        <a:graphic>
          <a:graphicData uri="http://schemas.openxmlformats.org/drawingml/2006/table">
            <a:tbl>
              <a:tblPr firstRow="1" bandRow="1">
                <a:tableStyleId>{2D5ABB26-0587-4C30-8999-92F81FD0307C}</a:tableStyleId>
              </a:tblPr>
              <a:tblGrid>
                <a:gridCol w="3078715">
                  <a:extLst>
                    <a:ext uri="{9D8B030D-6E8A-4147-A177-3AD203B41FA5}">
                      <a16:colId xmlns:a16="http://schemas.microsoft.com/office/drawing/2014/main" val="3028339175"/>
                    </a:ext>
                  </a:extLst>
                </a:gridCol>
                <a:gridCol w="3078715">
                  <a:extLst>
                    <a:ext uri="{9D8B030D-6E8A-4147-A177-3AD203B41FA5}">
                      <a16:colId xmlns:a16="http://schemas.microsoft.com/office/drawing/2014/main" val="3471880286"/>
                    </a:ext>
                  </a:extLst>
                </a:gridCol>
                <a:gridCol w="3078715">
                  <a:extLst>
                    <a:ext uri="{9D8B030D-6E8A-4147-A177-3AD203B41FA5}">
                      <a16:colId xmlns:a16="http://schemas.microsoft.com/office/drawing/2014/main" val="466683950"/>
                    </a:ext>
                  </a:extLst>
                </a:gridCol>
              </a:tblGrid>
              <a:tr h="1559852">
                <a:tc>
                  <a:txBody>
                    <a:bodyPr/>
                    <a:lstStyle/>
                    <a:p>
                      <a:pPr algn="l">
                        <a:tabLst>
                          <a:tab pos="457200" algn="l"/>
                        </a:tabLst>
                      </a:pPr>
                      <a:r>
                        <a:rPr lang="en-US" sz="2100" b="1" i="0" dirty="0">
                          <a:solidFill>
                            <a:schemeClr val="tx1"/>
                          </a:solidFill>
                          <a:latin typeface="Arial" panose="020B0604020202020204" pitchFamily="34" charset="0"/>
                          <a:cs typeface="Arial" panose="020B0604020202020204" pitchFamily="34" charset="0"/>
                        </a:rPr>
                        <a:t>d) </a:t>
                      </a:r>
                      <a:r>
                        <a:rPr lang="en-US" sz="2100" b="1" i="0" dirty="0">
                          <a:solidFill>
                            <a:schemeClr val="accent1"/>
                          </a:solidFill>
                          <a:latin typeface="Arial" panose="020B0604020202020204" pitchFamily="34" charset="0"/>
                          <a:cs typeface="Arial" panose="020B0604020202020204" pitchFamily="34" charset="0"/>
                        </a:rPr>
                        <a:t>	</a:t>
                      </a:r>
                      <a:r>
                        <a:rPr lang="en-US" sz="2100" b="0" i="0" dirty="0">
                          <a:solidFill>
                            <a:schemeClr val="tx1"/>
                          </a:solidFill>
                          <a:latin typeface="Arial" panose="020B0604020202020204" pitchFamily="34" charset="0"/>
                          <a:cs typeface="Arial" panose="020B0604020202020204" pitchFamily="34" charset="0"/>
                        </a:rPr>
                        <a:t>8 = 10 – 2</a:t>
                      </a:r>
                      <a:r>
                        <a:rPr lang="en-US" sz="2100" b="0" i="1" dirty="0">
                          <a:solidFill>
                            <a:schemeClr val="tx1"/>
                          </a:solidFill>
                          <a:latin typeface="Times New Roman" panose="02020603050405020304" pitchFamily="18" charset="0"/>
                          <a:cs typeface="Times New Roman" panose="02020603050405020304" pitchFamily="18" charset="0"/>
                        </a:rPr>
                        <a:t>x</a:t>
                      </a:r>
                      <a:endParaRPr lang="en-US" sz="2100" b="0" i="0" dirty="0">
                        <a:solidFill>
                          <a:schemeClr val="tx1"/>
                        </a:solidFill>
                        <a:latin typeface="Arial" panose="020B0604020202020204" pitchFamily="34" charset="0"/>
                        <a:cs typeface="Arial" panose="020B0604020202020204" pitchFamily="34" charset="0"/>
                      </a:endParaRPr>
                    </a:p>
                    <a:p>
                      <a:pPr algn="l">
                        <a:tabLst>
                          <a:tab pos="457200" algn="l"/>
                        </a:tabLst>
                      </a:pPr>
                      <a:endParaRPr lang="en-US" sz="2100" b="0" i="0" dirty="0">
                        <a:solidFill>
                          <a:schemeClr val="tx1"/>
                        </a:solidFill>
                        <a:latin typeface="Arial" panose="020B0604020202020204" pitchFamily="34" charset="0"/>
                        <a:cs typeface="Arial" panose="020B0604020202020204" pitchFamily="34" charset="0"/>
                      </a:endParaRPr>
                    </a:p>
                    <a:p>
                      <a:pPr marL="360000" algn="l">
                        <a:tabLst>
                          <a:tab pos="457200" algn="l"/>
                        </a:tabLst>
                      </a:pPr>
                      <a:r>
                        <a:rPr lang="en-US" sz="2100" b="0" i="0" dirty="0">
                          <a:solidFill>
                            <a:schemeClr val="accent1"/>
                          </a:solidFill>
                          <a:latin typeface="Arial" panose="020B0604020202020204" pitchFamily="34" charset="0"/>
                          <a:cs typeface="Arial" panose="020B0604020202020204" pitchFamily="34" charset="0"/>
                        </a:rPr>
                        <a:t>8 + 2</a:t>
                      </a: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10 – 2</a:t>
                      </a: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+ 2</a:t>
                      </a: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a:t>
                      </a:r>
                    </a:p>
                    <a:p>
                      <a:pPr marL="360000" algn="l">
                        <a:tabLst>
                          <a:tab pos="457200" algn="l"/>
                        </a:tabLst>
                      </a:pPr>
                      <a:r>
                        <a:rPr lang="en-US" sz="2100" b="0" i="0" dirty="0">
                          <a:solidFill>
                            <a:schemeClr val="accent1"/>
                          </a:solidFill>
                          <a:latin typeface="Arial" panose="020B0604020202020204" pitchFamily="34" charset="0"/>
                          <a:cs typeface="Arial" panose="020B0604020202020204" pitchFamily="34" charset="0"/>
                        </a:rPr>
                        <a:t>(add 2</a:t>
                      </a: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a:t>
                      </a:r>
                    </a:p>
                    <a:p>
                      <a:pPr marL="360000" algn="l">
                        <a:tabLst>
                          <a:tab pos="457200" algn="l"/>
                        </a:tabLst>
                      </a:pPr>
                      <a:endParaRPr lang="en-US" sz="2100" b="0" i="0" dirty="0">
                        <a:solidFill>
                          <a:schemeClr val="accent1"/>
                        </a:solidFill>
                        <a:latin typeface="Arial" panose="020B0604020202020204" pitchFamily="34" charset="0"/>
                        <a:cs typeface="Arial" panose="020B0604020202020204" pitchFamily="34" charset="0"/>
                      </a:endParaRPr>
                    </a:p>
                    <a:p>
                      <a:pPr marL="36000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0" dirty="0">
                          <a:solidFill>
                            <a:schemeClr val="accent1"/>
                          </a:solidFill>
                          <a:latin typeface="Arial" panose="020B0604020202020204" pitchFamily="34" charset="0"/>
                          <a:cs typeface="Arial" panose="020B0604020202020204" pitchFamily="34" charset="0"/>
                        </a:rPr>
                        <a:t>8 + 2</a:t>
                      </a: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8  = 10 – 8</a:t>
                      </a:r>
                    </a:p>
                    <a:p>
                      <a:pPr marL="360000" algn="l">
                        <a:tabLst>
                          <a:tab pos="457200" algn="l"/>
                        </a:tabLst>
                      </a:pPr>
                      <a:r>
                        <a:rPr lang="en-US" sz="2100" b="0" i="0" dirty="0">
                          <a:solidFill>
                            <a:schemeClr val="accent1"/>
                          </a:solidFill>
                          <a:latin typeface="Arial" panose="020B0604020202020204" pitchFamily="34" charset="0"/>
                          <a:cs typeface="Arial" panose="020B0604020202020204" pitchFamily="34" charset="0"/>
                        </a:rPr>
                        <a:t>(subtract 8)</a:t>
                      </a:r>
                    </a:p>
                    <a:p>
                      <a:pPr marL="360000" algn="l">
                        <a:tabLst>
                          <a:tab pos="457200" algn="l"/>
                        </a:tabLst>
                      </a:pPr>
                      <a:endParaRPr lang="en-US" sz="2100" b="0" i="0" dirty="0">
                        <a:solidFill>
                          <a:schemeClr val="accent1"/>
                        </a:solidFill>
                        <a:latin typeface="Arial" panose="020B0604020202020204" pitchFamily="34" charset="0"/>
                        <a:cs typeface="Arial" panose="020B0604020202020204" pitchFamily="34" charset="0"/>
                      </a:endParaRPr>
                    </a:p>
                    <a:p>
                      <a:pPr marL="360000" algn="l">
                        <a:tabLst>
                          <a:tab pos="457200" algn="l"/>
                        </a:tabLst>
                      </a:pPr>
                      <a:r>
                        <a:rPr lang="en-US" sz="2100" b="0" i="0" dirty="0">
                          <a:solidFill>
                            <a:schemeClr val="accent1"/>
                          </a:solidFill>
                          <a:latin typeface="Arial" panose="020B0604020202020204" pitchFamily="34" charset="0"/>
                          <a:cs typeface="Arial" panose="020B0604020202020204" pitchFamily="34" charset="0"/>
                        </a:rPr>
                        <a:t>2</a:t>
                      </a: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2 = 2 ÷ 2</a:t>
                      </a:r>
                    </a:p>
                    <a:p>
                      <a:pPr marL="360000" algn="l">
                        <a:tabLst>
                          <a:tab pos="457200" algn="l"/>
                        </a:tabLst>
                      </a:pPr>
                      <a:r>
                        <a:rPr lang="en-US" sz="2100" b="0" i="0" dirty="0">
                          <a:solidFill>
                            <a:schemeClr val="accent1"/>
                          </a:solidFill>
                          <a:latin typeface="Arial" panose="020B0604020202020204" pitchFamily="34" charset="0"/>
                          <a:cs typeface="Arial" panose="020B0604020202020204" pitchFamily="34" charset="0"/>
                        </a:rPr>
                        <a:t>(divide by 2)</a:t>
                      </a:r>
                    </a:p>
                    <a:p>
                      <a:pPr marL="360000" algn="l">
                        <a:tabLst>
                          <a:tab pos="457200" algn="l"/>
                        </a:tabLst>
                      </a:pPr>
                      <a:endParaRPr lang="en-US" sz="2100" b="0" i="0" dirty="0">
                        <a:solidFill>
                          <a:schemeClr val="accent1"/>
                        </a:solidFill>
                        <a:latin typeface="Arial" panose="020B0604020202020204" pitchFamily="34" charset="0"/>
                        <a:cs typeface="Arial" panose="020B0604020202020204" pitchFamily="34" charset="0"/>
                      </a:endParaRPr>
                    </a:p>
                    <a:p>
                      <a:pPr marL="360000" algn="l">
                        <a:tabLst>
                          <a:tab pos="457200" algn="l"/>
                        </a:tabLst>
                      </a:pP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1         </a:t>
                      </a:r>
                    </a:p>
                    <a:p>
                      <a:pPr marL="360000" algn="l">
                        <a:tabLst>
                          <a:tab pos="457200" algn="l"/>
                        </a:tabLst>
                      </a:pPr>
                      <a:r>
                        <a:rPr lang="en-US" sz="2100" b="0" i="0" dirty="0">
                          <a:solidFill>
                            <a:schemeClr val="accent1"/>
                          </a:solidFill>
                          <a:latin typeface="Arial" panose="020B0604020202020204" pitchFamily="34" charset="0"/>
                          <a:cs typeface="Arial" panose="020B0604020202020204" pitchFamily="34" charset="0"/>
                        </a:rPr>
                        <a:t>(3 steps)</a:t>
                      </a:r>
                    </a:p>
                    <a:p>
                      <a:pPr algn="l">
                        <a:tabLst>
                          <a:tab pos="457200" algn="l"/>
                        </a:tabLst>
                      </a:pPr>
                      <a:endParaRPr lang="en-US" sz="2100" b="0"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1" i="0" dirty="0">
                          <a:solidFill>
                            <a:schemeClr val="tx1"/>
                          </a:solidFill>
                          <a:latin typeface="Arial" panose="020B0604020202020204" pitchFamily="34" charset="0"/>
                          <a:cs typeface="Arial" panose="020B0604020202020204" pitchFamily="34" charset="0"/>
                        </a:rPr>
                        <a:t>e) </a:t>
                      </a:r>
                      <a:r>
                        <a:rPr lang="en-US" sz="2100" b="1" i="0" dirty="0">
                          <a:solidFill>
                            <a:schemeClr val="accent1"/>
                          </a:solidFill>
                          <a:latin typeface="Arial" panose="020B0604020202020204" pitchFamily="34" charset="0"/>
                          <a:cs typeface="Arial" panose="020B0604020202020204" pitchFamily="34" charset="0"/>
                        </a:rPr>
                        <a:t>	</a:t>
                      </a:r>
                      <a:r>
                        <a:rPr lang="en-US" sz="2100" b="0" i="1" dirty="0">
                          <a:solidFill>
                            <a:schemeClr val="tx1"/>
                          </a:solidFill>
                          <a:latin typeface="Times New Roman" panose="02020603050405020304" pitchFamily="18" charset="0"/>
                          <a:cs typeface="Times New Roman" panose="02020603050405020304" pitchFamily="18" charset="0"/>
                        </a:rPr>
                        <a:t>x</a:t>
                      </a:r>
                      <a:r>
                        <a:rPr lang="en-US" sz="2100" b="0" i="0" dirty="0">
                          <a:solidFill>
                            <a:schemeClr val="tx1"/>
                          </a:solidFill>
                          <a:latin typeface="Arial" panose="020B0604020202020204" pitchFamily="34" charset="0"/>
                          <a:cs typeface="Arial" panose="020B0604020202020204" pitchFamily="34" charset="0"/>
                        </a:rPr>
                        <a:t> – 3 = 5</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lang="en-US" sz="2100" b="0" i="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0" dirty="0">
                          <a:solidFill>
                            <a:schemeClr val="accent1"/>
                          </a:solidFill>
                          <a:latin typeface="Arial" panose="020B0604020202020204" pitchFamily="34" charset="0"/>
                          <a:cs typeface="Arial" panose="020B0604020202020204" pitchFamily="34" charset="0"/>
                        </a:rPr>
                        <a:t>	</a:t>
                      </a: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3 + 3 = 5 + 3</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0" dirty="0">
                          <a:solidFill>
                            <a:schemeClr val="accent1"/>
                          </a:solidFill>
                          <a:latin typeface="Arial" panose="020B0604020202020204" pitchFamily="34" charset="0"/>
                          <a:cs typeface="Arial" panose="020B0604020202020204" pitchFamily="34" charset="0"/>
                        </a:rPr>
                        <a:t>	(add 3)</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lang="en-US" sz="2100" b="0" i="0" dirty="0">
                        <a:solidFill>
                          <a:schemeClr val="accent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0" dirty="0">
                          <a:solidFill>
                            <a:schemeClr val="accent1"/>
                          </a:solidFill>
                          <a:latin typeface="Arial" panose="020B0604020202020204" pitchFamily="34" charset="0"/>
                          <a:cs typeface="Arial" panose="020B0604020202020204" pitchFamily="34" charset="0"/>
                        </a:rPr>
                        <a:t>	</a:t>
                      </a: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8</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0" dirty="0">
                          <a:solidFill>
                            <a:schemeClr val="accent1"/>
                          </a:solidFill>
                          <a:latin typeface="Arial" panose="020B0604020202020204" pitchFamily="34" charset="0"/>
                          <a:cs typeface="Arial" panose="020B0604020202020204" pitchFamily="34" charset="0"/>
                        </a:rPr>
                        <a:t>	(1 step)</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lang="en-US" sz="2100" b="0"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1" i="0" dirty="0">
                          <a:solidFill>
                            <a:schemeClr val="tx1"/>
                          </a:solidFill>
                          <a:latin typeface="Arial" panose="020B0604020202020204" pitchFamily="34" charset="0"/>
                          <a:cs typeface="Arial" panose="020B0604020202020204" pitchFamily="34" charset="0"/>
                        </a:rPr>
                        <a:t>f) </a:t>
                      </a:r>
                      <a:r>
                        <a:rPr lang="en-US" sz="2100" b="1" i="0" dirty="0">
                          <a:solidFill>
                            <a:schemeClr val="accent1"/>
                          </a:solidFill>
                          <a:latin typeface="Arial" panose="020B0604020202020204" pitchFamily="34" charset="0"/>
                          <a:cs typeface="Arial" panose="020B0604020202020204" pitchFamily="34" charset="0"/>
                        </a:rPr>
                        <a:t>	</a:t>
                      </a:r>
                      <a:r>
                        <a:rPr lang="en-US" sz="2100" b="0" i="0" dirty="0">
                          <a:solidFill>
                            <a:schemeClr val="tx1"/>
                          </a:solidFill>
                          <a:latin typeface="Arial" panose="020B0604020202020204" pitchFamily="34" charset="0"/>
                          <a:cs typeface="Arial" panose="020B0604020202020204" pitchFamily="34" charset="0"/>
                        </a:rPr>
                        <a:t>3</a:t>
                      </a:r>
                      <a:r>
                        <a:rPr lang="en-US" sz="2100" b="0" i="1" dirty="0">
                          <a:solidFill>
                            <a:schemeClr val="tx1"/>
                          </a:solidFill>
                          <a:latin typeface="Times New Roman" panose="02020603050405020304" pitchFamily="18" charset="0"/>
                          <a:cs typeface="Times New Roman" panose="02020603050405020304" pitchFamily="18" charset="0"/>
                        </a:rPr>
                        <a:t>x</a:t>
                      </a:r>
                      <a:r>
                        <a:rPr lang="en-US" sz="2100" b="0" i="0" dirty="0">
                          <a:solidFill>
                            <a:schemeClr val="tx1"/>
                          </a:solidFill>
                          <a:latin typeface="Arial" panose="020B0604020202020204" pitchFamily="34" charset="0"/>
                          <a:cs typeface="Arial" panose="020B0604020202020204" pitchFamily="34" charset="0"/>
                        </a:rPr>
                        <a:t> – 1 = 5</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lang="en-US" sz="2100" b="0" i="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0" dirty="0">
                          <a:solidFill>
                            <a:schemeClr val="accent1"/>
                          </a:solidFill>
                          <a:latin typeface="Arial" panose="020B0604020202020204" pitchFamily="34" charset="0"/>
                          <a:cs typeface="Arial" panose="020B0604020202020204" pitchFamily="34" charset="0"/>
                        </a:rPr>
                        <a:t>	3</a:t>
                      </a: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1 + 1 = 5 + 1</a:t>
                      </a:r>
                    </a:p>
                    <a:p>
                      <a:pPr marL="0" marR="0" lvl="0" indent="0" algn="l" defTabSz="914400" rtl="0" eaLnBrk="1" fontAlgn="auto" latinLnBrk="0" hangingPunct="1">
                        <a:lnSpc>
                          <a:spcPct val="100000"/>
                        </a:lnSpc>
                        <a:spcBef>
                          <a:spcPts val="0"/>
                        </a:spcBef>
                        <a:spcAft>
                          <a:spcPts val="0"/>
                        </a:spcAft>
                        <a:buClrTx/>
                        <a:buSzTx/>
                        <a:buFontTx/>
                        <a:buNone/>
                        <a:tabLst>
                          <a:tab pos="450850" algn="l"/>
                        </a:tabLst>
                        <a:defRPr/>
                      </a:pPr>
                      <a:r>
                        <a:rPr lang="en-US" sz="2100" b="0" i="0" dirty="0">
                          <a:solidFill>
                            <a:schemeClr val="accent1"/>
                          </a:solidFill>
                          <a:latin typeface="Arial" panose="020B0604020202020204" pitchFamily="34" charset="0"/>
                          <a:cs typeface="Arial" panose="020B0604020202020204" pitchFamily="34" charset="0"/>
                        </a:rPr>
                        <a:t>	(add 1)</a:t>
                      </a:r>
                    </a:p>
                    <a:p>
                      <a:pPr marL="0" marR="0" lvl="0" indent="0" algn="l" defTabSz="914400" rtl="0" eaLnBrk="1" fontAlgn="auto" latinLnBrk="0" hangingPunct="1">
                        <a:lnSpc>
                          <a:spcPct val="100000"/>
                        </a:lnSpc>
                        <a:spcBef>
                          <a:spcPts val="0"/>
                        </a:spcBef>
                        <a:spcAft>
                          <a:spcPts val="0"/>
                        </a:spcAft>
                        <a:buClrTx/>
                        <a:buSzTx/>
                        <a:buFontTx/>
                        <a:buNone/>
                        <a:tabLst>
                          <a:tab pos="450850" algn="l"/>
                        </a:tabLst>
                        <a:defRPr/>
                      </a:pPr>
                      <a:endParaRPr lang="en-US" sz="2100" b="0" i="0" dirty="0">
                        <a:solidFill>
                          <a:schemeClr val="accent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450850" algn="l"/>
                        </a:tabLst>
                        <a:defRPr/>
                      </a:pPr>
                      <a:r>
                        <a:rPr lang="en-US" sz="2100" b="0" i="0" dirty="0">
                          <a:solidFill>
                            <a:schemeClr val="accent1"/>
                          </a:solidFill>
                          <a:latin typeface="Arial" panose="020B0604020202020204" pitchFamily="34" charset="0"/>
                          <a:cs typeface="Arial" panose="020B0604020202020204" pitchFamily="34" charset="0"/>
                        </a:rPr>
                        <a:t>	3</a:t>
                      </a: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3 = 6 ÷ 3</a:t>
                      </a:r>
                    </a:p>
                    <a:p>
                      <a:pPr marL="0" marR="0" lvl="0" indent="0" algn="l" defTabSz="914400" rtl="0" eaLnBrk="1" fontAlgn="auto" latinLnBrk="0" hangingPunct="1">
                        <a:lnSpc>
                          <a:spcPct val="100000"/>
                        </a:lnSpc>
                        <a:spcBef>
                          <a:spcPts val="0"/>
                        </a:spcBef>
                        <a:spcAft>
                          <a:spcPts val="0"/>
                        </a:spcAft>
                        <a:buClrTx/>
                        <a:buSzTx/>
                        <a:buFontTx/>
                        <a:buNone/>
                        <a:tabLst>
                          <a:tab pos="450850" algn="l"/>
                        </a:tabLst>
                        <a:defRPr/>
                      </a:pPr>
                      <a:r>
                        <a:rPr lang="en-US" sz="2100" b="0" i="0" dirty="0">
                          <a:solidFill>
                            <a:schemeClr val="accent1"/>
                          </a:solidFill>
                          <a:latin typeface="Arial" panose="020B0604020202020204" pitchFamily="34" charset="0"/>
                          <a:cs typeface="Arial" panose="020B0604020202020204" pitchFamily="34" charset="0"/>
                        </a:rPr>
                        <a:t>	(divide by 3)</a:t>
                      </a:r>
                    </a:p>
                    <a:p>
                      <a:pPr marL="0" marR="0" lvl="0" indent="0" algn="l" defTabSz="914400" rtl="0" eaLnBrk="1" fontAlgn="auto" latinLnBrk="0" hangingPunct="1">
                        <a:lnSpc>
                          <a:spcPct val="100000"/>
                        </a:lnSpc>
                        <a:spcBef>
                          <a:spcPts val="0"/>
                        </a:spcBef>
                        <a:spcAft>
                          <a:spcPts val="0"/>
                        </a:spcAft>
                        <a:buClrTx/>
                        <a:buSzTx/>
                        <a:buFontTx/>
                        <a:buNone/>
                        <a:tabLst>
                          <a:tab pos="450850" algn="l"/>
                        </a:tabLst>
                        <a:defRPr/>
                      </a:pPr>
                      <a:endParaRPr lang="en-US" sz="2100" b="0" i="0" dirty="0">
                        <a:solidFill>
                          <a:schemeClr val="accent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450850" algn="l"/>
                        </a:tabLst>
                        <a:defRPr/>
                      </a:pPr>
                      <a:r>
                        <a:rPr lang="en-US" sz="2100" b="0" i="0" dirty="0">
                          <a:solidFill>
                            <a:schemeClr val="accent1"/>
                          </a:solidFill>
                          <a:latin typeface="Arial" panose="020B0604020202020204" pitchFamily="34" charset="0"/>
                          <a:cs typeface="Arial" panose="020B0604020202020204" pitchFamily="34" charset="0"/>
                        </a:rPr>
                        <a:t>	</a:t>
                      </a: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2  </a:t>
                      </a:r>
                    </a:p>
                    <a:p>
                      <a:pPr marL="0" marR="0" lvl="0" indent="0" algn="l" defTabSz="914400" rtl="0" eaLnBrk="1" fontAlgn="auto" latinLnBrk="0" hangingPunct="1">
                        <a:lnSpc>
                          <a:spcPct val="100000"/>
                        </a:lnSpc>
                        <a:spcBef>
                          <a:spcPts val="0"/>
                        </a:spcBef>
                        <a:spcAft>
                          <a:spcPts val="0"/>
                        </a:spcAft>
                        <a:buClrTx/>
                        <a:buSzTx/>
                        <a:buFontTx/>
                        <a:buNone/>
                        <a:tabLst>
                          <a:tab pos="450850" algn="l"/>
                        </a:tabLst>
                        <a:defRPr/>
                      </a:pPr>
                      <a:r>
                        <a:rPr lang="en-US" sz="2100" b="0" i="0" dirty="0">
                          <a:solidFill>
                            <a:schemeClr val="accent1"/>
                          </a:solidFill>
                          <a:latin typeface="Arial" panose="020B0604020202020204" pitchFamily="34" charset="0"/>
                          <a:cs typeface="Arial" panose="020B0604020202020204" pitchFamily="34" charset="0"/>
                        </a:rPr>
                        <a:t>	(2 steps)</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lang="en-US" sz="2100" b="0"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42825184"/>
                  </a:ext>
                </a:extLst>
              </a:tr>
            </a:tbl>
          </a:graphicData>
        </a:graphic>
      </p:graphicFrame>
    </p:spTree>
    <p:extLst>
      <p:ext uri="{BB962C8B-B14F-4D97-AF65-F5344CB8AC3E}">
        <p14:creationId xmlns:p14="http://schemas.microsoft.com/office/powerpoint/2010/main" val="2677365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Solving equations answers (g–i)</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24</a:t>
            </a:fld>
            <a:endParaRPr lang="en-US" dirty="0"/>
          </a:p>
        </p:txBody>
      </p:sp>
      <p:grpSp>
        <p:nvGrpSpPr>
          <p:cNvPr id="5" name="Group 4">
            <a:extLst>
              <a:ext uri="{FF2B5EF4-FFF2-40B4-BE49-F238E27FC236}">
                <a16:creationId xmlns:a16="http://schemas.microsoft.com/office/drawing/2014/main" id="{356BC4FF-1972-2A29-90ED-2F7E5AA0CD71}"/>
              </a:ext>
            </a:extLst>
          </p:cNvPr>
          <p:cNvGrpSpPr/>
          <p:nvPr/>
        </p:nvGrpSpPr>
        <p:grpSpPr>
          <a:xfrm>
            <a:off x="-27606" y="-17453"/>
            <a:ext cx="2091590" cy="1923564"/>
            <a:chOff x="-27606" y="-17453"/>
            <a:chExt cx="2091590" cy="1923564"/>
          </a:xfrm>
        </p:grpSpPr>
        <p:sp>
          <p:nvSpPr>
            <p:cNvPr id="6" name="Isosceles Triangle 5">
              <a:extLst>
                <a:ext uri="{FF2B5EF4-FFF2-40B4-BE49-F238E27FC236}">
                  <a16:creationId xmlns:a16="http://schemas.microsoft.com/office/drawing/2014/main" id="{B3459EDA-933C-B7CD-4D2C-542F038F7C2A}"/>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145EFF6-5839-E0D5-2250-2BD597CE99D0}"/>
                </a:ext>
              </a:extLst>
            </p:cNvPr>
            <p:cNvSpPr txBox="1"/>
            <p:nvPr/>
          </p:nvSpPr>
          <p:spPr>
            <a:xfrm>
              <a:off x="10562" y="112166"/>
              <a:ext cx="14610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graphicFrame>
        <p:nvGraphicFramePr>
          <p:cNvPr id="2" name="Table 1">
            <a:extLst>
              <a:ext uri="{FF2B5EF4-FFF2-40B4-BE49-F238E27FC236}">
                <a16:creationId xmlns:a16="http://schemas.microsoft.com/office/drawing/2014/main" id="{08AFBC53-A124-0E4E-26E7-FAC5A8BAA426}"/>
              </a:ext>
            </a:extLst>
          </p:cNvPr>
          <p:cNvGraphicFramePr>
            <a:graphicFrameLocks noGrp="1"/>
          </p:cNvGraphicFramePr>
          <p:nvPr>
            <p:extLst>
              <p:ext uri="{D42A27DB-BD31-4B8C-83A1-F6EECF244321}">
                <p14:modId xmlns:p14="http://schemas.microsoft.com/office/powerpoint/2010/main" val="1723594582"/>
              </p:ext>
            </p:extLst>
          </p:nvPr>
        </p:nvGraphicFramePr>
        <p:xfrm>
          <a:off x="1670400" y="1334644"/>
          <a:ext cx="9234000" cy="4892040"/>
        </p:xfrm>
        <a:graphic>
          <a:graphicData uri="http://schemas.openxmlformats.org/drawingml/2006/table">
            <a:tbl>
              <a:tblPr firstRow="1" bandRow="1">
                <a:tableStyleId>{2D5ABB26-0587-4C30-8999-92F81FD0307C}</a:tableStyleId>
              </a:tblPr>
              <a:tblGrid>
                <a:gridCol w="3078000">
                  <a:extLst>
                    <a:ext uri="{9D8B030D-6E8A-4147-A177-3AD203B41FA5}">
                      <a16:colId xmlns:a16="http://schemas.microsoft.com/office/drawing/2014/main" val="3028339175"/>
                    </a:ext>
                  </a:extLst>
                </a:gridCol>
                <a:gridCol w="3078000">
                  <a:extLst>
                    <a:ext uri="{9D8B030D-6E8A-4147-A177-3AD203B41FA5}">
                      <a16:colId xmlns:a16="http://schemas.microsoft.com/office/drawing/2014/main" val="3471880286"/>
                    </a:ext>
                  </a:extLst>
                </a:gridCol>
                <a:gridCol w="3078000">
                  <a:extLst>
                    <a:ext uri="{9D8B030D-6E8A-4147-A177-3AD203B41FA5}">
                      <a16:colId xmlns:a16="http://schemas.microsoft.com/office/drawing/2014/main" val="466683950"/>
                    </a:ext>
                  </a:extLst>
                </a:gridCol>
              </a:tblGrid>
              <a:tr h="1559852">
                <a:tc>
                  <a:txBody>
                    <a:bodyPr/>
                    <a:lstStyle/>
                    <a:p>
                      <a:pPr marL="0" indent="0" algn="l">
                        <a:buNone/>
                        <a:tabLst>
                          <a:tab pos="457200" algn="l"/>
                        </a:tabLst>
                      </a:pPr>
                      <a:r>
                        <a:rPr lang="en-US" sz="2100" b="1" i="0" dirty="0">
                          <a:solidFill>
                            <a:schemeClr val="tx1"/>
                          </a:solidFill>
                          <a:latin typeface="Arial" panose="020B0604020202020204" pitchFamily="34" charset="0"/>
                          <a:cs typeface="Arial" panose="020B0604020202020204" pitchFamily="34" charset="0"/>
                        </a:rPr>
                        <a:t>g)</a:t>
                      </a:r>
                      <a:r>
                        <a:rPr lang="en-US" sz="2100" b="0" i="0" dirty="0">
                          <a:solidFill>
                            <a:schemeClr val="tx1"/>
                          </a:solidFill>
                          <a:latin typeface="Arial" panose="020B0604020202020204" pitchFamily="34" charset="0"/>
                          <a:cs typeface="Arial" panose="020B0604020202020204" pitchFamily="34" charset="0"/>
                        </a:rPr>
                        <a:t>	4</a:t>
                      </a:r>
                      <a:r>
                        <a:rPr lang="en-US" sz="2100" b="0" i="1" dirty="0">
                          <a:solidFill>
                            <a:schemeClr val="tx1"/>
                          </a:solidFill>
                          <a:latin typeface="Times New Roman" panose="02020603050405020304" pitchFamily="18" charset="0"/>
                          <a:cs typeface="Times New Roman" panose="02020603050405020304" pitchFamily="18" charset="0"/>
                        </a:rPr>
                        <a:t>x</a:t>
                      </a:r>
                      <a:r>
                        <a:rPr lang="en-US" sz="2100" b="0" i="0" dirty="0">
                          <a:solidFill>
                            <a:schemeClr val="tx1"/>
                          </a:solidFill>
                          <a:latin typeface="Arial" panose="020B0604020202020204" pitchFamily="34" charset="0"/>
                          <a:cs typeface="Arial" panose="020B0604020202020204" pitchFamily="34" charset="0"/>
                        </a:rPr>
                        <a:t> + 3 = 2</a:t>
                      </a:r>
                      <a:r>
                        <a:rPr lang="en-US" sz="2100" b="0" i="1" dirty="0">
                          <a:solidFill>
                            <a:schemeClr val="tx1"/>
                          </a:solidFill>
                          <a:latin typeface="Times New Roman" panose="02020603050405020304" pitchFamily="18" charset="0"/>
                          <a:cs typeface="Times New Roman" panose="02020603050405020304" pitchFamily="18" charset="0"/>
                        </a:rPr>
                        <a:t>x</a:t>
                      </a:r>
                      <a:r>
                        <a:rPr lang="en-US" sz="2100" b="0" i="0" dirty="0">
                          <a:solidFill>
                            <a:schemeClr val="tx1"/>
                          </a:solidFill>
                          <a:latin typeface="Arial" panose="020B0604020202020204" pitchFamily="34" charset="0"/>
                          <a:cs typeface="Arial" panose="020B0604020202020204" pitchFamily="34" charset="0"/>
                        </a:rPr>
                        <a:t> + 7</a:t>
                      </a:r>
                    </a:p>
                    <a:p>
                      <a:pPr marL="457200" indent="-457200" algn="l">
                        <a:buAutoNum type="alphaLcParenR" startAt="7"/>
                        <a:tabLst>
                          <a:tab pos="457200" algn="l"/>
                        </a:tabLst>
                      </a:pPr>
                      <a:endParaRPr lang="en-US" sz="2100" b="0" i="0" dirty="0">
                        <a:solidFill>
                          <a:schemeClr val="tx1"/>
                        </a:solidFill>
                        <a:latin typeface="Arial" panose="020B0604020202020204" pitchFamily="34" charset="0"/>
                        <a:cs typeface="Arial" panose="020B0604020202020204" pitchFamily="34" charset="0"/>
                      </a:endParaRPr>
                    </a:p>
                    <a:p>
                      <a:pPr marL="360000" algn="l">
                        <a:tabLst>
                          <a:tab pos="457200" algn="l"/>
                        </a:tabLst>
                      </a:pPr>
                      <a:r>
                        <a:rPr lang="en-US" sz="2100" b="0" i="0" dirty="0">
                          <a:solidFill>
                            <a:schemeClr val="accent1"/>
                          </a:solidFill>
                          <a:latin typeface="Arial" panose="020B0604020202020204" pitchFamily="34" charset="0"/>
                          <a:cs typeface="Arial" panose="020B0604020202020204" pitchFamily="34" charset="0"/>
                        </a:rPr>
                        <a:t>4</a:t>
                      </a: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+ 3 – 2</a:t>
                      </a: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2</a:t>
                      </a: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+ 7 – 2</a:t>
                      </a:r>
                      <a:r>
                        <a:rPr lang="en-US" sz="2100" b="0" i="1" dirty="0">
                          <a:solidFill>
                            <a:schemeClr val="accent1"/>
                          </a:solidFill>
                          <a:latin typeface="Times New Roman" panose="02020603050405020304" pitchFamily="18" charset="0"/>
                          <a:cs typeface="Times New Roman" panose="02020603050405020304" pitchFamily="18" charset="0"/>
                        </a:rPr>
                        <a:t>x</a:t>
                      </a:r>
                      <a:endParaRPr lang="en-US" sz="2100" b="0" i="0" dirty="0">
                        <a:solidFill>
                          <a:schemeClr val="accent1"/>
                        </a:solidFill>
                        <a:latin typeface="Arial" panose="020B0604020202020204" pitchFamily="34" charset="0"/>
                        <a:cs typeface="Arial" panose="020B0604020202020204" pitchFamily="34" charset="0"/>
                      </a:endParaRPr>
                    </a:p>
                    <a:p>
                      <a:pPr marL="360000" algn="l">
                        <a:tabLst>
                          <a:tab pos="457200" algn="l"/>
                        </a:tabLst>
                      </a:pPr>
                      <a:r>
                        <a:rPr lang="en-US" sz="2100" b="0" i="0" dirty="0">
                          <a:solidFill>
                            <a:schemeClr val="accent1"/>
                          </a:solidFill>
                          <a:latin typeface="Arial" panose="020B0604020202020204" pitchFamily="34" charset="0"/>
                          <a:cs typeface="Arial" panose="020B0604020202020204" pitchFamily="34" charset="0"/>
                        </a:rPr>
                        <a:t>(subtract 2</a:t>
                      </a: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a:t>
                      </a:r>
                    </a:p>
                    <a:p>
                      <a:pPr marL="360000" algn="l">
                        <a:tabLst>
                          <a:tab pos="457200" algn="l"/>
                        </a:tabLst>
                      </a:pPr>
                      <a:endParaRPr lang="en-US" sz="2100" b="0" i="0" dirty="0">
                        <a:solidFill>
                          <a:schemeClr val="accent1"/>
                        </a:solidFill>
                        <a:latin typeface="Arial" panose="020B0604020202020204" pitchFamily="34" charset="0"/>
                        <a:cs typeface="Arial" panose="020B0604020202020204" pitchFamily="34" charset="0"/>
                      </a:endParaRPr>
                    </a:p>
                    <a:p>
                      <a:pPr marL="360000" algn="l">
                        <a:tabLst>
                          <a:tab pos="457200" algn="l"/>
                        </a:tabLst>
                      </a:pPr>
                      <a:r>
                        <a:rPr lang="en-US" sz="2100" b="0" i="0" dirty="0">
                          <a:solidFill>
                            <a:schemeClr val="accent1"/>
                          </a:solidFill>
                          <a:latin typeface="Arial" panose="020B0604020202020204" pitchFamily="34" charset="0"/>
                          <a:cs typeface="Arial" panose="020B0604020202020204" pitchFamily="34" charset="0"/>
                        </a:rPr>
                        <a:t>2</a:t>
                      </a: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+ 3 – 3 = 7 – 3</a:t>
                      </a:r>
                    </a:p>
                    <a:p>
                      <a:pPr marL="360000" algn="l">
                        <a:tabLst>
                          <a:tab pos="457200" algn="l"/>
                        </a:tabLst>
                      </a:pPr>
                      <a:r>
                        <a:rPr lang="en-US" sz="2100" b="0" i="0" dirty="0">
                          <a:solidFill>
                            <a:schemeClr val="accent1"/>
                          </a:solidFill>
                          <a:latin typeface="Arial" panose="020B0604020202020204" pitchFamily="34" charset="0"/>
                          <a:cs typeface="Arial" panose="020B0604020202020204" pitchFamily="34" charset="0"/>
                        </a:rPr>
                        <a:t>(subtract 3)</a:t>
                      </a:r>
                    </a:p>
                    <a:p>
                      <a:pPr marL="360000" algn="l">
                        <a:tabLst>
                          <a:tab pos="457200" algn="l"/>
                        </a:tabLst>
                      </a:pPr>
                      <a:endParaRPr lang="en-US" sz="2100" b="0" i="0" dirty="0">
                        <a:solidFill>
                          <a:schemeClr val="accent1"/>
                        </a:solidFill>
                        <a:latin typeface="Arial" panose="020B0604020202020204" pitchFamily="34" charset="0"/>
                        <a:cs typeface="Arial" panose="020B0604020202020204" pitchFamily="34" charset="0"/>
                      </a:endParaRPr>
                    </a:p>
                    <a:p>
                      <a:pPr marL="360000" algn="l">
                        <a:tabLst>
                          <a:tab pos="457200" algn="l"/>
                        </a:tabLst>
                      </a:pPr>
                      <a:r>
                        <a:rPr lang="en-US" sz="2100" b="0" i="0" dirty="0">
                          <a:solidFill>
                            <a:schemeClr val="accent1"/>
                          </a:solidFill>
                          <a:latin typeface="Arial" panose="020B0604020202020204" pitchFamily="34" charset="0"/>
                          <a:cs typeface="Arial" panose="020B0604020202020204" pitchFamily="34" charset="0"/>
                        </a:rPr>
                        <a:t>2</a:t>
                      </a: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2 = 4 ÷ 2 </a:t>
                      </a:r>
                    </a:p>
                    <a:p>
                      <a:pPr marL="360000" algn="l">
                        <a:tabLst>
                          <a:tab pos="457200" algn="l"/>
                        </a:tabLst>
                      </a:pPr>
                      <a:r>
                        <a:rPr lang="en-US" sz="2100" b="0" i="0" dirty="0">
                          <a:solidFill>
                            <a:schemeClr val="accent1"/>
                          </a:solidFill>
                          <a:latin typeface="Arial" panose="020B0604020202020204" pitchFamily="34" charset="0"/>
                          <a:cs typeface="Arial" panose="020B0604020202020204" pitchFamily="34" charset="0"/>
                        </a:rPr>
                        <a:t>(divide by 2)</a:t>
                      </a:r>
                    </a:p>
                    <a:p>
                      <a:pPr marL="360000" algn="l">
                        <a:tabLst>
                          <a:tab pos="457200" algn="l"/>
                        </a:tabLst>
                      </a:pPr>
                      <a:endParaRPr lang="en-US" sz="2100" b="0" i="0" dirty="0">
                        <a:solidFill>
                          <a:schemeClr val="accent1"/>
                        </a:solidFill>
                        <a:latin typeface="Arial" panose="020B0604020202020204" pitchFamily="34" charset="0"/>
                        <a:cs typeface="Arial" panose="020B0604020202020204" pitchFamily="34" charset="0"/>
                      </a:endParaRPr>
                    </a:p>
                    <a:p>
                      <a:pPr marL="360000" algn="l">
                        <a:tabLst>
                          <a:tab pos="457200" algn="l"/>
                        </a:tabLst>
                      </a:pP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2                 </a:t>
                      </a:r>
                    </a:p>
                    <a:p>
                      <a:pPr marL="360000" algn="l">
                        <a:tabLst>
                          <a:tab pos="457200" algn="l"/>
                        </a:tabLst>
                      </a:pPr>
                      <a:r>
                        <a:rPr lang="en-US" sz="2100" b="0" i="0" dirty="0">
                          <a:solidFill>
                            <a:schemeClr val="accent1"/>
                          </a:solidFill>
                          <a:latin typeface="Arial" panose="020B0604020202020204" pitchFamily="34" charset="0"/>
                          <a:cs typeface="Arial" panose="020B0604020202020204" pitchFamily="34" charset="0"/>
                        </a:rPr>
                        <a:t>(3 steps)</a:t>
                      </a:r>
                    </a:p>
                    <a:p>
                      <a:pPr algn="l">
                        <a:tabLst>
                          <a:tab pos="457200" algn="l"/>
                        </a:tabLst>
                      </a:pPr>
                      <a:endParaRPr lang="en-US" sz="2100" b="0"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1" i="0" dirty="0">
                          <a:solidFill>
                            <a:schemeClr val="tx1"/>
                          </a:solidFill>
                          <a:latin typeface="Arial" panose="020B0604020202020204" pitchFamily="34" charset="0"/>
                          <a:cs typeface="Arial" panose="020B0604020202020204" pitchFamily="34" charset="0"/>
                        </a:rPr>
                        <a:t>h) </a:t>
                      </a:r>
                      <a:r>
                        <a:rPr lang="en-US" sz="2100" b="1" i="0" dirty="0">
                          <a:solidFill>
                            <a:schemeClr val="accent1"/>
                          </a:solidFill>
                          <a:latin typeface="Arial" panose="020B0604020202020204" pitchFamily="34" charset="0"/>
                          <a:cs typeface="Arial" panose="020B0604020202020204" pitchFamily="34" charset="0"/>
                        </a:rPr>
                        <a:t>	</a:t>
                      </a:r>
                      <a:r>
                        <a:rPr lang="en-US" sz="2100" b="0" i="0" dirty="0">
                          <a:solidFill>
                            <a:schemeClr val="tx1"/>
                          </a:solidFill>
                          <a:latin typeface="Arial" panose="020B0604020202020204" pitchFamily="34" charset="0"/>
                          <a:cs typeface="Arial" panose="020B0604020202020204" pitchFamily="34" charset="0"/>
                        </a:rPr>
                        <a:t>5</a:t>
                      </a:r>
                      <a:r>
                        <a:rPr lang="en-US" sz="2100" b="0" i="1" dirty="0">
                          <a:solidFill>
                            <a:schemeClr val="tx1"/>
                          </a:solidFill>
                          <a:latin typeface="Times New Roman" panose="02020603050405020304" pitchFamily="18" charset="0"/>
                          <a:cs typeface="Times New Roman" panose="02020603050405020304" pitchFamily="18" charset="0"/>
                        </a:rPr>
                        <a:t>x</a:t>
                      </a:r>
                      <a:r>
                        <a:rPr lang="en-US" sz="2100" b="0" i="0" dirty="0">
                          <a:solidFill>
                            <a:schemeClr val="tx1"/>
                          </a:solidFill>
                          <a:latin typeface="Arial" panose="020B0604020202020204" pitchFamily="34" charset="0"/>
                          <a:cs typeface="Arial" panose="020B0604020202020204" pitchFamily="34" charset="0"/>
                        </a:rPr>
                        <a:t> + 2 = 4</a:t>
                      </a:r>
                      <a:r>
                        <a:rPr lang="en-US" sz="2100" b="0" i="1" dirty="0">
                          <a:solidFill>
                            <a:schemeClr val="tx1"/>
                          </a:solidFill>
                          <a:latin typeface="Times New Roman" panose="02020603050405020304" pitchFamily="18" charset="0"/>
                          <a:cs typeface="Times New Roman" panose="02020603050405020304" pitchFamily="18" charset="0"/>
                        </a:rPr>
                        <a:t>x</a:t>
                      </a:r>
                      <a:r>
                        <a:rPr lang="en-US" sz="2100" b="0" i="0" dirty="0">
                          <a:solidFill>
                            <a:schemeClr val="tx1"/>
                          </a:solidFill>
                          <a:latin typeface="Arial" panose="020B0604020202020204" pitchFamily="34" charset="0"/>
                          <a:cs typeface="Arial" panose="020B0604020202020204" pitchFamily="34" charset="0"/>
                        </a:rPr>
                        <a:t> + 3</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lang="en-US" sz="2100" b="0" i="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0" dirty="0">
                          <a:solidFill>
                            <a:schemeClr val="accent1"/>
                          </a:solidFill>
                          <a:latin typeface="Arial" panose="020B0604020202020204" pitchFamily="34" charset="0"/>
                          <a:cs typeface="Arial" panose="020B0604020202020204" pitchFamily="34" charset="0"/>
                        </a:rPr>
                        <a:t>	5</a:t>
                      </a: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+ 2 – 4</a:t>
                      </a:r>
                      <a:r>
                        <a:rPr lang="en-US" sz="2100" b="0" i="1" dirty="0">
                          <a:solidFill>
                            <a:schemeClr val="accent1"/>
                          </a:solidFill>
                          <a:latin typeface="Times New Roman" panose="02020603050405020304" pitchFamily="18" charset="0"/>
                          <a:cs typeface="Times New Roman" panose="02020603050405020304" pitchFamily="18" charset="0"/>
                        </a:rPr>
                        <a:t>x </a:t>
                      </a:r>
                      <a:r>
                        <a:rPr lang="en-US" sz="2100" b="0" i="0" dirty="0">
                          <a:solidFill>
                            <a:schemeClr val="accent1"/>
                          </a:solidFill>
                          <a:latin typeface="Arial" panose="020B0604020202020204" pitchFamily="34" charset="0"/>
                          <a:cs typeface="Arial" panose="020B0604020202020204" pitchFamily="34" charset="0"/>
                        </a:rPr>
                        <a:t>= 4</a:t>
                      </a: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+ 3 – 4</a:t>
                      </a:r>
                      <a:r>
                        <a:rPr lang="en-US" sz="2100" b="0" i="1" dirty="0">
                          <a:solidFill>
                            <a:schemeClr val="accent1"/>
                          </a:solidFill>
                          <a:latin typeface="Times New Roman" panose="02020603050405020304" pitchFamily="18" charset="0"/>
                          <a:cs typeface="Times New Roman" panose="02020603050405020304" pitchFamily="18" charset="0"/>
                        </a:rPr>
                        <a:t>x</a:t>
                      </a:r>
                      <a:endParaRPr lang="en-US" sz="2100" b="0" i="0" dirty="0">
                        <a:solidFill>
                          <a:schemeClr val="accent1"/>
                        </a:solidFill>
                        <a:latin typeface="Arial" panose="020B0604020202020204" pitchFamily="34" charset="0"/>
                        <a:cs typeface="Arial" panose="020B06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0" dirty="0">
                          <a:solidFill>
                            <a:schemeClr val="accent1"/>
                          </a:solidFill>
                          <a:latin typeface="Arial" panose="020B0604020202020204" pitchFamily="34" charset="0"/>
                          <a:cs typeface="Arial" panose="020B0604020202020204" pitchFamily="34" charset="0"/>
                        </a:rPr>
                        <a:t>(subtract 4</a:t>
                      </a: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a:t>
                      </a:r>
                    </a:p>
                    <a:p>
                      <a:pPr marL="45720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lang="en-US" sz="2100" b="0" i="0" dirty="0">
                        <a:solidFill>
                          <a:schemeClr val="accent1"/>
                        </a:solidFill>
                        <a:latin typeface="Arial" panose="020B0604020202020204" pitchFamily="34" charset="0"/>
                        <a:cs typeface="Arial" panose="020B06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+ 2 – 2 = 3 – 2</a:t>
                      </a:r>
                    </a:p>
                    <a:p>
                      <a:pPr marL="45720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0" dirty="0">
                          <a:solidFill>
                            <a:schemeClr val="accent1"/>
                          </a:solidFill>
                          <a:latin typeface="Arial" panose="020B0604020202020204" pitchFamily="34" charset="0"/>
                          <a:cs typeface="Arial" panose="020B0604020202020204" pitchFamily="34" charset="0"/>
                        </a:rPr>
                        <a:t>(subtract 2)</a:t>
                      </a:r>
                    </a:p>
                    <a:p>
                      <a:pPr marL="45720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lang="en-US" sz="2100" b="0" i="0" dirty="0">
                        <a:solidFill>
                          <a:schemeClr val="accent1"/>
                        </a:solidFill>
                        <a:latin typeface="Arial" panose="020B0604020202020204" pitchFamily="34" charset="0"/>
                        <a:cs typeface="Arial" panose="020B06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1     </a:t>
                      </a:r>
                    </a:p>
                    <a:p>
                      <a:pPr marL="45720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0" dirty="0">
                          <a:solidFill>
                            <a:schemeClr val="accent1"/>
                          </a:solidFill>
                          <a:latin typeface="Arial" panose="020B0604020202020204" pitchFamily="34" charset="0"/>
                          <a:cs typeface="Arial" panose="020B0604020202020204" pitchFamily="34" charset="0"/>
                        </a:rPr>
                        <a:t>(2 steps)</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lang="en-US" sz="2100" b="0"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1" i="0" dirty="0" err="1">
                          <a:solidFill>
                            <a:schemeClr val="tx1"/>
                          </a:solidFill>
                          <a:latin typeface="Arial" panose="020B0604020202020204" pitchFamily="34" charset="0"/>
                          <a:cs typeface="Arial" panose="020B0604020202020204" pitchFamily="34" charset="0"/>
                        </a:rPr>
                        <a:t>i</a:t>
                      </a:r>
                      <a:r>
                        <a:rPr lang="en-US" sz="2100" b="1" i="0" dirty="0">
                          <a:solidFill>
                            <a:schemeClr val="tx1"/>
                          </a:solidFill>
                          <a:latin typeface="Arial" panose="020B0604020202020204" pitchFamily="34" charset="0"/>
                          <a:cs typeface="Arial" panose="020B0604020202020204" pitchFamily="34" charset="0"/>
                        </a:rPr>
                        <a:t>) </a:t>
                      </a:r>
                      <a:r>
                        <a:rPr lang="en-US" sz="2100" b="1" i="0" dirty="0">
                          <a:solidFill>
                            <a:schemeClr val="accent1"/>
                          </a:solidFill>
                          <a:latin typeface="Arial" panose="020B0604020202020204" pitchFamily="34" charset="0"/>
                          <a:cs typeface="Arial" panose="020B0604020202020204" pitchFamily="34" charset="0"/>
                        </a:rPr>
                        <a:t>	</a:t>
                      </a:r>
                      <a:r>
                        <a:rPr lang="en-US" sz="2100" b="0" i="0" dirty="0">
                          <a:solidFill>
                            <a:schemeClr val="tx1"/>
                          </a:solidFill>
                          <a:latin typeface="Arial" panose="020B0604020202020204" pitchFamily="34" charset="0"/>
                          <a:cs typeface="Arial" panose="020B0604020202020204" pitchFamily="34" charset="0"/>
                        </a:rPr>
                        <a:t>6 = </a:t>
                      </a:r>
                      <a:r>
                        <a:rPr lang="en-US" sz="2100" b="0" i="1" dirty="0">
                          <a:solidFill>
                            <a:schemeClr val="tx1"/>
                          </a:solidFill>
                          <a:latin typeface="Times New Roman" panose="02020603050405020304" pitchFamily="18" charset="0"/>
                          <a:cs typeface="Times New Roman" panose="02020603050405020304" pitchFamily="18" charset="0"/>
                        </a:rPr>
                        <a:t>x</a:t>
                      </a:r>
                      <a:r>
                        <a:rPr lang="en-US" sz="2100" b="0" i="0" dirty="0">
                          <a:solidFill>
                            <a:schemeClr val="tx1"/>
                          </a:solidFill>
                          <a:latin typeface="Arial" panose="020B0604020202020204" pitchFamily="34" charset="0"/>
                          <a:cs typeface="Arial" panose="020B0604020202020204" pitchFamily="34" charset="0"/>
                        </a:rPr>
                        <a:t> + 3</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lang="en-US" sz="2100" b="0" i="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0" dirty="0">
                          <a:solidFill>
                            <a:schemeClr val="accent1"/>
                          </a:solidFill>
                          <a:latin typeface="Arial" panose="020B0604020202020204" pitchFamily="34" charset="0"/>
                          <a:cs typeface="Arial" panose="020B0604020202020204" pitchFamily="34" charset="0"/>
                        </a:rPr>
                        <a:t>	6 – 3 = </a:t>
                      </a: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+ 3 – 3</a:t>
                      </a:r>
                    </a:p>
                    <a:p>
                      <a:pPr marL="45720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0" dirty="0">
                          <a:solidFill>
                            <a:schemeClr val="accent1"/>
                          </a:solidFill>
                          <a:latin typeface="Arial" panose="020B0604020202020204" pitchFamily="34" charset="0"/>
                          <a:cs typeface="Arial" panose="020B0604020202020204" pitchFamily="34" charset="0"/>
                        </a:rPr>
                        <a:t>(subtract 3)</a:t>
                      </a:r>
                    </a:p>
                    <a:p>
                      <a:pPr marL="45720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lang="en-US" sz="2100" b="0" i="0" dirty="0">
                        <a:solidFill>
                          <a:schemeClr val="accent1"/>
                        </a:solidFill>
                        <a:latin typeface="Arial" panose="020B0604020202020204" pitchFamily="34" charset="0"/>
                        <a:cs typeface="Arial" panose="020B06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3    </a:t>
                      </a:r>
                    </a:p>
                    <a:p>
                      <a:pPr marL="45720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0" dirty="0">
                          <a:solidFill>
                            <a:schemeClr val="accent1"/>
                          </a:solidFill>
                          <a:latin typeface="Arial" panose="020B0604020202020204" pitchFamily="34" charset="0"/>
                          <a:cs typeface="Arial" panose="020B0604020202020204" pitchFamily="34" charset="0"/>
                        </a:rPr>
                        <a:t>(1 step)</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lang="en-US" sz="2100" b="0"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42825184"/>
                  </a:ext>
                </a:extLst>
              </a:tr>
            </a:tbl>
          </a:graphicData>
        </a:graphic>
      </p:graphicFrame>
    </p:spTree>
    <p:extLst>
      <p:ext uri="{BB962C8B-B14F-4D97-AF65-F5344CB8AC3E}">
        <p14:creationId xmlns:p14="http://schemas.microsoft.com/office/powerpoint/2010/main" val="3361740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Solving equations answers (j–l)</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25</a:t>
            </a:fld>
            <a:endParaRPr lang="en-US" dirty="0"/>
          </a:p>
        </p:txBody>
      </p:sp>
      <p:grpSp>
        <p:nvGrpSpPr>
          <p:cNvPr id="5" name="Group 4">
            <a:extLst>
              <a:ext uri="{FF2B5EF4-FFF2-40B4-BE49-F238E27FC236}">
                <a16:creationId xmlns:a16="http://schemas.microsoft.com/office/drawing/2014/main" id="{356BC4FF-1972-2A29-90ED-2F7E5AA0CD71}"/>
              </a:ext>
            </a:extLst>
          </p:cNvPr>
          <p:cNvGrpSpPr/>
          <p:nvPr/>
        </p:nvGrpSpPr>
        <p:grpSpPr>
          <a:xfrm>
            <a:off x="-27606" y="-17453"/>
            <a:ext cx="2091590" cy="1923564"/>
            <a:chOff x="-27606" y="-17453"/>
            <a:chExt cx="2091590" cy="1923564"/>
          </a:xfrm>
        </p:grpSpPr>
        <p:sp>
          <p:nvSpPr>
            <p:cNvPr id="6" name="Isosceles Triangle 5">
              <a:extLst>
                <a:ext uri="{FF2B5EF4-FFF2-40B4-BE49-F238E27FC236}">
                  <a16:creationId xmlns:a16="http://schemas.microsoft.com/office/drawing/2014/main" id="{B3459EDA-933C-B7CD-4D2C-542F038F7C2A}"/>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145EFF6-5839-E0D5-2250-2BD597CE99D0}"/>
                </a:ext>
              </a:extLst>
            </p:cNvPr>
            <p:cNvSpPr txBox="1"/>
            <p:nvPr/>
          </p:nvSpPr>
          <p:spPr>
            <a:xfrm>
              <a:off x="10562" y="112166"/>
              <a:ext cx="14610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graphicFrame>
        <p:nvGraphicFramePr>
          <p:cNvPr id="2" name="Table 1">
            <a:extLst>
              <a:ext uri="{FF2B5EF4-FFF2-40B4-BE49-F238E27FC236}">
                <a16:creationId xmlns:a16="http://schemas.microsoft.com/office/drawing/2014/main" id="{08AFBC53-A124-0E4E-26E7-FAC5A8BAA426}"/>
              </a:ext>
            </a:extLst>
          </p:cNvPr>
          <p:cNvGraphicFramePr>
            <a:graphicFrameLocks noGrp="1"/>
          </p:cNvGraphicFramePr>
          <p:nvPr>
            <p:extLst>
              <p:ext uri="{D42A27DB-BD31-4B8C-83A1-F6EECF244321}">
                <p14:modId xmlns:p14="http://schemas.microsoft.com/office/powerpoint/2010/main" val="1600974599"/>
              </p:ext>
            </p:extLst>
          </p:nvPr>
        </p:nvGraphicFramePr>
        <p:xfrm>
          <a:off x="1670400" y="1409227"/>
          <a:ext cx="9234000" cy="4572000"/>
        </p:xfrm>
        <a:graphic>
          <a:graphicData uri="http://schemas.openxmlformats.org/drawingml/2006/table">
            <a:tbl>
              <a:tblPr firstRow="1" bandRow="1">
                <a:tableStyleId>{2D5ABB26-0587-4C30-8999-92F81FD0307C}</a:tableStyleId>
              </a:tblPr>
              <a:tblGrid>
                <a:gridCol w="3078000">
                  <a:extLst>
                    <a:ext uri="{9D8B030D-6E8A-4147-A177-3AD203B41FA5}">
                      <a16:colId xmlns:a16="http://schemas.microsoft.com/office/drawing/2014/main" val="3028339175"/>
                    </a:ext>
                  </a:extLst>
                </a:gridCol>
                <a:gridCol w="3078000">
                  <a:extLst>
                    <a:ext uri="{9D8B030D-6E8A-4147-A177-3AD203B41FA5}">
                      <a16:colId xmlns:a16="http://schemas.microsoft.com/office/drawing/2014/main" val="3471880286"/>
                    </a:ext>
                  </a:extLst>
                </a:gridCol>
                <a:gridCol w="3078000">
                  <a:extLst>
                    <a:ext uri="{9D8B030D-6E8A-4147-A177-3AD203B41FA5}">
                      <a16:colId xmlns:a16="http://schemas.microsoft.com/office/drawing/2014/main" val="466683950"/>
                    </a:ext>
                  </a:extLst>
                </a:gridCol>
              </a:tblGrid>
              <a:tr h="1559852">
                <a:tc>
                  <a:txBody>
                    <a:bodyPr/>
                    <a:lstStyle/>
                    <a:p>
                      <a:pPr marL="0" indent="0" algn="l">
                        <a:buNone/>
                        <a:tabLst>
                          <a:tab pos="457200" algn="l"/>
                        </a:tabLst>
                      </a:pPr>
                      <a:r>
                        <a:rPr lang="en-US" sz="2100" b="1" i="0" dirty="0">
                          <a:solidFill>
                            <a:schemeClr val="tx1"/>
                          </a:solidFill>
                          <a:latin typeface="Arial" panose="020B0604020202020204" pitchFamily="34" charset="0"/>
                          <a:cs typeface="Arial" panose="020B0604020202020204" pitchFamily="34" charset="0"/>
                        </a:rPr>
                        <a:t>j)</a:t>
                      </a:r>
                      <a:r>
                        <a:rPr lang="en-US" sz="2100" b="0" i="0" dirty="0">
                          <a:solidFill>
                            <a:schemeClr val="tx1"/>
                          </a:solidFill>
                          <a:latin typeface="Arial" panose="020B0604020202020204" pitchFamily="34" charset="0"/>
                          <a:cs typeface="Arial" panose="020B0604020202020204" pitchFamily="34" charset="0"/>
                        </a:rPr>
                        <a:t>	10 = 2</a:t>
                      </a:r>
                      <a:r>
                        <a:rPr lang="en-US" sz="2100" b="0" i="1" dirty="0">
                          <a:solidFill>
                            <a:schemeClr val="tx1"/>
                          </a:solidFill>
                          <a:latin typeface="Times New Roman" panose="02020603050405020304" pitchFamily="18" charset="0"/>
                          <a:cs typeface="Times New Roman" panose="02020603050405020304" pitchFamily="18" charset="0"/>
                        </a:rPr>
                        <a:t>x</a:t>
                      </a:r>
                      <a:endParaRPr lang="en-US" sz="2100" b="0" i="0" dirty="0">
                        <a:solidFill>
                          <a:schemeClr val="tx1"/>
                        </a:solidFill>
                        <a:latin typeface="Arial" panose="020B0604020202020204" pitchFamily="34" charset="0"/>
                        <a:cs typeface="Arial" panose="020B0604020202020204" pitchFamily="34" charset="0"/>
                      </a:endParaRPr>
                    </a:p>
                    <a:p>
                      <a:pPr marL="457200" indent="-457200" algn="l">
                        <a:buAutoNum type="alphaLcParenR" startAt="7"/>
                        <a:tabLst>
                          <a:tab pos="457200" algn="l"/>
                        </a:tabLst>
                      </a:pPr>
                      <a:endParaRPr lang="en-US" sz="2100" b="0" i="0" dirty="0">
                        <a:solidFill>
                          <a:schemeClr val="tx1"/>
                        </a:solidFill>
                        <a:latin typeface="Arial" panose="020B0604020202020204" pitchFamily="34" charset="0"/>
                        <a:cs typeface="Arial" panose="020B0604020202020204" pitchFamily="34" charset="0"/>
                      </a:endParaRPr>
                    </a:p>
                    <a:p>
                      <a:pPr marL="360000" algn="l">
                        <a:tabLst>
                          <a:tab pos="457200" algn="l"/>
                        </a:tabLst>
                      </a:pPr>
                      <a:r>
                        <a:rPr lang="en-US" sz="2100" b="0" i="0" dirty="0">
                          <a:solidFill>
                            <a:schemeClr val="accent1"/>
                          </a:solidFill>
                          <a:latin typeface="Arial" panose="020B0604020202020204" pitchFamily="34" charset="0"/>
                          <a:cs typeface="Arial" panose="020B0604020202020204" pitchFamily="34" charset="0"/>
                        </a:rPr>
                        <a:t>10 ÷ 2 = 2</a:t>
                      </a: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2</a:t>
                      </a:r>
                    </a:p>
                    <a:p>
                      <a:pPr marL="360000" algn="l">
                        <a:tabLst>
                          <a:tab pos="457200" algn="l"/>
                        </a:tabLst>
                      </a:pPr>
                      <a:r>
                        <a:rPr lang="en-US" sz="2100" b="0" i="0" dirty="0">
                          <a:solidFill>
                            <a:schemeClr val="accent1"/>
                          </a:solidFill>
                          <a:latin typeface="Arial" panose="020B0604020202020204" pitchFamily="34" charset="0"/>
                          <a:cs typeface="Arial" panose="020B0604020202020204" pitchFamily="34" charset="0"/>
                        </a:rPr>
                        <a:t>(divide by 2)</a:t>
                      </a:r>
                    </a:p>
                    <a:p>
                      <a:pPr marL="360000" algn="l">
                        <a:tabLst>
                          <a:tab pos="457200" algn="l"/>
                        </a:tabLst>
                      </a:pPr>
                      <a:endParaRPr lang="en-US" sz="2100" b="0" i="0" dirty="0">
                        <a:solidFill>
                          <a:schemeClr val="accent1"/>
                        </a:solidFill>
                        <a:latin typeface="Arial" panose="020B0604020202020204" pitchFamily="34" charset="0"/>
                        <a:cs typeface="Arial" panose="020B0604020202020204" pitchFamily="34" charset="0"/>
                      </a:endParaRPr>
                    </a:p>
                    <a:p>
                      <a:pPr marL="360000" algn="l">
                        <a:tabLst>
                          <a:tab pos="457200" algn="l"/>
                        </a:tabLst>
                      </a:pP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5       </a:t>
                      </a:r>
                    </a:p>
                    <a:p>
                      <a:pPr marL="360000" algn="l">
                        <a:tabLst>
                          <a:tab pos="457200" algn="l"/>
                        </a:tabLst>
                      </a:pPr>
                      <a:r>
                        <a:rPr lang="en-US" sz="2100" b="0" i="0" dirty="0">
                          <a:solidFill>
                            <a:schemeClr val="accent1"/>
                          </a:solidFill>
                          <a:latin typeface="Arial" panose="020B0604020202020204" pitchFamily="34" charset="0"/>
                          <a:cs typeface="Arial" panose="020B0604020202020204" pitchFamily="34" charset="0"/>
                        </a:rPr>
                        <a:t>(1 step)</a:t>
                      </a:r>
                    </a:p>
                    <a:p>
                      <a:pPr algn="l">
                        <a:tabLst>
                          <a:tab pos="457200" algn="l"/>
                        </a:tabLst>
                      </a:pPr>
                      <a:endParaRPr lang="en-US" sz="2100" b="0"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1" i="0" dirty="0">
                          <a:solidFill>
                            <a:schemeClr val="tx1"/>
                          </a:solidFill>
                          <a:latin typeface="Arial" panose="020B0604020202020204" pitchFamily="34" charset="0"/>
                          <a:cs typeface="Arial" panose="020B0604020202020204" pitchFamily="34" charset="0"/>
                        </a:rPr>
                        <a:t>k) </a:t>
                      </a:r>
                      <a:r>
                        <a:rPr lang="en-US" sz="2100" b="1" i="0" dirty="0">
                          <a:solidFill>
                            <a:schemeClr val="accent1"/>
                          </a:solidFill>
                          <a:latin typeface="Arial" panose="020B0604020202020204" pitchFamily="34" charset="0"/>
                          <a:cs typeface="Arial" panose="020B0604020202020204" pitchFamily="34" charset="0"/>
                        </a:rPr>
                        <a:t>	</a:t>
                      </a:r>
                      <a:r>
                        <a:rPr lang="en-US" sz="2100" b="0" i="0" dirty="0">
                          <a:solidFill>
                            <a:schemeClr val="tx1"/>
                          </a:solidFill>
                          <a:latin typeface="Arial" panose="020B0604020202020204" pitchFamily="34" charset="0"/>
                          <a:cs typeface="Arial" panose="020B0604020202020204" pitchFamily="34" charset="0"/>
                        </a:rPr>
                        <a:t>7 – 2</a:t>
                      </a:r>
                      <a:r>
                        <a:rPr lang="en-US" sz="2100" b="0" i="1" dirty="0">
                          <a:solidFill>
                            <a:schemeClr val="tx1"/>
                          </a:solidFill>
                          <a:latin typeface="Times New Roman" panose="02020603050405020304" pitchFamily="18" charset="0"/>
                          <a:cs typeface="Times New Roman" panose="02020603050405020304" pitchFamily="18" charset="0"/>
                        </a:rPr>
                        <a:t>x</a:t>
                      </a:r>
                      <a:r>
                        <a:rPr lang="en-US" sz="2100" b="0" i="0" dirty="0">
                          <a:solidFill>
                            <a:schemeClr val="tx1"/>
                          </a:solidFill>
                          <a:latin typeface="Arial" panose="020B0604020202020204" pitchFamily="34" charset="0"/>
                          <a:cs typeface="Arial" panose="020B0604020202020204" pitchFamily="34" charset="0"/>
                        </a:rPr>
                        <a:t> = 1</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lang="en-US" sz="2100" b="0" i="0" dirty="0">
                        <a:solidFill>
                          <a:schemeClr val="tx1"/>
                        </a:solidFill>
                        <a:latin typeface="Arial" panose="020B0604020202020204" pitchFamily="34" charset="0"/>
                        <a:cs typeface="Arial" panose="020B06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0" dirty="0">
                          <a:solidFill>
                            <a:schemeClr val="accent1"/>
                          </a:solidFill>
                          <a:latin typeface="Arial" panose="020B0604020202020204" pitchFamily="34" charset="0"/>
                          <a:cs typeface="Arial" panose="020B0604020202020204" pitchFamily="34" charset="0"/>
                        </a:rPr>
                        <a:t>7 – 2</a:t>
                      </a: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+ 2</a:t>
                      </a: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1 + 2</a:t>
                      </a:r>
                      <a:r>
                        <a:rPr lang="en-US" sz="2100" b="0" i="1" dirty="0">
                          <a:solidFill>
                            <a:schemeClr val="accent1"/>
                          </a:solidFill>
                          <a:latin typeface="Times New Roman" panose="02020603050405020304" pitchFamily="18" charset="0"/>
                          <a:cs typeface="Times New Roman" panose="02020603050405020304" pitchFamily="18" charset="0"/>
                        </a:rPr>
                        <a:t>x</a:t>
                      </a:r>
                      <a:endParaRPr lang="en-US" sz="2100" b="0" i="0" dirty="0">
                        <a:solidFill>
                          <a:schemeClr val="accent1"/>
                        </a:solidFill>
                        <a:latin typeface="Arial" panose="020B0604020202020204" pitchFamily="34" charset="0"/>
                        <a:cs typeface="Arial" panose="020B06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0" dirty="0">
                          <a:solidFill>
                            <a:schemeClr val="accent1"/>
                          </a:solidFill>
                          <a:latin typeface="Arial" panose="020B0604020202020204" pitchFamily="34" charset="0"/>
                          <a:cs typeface="Arial" panose="020B0604020202020204" pitchFamily="34" charset="0"/>
                        </a:rPr>
                        <a:t>(add 2</a:t>
                      </a: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a:t>
                      </a:r>
                    </a:p>
                    <a:p>
                      <a:pPr marL="45720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lang="en-US" sz="2100" b="0" i="0" dirty="0">
                        <a:solidFill>
                          <a:schemeClr val="accent1"/>
                        </a:solidFill>
                        <a:latin typeface="Arial" panose="020B0604020202020204" pitchFamily="34" charset="0"/>
                        <a:cs typeface="Arial" panose="020B06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0" dirty="0">
                          <a:solidFill>
                            <a:schemeClr val="accent1"/>
                          </a:solidFill>
                          <a:latin typeface="Arial" panose="020B0604020202020204" pitchFamily="34" charset="0"/>
                          <a:cs typeface="Arial" panose="020B0604020202020204" pitchFamily="34" charset="0"/>
                        </a:rPr>
                        <a:t>7 – 1 = 1 + 2</a:t>
                      </a: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1</a:t>
                      </a:r>
                    </a:p>
                    <a:p>
                      <a:pPr marL="45720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0" dirty="0">
                          <a:solidFill>
                            <a:schemeClr val="accent1"/>
                          </a:solidFill>
                          <a:latin typeface="Arial" panose="020B0604020202020204" pitchFamily="34" charset="0"/>
                          <a:cs typeface="Arial" panose="020B0604020202020204" pitchFamily="34" charset="0"/>
                        </a:rPr>
                        <a:t>(subtract 1)</a:t>
                      </a:r>
                    </a:p>
                    <a:p>
                      <a:pPr marL="45720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lang="en-US" sz="2100" b="0" i="0" dirty="0">
                        <a:solidFill>
                          <a:schemeClr val="accent1"/>
                        </a:solidFill>
                        <a:latin typeface="Arial" panose="020B0604020202020204" pitchFamily="34" charset="0"/>
                        <a:cs typeface="Arial" panose="020B06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0" dirty="0">
                          <a:solidFill>
                            <a:schemeClr val="accent1"/>
                          </a:solidFill>
                          <a:latin typeface="Arial" panose="020B0604020202020204" pitchFamily="34" charset="0"/>
                          <a:cs typeface="Arial" panose="020B0604020202020204" pitchFamily="34" charset="0"/>
                        </a:rPr>
                        <a:t>6 ÷ 2 = 2</a:t>
                      </a: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2 </a:t>
                      </a:r>
                    </a:p>
                    <a:p>
                      <a:pPr marL="45720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0" dirty="0">
                          <a:solidFill>
                            <a:schemeClr val="accent1"/>
                          </a:solidFill>
                          <a:latin typeface="Arial" panose="020B0604020202020204" pitchFamily="34" charset="0"/>
                          <a:cs typeface="Arial" panose="020B0604020202020204" pitchFamily="34" charset="0"/>
                        </a:rPr>
                        <a:t>(divide by 2)</a:t>
                      </a:r>
                    </a:p>
                    <a:p>
                      <a:pPr marL="45720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lang="en-US" sz="2100" b="0" i="0" dirty="0">
                        <a:solidFill>
                          <a:schemeClr val="accent1"/>
                        </a:solidFill>
                        <a:latin typeface="Arial" panose="020B0604020202020204" pitchFamily="34" charset="0"/>
                        <a:cs typeface="Arial" panose="020B06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3    </a:t>
                      </a:r>
                    </a:p>
                    <a:p>
                      <a:pPr marL="45720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0" dirty="0">
                          <a:solidFill>
                            <a:schemeClr val="accent1"/>
                          </a:solidFill>
                          <a:latin typeface="Arial" panose="020B0604020202020204" pitchFamily="34" charset="0"/>
                          <a:cs typeface="Arial" panose="020B0604020202020204" pitchFamily="34" charset="0"/>
                        </a:rPr>
                        <a:t>(3 steps)</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lang="en-US" sz="2100" b="0"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1" i="0" dirty="0">
                          <a:solidFill>
                            <a:schemeClr val="tx1"/>
                          </a:solidFill>
                          <a:latin typeface="Arial" panose="020B0604020202020204" pitchFamily="34" charset="0"/>
                          <a:cs typeface="Arial" panose="020B0604020202020204" pitchFamily="34" charset="0"/>
                        </a:rPr>
                        <a:t>l) </a:t>
                      </a:r>
                      <a:r>
                        <a:rPr lang="en-US" sz="2100" b="1" i="0" dirty="0">
                          <a:solidFill>
                            <a:schemeClr val="accent1"/>
                          </a:solidFill>
                          <a:latin typeface="Arial" panose="020B0604020202020204" pitchFamily="34" charset="0"/>
                          <a:cs typeface="Arial" panose="020B0604020202020204" pitchFamily="34" charset="0"/>
                        </a:rPr>
                        <a:t>	</a:t>
                      </a:r>
                      <a:r>
                        <a:rPr lang="en-US" sz="2100" b="0" i="0" dirty="0">
                          <a:solidFill>
                            <a:schemeClr val="tx1"/>
                          </a:solidFill>
                          <a:latin typeface="Arial" panose="020B0604020202020204" pitchFamily="34" charset="0"/>
                          <a:cs typeface="Arial" panose="020B0604020202020204" pitchFamily="34" charset="0"/>
                        </a:rPr>
                        <a:t>9 = 6</a:t>
                      </a:r>
                      <a:r>
                        <a:rPr lang="en-US" sz="2100" b="0" i="1" dirty="0">
                          <a:solidFill>
                            <a:schemeClr val="tx1"/>
                          </a:solidFill>
                          <a:latin typeface="Times New Roman" panose="02020603050405020304" pitchFamily="18" charset="0"/>
                          <a:cs typeface="Times New Roman" panose="02020603050405020304" pitchFamily="18" charset="0"/>
                        </a:rPr>
                        <a:t>x</a:t>
                      </a:r>
                      <a:r>
                        <a:rPr lang="en-US" sz="2100" b="0" i="0" dirty="0">
                          <a:solidFill>
                            <a:schemeClr val="tx1"/>
                          </a:solidFill>
                          <a:latin typeface="Arial" panose="020B0604020202020204" pitchFamily="34" charset="0"/>
                          <a:cs typeface="Arial" panose="020B0604020202020204" pitchFamily="34" charset="0"/>
                        </a:rPr>
                        <a:t> + 3</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lang="en-US" sz="2100" b="0" i="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0" dirty="0">
                          <a:solidFill>
                            <a:schemeClr val="accent1"/>
                          </a:solidFill>
                          <a:latin typeface="Arial" panose="020B0604020202020204" pitchFamily="34" charset="0"/>
                          <a:cs typeface="Arial" panose="020B0604020202020204" pitchFamily="34" charset="0"/>
                        </a:rPr>
                        <a:t>	9 – 3 = 6</a:t>
                      </a: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+ 3 – 3</a:t>
                      </a:r>
                    </a:p>
                    <a:p>
                      <a:pPr marL="45720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0" dirty="0">
                          <a:solidFill>
                            <a:schemeClr val="accent1"/>
                          </a:solidFill>
                          <a:latin typeface="Arial" panose="020B0604020202020204" pitchFamily="34" charset="0"/>
                          <a:cs typeface="Arial" panose="020B0604020202020204" pitchFamily="34" charset="0"/>
                        </a:rPr>
                        <a:t>(subtract 3)</a:t>
                      </a:r>
                    </a:p>
                    <a:p>
                      <a:pPr marL="45720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lang="en-US" sz="2100" b="0" i="0" dirty="0">
                        <a:solidFill>
                          <a:schemeClr val="accent1"/>
                        </a:solidFill>
                        <a:latin typeface="Arial" panose="020B0604020202020204" pitchFamily="34" charset="0"/>
                        <a:cs typeface="Arial" panose="020B06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0" dirty="0">
                          <a:solidFill>
                            <a:schemeClr val="accent1"/>
                          </a:solidFill>
                          <a:latin typeface="Arial" panose="020B0604020202020204" pitchFamily="34" charset="0"/>
                          <a:cs typeface="Arial" panose="020B0604020202020204" pitchFamily="34" charset="0"/>
                        </a:rPr>
                        <a:t>6 ÷ 6 = 6</a:t>
                      </a: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6</a:t>
                      </a:r>
                    </a:p>
                    <a:p>
                      <a:pPr marL="45720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0" dirty="0">
                          <a:solidFill>
                            <a:schemeClr val="accent1"/>
                          </a:solidFill>
                          <a:latin typeface="Arial" panose="020B0604020202020204" pitchFamily="34" charset="0"/>
                          <a:cs typeface="Arial" panose="020B0604020202020204" pitchFamily="34" charset="0"/>
                        </a:rPr>
                        <a:t>(divide by 6)</a:t>
                      </a:r>
                    </a:p>
                    <a:p>
                      <a:pPr marL="45720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lang="en-US" sz="2100" b="0" i="0" dirty="0">
                        <a:solidFill>
                          <a:schemeClr val="accent1"/>
                        </a:solidFill>
                        <a:latin typeface="Arial" panose="020B0604020202020204" pitchFamily="34" charset="0"/>
                        <a:cs typeface="Arial" panose="020B0604020202020204" pitchFamily="34" charset="0"/>
                      </a:endParaRPr>
                    </a:p>
                    <a:p>
                      <a:pPr marL="45720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1   </a:t>
                      </a:r>
                    </a:p>
                    <a:p>
                      <a:pPr marL="457200" marR="0" lvl="0" indent="0" algn="l" defTabSz="914400" rtl="0" eaLnBrk="1" fontAlgn="auto" latinLnBrk="0" hangingPunct="1">
                        <a:lnSpc>
                          <a:spcPct val="100000"/>
                        </a:lnSpc>
                        <a:spcBef>
                          <a:spcPts val="0"/>
                        </a:spcBef>
                        <a:spcAft>
                          <a:spcPts val="0"/>
                        </a:spcAft>
                        <a:buClrTx/>
                        <a:buSzTx/>
                        <a:buFontTx/>
                        <a:buNone/>
                        <a:tabLst>
                          <a:tab pos="457200" algn="l"/>
                        </a:tabLst>
                        <a:defRPr/>
                      </a:pPr>
                      <a:r>
                        <a:rPr lang="en-US" sz="2100" b="0" i="0" dirty="0">
                          <a:solidFill>
                            <a:schemeClr val="accent1"/>
                          </a:solidFill>
                          <a:latin typeface="Arial" panose="020B0604020202020204" pitchFamily="34" charset="0"/>
                          <a:cs typeface="Arial" panose="020B0604020202020204" pitchFamily="34" charset="0"/>
                        </a:rPr>
                        <a:t>(2 steps)</a:t>
                      </a:r>
                    </a:p>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endParaRPr lang="en-US" sz="2100" b="0"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42825184"/>
                  </a:ext>
                </a:extLst>
              </a:tr>
            </a:tbl>
          </a:graphicData>
        </a:graphic>
      </p:graphicFrame>
    </p:spTree>
    <p:extLst>
      <p:ext uri="{BB962C8B-B14F-4D97-AF65-F5344CB8AC3E}">
        <p14:creationId xmlns:p14="http://schemas.microsoft.com/office/powerpoint/2010/main" val="1956750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Solving equations answers (m)</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26</a:t>
            </a:fld>
            <a:endParaRPr lang="en-US" dirty="0"/>
          </a:p>
        </p:txBody>
      </p:sp>
      <p:grpSp>
        <p:nvGrpSpPr>
          <p:cNvPr id="5" name="Group 4">
            <a:extLst>
              <a:ext uri="{FF2B5EF4-FFF2-40B4-BE49-F238E27FC236}">
                <a16:creationId xmlns:a16="http://schemas.microsoft.com/office/drawing/2014/main" id="{356BC4FF-1972-2A29-90ED-2F7E5AA0CD71}"/>
              </a:ext>
            </a:extLst>
          </p:cNvPr>
          <p:cNvGrpSpPr/>
          <p:nvPr/>
        </p:nvGrpSpPr>
        <p:grpSpPr>
          <a:xfrm>
            <a:off x="-27606" y="-17453"/>
            <a:ext cx="2091590" cy="1923564"/>
            <a:chOff x="-27606" y="-17453"/>
            <a:chExt cx="2091590" cy="1923564"/>
          </a:xfrm>
        </p:grpSpPr>
        <p:sp>
          <p:nvSpPr>
            <p:cNvPr id="6" name="Isosceles Triangle 5">
              <a:extLst>
                <a:ext uri="{FF2B5EF4-FFF2-40B4-BE49-F238E27FC236}">
                  <a16:creationId xmlns:a16="http://schemas.microsoft.com/office/drawing/2014/main" id="{B3459EDA-933C-B7CD-4D2C-542F038F7C2A}"/>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145EFF6-5839-E0D5-2250-2BD597CE99D0}"/>
                </a:ext>
              </a:extLst>
            </p:cNvPr>
            <p:cNvSpPr txBox="1"/>
            <p:nvPr/>
          </p:nvSpPr>
          <p:spPr>
            <a:xfrm>
              <a:off x="10562" y="112166"/>
              <a:ext cx="14610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graphicFrame>
        <p:nvGraphicFramePr>
          <p:cNvPr id="2" name="Table 1">
            <a:extLst>
              <a:ext uri="{FF2B5EF4-FFF2-40B4-BE49-F238E27FC236}">
                <a16:creationId xmlns:a16="http://schemas.microsoft.com/office/drawing/2014/main" id="{08AFBC53-A124-0E4E-26E7-FAC5A8BAA426}"/>
              </a:ext>
            </a:extLst>
          </p:cNvPr>
          <p:cNvGraphicFramePr>
            <a:graphicFrameLocks noGrp="1"/>
          </p:cNvGraphicFramePr>
          <p:nvPr>
            <p:extLst>
              <p:ext uri="{D42A27DB-BD31-4B8C-83A1-F6EECF244321}">
                <p14:modId xmlns:p14="http://schemas.microsoft.com/office/powerpoint/2010/main" val="2490644359"/>
              </p:ext>
            </p:extLst>
          </p:nvPr>
        </p:nvGraphicFramePr>
        <p:xfrm>
          <a:off x="1190368" y="1403191"/>
          <a:ext cx="3936632" cy="4572000"/>
        </p:xfrm>
        <a:graphic>
          <a:graphicData uri="http://schemas.openxmlformats.org/drawingml/2006/table">
            <a:tbl>
              <a:tblPr firstRow="1" bandRow="1">
                <a:tableStyleId>{2D5ABB26-0587-4C30-8999-92F81FD0307C}</a:tableStyleId>
              </a:tblPr>
              <a:tblGrid>
                <a:gridCol w="3936632">
                  <a:extLst>
                    <a:ext uri="{9D8B030D-6E8A-4147-A177-3AD203B41FA5}">
                      <a16:colId xmlns:a16="http://schemas.microsoft.com/office/drawing/2014/main" val="3028339175"/>
                    </a:ext>
                  </a:extLst>
                </a:gridCol>
              </a:tblGrid>
              <a:tr h="1559852">
                <a:tc>
                  <a:txBody>
                    <a:bodyPr/>
                    <a:lstStyle/>
                    <a:p>
                      <a:pPr marL="0" indent="0" algn="l">
                        <a:buNone/>
                        <a:tabLst>
                          <a:tab pos="457200" algn="l"/>
                        </a:tabLst>
                      </a:pPr>
                      <a:r>
                        <a:rPr lang="en-US" sz="2100" b="1" i="0" dirty="0">
                          <a:solidFill>
                            <a:schemeClr val="tx1"/>
                          </a:solidFill>
                          <a:latin typeface="Arial" panose="020B0604020202020204" pitchFamily="34" charset="0"/>
                          <a:cs typeface="Arial" panose="020B0604020202020204" pitchFamily="34" charset="0"/>
                        </a:rPr>
                        <a:t>m)</a:t>
                      </a:r>
                      <a:r>
                        <a:rPr lang="en-US" sz="2100" b="0" i="0" dirty="0">
                          <a:solidFill>
                            <a:schemeClr val="tx1"/>
                          </a:solidFill>
                          <a:latin typeface="Arial" panose="020B0604020202020204" pitchFamily="34" charset="0"/>
                          <a:cs typeface="Arial" panose="020B0604020202020204" pitchFamily="34" charset="0"/>
                        </a:rPr>
                        <a:t>	7</a:t>
                      </a:r>
                      <a:r>
                        <a:rPr lang="en-US" sz="2100" b="0" i="1" dirty="0">
                          <a:solidFill>
                            <a:schemeClr val="tx1"/>
                          </a:solidFill>
                          <a:latin typeface="Times New Roman" panose="02020603050405020304" pitchFamily="18" charset="0"/>
                          <a:cs typeface="Times New Roman" panose="02020603050405020304" pitchFamily="18" charset="0"/>
                        </a:rPr>
                        <a:t>x</a:t>
                      </a:r>
                      <a:r>
                        <a:rPr lang="en-US" sz="2100" b="0" i="0" dirty="0">
                          <a:solidFill>
                            <a:schemeClr val="tx1"/>
                          </a:solidFill>
                          <a:latin typeface="Arial" panose="020B0604020202020204" pitchFamily="34" charset="0"/>
                          <a:cs typeface="Arial" panose="020B0604020202020204" pitchFamily="34" charset="0"/>
                        </a:rPr>
                        <a:t> – 3 = 7 + 2</a:t>
                      </a:r>
                      <a:r>
                        <a:rPr lang="en-US" sz="2100" b="0" i="1" dirty="0">
                          <a:solidFill>
                            <a:schemeClr val="tx1"/>
                          </a:solidFill>
                          <a:latin typeface="Times New Roman" panose="02020603050405020304" pitchFamily="18" charset="0"/>
                          <a:cs typeface="Times New Roman" panose="02020603050405020304" pitchFamily="18" charset="0"/>
                        </a:rPr>
                        <a:t>x</a:t>
                      </a:r>
                      <a:endParaRPr lang="en-US" sz="2100" b="0" i="0" dirty="0">
                        <a:solidFill>
                          <a:schemeClr val="tx1"/>
                        </a:solidFill>
                        <a:latin typeface="Arial" panose="020B0604020202020204" pitchFamily="34" charset="0"/>
                        <a:cs typeface="Arial" panose="020B0604020202020204" pitchFamily="34" charset="0"/>
                      </a:endParaRPr>
                    </a:p>
                    <a:p>
                      <a:pPr marL="0" indent="0" algn="l">
                        <a:buNone/>
                        <a:tabLst>
                          <a:tab pos="457200" algn="l"/>
                        </a:tabLst>
                      </a:pPr>
                      <a:endParaRPr lang="en-US" sz="2100" b="0" i="0" dirty="0">
                        <a:solidFill>
                          <a:schemeClr val="tx1"/>
                        </a:solidFill>
                        <a:latin typeface="Arial" panose="020B0604020202020204" pitchFamily="34" charset="0"/>
                        <a:cs typeface="Arial" panose="020B0604020202020204" pitchFamily="34" charset="0"/>
                      </a:endParaRPr>
                    </a:p>
                    <a:p>
                      <a:pPr marL="360000" algn="l">
                        <a:tabLst>
                          <a:tab pos="457200" algn="l"/>
                        </a:tabLst>
                      </a:pPr>
                      <a:r>
                        <a:rPr lang="en-US" sz="2100" b="0" i="0" dirty="0">
                          <a:solidFill>
                            <a:schemeClr val="accent1"/>
                          </a:solidFill>
                          <a:latin typeface="Arial" panose="020B0604020202020204" pitchFamily="34" charset="0"/>
                          <a:cs typeface="Arial" panose="020B0604020202020204" pitchFamily="34" charset="0"/>
                        </a:rPr>
                        <a:t>7</a:t>
                      </a: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3 – 2</a:t>
                      </a: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7 + 2</a:t>
                      </a: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2</a:t>
                      </a:r>
                      <a:r>
                        <a:rPr lang="en-US" sz="2100" b="0" i="1" dirty="0">
                          <a:solidFill>
                            <a:schemeClr val="accent1"/>
                          </a:solidFill>
                          <a:latin typeface="Times New Roman" panose="02020603050405020304" pitchFamily="18" charset="0"/>
                          <a:cs typeface="Times New Roman" panose="02020603050405020304" pitchFamily="18" charset="0"/>
                        </a:rPr>
                        <a:t>x</a:t>
                      </a:r>
                      <a:endParaRPr lang="en-US" sz="2100" b="0" i="0" dirty="0">
                        <a:solidFill>
                          <a:schemeClr val="accent1"/>
                        </a:solidFill>
                        <a:latin typeface="Arial" panose="020B0604020202020204" pitchFamily="34" charset="0"/>
                        <a:cs typeface="Arial" panose="020B0604020202020204" pitchFamily="34" charset="0"/>
                      </a:endParaRPr>
                    </a:p>
                    <a:p>
                      <a:pPr marL="360000" algn="l">
                        <a:tabLst>
                          <a:tab pos="457200" algn="l"/>
                        </a:tabLst>
                      </a:pPr>
                      <a:r>
                        <a:rPr lang="en-US" sz="2100" b="0" i="0" dirty="0">
                          <a:solidFill>
                            <a:schemeClr val="accent1"/>
                          </a:solidFill>
                          <a:latin typeface="Arial" panose="020B0604020202020204" pitchFamily="34" charset="0"/>
                          <a:cs typeface="Arial" panose="020B0604020202020204" pitchFamily="34" charset="0"/>
                        </a:rPr>
                        <a:t>(subtract 2</a:t>
                      </a: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a:t>
                      </a:r>
                    </a:p>
                    <a:p>
                      <a:pPr marL="360000" algn="l">
                        <a:tabLst>
                          <a:tab pos="457200" algn="l"/>
                        </a:tabLst>
                      </a:pPr>
                      <a:endParaRPr lang="en-US" sz="2100" b="0" i="0" dirty="0">
                        <a:solidFill>
                          <a:schemeClr val="accent1"/>
                        </a:solidFill>
                        <a:latin typeface="Arial" panose="020B0604020202020204" pitchFamily="34" charset="0"/>
                        <a:cs typeface="Arial" panose="020B0604020202020204" pitchFamily="34" charset="0"/>
                      </a:endParaRPr>
                    </a:p>
                    <a:p>
                      <a:pPr marL="360000" algn="l">
                        <a:tabLst>
                          <a:tab pos="457200" algn="l"/>
                        </a:tabLst>
                      </a:pPr>
                      <a:r>
                        <a:rPr lang="en-US" sz="2100" b="0" i="0" dirty="0">
                          <a:solidFill>
                            <a:schemeClr val="accent1"/>
                          </a:solidFill>
                          <a:latin typeface="Arial" panose="020B0604020202020204" pitchFamily="34" charset="0"/>
                          <a:cs typeface="Arial" panose="020B0604020202020204" pitchFamily="34" charset="0"/>
                        </a:rPr>
                        <a:t>5</a:t>
                      </a: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3 + 3 = 7 + 3</a:t>
                      </a:r>
                    </a:p>
                    <a:p>
                      <a:pPr marL="360000" algn="l">
                        <a:tabLst>
                          <a:tab pos="457200" algn="l"/>
                        </a:tabLst>
                      </a:pPr>
                      <a:r>
                        <a:rPr lang="en-US" sz="2100" b="0" i="0" dirty="0">
                          <a:solidFill>
                            <a:schemeClr val="accent1"/>
                          </a:solidFill>
                          <a:latin typeface="Arial" panose="020B0604020202020204" pitchFamily="34" charset="0"/>
                          <a:cs typeface="Arial" panose="020B0604020202020204" pitchFamily="34" charset="0"/>
                        </a:rPr>
                        <a:t>(add 3)</a:t>
                      </a:r>
                    </a:p>
                    <a:p>
                      <a:pPr marL="360000" algn="l">
                        <a:tabLst>
                          <a:tab pos="457200" algn="l"/>
                        </a:tabLst>
                      </a:pPr>
                      <a:endParaRPr lang="en-US" sz="2100" b="0" i="0" dirty="0">
                        <a:solidFill>
                          <a:schemeClr val="accent1"/>
                        </a:solidFill>
                        <a:latin typeface="Arial" panose="020B0604020202020204" pitchFamily="34" charset="0"/>
                        <a:cs typeface="Arial" panose="020B0604020202020204" pitchFamily="34" charset="0"/>
                      </a:endParaRPr>
                    </a:p>
                    <a:p>
                      <a:pPr marL="360000" algn="l">
                        <a:tabLst>
                          <a:tab pos="457200" algn="l"/>
                        </a:tabLst>
                      </a:pPr>
                      <a:r>
                        <a:rPr lang="en-US" sz="2100" b="0" i="0" dirty="0">
                          <a:solidFill>
                            <a:schemeClr val="accent1"/>
                          </a:solidFill>
                          <a:latin typeface="Arial" panose="020B0604020202020204" pitchFamily="34" charset="0"/>
                          <a:cs typeface="Arial" panose="020B0604020202020204" pitchFamily="34" charset="0"/>
                        </a:rPr>
                        <a:t>5</a:t>
                      </a: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5 = 10 ÷ 5</a:t>
                      </a:r>
                    </a:p>
                    <a:p>
                      <a:pPr marL="360000" algn="l">
                        <a:tabLst>
                          <a:tab pos="457200" algn="l"/>
                        </a:tabLst>
                      </a:pPr>
                      <a:r>
                        <a:rPr lang="en-US" sz="2100" b="0" i="0" dirty="0">
                          <a:solidFill>
                            <a:schemeClr val="accent1"/>
                          </a:solidFill>
                          <a:latin typeface="Arial" panose="020B0604020202020204" pitchFamily="34" charset="0"/>
                          <a:cs typeface="Arial" panose="020B0604020202020204" pitchFamily="34" charset="0"/>
                        </a:rPr>
                        <a:t>(divide by 5)</a:t>
                      </a:r>
                    </a:p>
                    <a:p>
                      <a:pPr marL="360000" algn="l">
                        <a:tabLst>
                          <a:tab pos="457200" algn="l"/>
                        </a:tabLst>
                      </a:pPr>
                      <a:endParaRPr lang="en-US" sz="2100" b="0" i="0" dirty="0">
                        <a:solidFill>
                          <a:schemeClr val="accent1"/>
                        </a:solidFill>
                        <a:latin typeface="Arial" panose="020B0604020202020204" pitchFamily="34" charset="0"/>
                        <a:cs typeface="Arial" panose="020B0604020202020204" pitchFamily="34" charset="0"/>
                      </a:endParaRPr>
                    </a:p>
                    <a:p>
                      <a:pPr marL="360000" algn="l">
                        <a:tabLst>
                          <a:tab pos="457200" algn="l"/>
                        </a:tabLst>
                      </a:pPr>
                      <a:r>
                        <a:rPr lang="en-US" sz="2100" b="0" i="1" dirty="0">
                          <a:solidFill>
                            <a:schemeClr val="accent1"/>
                          </a:solidFill>
                          <a:latin typeface="Times New Roman" panose="02020603050405020304" pitchFamily="18" charset="0"/>
                          <a:cs typeface="Times New Roman" panose="02020603050405020304" pitchFamily="18" charset="0"/>
                        </a:rPr>
                        <a:t>x</a:t>
                      </a:r>
                      <a:r>
                        <a:rPr lang="en-US" sz="2100" b="0" i="0" dirty="0">
                          <a:solidFill>
                            <a:schemeClr val="accent1"/>
                          </a:solidFill>
                          <a:latin typeface="Arial" panose="020B0604020202020204" pitchFamily="34" charset="0"/>
                          <a:cs typeface="Arial" panose="020B0604020202020204" pitchFamily="34" charset="0"/>
                        </a:rPr>
                        <a:t> = 2  </a:t>
                      </a:r>
                    </a:p>
                    <a:p>
                      <a:pPr marL="360000" algn="l">
                        <a:tabLst>
                          <a:tab pos="457200" algn="l"/>
                        </a:tabLst>
                      </a:pPr>
                      <a:r>
                        <a:rPr lang="en-US" sz="2100" b="0" i="0" dirty="0">
                          <a:solidFill>
                            <a:schemeClr val="accent1"/>
                          </a:solidFill>
                          <a:latin typeface="Arial" panose="020B0604020202020204" pitchFamily="34" charset="0"/>
                          <a:cs typeface="Arial" panose="020B0604020202020204" pitchFamily="34" charset="0"/>
                        </a:rPr>
                        <a:t>(3 steps)</a:t>
                      </a:r>
                    </a:p>
                    <a:p>
                      <a:pPr algn="l">
                        <a:tabLst>
                          <a:tab pos="457200" algn="l"/>
                        </a:tabLst>
                      </a:pPr>
                      <a:endParaRPr lang="en-US" sz="2100" b="0" i="0" dirty="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42825184"/>
                  </a:ext>
                </a:extLst>
              </a:tr>
            </a:tbl>
          </a:graphicData>
        </a:graphic>
      </p:graphicFrame>
      <p:graphicFrame>
        <p:nvGraphicFramePr>
          <p:cNvPr id="3" name="Table 2">
            <a:extLst>
              <a:ext uri="{FF2B5EF4-FFF2-40B4-BE49-F238E27FC236}">
                <a16:creationId xmlns:a16="http://schemas.microsoft.com/office/drawing/2014/main" id="{6F57009B-19BD-34C5-9F76-3C48A1772FD7}"/>
              </a:ext>
            </a:extLst>
          </p:cNvPr>
          <p:cNvGraphicFramePr>
            <a:graphicFrameLocks noGrp="1"/>
          </p:cNvGraphicFramePr>
          <p:nvPr>
            <p:extLst>
              <p:ext uri="{D42A27DB-BD31-4B8C-83A1-F6EECF244321}">
                <p14:modId xmlns:p14="http://schemas.microsoft.com/office/powerpoint/2010/main" val="664255044"/>
              </p:ext>
            </p:extLst>
          </p:nvPr>
        </p:nvGraphicFramePr>
        <p:xfrm>
          <a:off x="5674360" y="2011680"/>
          <a:ext cx="5679440" cy="2482215"/>
        </p:xfrm>
        <a:graphic>
          <a:graphicData uri="http://schemas.openxmlformats.org/drawingml/2006/table">
            <a:tbl>
              <a:tblPr firstRow="1" firstCol="1" bandRow="1">
                <a:tableStyleId>{5C22544A-7EE6-4342-B048-85BDC9FD1C3A}</a:tableStyleId>
              </a:tblPr>
              <a:tblGrid>
                <a:gridCol w="1876156">
                  <a:extLst>
                    <a:ext uri="{9D8B030D-6E8A-4147-A177-3AD203B41FA5}">
                      <a16:colId xmlns:a16="http://schemas.microsoft.com/office/drawing/2014/main" val="724056625"/>
                    </a:ext>
                  </a:extLst>
                </a:gridCol>
                <a:gridCol w="3803284">
                  <a:extLst>
                    <a:ext uri="{9D8B030D-6E8A-4147-A177-3AD203B41FA5}">
                      <a16:colId xmlns:a16="http://schemas.microsoft.com/office/drawing/2014/main" val="2730661323"/>
                    </a:ext>
                  </a:extLst>
                </a:gridCol>
              </a:tblGrid>
              <a:tr h="827405">
                <a:tc>
                  <a:txBody>
                    <a:bodyPr/>
                    <a:lstStyle/>
                    <a:p>
                      <a:pPr algn="ctr">
                        <a:spcBef>
                          <a:spcPts val="1200"/>
                        </a:spcBef>
                        <a:spcAft>
                          <a:spcPts val="1200"/>
                        </a:spcAft>
                      </a:pPr>
                      <a:r>
                        <a:rPr lang="en-US" sz="2100" dirty="0">
                          <a:effectLst/>
                          <a:latin typeface="Arial" panose="020B0604020202020204" pitchFamily="34" charset="0"/>
                          <a:cs typeface="Arial" panose="020B0604020202020204" pitchFamily="34" charset="0"/>
                        </a:rPr>
                        <a:t>One-step equations</a:t>
                      </a:r>
                      <a:endParaRPr lang="en-SG" sz="2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spcBef>
                          <a:spcPts val="1200"/>
                        </a:spcBef>
                        <a:spcAft>
                          <a:spcPts val="1200"/>
                        </a:spcAft>
                      </a:pPr>
                      <a:r>
                        <a:rPr lang="en-US" sz="2100" b="0" dirty="0">
                          <a:solidFill>
                            <a:schemeClr val="accent1"/>
                          </a:solidFill>
                          <a:effectLst/>
                          <a:latin typeface="Arial" panose="020B0604020202020204" pitchFamily="34" charset="0"/>
                          <a:cs typeface="Arial" panose="020B0604020202020204" pitchFamily="34" charset="0"/>
                        </a:rPr>
                        <a:t>a, c, e, </a:t>
                      </a:r>
                      <a:r>
                        <a:rPr lang="en-US" sz="2100" b="0" dirty="0" err="1">
                          <a:solidFill>
                            <a:schemeClr val="accent1"/>
                          </a:solidFill>
                          <a:effectLst/>
                          <a:latin typeface="Arial" panose="020B0604020202020204" pitchFamily="34" charset="0"/>
                          <a:cs typeface="Arial" panose="020B0604020202020204" pitchFamily="34" charset="0"/>
                        </a:rPr>
                        <a:t>i</a:t>
                      </a:r>
                      <a:r>
                        <a:rPr lang="en-US" sz="2100" b="0" dirty="0">
                          <a:solidFill>
                            <a:schemeClr val="accent1"/>
                          </a:solidFill>
                          <a:effectLst/>
                          <a:latin typeface="Arial" panose="020B0604020202020204" pitchFamily="34" charset="0"/>
                          <a:cs typeface="Arial" panose="020B0604020202020204" pitchFamily="34" charset="0"/>
                        </a:rPr>
                        <a:t>, j</a:t>
                      </a:r>
                      <a:endParaRPr lang="en-SG" sz="2100" b="0" dirty="0">
                        <a:solidFill>
                          <a:schemeClr val="accent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125142974"/>
                  </a:ext>
                </a:extLst>
              </a:tr>
              <a:tr h="827405">
                <a:tc>
                  <a:txBody>
                    <a:bodyPr/>
                    <a:lstStyle/>
                    <a:p>
                      <a:pPr algn="ctr">
                        <a:spcBef>
                          <a:spcPts val="1200"/>
                        </a:spcBef>
                        <a:spcAft>
                          <a:spcPts val="1200"/>
                        </a:spcAft>
                      </a:pPr>
                      <a:r>
                        <a:rPr lang="en-US" sz="2100" dirty="0">
                          <a:effectLst/>
                          <a:latin typeface="Arial" panose="020B0604020202020204" pitchFamily="34" charset="0"/>
                          <a:cs typeface="Arial" panose="020B0604020202020204" pitchFamily="34" charset="0"/>
                        </a:rPr>
                        <a:t>Two-step equations</a:t>
                      </a:r>
                      <a:endParaRPr lang="en-SG" sz="2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spcBef>
                          <a:spcPts val="1200"/>
                        </a:spcBef>
                        <a:spcAft>
                          <a:spcPts val="1200"/>
                        </a:spcAft>
                      </a:pPr>
                      <a:r>
                        <a:rPr lang="en-US" sz="2100" b="0" dirty="0">
                          <a:solidFill>
                            <a:schemeClr val="accent1"/>
                          </a:solidFill>
                          <a:effectLst/>
                          <a:latin typeface="Arial" panose="020B0604020202020204" pitchFamily="34" charset="0"/>
                          <a:cs typeface="Arial" panose="020B0604020202020204" pitchFamily="34" charset="0"/>
                        </a:rPr>
                        <a:t>b, f, h, l</a:t>
                      </a:r>
                      <a:endParaRPr lang="en-SG" sz="2100" b="0" dirty="0">
                        <a:solidFill>
                          <a:schemeClr val="accent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772443839"/>
                  </a:ext>
                </a:extLst>
              </a:tr>
              <a:tr h="827405">
                <a:tc>
                  <a:txBody>
                    <a:bodyPr/>
                    <a:lstStyle/>
                    <a:p>
                      <a:pPr algn="ctr">
                        <a:spcBef>
                          <a:spcPts val="1200"/>
                        </a:spcBef>
                        <a:spcAft>
                          <a:spcPts val="1200"/>
                        </a:spcAft>
                      </a:pPr>
                      <a:r>
                        <a:rPr lang="en-US" sz="2100" dirty="0">
                          <a:effectLst/>
                          <a:latin typeface="Arial" panose="020B0604020202020204" pitchFamily="34" charset="0"/>
                          <a:cs typeface="Arial" panose="020B0604020202020204" pitchFamily="34" charset="0"/>
                        </a:rPr>
                        <a:t>Three-step equations</a:t>
                      </a:r>
                      <a:endParaRPr lang="en-SG" sz="2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spcBef>
                          <a:spcPts val="1200"/>
                        </a:spcBef>
                        <a:spcAft>
                          <a:spcPts val="1200"/>
                        </a:spcAft>
                      </a:pPr>
                      <a:r>
                        <a:rPr lang="en-US" sz="2100" b="0" dirty="0">
                          <a:solidFill>
                            <a:schemeClr val="accent1"/>
                          </a:solidFill>
                          <a:effectLst/>
                          <a:latin typeface="Arial" panose="020B0604020202020204" pitchFamily="34" charset="0"/>
                          <a:cs typeface="Arial" panose="020B0604020202020204" pitchFamily="34" charset="0"/>
                        </a:rPr>
                        <a:t>d, g, k, m</a:t>
                      </a:r>
                      <a:endParaRPr lang="en-SG" sz="2100" b="0" dirty="0">
                        <a:solidFill>
                          <a:schemeClr val="accent1"/>
                        </a:solidFill>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378822658"/>
                  </a:ext>
                </a:extLst>
              </a:tr>
            </a:tbl>
          </a:graphicData>
        </a:graphic>
      </p:graphicFrame>
    </p:spTree>
    <p:extLst>
      <p:ext uri="{BB962C8B-B14F-4D97-AF65-F5344CB8AC3E}">
        <p14:creationId xmlns:p14="http://schemas.microsoft.com/office/powerpoint/2010/main" val="2498983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Spot the mistake</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27</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082193" cy="758996"/>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YOUR </a:t>
            </a:r>
          </a:p>
          <a:p>
            <a:pPr algn="ctr"/>
            <a:r>
              <a:rPr lang="en-GB" sz="2400" b="1" dirty="0">
                <a:solidFill>
                  <a:schemeClr val="bg1"/>
                </a:solidFill>
                <a:latin typeface="Arial" panose="020B0604020202020204" pitchFamily="34" charset="0"/>
                <a:cs typeface="Arial" panose="020B0604020202020204" pitchFamily="34" charset="0"/>
              </a:rPr>
              <a:t>TURN</a:t>
            </a:r>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5" name="TextBox 4">
            <a:extLst>
              <a:ext uri="{FF2B5EF4-FFF2-40B4-BE49-F238E27FC236}">
                <a16:creationId xmlns:a16="http://schemas.microsoft.com/office/drawing/2014/main" id="{B0AB6807-1007-2C40-ACD3-85A647021B46}"/>
              </a:ext>
            </a:extLst>
          </p:cNvPr>
          <p:cNvSpPr txBox="1"/>
          <p:nvPr/>
        </p:nvSpPr>
        <p:spPr>
          <a:xfrm>
            <a:off x="896463" y="1513252"/>
            <a:ext cx="4883468" cy="2310889"/>
          </a:xfrm>
          <a:prstGeom prst="rect">
            <a:avLst/>
          </a:prstGeom>
          <a:noFill/>
        </p:spPr>
        <p:txBody>
          <a:bodyPr wrap="square" rtlCol="0">
            <a:spAutoFit/>
          </a:bodyPr>
          <a:lstStyle/>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There is a mistake in the working for each question.</a:t>
            </a: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Spot the mistake.</a:t>
            </a:r>
          </a:p>
          <a:p>
            <a:pPr marL="457200" indent="-457200">
              <a:lnSpc>
                <a:spcPts val="3100"/>
              </a:lnSpc>
              <a:spcAft>
                <a:spcPts val="600"/>
              </a:spcAft>
              <a:buFont typeface="Arial"/>
              <a:buChar char="•"/>
            </a:pPr>
            <a:r>
              <a:rPr lang="en-US" sz="2800" dirty="0">
                <a:latin typeface="Arial" panose="020B0604020202020204" pitchFamily="34" charset="0"/>
                <a:cs typeface="Arial" panose="020B0604020202020204" pitchFamily="34" charset="0"/>
              </a:rPr>
              <a:t>Show the correct working. </a:t>
            </a:r>
          </a:p>
          <a:p>
            <a:pPr marL="457200" indent="-457200">
              <a:lnSpc>
                <a:spcPts val="3100"/>
              </a:lnSpc>
              <a:spcAft>
                <a:spcPts val="600"/>
              </a:spcAft>
              <a:buFont typeface="Arial"/>
              <a:buChar char="•"/>
            </a:pPr>
            <a:endParaRPr lang="en-US"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02D33F62-AF6F-EAEA-26BA-5AF601327C30}"/>
                  </a:ext>
                </a:extLst>
              </p:cNvPr>
              <p:cNvGraphicFramePr>
                <a:graphicFrameLocks noGrp="1"/>
              </p:cNvGraphicFramePr>
              <p:nvPr>
                <p:extLst>
                  <p:ext uri="{D42A27DB-BD31-4B8C-83A1-F6EECF244321}">
                    <p14:modId xmlns:p14="http://schemas.microsoft.com/office/powerpoint/2010/main" val="2962812300"/>
                  </p:ext>
                </p:extLst>
              </p:nvPr>
            </p:nvGraphicFramePr>
            <p:xfrm>
              <a:off x="6122205" y="1793926"/>
              <a:ext cx="5721350" cy="2179501"/>
            </p:xfrm>
            <a:graphic>
              <a:graphicData uri="http://schemas.openxmlformats.org/drawingml/2006/table">
                <a:tbl>
                  <a:tblPr firstRow="1" firstCol="1" bandRow="1">
                    <a:tableStyleId>{5940675A-B579-460E-94D1-54222C63F5DA}</a:tableStyleId>
                  </a:tblPr>
                  <a:tblGrid>
                    <a:gridCol w="2549236">
                      <a:extLst>
                        <a:ext uri="{9D8B030D-6E8A-4147-A177-3AD203B41FA5}">
                          <a16:colId xmlns:a16="http://schemas.microsoft.com/office/drawing/2014/main" val="3081730145"/>
                        </a:ext>
                      </a:extLst>
                    </a:gridCol>
                    <a:gridCol w="3172114">
                      <a:extLst>
                        <a:ext uri="{9D8B030D-6E8A-4147-A177-3AD203B41FA5}">
                          <a16:colId xmlns:a16="http://schemas.microsoft.com/office/drawing/2014/main" val="1912672897"/>
                        </a:ext>
                      </a:extLst>
                    </a:gridCol>
                  </a:tblGrid>
                  <a:tr h="196035">
                    <a:tc>
                      <a:txBody>
                        <a:bodyPr/>
                        <a:lstStyle/>
                        <a:p>
                          <a:pPr algn="ctr">
                            <a:spcAft>
                              <a:spcPts val="600"/>
                            </a:spcAft>
                          </a:pPr>
                          <a:r>
                            <a:rPr lang="en-GB" sz="1400" b="1" dirty="0">
                              <a:effectLst/>
                            </a:rPr>
                            <a:t>Question 1</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600"/>
                            </a:spcAft>
                          </a:pPr>
                          <a:r>
                            <a:rPr lang="en-GB" sz="1400" b="1" dirty="0">
                              <a:effectLst/>
                            </a:rPr>
                            <a:t>Your corrections</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469935684"/>
                      </a:ext>
                    </a:extLst>
                  </a:tr>
                  <a:tr h="363768">
                    <a:tc>
                      <a:txBody>
                        <a:bodyPr/>
                        <a:lstStyle/>
                        <a:p>
                          <a:pPr algn="ctr">
                            <a:spcAft>
                              <a:spcPts val="600"/>
                            </a:spcAft>
                          </a:pPr>
                          <a:r>
                            <a:rPr lang="en-GB" sz="1400" dirty="0">
                              <a:effectLst/>
                            </a:rPr>
                            <a:t>Solve  </a:t>
                          </a:r>
                          <a14:m>
                            <m:oMath xmlns:m="http://schemas.openxmlformats.org/officeDocument/2006/math">
                              <m:r>
                                <a:rPr lang="en-GB" sz="1400">
                                  <a:effectLst/>
                                  <a:latin typeface="Cambria Math" panose="02040503050406030204" pitchFamily="18" charset="0"/>
                                </a:rPr>
                                <m:t>𝑥</m:t>
                              </m:r>
                              <m:r>
                                <a:rPr lang="en-GB" sz="1400">
                                  <a:effectLst/>
                                  <a:latin typeface="Cambria Math" panose="02040503050406030204" pitchFamily="18" charset="0"/>
                                </a:rPr>
                                <m:t>+4</m:t>
                              </m:r>
                            </m:oMath>
                          </a14:m>
                          <a:r>
                            <a:rPr lang="en-GB" sz="1400" dirty="0">
                              <a:effectLst/>
                            </a:rPr>
                            <a:t> =  </a:t>
                          </a:r>
                          <a14:m>
                            <m:oMath xmlns:m="http://schemas.openxmlformats.org/officeDocument/2006/math">
                              <m:r>
                                <a:rPr lang="en-GB" sz="1400">
                                  <a:effectLst/>
                                  <a:latin typeface="Cambria Math" panose="02040503050406030204" pitchFamily="18" charset="0"/>
                                </a:rPr>
                                <m:t>12</m:t>
                              </m:r>
                            </m:oMath>
                          </a14:m>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spcAft>
                              <a:spcPts val="600"/>
                            </a:spcAft>
                          </a:pPr>
                          <a:r>
                            <a:rPr lang="en-GB" sz="1400" dirty="0">
                              <a:effectLst/>
                            </a:rPr>
                            <a:t> Solve  </a:t>
                          </a:r>
                          <a14:m>
                            <m:oMath xmlns:m="http://schemas.openxmlformats.org/officeDocument/2006/math">
                              <m:r>
                                <a:rPr lang="en-GB" sz="1400">
                                  <a:effectLst/>
                                  <a:latin typeface="Cambria Math" panose="02040503050406030204" pitchFamily="18" charset="0"/>
                                </a:rPr>
                                <m:t>𝑥</m:t>
                              </m:r>
                              <m:r>
                                <a:rPr lang="en-GB" sz="1400">
                                  <a:effectLst/>
                                  <a:latin typeface="Cambria Math" panose="02040503050406030204" pitchFamily="18" charset="0"/>
                                </a:rPr>
                                <m:t>+4</m:t>
                              </m:r>
                            </m:oMath>
                          </a14:m>
                          <a:r>
                            <a:rPr lang="en-GB" sz="1400" dirty="0">
                              <a:effectLst/>
                            </a:rPr>
                            <a:t> =  </a:t>
                          </a:r>
                          <a14:m>
                            <m:oMath xmlns:m="http://schemas.openxmlformats.org/officeDocument/2006/math">
                              <m:r>
                                <a:rPr lang="en-GB" sz="1400">
                                  <a:effectLst/>
                                  <a:latin typeface="Cambria Math" panose="02040503050406030204" pitchFamily="18" charset="0"/>
                                </a:rPr>
                                <m:t>12</m:t>
                              </m:r>
                            </m:oMath>
                          </a14:m>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2356891466"/>
                      </a:ext>
                    </a:extLst>
                  </a:tr>
                  <a:tr h="821227">
                    <a:tc>
                      <a:txBody>
                        <a:bodyPr/>
                        <a:lstStyle/>
                        <a:p>
                          <a:pPr algn="ctr">
                            <a:spcAft>
                              <a:spcPts val="600"/>
                            </a:spcAft>
                          </a:pPr>
                          <a:r>
                            <a:rPr lang="en-GB" sz="1400" dirty="0">
                              <a:effectLst/>
                            </a:rPr>
                            <a:t> </a:t>
                          </a:r>
                          <a:r>
                            <a:rPr lang="en-GB" sz="1400" i="1" dirty="0">
                              <a:effectLst/>
                              <a:latin typeface="Times New Roman" panose="02020603050405020304" pitchFamily="18" charset="0"/>
                              <a:cs typeface="Times New Roman" panose="02020603050405020304" pitchFamily="18" charset="0"/>
                            </a:rPr>
                            <a:t>x</a:t>
                          </a:r>
                          <a:r>
                            <a:rPr lang="en-GB" sz="1400" dirty="0">
                              <a:effectLst/>
                            </a:rPr>
                            <a:t> + 4 = 12</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457200">
                            <a:spcAft>
                              <a:spcPts val="600"/>
                            </a:spcAft>
                          </a:pPr>
                          <a:r>
                            <a:rPr lang="en-GB" sz="1400" dirty="0">
                              <a:effectLst/>
                            </a:rPr>
                            <a:t>          + 4        + 4</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400" i="1" dirty="0">
                              <a:effectLst/>
                              <a:latin typeface="Times New Roman" panose="02020603050405020304" pitchFamily="18" charset="0"/>
                              <a:cs typeface="Times New Roman" panose="02020603050405020304" pitchFamily="18" charset="0"/>
                            </a:rPr>
                            <a:t>x</a:t>
                          </a:r>
                          <a:r>
                            <a:rPr lang="en-GB" sz="1400" dirty="0">
                              <a:effectLst/>
                            </a:rPr>
                            <a:t> = 16</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endParaRPr lang="en-GB" sz="1200"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9936439"/>
                      </a:ext>
                    </a:extLst>
                  </a:tr>
                  <a:tr h="306607">
                    <a:tc>
                      <a:txBody>
                        <a:bodyPr/>
                        <a:lstStyle/>
                        <a:p>
                          <a:pPr>
                            <a:spcAft>
                              <a:spcPts val="600"/>
                            </a:spcAft>
                          </a:pPr>
                          <a:r>
                            <a:rPr lang="en-GB" sz="1400" dirty="0">
                              <a:effectLst/>
                            </a:rPr>
                            <a:t>What mistakes were made?</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spcAft>
                              <a:spcPts val="600"/>
                            </a:spcAft>
                          </a:pPr>
                          <a:endParaRPr lang="en-GB" sz="1200"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5461586"/>
                      </a:ext>
                    </a:extLst>
                  </a:tr>
                  <a:tr h="474539">
                    <a:tc>
                      <a:txBody>
                        <a:bodyPr/>
                        <a:lstStyle/>
                        <a:p>
                          <a:pPr>
                            <a:spcAft>
                              <a:spcPts val="600"/>
                            </a:spcAft>
                          </a:pPr>
                          <a:r>
                            <a:rPr lang="en-GB" sz="1400" dirty="0">
                              <a:effectLst/>
                            </a:rPr>
                            <a:t>Why do you think these mistakes were made?</a:t>
                          </a:r>
                          <a:endParaRPr lang="en-GB" sz="1200" dirty="0">
                            <a:effectLst/>
                          </a:endParaRPr>
                        </a:p>
                      </a:txBody>
                      <a:tcPr marL="68580" marR="68580" marT="0" marB="0">
                        <a:solidFill>
                          <a:schemeClr val="accent1">
                            <a:lumMod val="40000"/>
                            <a:lumOff val="60000"/>
                          </a:schemeClr>
                        </a:solidFill>
                      </a:tcPr>
                    </a:tc>
                    <a:tc>
                      <a:txBody>
                        <a:bodyPr/>
                        <a:lstStyle/>
                        <a:p>
                          <a:pPr>
                            <a:spcAft>
                              <a:spcPts val="600"/>
                            </a:spcAft>
                          </a:pPr>
                          <a:endParaRPr lang="en-GB" sz="1200"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420425"/>
                      </a:ext>
                    </a:extLst>
                  </a:tr>
                </a:tbl>
              </a:graphicData>
            </a:graphic>
          </p:graphicFrame>
        </mc:Choice>
        <mc:Fallback xmlns="">
          <p:graphicFrame>
            <p:nvGraphicFramePr>
              <p:cNvPr id="2" name="Table 1">
                <a:extLst>
                  <a:ext uri="{FF2B5EF4-FFF2-40B4-BE49-F238E27FC236}">
                    <a16:creationId xmlns:a16="http://schemas.microsoft.com/office/drawing/2014/main" id="{02D33F62-AF6F-EAEA-26BA-5AF601327C30}"/>
                  </a:ext>
                </a:extLst>
              </p:cNvPr>
              <p:cNvGraphicFramePr>
                <a:graphicFrameLocks noGrp="1"/>
              </p:cNvGraphicFramePr>
              <p:nvPr>
                <p:extLst>
                  <p:ext uri="{D42A27DB-BD31-4B8C-83A1-F6EECF244321}">
                    <p14:modId xmlns:p14="http://schemas.microsoft.com/office/powerpoint/2010/main" val="2962812300"/>
                  </p:ext>
                </p:extLst>
              </p:nvPr>
            </p:nvGraphicFramePr>
            <p:xfrm>
              <a:off x="6122205" y="1793926"/>
              <a:ext cx="5721350" cy="2179501"/>
            </p:xfrm>
            <a:graphic>
              <a:graphicData uri="http://schemas.openxmlformats.org/drawingml/2006/table">
                <a:tbl>
                  <a:tblPr firstRow="1" firstCol="1" bandRow="1">
                    <a:tableStyleId>{5940675A-B579-460E-94D1-54222C63F5DA}</a:tableStyleId>
                  </a:tblPr>
                  <a:tblGrid>
                    <a:gridCol w="2549236">
                      <a:extLst>
                        <a:ext uri="{9D8B030D-6E8A-4147-A177-3AD203B41FA5}">
                          <a16:colId xmlns:a16="http://schemas.microsoft.com/office/drawing/2014/main" val="3081730145"/>
                        </a:ext>
                      </a:extLst>
                    </a:gridCol>
                    <a:gridCol w="3172114">
                      <a:extLst>
                        <a:ext uri="{9D8B030D-6E8A-4147-A177-3AD203B41FA5}">
                          <a16:colId xmlns:a16="http://schemas.microsoft.com/office/drawing/2014/main" val="1912672897"/>
                        </a:ext>
                      </a:extLst>
                    </a:gridCol>
                  </a:tblGrid>
                  <a:tr h="213360">
                    <a:tc>
                      <a:txBody>
                        <a:bodyPr/>
                        <a:lstStyle/>
                        <a:p>
                          <a:pPr algn="ctr">
                            <a:spcAft>
                              <a:spcPts val="600"/>
                            </a:spcAft>
                          </a:pPr>
                          <a:r>
                            <a:rPr lang="en-GB" sz="1400" b="1" dirty="0">
                              <a:effectLst/>
                            </a:rPr>
                            <a:t>Question 1</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600"/>
                            </a:spcAft>
                          </a:pPr>
                          <a:r>
                            <a:rPr lang="en-GB" sz="1400" b="1" dirty="0">
                              <a:effectLst/>
                            </a:rPr>
                            <a:t>Your corrections</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469935684"/>
                      </a:ext>
                    </a:extLst>
                  </a:tr>
                  <a:tr h="363768">
                    <a:tc>
                      <a:txBody>
                        <a:bodyPr/>
                        <a:lstStyle/>
                        <a:p>
                          <a:endParaRPr lang="en-US"/>
                        </a:p>
                      </a:txBody>
                      <a:tcPr marL="68580" marR="68580" marT="0" marB="0" anchor="ctr">
                        <a:blipFill>
                          <a:blip r:embed="rId5"/>
                          <a:stretch>
                            <a:fillRect l="-239" t="-71667" r="-125120" b="-455000"/>
                          </a:stretch>
                        </a:blipFill>
                      </a:tcPr>
                    </a:tc>
                    <a:tc>
                      <a:txBody>
                        <a:bodyPr/>
                        <a:lstStyle/>
                        <a:p>
                          <a:endParaRPr lang="en-US"/>
                        </a:p>
                      </a:txBody>
                      <a:tcPr marL="68580" marR="68580" marT="0" marB="0" anchor="ctr">
                        <a:blipFill>
                          <a:blip r:embed="rId5"/>
                          <a:stretch>
                            <a:fillRect l="-80422" t="-71667" r="-384" b="-455000"/>
                          </a:stretch>
                        </a:blipFill>
                      </a:tcPr>
                    </a:tc>
                    <a:extLst>
                      <a:ext uri="{0D108BD9-81ED-4DB2-BD59-A6C34878D82A}">
                        <a16:rowId xmlns:a16="http://schemas.microsoft.com/office/drawing/2014/main" val="2356891466"/>
                      </a:ext>
                    </a:extLst>
                  </a:tr>
                  <a:tr h="821227">
                    <a:tc>
                      <a:txBody>
                        <a:bodyPr/>
                        <a:lstStyle/>
                        <a:p>
                          <a:pPr algn="ctr">
                            <a:spcAft>
                              <a:spcPts val="600"/>
                            </a:spcAft>
                          </a:pPr>
                          <a:r>
                            <a:rPr lang="en-GB" sz="1400" dirty="0">
                              <a:effectLst/>
                            </a:rPr>
                            <a:t> </a:t>
                          </a:r>
                          <a:r>
                            <a:rPr lang="en-GB" sz="1400" i="1" dirty="0">
                              <a:effectLst/>
                              <a:latin typeface="Times New Roman" panose="02020603050405020304" pitchFamily="18" charset="0"/>
                              <a:cs typeface="Times New Roman" panose="02020603050405020304" pitchFamily="18" charset="0"/>
                            </a:rPr>
                            <a:t>x</a:t>
                          </a:r>
                          <a:r>
                            <a:rPr lang="en-GB" sz="1400" dirty="0">
                              <a:effectLst/>
                            </a:rPr>
                            <a:t> + 4 = 12</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457200">
                            <a:spcAft>
                              <a:spcPts val="600"/>
                            </a:spcAft>
                          </a:pPr>
                          <a:r>
                            <a:rPr lang="en-GB" sz="1400" dirty="0">
                              <a:effectLst/>
                            </a:rPr>
                            <a:t>          + 4        + 4</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400" i="1" dirty="0">
                              <a:effectLst/>
                              <a:latin typeface="Times New Roman" panose="02020603050405020304" pitchFamily="18" charset="0"/>
                              <a:cs typeface="Times New Roman" panose="02020603050405020304" pitchFamily="18" charset="0"/>
                            </a:rPr>
                            <a:t>x</a:t>
                          </a:r>
                          <a:r>
                            <a:rPr lang="en-GB" sz="1400" dirty="0">
                              <a:effectLst/>
                            </a:rPr>
                            <a:t> = 16</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endParaRPr lang="en-GB" sz="1200"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9936439"/>
                      </a:ext>
                    </a:extLst>
                  </a:tr>
                  <a:tr h="306607">
                    <a:tc>
                      <a:txBody>
                        <a:bodyPr/>
                        <a:lstStyle/>
                        <a:p>
                          <a:pPr>
                            <a:spcAft>
                              <a:spcPts val="600"/>
                            </a:spcAft>
                          </a:pPr>
                          <a:r>
                            <a:rPr lang="en-GB" sz="1400" dirty="0">
                              <a:effectLst/>
                            </a:rPr>
                            <a:t>What mistakes were made?</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spcAft>
                              <a:spcPts val="600"/>
                            </a:spcAft>
                          </a:pPr>
                          <a:endParaRPr lang="en-GB" sz="1200"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5461586"/>
                      </a:ext>
                    </a:extLst>
                  </a:tr>
                  <a:tr h="474539">
                    <a:tc>
                      <a:txBody>
                        <a:bodyPr/>
                        <a:lstStyle/>
                        <a:p>
                          <a:pPr>
                            <a:spcAft>
                              <a:spcPts val="600"/>
                            </a:spcAft>
                          </a:pPr>
                          <a:r>
                            <a:rPr lang="en-GB" sz="1400" dirty="0">
                              <a:effectLst/>
                            </a:rPr>
                            <a:t>Why do you think these mistakes were made?</a:t>
                          </a:r>
                          <a:endParaRPr lang="en-GB" sz="1200" dirty="0">
                            <a:effectLst/>
                          </a:endParaRPr>
                        </a:p>
                      </a:txBody>
                      <a:tcPr marL="68580" marR="68580" marT="0" marB="0">
                        <a:solidFill>
                          <a:schemeClr val="accent1">
                            <a:lumMod val="40000"/>
                            <a:lumOff val="60000"/>
                          </a:schemeClr>
                        </a:solidFill>
                      </a:tcPr>
                    </a:tc>
                    <a:tc>
                      <a:txBody>
                        <a:bodyPr/>
                        <a:lstStyle/>
                        <a:p>
                          <a:pPr>
                            <a:spcAft>
                              <a:spcPts val="600"/>
                            </a:spcAft>
                          </a:pPr>
                          <a:endParaRPr lang="en-GB" sz="1200"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42042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657F255A-C24D-3E24-A137-A8DD185C158C}"/>
                  </a:ext>
                </a:extLst>
              </p:cNvPr>
              <p:cNvGraphicFramePr>
                <a:graphicFrameLocks noGrp="1"/>
              </p:cNvGraphicFramePr>
              <p:nvPr>
                <p:extLst>
                  <p:ext uri="{D42A27DB-BD31-4B8C-83A1-F6EECF244321}">
                    <p14:modId xmlns:p14="http://schemas.microsoft.com/office/powerpoint/2010/main" val="4284650386"/>
                  </p:ext>
                </p:extLst>
              </p:nvPr>
            </p:nvGraphicFramePr>
            <p:xfrm>
              <a:off x="6122205" y="4137715"/>
              <a:ext cx="5721350" cy="2165563"/>
            </p:xfrm>
            <a:graphic>
              <a:graphicData uri="http://schemas.openxmlformats.org/drawingml/2006/table">
                <a:tbl>
                  <a:tblPr firstRow="1" firstCol="1" bandRow="1">
                    <a:tableStyleId>{5940675A-B579-460E-94D1-54222C63F5DA}</a:tableStyleId>
                  </a:tblPr>
                  <a:tblGrid>
                    <a:gridCol w="2549236">
                      <a:extLst>
                        <a:ext uri="{9D8B030D-6E8A-4147-A177-3AD203B41FA5}">
                          <a16:colId xmlns:a16="http://schemas.microsoft.com/office/drawing/2014/main" val="3081730145"/>
                        </a:ext>
                      </a:extLst>
                    </a:gridCol>
                    <a:gridCol w="3172114">
                      <a:extLst>
                        <a:ext uri="{9D8B030D-6E8A-4147-A177-3AD203B41FA5}">
                          <a16:colId xmlns:a16="http://schemas.microsoft.com/office/drawing/2014/main" val="1912672897"/>
                        </a:ext>
                      </a:extLst>
                    </a:gridCol>
                  </a:tblGrid>
                  <a:tr h="0">
                    <a:tc>
                      <a:txBody>
                        <a:bodyPr/>
                        <a:lstStyle/>
                        <a:p>
                          <a:pPr algn="ctr">
                            <a:spcAft>
                              <a:spcPts val="600"/>
                            </a:spcAft>
                          </a:pPr>
                          <a:r>
                            <a:rPr lang="en-GB" sz="1400" b="1" dirty="0">
                              <a:effectLst/>
                            </a:rPr>
                            <a:t>Question 2</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600"/>
                            </a:spcAft>
                          </a:pPr>
                          <a:r>
                            <a:rPr lang="en-GB" sz="1400" b="1" dirty="0">
                              <a:effectLst/>
                            </a:rPr>
                            <a:t>Your corrections</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469935684"/>
                      </a:ext>
                    </a:extLst>
                  </a:tr>
                  <a:tr h="363768">
                    <a:tc>
                      <a:txBody>
                        <a:bodyPr/>
                        <a:lstStyle/>
                        <a:p>
                          <a:pPr algn="ctr">
                            <a:spcAft>
                              <a:spcPts val="600"/>
                            </a:spcAft>
                          </a:pPr>
                          <a:r>
                            <a:rPr lang="en-GB" sz="1400" dirty="0">
                              <a:effectLst/>
                            </a:rPr>
                            <a:t>Solve  </a:t>
                          </a:r>
                          <a14:m>
                            <m:oMath xmlns:m="http://schemas.openxmlformats.org/officeDocument/2006/math">
                              <m:r>
                                <a:rPr lang="en-GB" sz="1400" b="0" i="0" smtClean="0">
                                  <a:effectLst/>
                                  <a:latin typeface="Cambria Math" panose="02040503050406030204" pitchFamily="18" charset="0"/>
                                </a:rPr>
                                <m:t>4</m:t>
                              </m:r>
                              <m:r>
                                <a:rPr lang="en-GB" sz="1400">
                                  <a:effectLst/>
                                  <a:latin typeface="Cambria Math" panose="02040503050406030204" pitchFamily="18" charset="0"/>
                                </a:rPr>
                                <m:t>𝑥</m:t>
                              </m:r>
                            </m:oMath>
                          </a14:m>
                          <a:r>
                            <a:rPr lang="en-GB" sz="1400" dirty="0">
                              <a:effectLst/>
                            </a:rPr>
                            <a:t> =  </a:t>
                          </a:r>
                          <a14:m>
                            <m:oMath xmlns:m="http://schemas.openxmlformats.org/officeDocument/2006/math">
                              <m:r>
                                <a:rPr lang="en-GB" sz="1400" b="0" i="1" smtClean="0">
                                  <a:effectLst/>
                                  <a:latin typeface="Cambria Math" panose="02040503050406030204" pitchFamily="18" charset="0"/>
                                </a:rPr>
                                <m:t>20</m:t>
                              </m:r>
                            </m:oMath>
                          </a14:m>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spcAft>
                              <a:spcPts val="600"/>
                            </a:spcAft>
                          </a:pPr>
                          <a:r>
                            <a:rPr lang="en-GB" sz="1400" dirty="0">
                              <a:effectLst/>
                            </a:rPr>
                            <a:t> Solve  </a:t>
                          </a:r>
                          <a14:m>
                            <m:oMath xmlns:m="http://schemas.openxmlformats.org/officeDocument/2006/math">
                              <m:r>
                                <a:rPr lang="en-GB" sz="1400" b="0" i="0" smtClean="0">
                                  <a:effectLst/>
                                  <a:latin typeface="Cambria Math" panose="02040503050406030204" pitchFamily="18" charset="0"/>
                                </a:rPr>
                                <m:t>4</m:t>
                              </m:r>
                              <m:r>
                                <a:rPr lang="en-GB" sz="1400">
                                  <a:effectLst/>
                                  <a:latin typeface="Cambria Math" panose="02040503050406030204" pitchFamily="18" charset="0"/>
                                </a:rPr>
                                <m:t>𝑥</m:t>
                              </m:r>
                            </m:oMath>
                          </a14:m>
                          <a:r>
                            <a:rPr lang="en-GB" sz="1400" dirty="0">
                              <a:effectLst/>
                            </a:rPr>
                            <a:t> =  </a:t>
                          </a:r>
                          <a14:m>
                            <m:oMath xmlns:m="http://schemas.openxmlformats.org/officeDocument/2006/math">
                              <m:r>
                                <a:rPr lang="en-GB" sz="1400" b="0" i="1" smtClean="0">
                                  <a:effectLst/>
                                  <a:latin typeface="Cambria Math" panose="02040503050406030204" pitchFamily="18" charset="0"/>
                                </a:rPr>
                                <m:t>20</m:t>
                              </m:r>
                            </m:oMath>
                          </a14:m>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2356891466"/>
                      </a:ext>
                    </a:extLst>
                  </a:tr>
                  <a:tr h="821227">
                    <a:tc>
                      <a:txBody>
                        <a:bodyPr/>
                        <a:lstStyle/>
                        <a:p>
                          <a:pPr algn="ctr">
                            <a:spcAft>
                              <a:spcPts val="600"/>
                            </a:spcAft>
                          </a:pPr>
                          <a:r>
                            <a:rPr lang="en-GB" sz="1400" dirty="0">
                              <a:effectLst/>
                            </a:rPr>
                            <a:t> 4</a:t>
                          </a:r>
                          <a:r>
                            <a:rPr lang="en-GB" sz="1400" i="1" dirty="0">
                              <a:effectLst/>
                              <a:latin typeface="Times New Roman" panose="02020603050405020304" pitchFamily="18" charset="0"/>
                              <a:cs typeface="Times New Roman" panose="02020603050405020304" pitchFamily="18" charset="0"/>
                            </a:rPr>
                            <a:t>x</a:t>
                          </a:r>
                          <a:r>
                            <a:rPr lang="en-GB" sz="1400" dirty="0">
                              <a:effectLst/>
                            </a:rPr>
                            <a:t> = 20</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457200">
                            <a:spcAft>
                              <a:spcPts val="600"/>
                            </a:spcAft>
                          </a:pPr>
                          <a:r>
                            <a:rPr lang="en-GB" sz="1400" dirty="0">
                              <a:effectLst/>
                            </a:rPr>
                            <a:t>          </a:t>
                          </a:r>
                          <a:r>
                            <a:rPr lang="en-GB" sz="1400" kern="1200" dirty="0">
                              <a:solidFill>
                                <a:schemeClr val="tx1"/>
                              </a:solidFill>
                              <a:effectLst/>
                              <a:latin typeface="+mn-lt"/>
                              <a:ea typeface="+mn-ea"/>
                              <a:cs typeface="+mn-cs"/>
                            </a:rPr>
                            <a:t>– </a:t>
                          </a:r>
                          <a:r>
                            <a:rPr lang="en-GB" sz="1400" dirty="0">
                              <a:effectLst/>
                            </a:rPr>
                            <a:t>4        </a:t>
                          </a:r>
                          <a:r>
                            <a:rPr lang="en-GB" sz="1400" kern="1200" dirty="0">
                              <a:solidFill>
                                <a:schemeClr val="tx1"/>
                              </a:solidFill>
                              <a:effectLst/>
                              <a:latin typeface="+mn-lt"/>
                              <a:ea typeface="+mn-ea"/>
                              <a:cs typeface="+mn-cs"/>
                            </a:rPr>
                            <a:t>– </a:t>
                          </a:r>
                          <a:r>
                            <a:rPr lang="en-GB" sz="1400" dirty="0">
                              <a:effectLst/>
                            </a:rPr>
                            <a:t>4</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400" i="1" dirty="0">
                              <a:effectLst/>
                              <a:latin typeface="Times New Roman" panose="02020603050405020304" pitchFamily="18" charset="0"/>
                              <a:cs typeface="Times New Roman" panose="02020603050405020304" pitchFamily="18" charset="0"/>
                            </a:rPr>
                            <a:t>x</a:t>
                          </a:r>
                          <a:r>
                            <a:rPr lang="en-GB" sz="1400" dirty="0">
                              <a:effectLst/>
                            </a:rPr>
                            <a:t> = 16</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endParaRPr lang="en-GB" sz="1200"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9936439"/>
                      </a:ext>
                    </a:extLst>
                  </a:tr>
                  <a:tr h="292669">
                    <a:tc>
                      <a:txBody>
                        <a:bodyPr/>
                        <a:lstStyle/>
                        <a:p>
                          <a:pPr>
                            <a:spcAft>
                              <a:spcPts val="600"/>
                            </a:spcAft>
                          </a:pPr>
                          <a:r>
                            <a:rPr lang="en-GB" sz="1400" dirty="0">
                              <a:effectLst/>
                            </a:rPr>
                            <a:t>What mistakes were made?</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spcAft>
                              <a:spcPts val="600"/>
                            </a:spcAft>
                          </a:pPr>
                          <a:endParaRPr lang="en-GB" sz="1200"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5461586"/>
                      </a:ext>
                    </a:extLst>
                  </a:tr>
                  <a:tr h="474539">
                    <a:tc>
                      <a:txBody>
                        <a:bodyPr/>
                        <a:lstStyle/>
                        <a:p>
                          <a:pPr>
                            <a:spcAft>
                              <a:spcPts val="600"/>
                            </a:spcAft>
                          </a:pPr>
                          <a:r>
                            <a:rPr lang="en-GB" sz="1400" dirty="0">
                              <a:effectLst/>
                            </a:rPr>
                            <a:t>Why do you think these mistakes were made?</a:t>
                          </a:r>
                          <a:endParaRPr lang="en-GB" sz="1200" dirty="0">
                            <a:effectLst/>
                          </a:endParaRPr>
                        </a:p>
                      </a:txBody>
                      <a:tcPr marL="68580" marR="68580" marT="0" marB="0">
                        <a:solidFill>
                          <a:schemeClr val="accent1">
                            <a:lumMod val="40000"/>
                            <a:lumOff val="60000"/>
                          </a:schemeClr>
                        </a:solidFill>
                      </a:tcPr>
                    </a:tc>
                    <a:tc>
                      <a:txBody>
                        <a:bodyPr/>
                        <a:lstStyle/>
                        <a:p>
                          <a:pPr>
                            <a:spcAft>
                              <a:spcPts val="600"/>
                            </a:spcAft>
                          </a:pPr>
                          <a:endParaRPr lang="en-GB" sz="1200"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420425"/>
                      </a:ext>
                    </a:extLst>
                  </a:tr>
                </a:tbl>
              </a:graphicData>
            </a:graphic>
          </p:graphicFrame>
        </mc:Choice>
        <mc:Fallback xmlns="">
          <p:graphicFrame>
            <p:nvGraphicFramePr>
              <p:cNvPr id="6" name="Table 5">
                <a:extLst>
                  <a:ext uri="{FF2B5EF4-FFF2-40B4-BE49-F238E27FC236}">
                    <a16:creationId xmlns:a16="http://schemas.microsoft.com/office/drawing/2014/main" id="{657F255A-C24D-3E24-A137-A8DD185C158C}"/>
                  </a:ext>
                </a:extLst>
              </p:cNvPr>
              <p:cNvGraphicFramePr>
                <a:graphicFrameLocks noGrp="1"/>
              </p:cNvGraphicFramePr>
              <p:nvPr>
                <p:extLst>
                  <p:ext uri="{D42A27DB-BD31-4B8C-83A1-F6EECF244321}">
                    <p14:modId xmlns:p14="http://schemas.microsoft.com/office/powerpoint/2010/main" val="4284650386"/>
                  </p:ext>
                </p:extLst>
              </p:nvPr>
            </p:nvGraphicFramePr>
            <p:xfrm>
              <a:off x="6122205" y="4137715"/>
              <a:ext cx="5721350" cy="2165563"/>
            </p:xfrm>
            <a:graphic>
              <a:graphicData uri="http://schemas.openxmlformats.org/drawingml/2006/table">
                <a:tbl>
                  <a:tblPr firstRow="1" firstCol="1" bandRow="1">
                    <a:tableStyleId>{5940675A-B579-460E-94D1-54222C63F5DA}</a:tableStyleId>
                  </a:tblPr>
                  <a:tblGrid>
                    <a:gridCol w="2549236">
                      <a:extLst>
                        <a:ext uri="{9D8B030D-6E8A-4147-A177-3AD203B41FA5}">
                          <a16:colId xmlns:a16="http://schemas.microsoft.com/office/drawing/2014/main" val="3081730145"/>
                        </a:ext>
                      </a:extLst>
                    </a:gridCol>
                    <a:gridCol w="3172114">
                      <a:extLst>
                        <a:ext uri="{9D8B030D-6E8A-4147-A177-3AD203B41FA5}">
                          <a16:colId xmlns:a16="http://schemas.microsoft.com/office/drawing/2014/main" val="1912672897"/>
                        </a:ext>
                      </a:extLst>
                    </a:gridCol>
                  </a:tblGrid>
                  <a:tr h="213360">
                    <a:tc>
                      <a:txBody>
                        <a:bodyPr/>
                        <a:lstStyle/>
                        <a:p>
                          <a:pPr algn="ctr">
                            <a:spcAft>
                              <a:spcPts val="600"/>
                            </a:spcAft>
                          </a:pPr>
                          <a:r>
                            <a:rPr lang="en-GB" sz="1400" b="1" dirty="0">
                              <a:effectLst/>
                            </a:rPr>
                            <a:t>Question 2</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600"/>
                            </a:spcAft>
                          </a:pPr>
                          <a:r>
                            <a:rPr lang="en-GB" sz="1400" b="1" dirty="0">
                              <a:effectLst/>
                            </a:rPr>
                            <a:t>Your corrections</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2469935684"/>
                      </a:ext>
                    </a:extLst>
                  </a:tr>
                  <a:tr h="363768">
                    <a:tc>
                      <a:txBody>
                        <a:bodyPr/>
                        <a:lstStyle/>
                        <a:p>
                          <a:endParaRPr lang="en-US"/>
                        </a:p>
                      </a:txBody>
                      <a:tcPr marL="68580" marR="68580" marT="0" marB="0" anchor="ctr">
                        <a:blipFill>
                          <a:blip r:embed="rId6"/>
                          <a:stretch>
                            <a:fillRect l="-239" t="-70000" r="-125120" b="-451667"/>
                          </a:stretch>
                        </a:blipFill>
                      </a:tcPr>
                    </a:tc>
                    <a:tc>
                      <a:txBody>
                        <a:bodyPr/>
                        <a:lstStyle/>
                        <a:p>
                          <a:endParaRPr lang="en-US"/>
                        </a:p>
                      </a:txBody>
                      <a:tcPr marL="68580" marR="68580" marT="0" marB="0" anchor="ctr">
                        <a:blipFill>
                          <a:blip r:embed="rId6"/>
                          <a:stretch>
                            <a:fillRect l="-80422" t="-70000" r="-384" b="-451667"/>
                          </a:stretch>
                        </a:blipFill>
                      </a:tcPr>
                    </a:tc>
                    <a:extLst>
                      <a:ext uri="{0D108BD9-81ED-4DB2-BD59-A6C34878D82A}">
                        <a16:rowId xmlns:a16="http://schemas.microsoft.com/office/drawing/2014/main" val="2356891466"/>
                      </a:ext>
                    </a:extLst>
                  </a:tr>
                  <a:tr h="821227">
                    <a:tc>
                      <a:txBody>
                        <a:bodyPr/>
                        <a:lstStyle/>
                        <a:p>
                          <a:pPr algn="ctr">
                            <a:spcAft>
                              <a:spcPts val="600"/>
                            </a:spcAft>
                          </a:pPr>
                          <a:r>
                            <a:rPr lang="en-GB" sz="1400" dirty="0">
                              <a:effectLst/>
                            </a:rPr>
                            <a:t> 4</a:t>
                          </a:r>
                          <a:r>
                            <a:rPr lang="en-GB" sz="1400" i="1" dirty="0">
                              <a:effectLst/>
                              <a:latin typeface="Times New Roman" panose="02020603050405020304" pitchFamily="18" charset="0"/>
                              <a:cs typeface="Times New Roman" panose="02020603050405020304" pitchFamily="18" charset="0"/>
                            </a:rPr>
                            <a:t>x</a:t>
                          </a:r>
                          <a:r>
                            <a:rPr lang="en-GB" sz="1400" dirty="0">
                              <a:effectLst/>
                            </a:rPr>
                            <a:t> = 20</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457200">
                            <a:spcAft>
                              <a:spcPts val="600"/>
                            </a:spcAft>
                          </a:pPr>
                          <a:r>
                            <a:rPr lang="en-GB" sz="1400" dirty="0">
                              <a:effectLst/>
                            </a:rPr>
                            <a:t>          </a:t>
                          </a:r>
                          <a:r>
                            <a:rPr lang="en-GB" sz="1400" kern="1200" dirty="0">
                              <a:solidFill>
                                <a:schemeClr val="tx1"/>
                              </a:solidFill>
                              <a:effectLst/>
                              <a:latin typeface="+mn-lt"/>
                              <a:ea typeface="+mn-ea"/>
                              <a:cs typeface="+mn-cs"/>
                            </a:rPr>
                            <a:t>– </a:t>
                          </a:r>
                          <a:r>
                            <a:rPr lang="en-GB" sz="1400" dirty="0">
                              <a:effectLst/>
                            </a:rPr>
                            <a:t>4        </a:t>
                          </a:r>
                          <a:r>
                            <a:rPr lang="en-GB" sz="1400" kern="1200" dirty="0">
                              <a:solidFill>
                                <a:schemeClr val="tx1"/>
                              </a:solidFill>
                              <a:effectLst/>
                              <a:latin typeface="+mn-lt"/>
                              <a:ea typeface="+mn-ea"/>
                              <a:cs typeface="+mn-cs"/>
                            </a:rPr>
                            <a:t>– </a:t>
                          </a:r>
                          <a:r>
                            <a:rPr lang="en-GB" sz="1400" dirty="0">
                              <a:effectLst/>
                            </a:rPr>
                            <a:t>4</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600"/>
                            </a:spcAft>
                          </a:pPr>
                          <a:r>
                            <a:rPr lang="en-GB" sz="1400" i="1" dirty="0">
                              <a:effectLst/>
                              <a:latin typeface="Times New Roman" panose="02020603050405020304" pitchFamily="18" charset="0"/>
                              <a:cs typeface="Times New Roman" panose="02020603050405020304" pitchFamily="18" charset="0"/>
                            </a:rPr>
                            <a:t>x</a:t>
                          </a:r>
                          <a:r>
                            <a:rPr lang="en-GB" sz="1400" dirty="0">
                              <a:effectLst/>
                            </a:rPr>
                            <a:t> = 16</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600"/>
                            </a:spcAft>
                          </a:pPr>
                          <a:endParaRPr lang="en-GB" sz="1200"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9936439"/>
                      </a:ext>
                    </a:extLst>
                  </a:tr>
                  <a:tr h="292669">
                    <a:tc>
                      <a:txBody>
                        <a:bodyPr/>
                        <a:lstStyle/>
                        <a:p>
                          <a:pPr>
                            <a:spcAft>
                              <a:spcPts val="600"/>
                            </a:spcAft>
                          </a:pPr>
                          <a:r>
                            <a:rPr lang="en-GB" sz="1400" dirty="0">
                              <a:effectLst/>
                            </a:rPr>
                            <a:t>What mistakes were made?</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spcAft>
                              <a:spcPts val="600"/>
                            </a:spcAft>
                          </a:pPr>
                          <a:endParaRPr lang="en-GB" sz="1200"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5461586"/>
                      </a:ext>
                    </a:extLst>
                  </a:tr>
                  <a:tr h="474539">
                    <a:tc>
                      <a:txBody>
                        <a:bodyPr/>
                        <a:lstStyle/>
                        <a:p>
                          <a:pPr>
                            <a:spcAft>
                              <a:spcPts val="600"/>
                            </a:spcAft>
                          </a:pPr>
                          <a:r>
                            <a:rPr lang="en-GB" sz="1400" dirty="0">
                              <a:effectLst/>
                            </a:rPr>
                            <a:t>Why do you think these mistakes were made?</a:t>
                          </a:r>
                          <a:endParaRPr lang="en-GB" sz="1200" dirty="0">
                            <a:effectLst/>
                          </a:endParaRPr>
                        </a:p>
                      </a:txBody>
                      <a:tcPr marL="68580" marR="68580" marT="0" marB="0">
                        <a:solidFill>
                          <a:schemeClr val="accent1">
                            <a:lumMod val="40000"/>
                            <a:lumOff val="60000"/>
                          </a:schemeClr>
                        </a:solidFill>
                      </a:tcPr>
                    </a:tc>
                    <a:tc>
                      <a:txBody>
                        <a:bodyPr/>
                        <a:lstStyle/>
                        <a:p>
                          <a:pPr>
                            <a:spcAft>
                              <a:spcPts val="600"/>
                            </a:spcAft>
                          </a:pPr>
                          <a:endParaRPr lang="en-GB" sz="1200"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420425"/>
                      </a:ext>
                    </a:extLst>
                  </a:tr>
                </a:tbl>
              </a:graphicData>
            </a:graphic>
          </p:graphicFrame>
        </mc:Fallback>
      </mc:AlternateContent>
      <p:sp>
        <p:nvSpPr>
          <p:cNvPr id="7" name="TextBox 6">
            <a:extLst>
              <a:ext uri="{FF2B5EF4-FFF2-40B4-BE49-F238E27FC236}">
                <a16:creationId xmlns:a16="http://schemas.microsoft.com/office/drawing/2014/main" id="{E104986A-01D9-7BFD-0215-6C0F45CD5247}"/>
              </a:ext>
            </a:extLst>
          </p:cNvPr>
          <p:cNvSpPr txBox="1"/>
          <p:nvPr/>
        </p:nvSpPr>
        <p:spPr>
          <a:xfrm>
            <a:off x="7313778" y="1127007"/>
            <a:ext cx="3462807" cy="584775"/>
          </a:xfrm>
          <a:prstGeom prst="rect">
            <a:avLst/>
          </a:prstGeom>
          <a:noFill/>
        </p:spPr>
        <p:txBody>
          <a:bodyPr wrap="none" rtlCol="0">
            <a:spAutoFit/>
          </a:bodyPr>
          <a:lstStyle/>
          <a:p>
            <a:r>
              <a:rPr lang="en-GB" sz="3200" b="1" dirty="0">
                <a:effectLst/>
                <a:latin typeface="Arial" panose="020B0604020202020204" pitchFamily="34" charset="0"/>
                <a:ea typeface="Calibri" panose="020F0502020204030204" pitchFamily="34" charset="0"/>
              </a:rPr>
              <a:t>Spot the mistake</a:t>
            </a:r>
            <a:endParaRPr lang="en-GB" sz="3200" b="1" dirty="0"/>
          </a:p>
        </p:txBody>
      </p:sp>
    </p:spTree>
    <p:extLst>
      <p:ext uri="{BB962C8B-B14F-4D97-AF65-F5344CB8AC3E}">
        <p14:creationId xmlns:p14="http://schemas.microsoft.com/office/powerpoint/2010/main" val="3771604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Spot the mistake answers (1–2)</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28</a:t>
            </a:fld>
            <a:endParaRPr lang="en-US" dirty="0"/>
          </a:p>
        </p:txBody>
      </p:sp>
      <p:grpSp>
        <p:nvGrpSpPr>
          <p:cNvPr id="8" name="Group 7">
            <a:extLst>
              <a:ext uri="{FF2B5EF4-FFF2-40B4-BE49-F238E27FC236}">
                <a16:creationId xmlns:a16="http://schemas.microsoft.com/office/drawing/2014/main" id="{44AC9862-2BBF-7B0D-B6D8-471E65B92B71}"/>
              </a:ext>
            </a:extLst>
          </p:cNvPr>
          <p:cNvGrpSpPr/>
          <p:nvPr/>
        </p:nvGrpSpPr>
        <p:grpSpPr>
          <a:xfrm>
            <a:off x="-27606" y="-17453"/>
            <a:ext cx="2091590" cy="1923564"/>
            <a:chOff x="-27606" y="-17453"/>
            <a:chExt cx="2091590" cy="1923564"/>
          </a:xfrm>
        </p:grpSpPr>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4610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grpSp>
      <p:sp>
        <p:nvSpPr>
          <p:cNvPr id="5" name="TextBox 4">
            <a:extLst>
              <a:ext uri="{FF2B5EF4-FFF2-40B4-BE49-F238E27FC236}">
                <a16:creationId xmlns:a16="http://schemas.microsoft.com/office/drawing/2014/main" id="{B0AB6807-1007-2C40-ACD3-85A647021B46}"/>
              </a:ext>
            </a:extLst>
          </p:cNvPr>
          <p:cNvSpPr txBox="1"/>
          <p:nvPr/>
        </p:nvSpPr>
        <p:spPr>
          <a:xfrm>
            <a:off x="1252097" y="5624997"/>
            <a:ext cx="8333888" cy="489878"/>
          </a:xfrm>
          <a:prstGeom prst="rect">
            <a:avLst/>
          </a:prstGeom>
          <a:noFill/>
        </p:spPr>
        <p:txBody>
          <a:bodyPr wrap="square" rtlCol="0">
            <a:spAutoFit/>
          </a:bodyPr>
          <a:lstStyle/>
          <a:p>
            <a:pPr>
              <a:lnSpc>
                <a:spcPts val="3100"/>
              </a:lnSpc>
              <a:spcAft>
                <a:spcPts val="600"/>
              </a:spcAft>
            </a:pPr>
            <a:r>
              <a:rPr lang="en-US" sz="2800" dirty="0">
                <a:latin typeface="Arial" panose="020B0604020202020204" pitchFamily="34" charset="0"/>
                <a:cs typeface="Arial" panose="020B0604020202020204" pitchFamily="34" charset="0"/>
              </a:rPr>
              <a:t>How would you avoid making these mistakes?</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0C9B4052-C708-7B97-EA83-A67960229D33}"/>
                  </a:ext>
                </a:extLst>
              </p:cNvPr>
              <p:cNvGraphicFramePr>
                <a:graphicFrameLocks noGrp="1"/>
              </p:cNvGraphicFramePr>
              <p:nvPr>
                <p:extLst>
                  <p:ext uri="{D42A27DB-BD31-4B8C-83A1-F6EECF244321}">
                    <p14:modId xmlns:p14="http://schemas.microsoft.com/office/powerpoint/2010/main" val="3390026072"/>
                  </p:ext>
                </p:extLst>
              </p:nvPr>
            </p:nvGraphicFramePr>
            <p:xfrm>
              <a:off x="1670400" y="1418764"/>
              <a:ext cx="4509707" cy="3916680"/>
            </p:xfrm>
            <a:graphic>
              <a:graphicData uri="http://schemas.openxmlformats.org/drawingml/2006/table">
                <a:tbl>
                  <a:tblPr firstRow="1" firstCol="1" bandRow="1"/>
                  <a:tblGrid>
                    <a:gridCol w="4509707">
                      <a:extLst>
                        <a:ext uri="{9D8B030D-6E8A-4147-A177-3AD203B41FA5}">
                          <a16:colId xmlns:a16="http://schemas.microsoft.com/office/drawing/2014/main" val="1449980317"/>
                        </a:ext>
                      </a:extLst>
                    </a:gridCol>
                  </a:tblGrid>
                  <a:tr h="0">
                    <a:tc>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Question 1</a:t>
                          </a:r>
                          <a:endParaRPr lang="en-SG"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56273086"/>
                      </a:ext>
                    </a:extLst>
                  </a:tr>
                  <a:tr h="62412">
                    <a:tc>
                      <a:txBody>
                        <a:bodyPr/>
                        <a:lstStyle/>
                        <a:p>
                          <a:pPr algn="ctr">
                            <a:spcAft>
                              <a:spcPts val="600"/>
                            </a:spcAft>
                          </a:pPr>
                          <a:r>
                            <a:rPr lang="en-GB" sz="2100" dirty="0">
                              <a:solidFill>
                                <a:schemeClr val="tx1"/>
                              </a:solidFill>
                              <a:effectLst/>
                              <a:latin typeface="Arial" panose="020B0604020202020204" pitchFamily="34" charset="0"/>
                              <a:ea typeface="FS Albert"/>
                              <a:cs typeface="Times New Roman" panose="02020603050405020304" pitchFamily="18" charset="0"/>
                            </a:rPr>
                            <a:t>Solve  </a:t>
                          </a:r>
                          <a14:m>
                            <m:oMath xmlns:m="http://schemas.openxmlformats.org/officeDocument/2006/math">
                              <m:r>
                                <a:rPr lang="en-GB" sz="2100" i="1">
                                  <a:solidFill>
                                    <a:schemeClr val="tx1"/>
                                  </a:solidFill>
                                  <a:effectLst/>
                                  <a:latin typeface="Cambria Math" panose="02040503050406030204" pitchFamily="18" charset="0"/>
                                  <a:ea typeface="FS Albert"/>
                                  <a:cs typeface="Times New Roman" panose="02020603050405020304" pitchFamily="18" charset="0"/>
                                </a:rPr>
                                <m:t>𝑥</m:t>
                              </m:r>
                              <m:r>
                                <a:rPr lang="en-GB" sz="2100" i="1">
                                  <a:solidFill>
                                    <a:schemeClr val="tx1"/>
                                  </a:solidFill>
                                  <a:effectLst/>
                                  <a:latin typeface="Cambria Math" panose="02040503050406030204" pitchFamily="18" charset="0"/>
                                  <a:ea typeface="FS Albert"/>
                                  <a:cs typeface="Times New Roman" panose="02020603050405020304" pitchFamily="18" charset="0"/>
                                </a:rPr>
                                <m:t>+4</m:t>
                              </m:r>
                            </m:oMath>
                          </a14:m>
                          <a:r>
                            <a:rPr lang="en-GB" sz="2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r>
                                <a:rPr lang="en-GB" sz="21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12</m:t>
                              </m:r>
                            </m:oMath>
                          </a14:m>
                          <a:endParaRPr lang="en-SG" sz="2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899108687"/>
                      </a:ext>
                    </a:extLst>
                  </a:tr>
                  <a:tr h="246380">
                    <a:tc>
                      <a:txBody>
                        <a:bodyPr/>
                        <a:lstStyle/>
                        <a:p>
                          <a:pPr algn="ctr">
                            <a:spcAft>
                              <a:spcPts val="600"/>
                            </a:spcAft>
                          </a:pPr>
                          <a:r>
                            <a:rPr lang="en-GB" sz="2100" dirty="0">
                              <a:effectLst/>
                              <a:latin typeface="Arial" panose="020B0604020202020204" pitchFamily="34" charset="0"/>
                              <a:ea typeface="FS Albert"/>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39584877"/>
                      </a:ext>
                    </a:extLst>
                  </a:tr>
                  <a:tr h="246380">
                    <a:tc>
                      <a:txBody>
                        <a:bodyPr/>
                        <a:lstStyle/>
                        <a:p>
                          <a:pPr algn="ctr">
                            <a:spcAft>
                              <a:spcPts val="600"/>
                            </a:spcAft>
                          </a:pPr>
                          <a:r>
                            <a:rPr lang="en-GB" sz="2100" i="1" dirty="0">
                              <a:solidFill>
                                <a:srgbClr val="4472C4"/>
                              </a:solidFill>
                              <a:effectLst/>
                              <a:latin typeface="Times New Roman" panose="02020603050405020304" pitchFamily="18" charset="0"/>
                              <a:ea typeface="FS Albert"/>
                              <a:cs typeface="Times New Roman" panose="02020603050405020304" pitchFamily="18" charset="0"/>
                            </a:rPr>
                            <a:t>x</a:t>
                          </a:r>
                          <a:r>
                            <a:rPr lang="en-GB" sz="2100" dirty="0">
                              <a:solidFill>
                                <a:srgbClr val="4472C4"/>
                              </a:solidFill>
                              <a:effectLst/>
                              <a:latin typeface="Open Sans" panose="020B0606030504020204" pitchFamily="34" charset="0"/>
                              <a:ea typeface="FS Albert"/>
                              <a:cs typeface="Times New Roman" panose="02020603050405020304" pitchFamily="18" charset="0"/>
                            </a:rPr>
                            <a:t> + 4 = 12</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41597324"/>
                      </a:ext>
                    </a:extLst>
                  </a:tr>
                  <a:tr h="208280">
                    <a:tc>
                      <a:txBody>
                        <a:bodyPr/>
                        <a:lstStyle/>
                        <a:p>
                          <a:pPr marL="457200" algn="l">
                            <a:spcAft>
                              <a:spcPts val="600"/>
                            </a:spcAft>
                          </a:pPr>
                          <a:r>
                            <a:rPr lang="en-GB" sz="2100" dirty="0">
                              <a:solidFill>
                                <a:srgbClr val="4472C4"/>
                              </a:solidFill>
                              <a:effectLst/>
                              <a:latin typeface="Open Sans" panose="020B0606030504020204" pitchFamily="34" charset="0"/>
                              <a:ea typeface="FS Albert"/>
                              <a:cs typeface="Times New Roman" panose="02020603050405020304" pitchFamily="18" charset="0"/>
                            </a:rPr>
                            <a:t>               – 4        – 4</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897296868"/>
                      </a:ext>
                    </a:extLst>
                  </a:tr>
                  <a:tr h="255270">
                    <a:tc>
                      <a:txBody>
                        <a:bodyPr/>
                        <a:lstStyle/>
                        <a:p>
                          <a:pPr algn="ctr">
                            <a:spcAft>
                              <a:spcPts val="600"/>
                            </a:spcAft>
                          </a:pPr>
                          <a:r>
                            <a:rPr lang="en-GB" sz="2100" i="1" dirty="0">
                              <a:solidFill>
                                <a:srgbClr val="4472C4"/>
                              </a:solidFill>
                              <a:effectLst/>
                              <a:latin typeface="Times New Roman" panose="02020603050405020304" pitchFamily="18" charset="0"/>
                              <a:ea typeface="FS Albert"/>
                              <a:cs typeface="Times New Roman" panose="02020603050405020304" pitchFamily="18" charset="0"/>
                            </a:rPr>
                            <a:t>x</a:t>
                          </a:r>
                          <a:r>
                            <a:rPr lang="en-GB" sz="2100" dirty="0">
                              <a:solidFill>
                                <a:srgbClr val="4472C4"/>
                              </a:solidFill>
                              <a:effectLst/>
                              <a:latin typeface="Open Sans" panose="020B0606030504020204" pitchFamily="34" charset="0"/>
                              <a:ea typeface="FS Albert"/>
                              <a:cs typeface="Times New Roman" panose="02020603050405020304" pitchFamily="18" charset="0"/>
                            </a:rPr>
                            <a:t> = 8</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39664133"/>
                      </a:ext>
                    </a:extLst>
                  </a:tr>
                  <a:tr h="0">
                    <a:tc>
                      <a:txBody>
                        <a:bodyPr/>
                        <a:lstStyle/>
                        <a:p>
                          <a:pPr algn="ctr">
                            <a:spcAft>
                              <a:spcPts val="600"/>
                            </a:spcAft>
                          </a:pPr>
                          <a:r>
                            <a:rPr lang="en-GB" sz="2100" dirty="0">
                              <a:effectLst/>
                              <a:latin typeface="Arial" panose="020B0604020202020204" pitchFamily="34" charset="0"/>
                              <a:ea typeface="FS Albert"/>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365057766"/>
                      </a:ext>
                    </a:extLst>
                  </a:tr>
                  <a:tr h="0">
                    <a:tc>
                      <a:txBody>
                        <a:bodyPr/>
                        <a:lstStyle/>
                        <a:p>
                          <a:pPr>
                            <a:spcAft>
                              <a:spcPts val="600"/>
                            </a:spcAft>
                          </a:pPr>
                          <a:r>
                            <a:rPr lang="en-GB" sz="2100" dirty="0">
                              <a:solidFill>
                                <a:srgbClr val="4472C4"/>
                              </a:solidFill>
                              <a:effectLst/>
                              <a:latin typeface="Arial" panose="020B0604020202020204" pitchFamily="34" charset="0"/>
                              <a:ea typeface="FS Albert"/>
                              <a:cs typeface="Times New Roman" panose="02020603050405020304" pitchFamily="18" charset="0"/>
                            </a:rPr>
                            <a:t>Added 4 to each side.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2100" dirty="0">
                              <a:solidFill>
                                <a:srgbClr val="4472C4"/>
                              </a:solidFill>
                              <a:effectLst/>
                              <a:latin typeface="Arial" panose="020B0604020202020204" pitchFamily="34" charset="0"/>
                              <a:ea typeface="FS Albert"/>
                              <a:cs typeface="Times New Roman" panose="02020603050405020304" pitchFamily="18" charset="0"/>
                            </a:rPr>
                            <a:t>Should have subtracted 4 from each side.</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579391207"/>
                      </a:ext>
                    </a:extLst>
                  </a:tr>
                  <a:tr h="0">
                    <a:tc>
                      <a:txBody>
                        <a:bodyPr/>
                        <a:lstStyle/>
                        <a:p>
                          <a:pPr>
                            <a:spcAft>
                              <a:spcPts val="600"/>
                            </a:spcAft>
                          </a:pPr>
                          <a:r>
                            <a:rPr lang="en-GB" sz="2100" dirty="0">
                              <a:solidFill>
                                <a:srgbClr val="4472C4"/>
                              </a:solidFill>
                              <a:effectLst/>
                              <a:latin typeface="Arial" panose="020B0604020202020204" pitchFamily="34" charset="0"/>
                              <a:cs typeface="Times New Roman" panose="02020603050405020304" pitchFamily="18" charset="0"/>
                            </a:rPr>
                            <a:t>The learner did not know they should use the inverse operation.</a:t>
                          </a:r>
                          <a:endParaRPr lang="en-SG" sz="2100" dirty="0">
                            <a:effectLst/>
                            <a:latin typeface="Arial" panose="020B060402020202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41437444"/>
                      </a:ext>
                    </a:extLst>
                  </a:tr>
                </a:tbl>
              </a:graphicData>
            </a:graphic>
          </p:graphicFrame>
        </mc:Choice>
        <mc:Fallback xmlns="">
          <p:graphicFrame>
            <p:nvGraphicFramePr>
              <p:cNvPr id="6" name="Table 5">
                <a:extLst>
                  <a:ext uri="{FF2B5EF4-FFF2-40B4-BE49-F238E27FC236}">
                    <a16:creationId xmlns:a16="http://schemas.microsoft.com/office/drawing/2014/main" id="{0C9B4052-C708-7B97-EA83-A67960229D33}"/>
                  </a:ext>
                </a:extLst>
              </p:cNvPr>
              <p:cNvGraphicFramePr>
                <a:graphicFrameLocks noGrp="1"/>
              </p:cNvGraphicFramePr>
              <p:nvPr>
                <p:extLst>
                  <p:ext uri="{D42A27DB-BD31-4B8C-83A1-F6EECF244321}">
                    <p14:modId xmlns:p14="http://schemas.microsoft.com/office/powerpoint/2010/main" val="3390026072"/>
                  </p:ext>
                </p:extLst>
              </p:nvPr>
            </p:nvGraphicFramePr>
            <p:xfrm>
              <a:off x="1670400" y="1418764"/>
              <a:ext cx="4509707" cy="3916680"/>
            </p:xfrm>
            <a:graphic>
              <a:graphicData uri="http://schemas.openxmlformats.org/drawingml/2006/table">
                <a:tbl>
                  <a:tblPr firstRow="1" firstCol="1" bandRow="1"/>
                  <a:tblGrid>
                    <a:gridCol w="4509707">
                      <a:extLst>
                        <a:ext uri="{9D8B030D-6E8A-4147-A177-3AD203B41FA5}">
                          <a16:colId xmlns:a16="http://schemas.microsoft.com/office/drawing/2014/main" val="1449980317"/>
                        </a:ext>
                      </a:extLst>
                    </a:gridCol>
                  </a:tblGrid>
                  <a:tr h="320040">
                    <a:tc>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Question 1</a:t>
                          </a:r>
                          <a:endParaRPr lang="en-SG"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56273086"/>
                      </a:ext>
                    </a:extLst>
                  </a:tr>
                  <a:tr h="320040">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blipFill>
                          <a:blip r:embed="rId3"/>
                          <a:stretch>
                            <a:fillRect l="-270" t="-126923" r="-270" b="-1086538"/>
                          </a:stretch>
                        </a:blipFill>
                      </a:tcPr>
                    </a:tc>
                    <a:extLst>
                      <a:ext uri="{0D108BD9-81ED-4DB2-BD59-A6C34878D82A}">
                        <a16:rowId xmlns:a16="http://schemas.microsoft.com/office/drawing/2014/main" val="3899108687"/>
                      </a:ext>
                    </a:extLst>
                  </a:tr>
                  <a:tr h="320040">
                    <a:tc>
                      <a:txBody>
                        <a:bodyPr/>
                        <a:lstStyle/>
                        <a:p>
                          <a:pPr algn="ctr">
                            <a:spcAft>
                              <a:spcPts val="600"/>
                            </a:spcAft>
                          </a:pPr>
                          <a:r>
                            <a:rPr lang="en-GB" sz="2100" dirty="0">
                              <a:effectLst/>
                              <a:latin typeface="Arial" panose="020B0604020202020204" pitchFamily="34" charset="0"/>
                              <a:ea typeface="FS Albert"/>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39584877"/>
                      </a:ext>
                    </a:extLst>
                  </a:tr>
                  <a:tr h="320040">
                    <a:tc>
                      <a:txBody>
                        <a:bodyPr/>
                        <a:lstStyle/>
                        <a:p>
                          <a:pPr algn="ctr">
                            <a:spcAft>
                              <a:spcPts val="600"/>
                            </a:spcAft>
                          </a:pPr>
                          <a:r>
                            <a:rPr lang="en-GB" sz="2100" i="1" dirty="0">
                              <a:solidFill>
                                <a:srgbClr val="4472C4"/>
                              </a:solidFill>
                              <a:effectLst/>
                              <a:latin typeface="Times New Roman" panose="02020603050405020304" pitchFamily="18" charset="0"/>
                              <a:ea typeface="FS Albert"/>
                              <a:cs typeface="Times New Roman" panose="02020603050405020304" pitchFamily="18" charset="0"/>
                            </a:rPr>
                            <a:t>x</a:t>
                          </a:r>
                          <a:r>
                            <a:rPr lang="en-GB" sz="2100" dirty="0">
                              <a:solidFill>
                                <a:srgbClr val="4472C4"/>
                              </a:solidFill>
                              <a:effectLst/>
                              <a:latin typeface="Open Sans" panose="020B0606030504020204" pitchFamily="34" charset="0"/>
                              <a:ea typeface="FS Albert"/>
                              <a:cs typeface="Times New Roman" panose="02020603050405020304" pitchFamily="18" charset="0"/>
                            </a:rPr>
                            <a:t> + 4 = 12</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41597324"/>
                      </a:ext>
                    </a:extLst>
                  </a:tr>
                  <a:tr h="320040">
                    <a:tc>
                      <a:txBody>
                        <a:bodyPr/>
                        <a:lstStyle/>
                        <a:p>
                          <a:pPr marL="457200" algn="l">
                            <a:spcAft>
                              <a:spcPts val="600"/>
                            </a:spcAft>
                          </a:pPr>
                          <a:r>
                            <a:rPr lang="en-GB" sz="2100" dirty="0">
                              <a:solidFill>
                                <a:srgbClr val="4472C4"/>
                              </a:solidFill>
                              <a:effectLst/>
                              <a:latin typeface="Open Sans" panose="020B0606030504020204" pitchFamily="34" charset="0"/>
                              <a:ea typeface="FS Albert"/>
                              <a:cs typeface="Times New Roman" panose="02020603050405020304" pitchFamily="18" charset="0"/>
                            </a:rPr>
                            <a:t>               – 4        – 4</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897296868"/>
                      </a:ext>
                    </a:extLst>
                  </a:tr>
                  <a:tr h="320040">
                    <a:tc>
                      <a:txBody>
                        <a:bodyPr/>
                        <a:lstStyle/>
                        <a:p>
                          <a:pPr algn="ctr">
                            <a:spcAft>
                              <a:spcPts val="600"/>
                            </a:spcAft>
                          </a:pPr>
                          <a:r>
                            <a:rPr lang="en-GB" sz="2100" i="1" dirty="0">
                              <a:solidFill>
                                <a:srgbClr val="4472C4"/>
                              </a:solidFill>
                              <a:effectLst/>
                              <a:latin typeface="Times New Roman" panose="02020603050405020304" pitchFamily="18" charset="0"/>
                              <a:ea typeface="FS Albert"/>
                              <a:cs typeface="Times New Roman" panose="02020603050405020304" pitchFamily="18" charset="0"/>
                            </a:rPr>
                            <a:t>x</a:t>
                          </a:r>
                          <a:r>
                            <a:rPr lang="en-GB" sz="2100" dirty="0">
                              <a:solidFill>
                                <a:srgbClr val="4472C4"/>
                              </a:solidFill>
                              <a:effectLst/>
                              <a:latin typeface="Open Sans" panose="020B0606030504020204" pitchFamily="34" charset="0"/>
                              <a:ea typeface="FS Albert"/>
                              <a:cs typeface="Times New Roman" panose="02020603050405020304" pitchFamily="18" charset="0"/>
                            </a:rPr>
                            <a:t> = 8</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39664133"/>
                      </a:ext>
                    </a:extLst>
                  </a:tr>
                  <a:tr h="320040">
                    <a:tc>
                      <a:txBody>
                        <a:bodyPr/>
                        <a:lstStyle/>
                        <a:p>
                          <a:pPr algn="ctr">
                            <a:spcAft>
                              <a:spcPts val="600"/>
                            </a:spcAft>
                          </a:pPr>
                          <a:r>
                            <a:rPr lang="en-GB" sz="2100" dirty="0">
                              <a:effectLst/>
                              <a:latin typeface="Arial" panose="020B0604020202020204" pitchFamily="34" charset="0"/>
                              <a:ea typeface="FS Albert"/>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365057766"/>
                      </a:ext>
                    </a:extLst>
                  </a:tr>
                  <a:tr h="1036320">
                    <a:tc>
                      <a:txBody>
                        <a:bodyPr/>
                        <a:lstStyle/>
                        <a:p>
                          <a:pPr>
                            <a:spcAft>
                              <a:spcPts val="600"/>
                            </a:spcAft>
                          </a:pPr>
                          <a:r>
                            <a:rPr lang="en-GB" sz="2100" dirty="0">
                              <a:solidFill>
                                <a:srgbClr val="4472C4"/>
                              </a:solidFill>
                              <a:effectLst/>
                              <a:latin typeface="Arial" panose="020B0604020202020204" pitchFamily="34" charset="0"/>
                              <a:ea typeface="FS Albert"/>
                              <a:cs typeface="Times New Roman" panose="02020603050405020304" pitchFamily="18" charset="0"/>
                            </a:rPr>
                            <a:t>Added 4 to each side.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r>
                            <a:rPr lang="en-GB" sz="2100" dirty="0">
                              <a:solidFill>
                                <a:srgbClr val="4472C4"/>
                              </a:solidFill>
                              <a:effectLst/>
                              <a:latin typeface="Arial" panose="020B0604020202020204" pitchFamily="34" charset="0"/>
                              <a:ea typeface="FS Albert"/>
                              <a:cs typeface="Times New Roman" panose="02020603050405020304" pitchFamily="18" charset="0"/>
                            </a:rPr>
                            <a:t>Should have subtracted 4 from each side.</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579391207"/>
                      </a:ext>
                    </a:extLst>
                  </a:tr>
                  <a:tr h="640080">
                    <a:tc>
                      <a:txBody>
                        <a:bodyPr/>
                        <a:lstStyle/>
                        <a:p>
                          <a:pPr>
                            <a:spcAft>
                              <a:spcPts val="600"/>
                            </a:spcAft>
                          </a:pPr>
                          <a:r>
                            <a:rPr lang="en-GB" sz="2100" dirty="0">
                              <a:solidFill>
                                <a:srgbClr val="4472C4"/>
                              </a:solidFill>
                              <a:effectLst/>
                              <a:latin typeface="Arial" panose="020B0604020202020204" pitchFamily="34" charset="0"/>
                              <a:cs typeface="Times New Roman" panose="02020603050405020304" pitchFamily="18" charset="0"/>
                            </a:rPr>
                            <a:t>The learner did not know they should use the inverse operation.</a:t>
                          </a:r>
                          <a:endParaRPr lang="en-SG" sz="2100" dirty="0">
                            <a:effectLst/>
                            <a:latin typeface="Arial" panose="020B060402020202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4143744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3EE1CE6C-A2D1-9A65-7714-D19A8458D0EA}"/>
                  </a:ext>
                </a:extLst>
              </p:cNvPr>
              <p:cNvGraphicFramePr>
                <a:graphicFrameLocks noGrp="1"/>
              </p:cNvGraphicFramePr>
              <p:nvPr>
                <p:extLst>
                  <p:ext uri="{D42A27DB-BD31-4B8C-83A1-F6EECF244321}">
                    <p14:modId xmlns:p14="http://schemas.microsoft.com/office/powerpoint/2010/main" val="683733475"/>
                  </p:ext>
                </p:extLst>
              </p:nvPr>
            </p:nvGraphicFramePr>
            <p:xfrm>
              <a:off x="6686348" y="1418764"/>
              <a:ext cx="4509707" cy="3916680"/>
            </p:xfrm>
            <a:graphic>
              <a:graphicData uri="http://schemas.openxmlformats.org/drawingml/2006/table">
                <a:tbl>
                  <a:tblPr firstRow="1" firstCol="1" bandRow="1"/>
                  <a:tblGrid>
                    <a:gridCol w="4509707">
                      <a:extLst>
                        <a:ext uri="{9D8B030D-6E8A-4147-A177-3AD203B41FA5}">
                          <a16:colId xmlns:a16="http://schemas.microsoft.com/office/drawing/2014/main" val="1449980317"/>
                        </a:ext>
                      </a:extLst>
                    </a:gridCol>
                  </a:tblGrid>
                  <a:tr h="0">
                    <a:tc>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Question 2</a:t>
                          </a:r>
                          <a:endParaRPr lang="en-SG"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56273086"/>
                      </a:ext>
                    </a:extLst>
                  </a:tr>
                  <a:tr h="0">
                    <a:tc>
                      <a:txBody>
                        <a:bodyPr/>
                        <a:lstStyle/>
                        <a:p>
                          <a:pPr algn="ctr">
                            <a:spcAft>
                              <a:spcPts val="600"/>
                            </a:spcAft>
                          </a:pPr>
                          <a:r>
                            <a:rPr lang="en-GB" sz="2100" dirty="0">
                              <a:solidFill>
                                <a:schemeClr val="tx1"/>
                              </a:solidFill>
                              <a:effectLst/>
                              <a:latin typeface="Arial" panose="020B0604020202020204" pitchFamily="34" charset="0"/>
                              <a:ea typeface="FS Albert"/>
                              <a:cs typeface="Times New Roman" panose="02020603050405020304" pitchFamily="18" charset="0"/>
                            </a:rPr>
                            <a:t>Solve 4</a:t>
                          </a:r>
                          <a14:m>
                            <m:oMath xmlns:m="http://schemas.openxmlformats.org/officeDocument/2006/math">
                              <m:r>
                                <a:rPr lang="en-GB" sz="2100" i="1" smtClean="0">
                                  <a:solidFill>
                                    <a:schemeClr val="tx1"/>
                                  </a:solidFill>
                                  <a:effectLst/>
                                  <a:latin typeface="Cambria Math" panose="02040503050406030204" pitchFamily="18" charset="0"/>
                                  <a:ea typeface="FS Albert"/>
                                  <a:cs typeface="Times New Roman" panose="02020603050405020304" pitchFamily="18" charset="0"/>
                                </a:rPr>
                                <m:t>𝑥</m:t>
                              </m:r>
                            </m:oMath>
                          </a14:m>
                          <a:r>
                            <a:rPr lang="en-GB" sz="2100" dirty="0">
                              <a:solidFill>
                                <a:schemeClr val="tx1"/>
                              </a:solidFill>
                              <a:effectLst/>
                              <a:latin typeface="Arial" panose="020B0604020202020204" pitchFamily="34" charset="0"/>
                              <a:ea typeface="FS Albert"/>
                              <a:cs typeface="Times New Roman" panose="02020603050405020304" pitchFamily="18" charset="0"/>
                            </a:rPr>
                            <a:t> =  20</a:t>
                          </a:r>
                          <a:endParaRPr lang="en-SG" sz="2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899108687"/>
                      </a:ext>
                    </a:extLst>
                  </a:tr>
                  <a:tr h="246380">
                    <a:tc>
                      <a:txBody>
                        <a:bodyPr/>
                        <a:lstStyle/>
                        <a:p>
                          <a:pPr algn="ctr">
                            <a:spcAft>
                              <a:spcPts val="600"/>
                            </a:spcAft>
                          </a:pPr>
                          <a:r>
                            <a:rPr lang="en-GB" sz="2100" dirty="0">
                              <a:effectLst/>
                              <a:latin typeface="Arial" panose="020B0604020202020204" pitchFamily="34" charset="0"/>
                              <a:ea typeface="FS Albert"/>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39584877"/>
                      </a:ext>
                    </a:extLst>
                  </a:tr>
                  <a:tr h="246380">
                    <a:tc>
                      <a:txBody>
                        <a:bodyPr/>
                        <a:lstStyle/>
                        <a:p>
                          <a:pPr algn="ctr">
                            <a:spcAft>
                              <a:spcPts val="600"/>
                            </a:spcAft>
                          </a:pPr>
                          <a:r>
                            <a:rPr lang="en-GB" sz="2100" i="0" dirty="0">
                              <a:solidFill>
                                <a:srgbClr val="4472C4"/>
                              </a:solidFill>
                              <a:effectLst/>
                              <a:latin typeface="Arial" panose="020B0604020202020204" pitchFamily="34" charset="0"/>
                              <a:ea typeface="Calibri" panose="020F0502020204030204" pitchFamily="34" charset="0"/>
                              <a:cs typeface="Arial" panose="020B0604020202020204" pitchFamily="34" charset="0"/>
                            </a:rPr>
                            <a:t>4</a:t>
                          </a:r>
                          <a:r>
                            <a:rPr lang="en-GB" sz="2100" i="1" dirty="0">
                              <a:solidFill>
                                <a:srgbClr val="4472C4"/>
                              </a:solidFill>
                              <a:effectLst/>
                              <a:latin typeface="Times New Roman" panose="02020603050405020304" pitchFamily="18" charset="0"/>
                              <a:ea typeface="FS Albert"/>
                              <a:cs typeface="Times New Roman" panose="02020603050405020304" pitchFamily="18" charset="0"/>
                            </a:rPr>
                            <a:t>x</a:t>
                          </a:r>
                          <a:r>
                            <a:rPr lang="en-GB" sz="2100" i="0" dirty="0">
                              <a:solidFill>
                                <a:srgbClr val="4472C4"/>
                              </a:solidFill>
                              <a:effectLst/>
                              <a:latin typeface="Arial" panose="020B0604020202020204" pitchFamily="34" charset="0"/>
                              <a:ea typeface="Calibri" panose="020F0502020204030204" pitchFamily="34" charset="0"/>
                              <a:cs typeface="Arial" panose="020B0604020202020204" pitchFamily="34" charset="0"/>
                            </a:rPr>
                            <a:t> = 20</a:t>
                          </a:r>
                          <a:endParaRPr lang="en-SG" sz="21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41597324"/>
                      </a:ext>
                    </a:extLst>
                  </a:tr>
                  <a:tr h="208280">
                    <a:tc>
                      <a:txBody>
                        <a:bodyPr/>
                        <a:lstStyle/>
                        <a:p>
                          <a:pPr marL="457200" algn="l">
                            <a:spcAft>
                              <a:spcPts val="600"/>
                            </a:spcAft>
                          </a:pPr>
                          <a:r>
                            <a:rPr lang="en-GB" sz="2100" dirty="0">
                              <a:solidFill>
                                <a:srgbClr val="4472C4"/>
                              </a:solidFill>
                              <a:effectLst/>
                              <a:latin typeface="Open Sans" panose="020B0606030504020204" pitchFamily="34" charset="0"/>
                              <a:ea typeface="FS Albert"/>
                              <a:cs typeface="Times New Roman" panose="02020603050405020304" pitchFamily="18" charset="0"/>
                            </a:rPr>
                            <a:t>             ÷ 4             ÷ 4</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897296868"/>
                      </a:ext>
                    </a:extLst>
                  </a:tr>
                  <a:tr h="255270">
                    <a:tc>
                      <a:txBody>
                        <a:bodyPr/>
                        <a:lstStyle/>
                        <a:p>
                          <a:pPr algn="l">
                            <a:spcAft>
                              <a:spcPts val="600"/>
                            </a:spcAft>
                          </a:pPr>
                          <a:r>
                            <a:rPr lang="en-GB" sz="2100" baseline="0" dirty="0">
                              <a:solidFill>
                                <a:srgbClr val="4472C4"/>
                              </a:solidFill>
                              <a:effectLst/>
                              <a:latin typeface="Arial" panose="020B0604020202020204" pitchFamily="34" charset="0"/>
                              <a:ea typeface="FS Albert"/>
                              <a:cs typeface="Arial" panose="020B0604020202020204" pitchFamily="34" charset="0"/>
                            </a:rPr>
                            <a:t>                           </a:t>
                          </a:r>
                          <a:r>
                            <a:rPr lang="en-GB" sz="2100" i="1" dirty="0">
                              <a:solidFill>
                                <a:srgbClr val="4472C4"/>
                              </a:solidFill>
                              <a:effectLst/>
                              <a:latin typeface="Times New Roman" panose="02020603050405020304" pitchFamily="18" charset="0"/>
                              <a:ea typeface="FS Albert"/>
                              <a:cs typeface="Times New Roman" panose="02020603050405020304" pitchFamily="18" charset="0"/>
                            </a:rPr>
                            <a:t>x</a:t>
                          </a:r>
                          <a:r>
                            <a:rPr lang="en-GB" sz="2100" baseline="0" dirty="0">
                              <a:solidFill>
                                <a:srgbClr val="4472C4"/>
                              </a:solidFill>
                              <a:effectLst/>
                              <a:latin typeface="Arial" panose="020B0604020202020204" pitchFamily="34" charset="0"/>
                              <a:ea typeface="FS Albert"/>
                              <a:cs typeface="Arial" panose="020B0604020202020204" pitchFamily="34" charset="0"/>
                            </a:rPr>
                            <a:t> </a:t>
                          </a:r>
                          <a:r>
                            <a:rPr lang="en-GB" sz="2100" dirty="0">
                              <a:solidFill>
                                <a:srgbClr val="4472C4"/>
                              </a:solidFill>
                              <a:effectLst/>
                              <a:latin typeface="Arial" panose="020B0604020202020204" pitchFamily="34" charset="0"/>
                              <a:ea typeface="FS Albert"/>
                              <a:cs typeface="Arial" panose="020B0604020202020204" pitchFamily="34" charset="0"/>
                            </a:rPr>
                            <a:t>= 5</a:t>
                          </a:r>
                          <a:endParaRPr lang="en-SG" sz="2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39664133"/>
                      </a:ext>
                    </a:extLst>
                  </a:tr>
                  <a:tr h="0">
                    <a:tc>
                      <a:txBody>
                        <a:bodyPr/>
                        <a:lstStyle/>
                        <a:p>
                          <a:pPr algn="ctr">
                            <a:spcAft>
                              <a:spcPts val="600"/>
                            </a:spcAft>
                          </a:pPr>
                          <a:r>
                            <a:rPr lang="en-GB" sz="2100" dirty="0">
                              <a:effectLst/>
                              <a:latin typeface="Arial" panose="020B0604020202020204" pitchFamily="34" charset="0"/>
                              <a:ea typeface="FS Albert"/>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365057766"/>
                      </a:ext>
                    </a:extLst>
                  </a:tr>
                  <a:tr h="0">
                    <a:tc>
                      <a:txBody>
                        <a:bodyPr/>
                        <a:lstStyle/>
                        <a:p>
                          <a:pPr>
                            <a:spcAft>
                              <a:spcPts val="600"/>
                            </a:spcAft>
                          </a:pPr>
                          <a:r>
                            <a:rPr lang="en-US" sz="2100" dirty="0">
                              <a:solidFill>
                                <a:srgbClr val="4472C4"/>
                              </a:solidFill>
                              <a:effectLst/>
                              <a:latin typeface="Arial" panose="020B0604020202020204" pitchFamily="34" charset="0"/>
                              <a:ea typeface="FS Albert"/>
                              <a:cs typeface="Times New Roman" panose="02020603050405020304" pitchFamily="18" charset="0"/>
                            </a:rPr>
                            <a:t>Subtracted 4 from each side. </a:t>
                          </a:r>
                        </a:p>
                        <a:p>
                          <a:pPr>
                            <a:spcAft>
                              <a:spcPts val="600"/>
                            </a:spcAft>
                          </a:pPr>
                          <a:r>
                            <a:rPr lang="en-US" sz="2100" dirty="0">
                              <a:solidFill>
                                <a:srgbClr val="4472C4"/>
                              </a:solidFill>
                              <a:effectLst/>
                              <a:latin typeface="Arial" panose="020B0604020202020204" pitchFamily="34" charset="0"/>
                              <a:ea typeface="FS Albert"/>
                              <a:cs typeface="Times New Roman" panose="02020603050405020304" pitchFamily="18" charset="0"/>
                            </a:rPr>
                            <a:t>Should have divided each side by 4.</a:t>
                          </a: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579391207"/>
                      </a:ext>
                    </a:extLst>
                  </a:tr>
                  <a:tr h="0">
                    <a:tc>
                      <a:txBody>
                        <a:bodyPr/>
                        <a:lstStyle/>
                        <a:p>
                          <a:pPr>
                            <a:spcAft>
                              <a:spcPts val="600"/>
                            </a:spcAft>
                          </a:pPr>
                          <a:r>
                            <a:rPr lang="en-US" sz="2100" dirty="0">
                              <a:solidFill>
                                <a:srgbClr val="4472C4"/>
                              </a:solidFill>
                              <a:effectLst/>
                              <a:latin typeface="Arial" panose="020B0604020202020204" pitchFamily="34" charset="0"/>
                              <a:cs typeface="Times New Roman" panose="02020603050405020304" pitchFamily="18" charset="0"/>
                            </a:rPr>
                            <a:t>The learner thought ‘4</a:t>
                          </a:r>
                          <a:r>
                            <a:rPr lang="en-GB" sz="2100" i="1" dirty="0">
                              <a:solidFill>
                                <a:srgbClr val="4472C4"/>
                              </a:solidFill>
                              <a:effectLst/>
                              <a:latin typeface="Times New Roman" panose="02020603050405020304" pitchFamily="18" charset="0"/>
                              <a:ea typeface="FS Albert"/>
                              <a:cs typeface="Times New Roman" panose="02020603050405020304" pitchFamily="18" charset="0"/>
                            </a:rPr>
                            <a:t>x’</a:t>
                          </a:r>
                          <a:r>
                            <a:rPr lang="en-US" sz="2100" dirty="0">
                              <a:solidFill>
                                <a:srgbClr val="4472C4"/>
                              </a:solidFill>
                              <a:effectLst/>
                              <a:latin typeface="Arial" panose="020B0604020202020204" pitchFamily="34" charset="0"/>
                              <a:cs typeface="Times New Roman" panose="02020603050405020304" pitchFamily="18" charset="0"/>
                            </a:rPr>
                            <a:t> means  </a:t>
                          </a:r>
                          <a:br>
                            <a:rPr lang="en-US" sz="2100" dirty="0">
                              <a:solidFill>
                                <a:srgbClr val="4472C4"/>
                              </a:solidFill>
                              <a:effectLst/>
                              <a:latin typeface="Arial" panose="020B0604020202020204" pitchFamily="34" charset="0"/>
                              <a:cs typeface="Times New Roman" panose="02020603050405020304" pitchFamily="18" charset="0"/>
                            </a:rPr>
                          </a:br>
                          <a:r>
                            <a:rPr lang="en-US" sz="2100" dirty="0">
                              <a:solidFill>
                                <a:srgbClr val="4472C4"/>
                              </a:solidFill>
                              <a:effectLst/>
                              <a:latin typeface="Arial" panose="020B0604020202020204" pitchFamily="34" charset="0"/>
                              <a:cs typeface="Times New Roman" panose="02020603050405020304" pitchFamily="18" charset="0"/>
                            </a:rPr>
                            <a:t>4 + </a:t>
                          </a:r>
                          <a:r>
                            <a:rPr lang="en-GB" sz="2100" i="1" dirty="0">
                              <a:solidFill>
                                <a:srgbClr val="4472C4"/>
                              </a:solidFill>
                              <a:effectLst/>
                              <a:latin typeface="Times New Roman" panose="02020603050405020304" pitchFamily="18" charset="0"/>
                              <a:ea typeface="FS Albert"/>
                              <a:cs typeface="Times New Roman" panose="02020603050405020304" pitchFamily="18" charset="0"/>
                            </a:rPr>
                            <a:t>x</a:t>
                          </a:r>
                          <a:r>
                            <a:rPr lang="en-US" sz="2100" i="1" dirty="0">
                              <a:solidFill>
                                <a:srgbClr val="4472C4"/>
                              </a:solidFill>
                              <a:effectLst/>
                              <a:latin typeface="Arial" panose="020B0604020202020204" pitchFamily="34" charset="0"/>
                              <a:ea typeface="FS Albert"/>
                              <a:cs typeface="Times New Roman" panose="02020603050405020304" pitchFamily="18" charset="0"/>
                            </a:rPr>
                            <a:t>; </a:t>
                          </a:r>
                          <a:r>
                            <a:rPr lang="en-US" sz="2100" dirty="0">
                              <a:solidFill>
                                <a:srgbClr val="4472C4"/>
                              </a:solidFill>
                              <a:effectLst/>
                              <a:latin typeface="Arial" panose="020B0604020202020204" pitchFamily="34" charset="0"/>
                              <a:cs typeface="Times New Roman" panose="02020603050405020304" pitchFamily="18" charset="0"/>
                            </a:rPr>
                            <a:t>they thought that subtracting 4 will leave </a:t>
                          </a:r>
                          <a:r>
                            <a:rPr lang="en-GB" sz="2100" i="1" dirty="0">
                              <a:solidFill>
                                <a:srgbClr val="4472C4"/>
                              </a:solidFill>
                              <a:effectLst/>
                              <a:latin typeface="Times New Roman" panose="02020603050405020304" pitchFamily="18" charset="0"/>
                              <a:ea typeface="FS Albert"/>
                              <a:cs typeface="Times New Roman" panose="02020603050405020304" pitchFamily="18" charset="0"/>
                            </a:rPr>
                            <a:t>x</a:t>
                          </a:r>
                          <a:r>
                            <a:rPr lang="en-US" sz="2100" dirty="0">
                              <a:solidFill>
                                <a:srgbClr val="4472C4"/>
                              </a:solidFill>
                              <a:effectLst/>
                              <a:latin typeface="Arial" panose="020B0604020202020204" pitchFamily="34" charset="0"/>
                              <a:cs typeface="Times New Roman" panose="02020603050405020304" pitchFamily="18" charset="0"/>
                            </a:rPr>
                            <a:t> on its own.</a:t>
                          </a:r>
                          <a:endParaRPr lang="en-SG" sz="2100" dirty="0">
                            <a:effectLst/>
                            <a:latin typeface="Arial" panose="020B060402020202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41437444"/>
                      </a:ext>
                    </a:extLst>
                  </a:tr>
                </a:tbl>
              </a:graphicData>
            </a:graphic>
          </p:graphicFrame>
        </mc:Choice>
        <mc:Fallback xmlns="">
          <p:graphicFrame>
            <p:nvGraphicFramePr>
              <p:cNvPr id="11" name="Table 10">
                <a:extLst>
                  <a:ext uri="{FF2B5EF4-FFF2-40B4-BE49-F238E27FC236}">
                    <a16:creationId xmlns:a16="http://schemas.microsoft.com/office/drawing/2014/main" id="{3EE1CE6C-A2D1-9A65-7714-D19A8458D0EA}"/>
                  </a:ext>
                </a:extLst>
              </p:cNvPr>
              <p:cNvGraphicFramePr>
                <a:graphicFrameLocks noGrp="1"/>
              </p:cNvGraphicFramePr>
              <p:nvPr>
                <p:extLst>
                  <p:ext uri="{D42A27DB-BD31-4B8C-83A1-F6EECF244321}">
                    <p14:modId xmlns:p14="http://schemas.microsoft.com/office/powerpoint/2010/main" val="683733475"/>
                  </p:ext>
                </p:extLst>
              </p:nvPr>
            </p:nvGraphicFramePr>
            <p:xfrm>
              <a:off x="6686348" y="1418764"/>
              <a:ext cx="4509707" cy="3916680"/>
            </p:xfrm>
            <a:graphic>
              <a:graphicData uri="http://schemas.openxmlformats.org/drawingml/2006/table">
                <a:tbl>
                  <a:tblPr firstRow="1" firstCol="1" bandRow="1"/>
                  <a:tblGrid>
                    <a:gridCol w="4509707">
                      <a:extLst>
                        <a:ext uri="{9D8B030D-6E8A-4147-A177-3AD203B41FA5}">
                          <a16:colId xmlns:a16="http://schemas.microsoft.com/office/drawing/2014/main" val="1449980317"/>
                        </a:ext>
                      </a:extLst>
                    </a:gridCol>
                  </a:tblGrid>
                  <a:tr h="320040">
                    <a:tc>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Question 2</a:t>
                          </a:r>
                          <a:endParaRPr lang="en-SG"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56273086"/>
                      </a:ext>
                    </a:extLst>
                  </a:tr>
                  <a:tr h="320040">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blipFill>
                          <a:blip r:embed="rId4"/>
                          <a:stretch>
                            <a:fillRect l="-135" t="-126923" r="-270" b="-1088462"/>
                          </a:stretch>
                        </a:blipFill>
                      </a:tcPr>
                    </a:tc>
                    <a:extLst>
                      <a:ext uri="{0D108BD9-81ED-4DB2-BD59-A6C34878D82A}">
                        <a16:rowId xmlns:a16="http://schemas.microsoft.com/office/drawing/2014/main" val="3899108687"/>
                      </a:ext>
                    </a:extLst>
                  </a:tr>
                  <a:tr h="320040">
                    <a:tc>
                      <a:txBody>
                        <a:bodyPr/>
                        <a:lstStyle/>
                        <a:p>
                          <a:pPr algn="ctr">
                            <a:spcAft>
                              <a:spcPts val="600"/>
                            </a:spcAft>
                          </a:pPr>
                          <a:r>
                            <a:rPr lang="en-GB" sz="2100" dirty="0">
                              <a:effectLst/>
                              <a:latin typeface="Arial" panose="020B0604020202020204" pitchFamily="34" charset="0"/>
                              <a:ea typeface="FS Albert"/>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39584877"/>
                      </a:ext>
                    </a:extLst>
                  </a:tr>
                  <a:tr h="320040">
                    <a:tc>
                      <a:txBody>
                        <a:bodyPr/>
                        <a:lstStyle/>
                        <a:p>
                          <a:pPr algn="ctr">
                            <a:spcAft>
                              <a:spcPts val="600"/>
                            </a:spcAft>
                          </a:pPr>
                          <a:r>
                            <a:rPr lang="en-GB" sz="2100" i="0" dirty="0">
                              <a:solidFill>
                                <a:srgbClr val="4472C4"/>
                              </a:solidFill>
                              <a:effectLst/>
                              <a:latin typeface="Arial" panose="020B0604020202020204" pitchFamily="34" charset="0"/>
                              <a:ea typeface="Calibri" panose="020F0502020204030204" pitchFamily="34" charset="0"/>
                              <a:cs typeface="Arial" panose="020B0604020202020204" pitchFamily="34" charset="0"/>
                            </a:rPr>
                            <a:t>4</a:t>
                          </a:r>
                          <a:r>
                            <a:rPr lang="en-GB" sz="2100" i="1" dirty="0">
                              <a:solidFill>
                                <a:srgbClr val="4472C4"/>
                              </a:solidFill>
                              <a:effectLst/>
                              <a:latin typeface="Times New Roman" panose="02020603050405020304" pitchFamily="18" charset="0"/>
                              <a:ea typeface="FS Albert"/>
                              <a:cs typeface="Times New Roman" panose="02020603050405020304" pitchFamily="18" charset="0"/>
                            </a:rPr>
                            <a:t>x</a:t>
                          </a:r>
                          <a:r>
                            <a:rPr lang="en-GB" sz="2100" i="0" dirty="0">
                              <a:solidFill>
                                <a:srgbClr val="4472C4"/>
                              </a:solidFill>
                              <a:effectLst/>
                              <a:latin typeface="Arial" panose="020B0604020202020204" pitchFamily="34" charset="0"/>
                              <a:ea typeface="Calibri" panose="020F0502020204030204" pitchFamily="34" charset="0"/>
                              <a:cs typeface="Arial" panose="020B0604020202020204" pitchFamily="34" charset="0"/>
                            </a:rPr>
                            <a:t> = 20</a:t>
                          </a:r>
                          <a:endParaRPr lang="en-SG" sz="2100" i="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41597324"/>
                      </a:ext>
                    </a:extLst>
                  </a:tr>
                  <a:tr h="320040">
                    <a:tc>
                      <a:txBody>
                        <a:bodyPr/>
                        <a:lstStyle/>
                        <a:p>
                          <a:pPr marL="457200" algn="l">
                            <a:spcAft>
                              <a:spcPts val="600"/>
                            </a:spcAft>
                          </a:pPr>
                          <a:r>
                            <a:rPr lang="en-GB" sz="2100" dirty="0">
                              <a:solidFill>
                                <a:srgbClr val="4472C4"/>
                              </a:solidFill>
                              <a:effectLst/>
                              <a:latin typeface="Open Sans" panose="020B0606030504020204" pitchFamily="34" charset="0"/>
                              <a:ea typeface="FS Albert"/>
                              <a:cs typeface="Times New Roman" panose="02020603050405020304" pitchFamily="18" charset="0"/>
                            </a:rPr>
                            <a:t>             ÷ 4             ÷ 4</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897296868"/>
                      </a:ext>
                    </a:extLst>
                  </a:tr>
                  <a:tr h="320040">
                    <a:tc>
                      <a:txBody>
                        <a:bodyPr/>
                        <a:lstStyle/>
                        <a:p>
                          <a:pPr algn="l">
                            <a:spcAft>
                              <a:spcPts val="600"/>
                            </a:spcAft>
                          </a:pPr>
                          <a:r>
                            <a:rPr lang="en-GB" sz="2100" baseline="0" dirty="0">
                              <a:solidFill>
                                <a:srgbClr val="4472C4"/>
                              </a:solidFill>
                              <a:effectLst/>
                              <a:latin typeface="Arial" panose="020B0604020202020204" pitchFamily="34" charset="0"/>
                              <a:ea typeface="FS Albert"/>
                              <a:cs typeface="Arial" panose="020B0604020202020204" pitchFamily="34" charset="0"/>
                            </a:rPr>
                            <a:t>                           </a:t>
                          </a:r>
                          <a:r>
                            <a:rPr lang="en-GB" sz="2100" i="1" dirty="0">
                              <a:solidFill>
                                <a:srgbClr val="4472C4"/>
                              </a:solidFill>
                              <a:effectLst/>
                              <a:latin typeface="Times New Roman" panose="02020603050405020304" pitchFamily="18" charset="0"/>
                              <a:ea typeface="FS Albert"/>
                              <a:cs typeface="Times New Roman" panose="02020603050405020304" pitchFamily="18" charset="0"/>
                            </a:rPr>
                            <a:t>x</a:t>
                          </a:r>
                          <a:r>
                            <a:rPr lang="en-GB" sz="2100" baseline="0" dirty="0">
                              <a:solidFill>
                                <a:srgbClr val="4472C4"/>
                              </a:solidFill>
                              <a:effectLst/>
                              <a:latin typeface="Arial" panose="020B0604020202020204" pitchFamily="34" charset="0"/>
                              <a:ea typeface="FS Albert"/>
                              <a:cs typeface="Arial" panose="020B0604020202020204" pitchFamily="34" charset="0"/>
                            </a:rPr>
                            <a:t> </a:t>
                          </a:r>
                          <a:r>
                            <a:rPr lang="en-GB" sz="2100" dirty="0">
                              <a:solidFill>
                                <a:srgbClr val="4472C4"/>
                              </a:solidFill>
                              <a:effectLst/>
                              <a:latin typeface="Arial" panose="020B0604020202020204" pitchFamily="34" charset="0"/>
                              <a:ea typeface="FS Albert"/>
                              <a:cs typeface="Arial" panose="020B0604020202020204" pitchFamily="34" charset="0"/>
                            </a:rPr>
                            <a:t>= 5</a:t>
                          </a:r>
                          <a:endParaRPr lang="en-SG" sz="2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39664133"/>
                      </a:ext>
                    </a:extLst>
                  </a:tr>
                  <a:tr h="320040">
                    <a:tc>
                      <a:txBody>
                        <a:bodyPr/>
                        <a:lstStyle/>
                        <a:p>
                          <a:pPr algn="ctr">
                            <a:spcAft>
                              <a:spcPts val="600"/>
                            </a:spcAft>
                          </a:pPr>
                          <a:r>
                            <a:rPr lang="en-GB" sz="2100" dirty="0">
                              <a:effectLst/>
                              <a:latin typeface="Arial" panose="020B0604020202020204" pitchFamily="34" charset="0"/>
                              <a:ea typeface="FS Albert"/>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365057766"/>
                      </a:ext>
                    </a:extLst>
                  </a:tr>
                  <a:tr h="716280">
                    <a:tc>
                      <a:txBody>
                        <a:bodyPr/>
                        <a:lstStyle/>
                        <a:p>
                          <a:pPr>
                            <a:spcAft>
                              <a:spcPts val="600"/>
                            </a:spcAft>
                          </a:pPr>
                          <a:r>
                            <a:rPr lang="en-US" sz="2100" dirty="0">
                              <a:solidFill>
                                <a:srgbClr val="4472C4"/>
                              </a:solidFill>
                              <a:effectLst/>
                              <a:latin typeface="Arial" panose="020B0604020202020204" pitchFamily="34" charset="0"/>
                              <a:ea typeface="FS Albert"/>
                              <a:cs typeface="Times New Roman" panose="02020603050405020304" pitchFamily="18" charset="0"/>
                            </a:rPr>
                            <a:t>Subtracted 4 from each side. </a:t>
                          </a:r>
                        </a:p>
                        <a:p>
                          <a:pPr>
                            <a:spcAft>
                              <a:spcPts val="600"/>
                            </a:spcAft>
                          </a:pPr>
                          <a:r>
                            <a:rPr lang="en-US" sz="2100" dirty="0">
                              <a:solidFill>
                                <a:srgbClr val="4472C4"/>
                              </a:solidFill>
                              <a:effectLst/>
                              <a:latin typeface="Arial" panose="020B0604020202020204" pitchFamily="34" charset="0"/>
                              <a:ea typeface="FS Albert"/>
                              <a:cs typeface="Times New Roman" panose="02020603050405020304" pitchFamily="18" charset="0"/>
                            </a:rPr>
                            <a:t>Should have divided each side by 4.</a:t>
                          </a: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579391207"/>
                      </a:ext>
                    </a:extLst>
                  </a:tr>
                  <a:tr h="960120">
                    <a:tc>
                      <a:txBody>
                        <a:bodyPr/>
                        <a:lstStyle/>
                        <a:p>
                          <a:pPr>
                            <a:spcAft>
                              <a:spcPts val="600"/>
                            </a:spcAft>
                          </a:pPr>
                          <a:r>
                            <a:rPr lang="en-US" sz="2100" dirty="0">
                              <a:solidFill>
                                <a:srgbClr val="4472C4"/>
                              </a:solidFill>
                              <a:effectLst/>
                              <a:latin typeface="Arial" panose="020B0604020202020204" pitchFamily="34" charset="0"/>
                              <a:cs typeface="Times New Roman" panose="02020603050405020304" pitchFamily="18" charset="0"/>
                            </a:rPr>
                            <a:t>The learner thought ‘4</a:t>
                          </a:r>
                          <a:r>
                            <a:rPr lang="en-GB" sz="2100" i="1" dirty="0">
                              <a:solidFill>
                                <a:srgbClr val="4472C4"/>
                              </a:solidFill>
                              <a:effectLst/>
                              <a:latin typeface="Times New Roman" panose="02020603050405020304" pitchFamily="18" charset="0"/>
                              <a:ea typeface="FS Albert"/>
                              <a:cs typeface="Times New Roman" panose="02020603050405020304" pitchFamily="18" charset="0"/>
                            </a:rPr>
                            <a:t>x’</a:t>
                          </a:r>
                          <a:r>
                            <a:rPr lang="en-US" sz="2100" dirty="0">
                              <a:solidFill>
                                <a:srgbClr val="4472C4"/>
                              </a:solidFill>
                              <a:effectLst/>
                              <a:latin typeface="Arial" panose="020B0604020202020204" pitchFamily="34" charset="0"/>
                              <a:cs typeface="Times New Roman" panose="02020603050405020304" pitchFamily="18" charset="0"/>
                            </a:rPr>
                            <a:t> means  </a:t>
                          </a:r>
                          <a:br>
                            <a:rPr lang="en-US" sz="2100" dirty="0">
                              <a:solidFill>
                                <a:srgbClr val="4472C4"/>
                              </a:solidFill>
                              <a:effectLst/>
                              <a:latin typeface="Arial" panose="020B0604020202020204" pitchFamily="34" charset="0"/>
                              <a:cs typeface="Times New Roman" panose="02020603050405020304" pitchFamily="18" charset="0"/>
                            </a:rPr>
                          </a:br>
                          <a:r>
                            <a:rPr lang="en-US" sz="2100" dirty="0">
                              <a:solidFill>
                                <a:srgbClr val="4472C4"/>
                              </a:solidFill>
                              <a:effectLst/>
                              <a:latin typeface="Arial" panose="020B0604020202020204" pitchFamily="34" charset="0"/>
                              <a:cs typeface="Times New Roman" panose="02020603050405020304" pitchFamily="18" charset="0"/>
                            </a:rPr>
                            <a:t>4 + </a:t>
                          </a:r>
                          <a:r>
                            <a:rPr lang="en-GB" sz="2100" i="1" dirty="0">
                              <a:solidFill>
                                <a:srgbClr val="4472C4"/>
                              </a:solidFill>
                              <a:effectLst/>
                              <a:latin typeface="Times New Roman" panose="02020603050405020304" pitchFamily="18" charset="0"/>
                              <a:ea typeface="FS Albert"/>
                              <a:cs typeface="Times New Roman" panose="02020603050405020304" pitchFamily="18" charset="0"/>
                            </a:rPr>
                            <a:t>x</a:t>
                          </a:r>
                          <a:r>
                            <a:rPr lang="en-US" sz="2100" i="1" dirty="0">
                              <a:solidFill>
                                <a:srgbClr val="4472C4"/>
                              </a:solidFill>
                              <a:effectLst/>
                              <a:latin typeface="Arial" panose="020B0604020202020204" pitchFamily="34" charset="0"/>
                              <a:ea typeface="FS Albert"/>
                              <a:cs typeface="Times New Roman" panose="02020603050405020304" pitchFamily="18" charset="0"/>
                            </a:rPr>
                            <a:t>; </a:t>
                          </a:r>
                          <a:r>
                            <a:rPr lang="en-US" sz="2100" dirty="0">
                              <a:solidFill>
                                <a:srgbClr val="4472C4"/>
                              </a:solidFill>
                              <a:effectLst/>
                              <a:latin typeface="Arial" panose="020B0604020202020204" pitchFamily="34" charset="0"/>
                              <a:cs typeface="Times New Roman" panose="02020603050405020304" pitchFamily="18" charset="0"/>
                            </a:rPr>
                            <a:t>they thought that subtracting 4 will leave </a:t>
                          </a:r>
                          <a:r>
                            <a:rPr lang="en-GB" sz="2100" i="1" dirty="0">
                              <a:solidFill>
                                <a:srgbClr val="4472C4"/>
                              </a:solidFill>
                              <a:effectLst/>
                              <a:latin typeface="Times New Roman" panose="02020603050405020304" pitchFamily="18" charset="0"/>
                              <a:ea typeface="FS Albert"/>
                              <a:cs typeface="Times New Roman" panose="02020603050405020304" pitchFamily="18" charset="0"/>
                            </a:rPr>
                            <a:t>x</a:t>
                          </a:r>
                          <a:r>
                            <a:rPr lang="en-US" sz="2100" dirty="0">
                              <a:solidFill>
                                <a:srgbClr val="4472C4"/>
                              </a:solidFill>
                              <a:effectLst/>
                              <a:latin typeface="Arial" panose="020B0604020202020204" pitchFamily="34" charset="0"/>
                              <a:cs typeface="Times New Roman" panose="02020603050405020304" pitchFamily="18" charset="0"/>
                            </a:rPr>
                            <a:t> on its own.</a:t>
                          </a:r>
                          <a:endParaRPr lang="en-SG" sz="2100" dirty="0">
                            <a:effectLst/>
                            <a:latin typeface="Arial" panose="020B060402020202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41437444"/>
                      </a:ext>
                    </a:extLst>
                  </a:tr>
                </a:tbl>
              </a:graphicData>
            </a:graphic>
          </p:graphicFrame>
        </mc:Fallback>
      </mc:AlternateContent>
    </p:spTree>
    <p:extLst>
      <p:ext uri="{BB962C8B-B14F-4D97-AF65-F5344CB8AC3E}">
        <p14:creationId xmlns:p14="http://schemas.microsoft.com/office/powerpoint/2010/main" val="2103153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Spot the mistake answers (3–4)</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29</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4610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5" name="TextBox 4">
            <a:extLst>
              <a:ext uri="{FF2B5EF4-FFF2-40B4-BE49-F238E27FC236}">
                <a16:creationId xmlns:a16="http://schemas.microsoft.com/office/drawing/2014/main" id="{B0AB6807-1007-2C40-ACD3-85A647021B46}"/>
              </a:ext>
            </a:extLst>
          </p:cNvPr>
          <p:cNvSpPr txBox="1"/>
          <p:nvPr/>
        </p:nvSpPr>
        <p:spPr>
          <a:xfrm>
            <a:off x="1372087" y="5570333"/>
            <a:ext cx="8333888" cy="489878"/>
          </a:xfrm>
          <a:prstGeom prst="rect">
            <a:avLst/>
          </a:prstGeom>
          <a:noFill/>
        </p:spPr>
        <p:txBody>
          <a:bodyPr wrap="square" rtlCol="0">
            <a:spAutoFit/>
          </a:bodyPr>
          <a:lstStyle/>
          <a:p>
            <a:pPr>
              <a:lnSpc>
                <a:spcPts val="3100"/>
              </a:lnSpc>
              <a:spcAft>
                <a:spcPts val="600"/>
              </a:spcAft>
            </a:pPr>
            <a:r>
              <a:rPr lang="en-US" sz="2800" dirty="0">
                <a:latin typeface="Arial" panose="020B0604020202020204" pitchFamily="34" charset="0"/>
                <a:cs typeface="Arial" panose="020B0604020202020204" pitchFamily="34" charset="0"/>
              </a:rPr>
              <a:t>How would you avoid making these mistakes?</a:t>
            </a: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1DA1E6BD-7FCA-089A-6A12-B4791973C1D9}"/>
                  </a:ext>
                </a:extLst>
              </p:cNvPr>
              <p:cNvGraphicFramePr>
                <a:graphicFrameLocks noGrp="1"/>
              </p:cNvGraphicFramePr>
              <p:nvPr>
                <p:extLst>
                  <p:ext uri="{D42A27DB-BD31-4B8C-83A1-F6EECF244321}">
                    <p14:modId xmlns:p14="http://schemas.microsoft.com/office/powerpoint/2010/main" val="937291748"/>
                  </p:ext>
                </p:extLst>
              </p:nvPr>
            </p:nvGraphicFramePr>
            <p:xfrm>
              <a:off x="1471613" y="1258830"/>
              <a:ext cx="4915935" cy="4144443"/>
            </p:xfrm>
            <a:graphic>
              <a:graphicData uri="http://schemas.openxmlformats.org/drawingml/2006/table">
                <a:tbl>
                  <a:tblPr firstRow="1" firstCol="1" bandRow="1"/>
                  <a:tblGrid>
                    <a:gridCol w="4915935">
                      <a:extLst>
                        <a:ext uri="{9D8B030D-6E8A-4147-A177-3AD203B41FA5}">
                          <a16:colId xmlns:a16="http://schemas.microsoft.com/office/drawing/2014/main" val="1449980317"/>
                        </a:ext>
                      </a:extLst>
                    </a:gridCol>
                  </a:tblGrid>
                  <a:tr h="371224">
                    <a:tc>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Question 3</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56273086"/>
                      </a:ext>
                    </a:extLst>
                  </a:tr>
                  <a:tr h="494746">
                    <a:tc>
                      <a:txBody>
                        <a:bodyPr/>
                        <a:lstStyle/>
                        <a:p>
                          <a:pPr algn="ctr">
                            <a:spcAft>
                              <a:spcPts val="600"/>
                            </a:spcAft>
                          </a:pPr>
                          <a:r>
                            <a:rPr lang="en-GB" sz="2100" dirty="0">
                              <a:solidFill>
                                <a:schemeClr val="tx1"/>
                              </a:solidFill>
                              <a:effectLst/>
                              <a:latin typeface="Arial" panose="020B0604020202020204" pitchFamily="34" charset="0"/>
                              <a:ea typeface="FS Albert"/>
                              <a:cs typeface="Times New Roman" panose="02020603050405020304" pitchFamily="18" charset="0"/>
                            </a:rPr>
                            <a:t>Solve  </a:t>
                          </a:r>
                          <a14:m>
                            <m:oMath xmlns:m="http://schemas.openxmlformats.org/officeDocument/2006/math">
                              <m:f>
                                <m:fPr>
                                  <m:ctrlPr>
                                    <a:rPr lang="en-SG" sz="2100" i="1" kern="1200" smtClean="0">
                                      <a:solidFill>
                                        <a:schemeClr val="tx1"/>
                                      </a:solidFill>
                                      <a:effectLst/>
                                      <a:latin typeface="Cambria Math" panose="02040503050406030204" pitchFamily="18" charset="0"/>
                                      <a:ea typeface="+mn-ea"/>
                                      <a:cs typeface="+mn-cs"/>
                                    </a:rPr>
                                  </m:ctrlPr>
                                </m:fPr>
                                <m:num>
                                  <m:r>
                                    <a:rPr lang="en-GB" sz="2100" i="1" kern="1200">
                                      <a:solidFill>
                                        <a:schemeClr val="tx1"/>
                                      </a:solidFill>
                                      <a:effectLst/>
                                      <a:latin typeface="Cambria Math" panose="02040503050406030204" pitchFamily="18" charset="0"/>
                                      <a:ea typeface="+mn-ea"/>
                                      <a:cs typeface="+mn-cs"/>
                                    </a:rPr>
                                    <m:t>𝑥</m:t>
                                  </m:r>
                                </m:num>
                                <m:den>
                                  <m:r>
                                    <a:rPr lang="en-GB" sz="2100" i="1" kern="1200">
                                      <a:solidFill>
                                        <a:schemeClr val="tx1"/>
                                      </a:solidFill>
                                      <a:effectLst/>
                                      <a:latin typeface="Cambria Math" panose="02040503050406030204" pitchFamily="18" charset="0"/>
                                      <a:ea typeface="+mn-ea"/>
                                      <a:cs typeface="+mn-cs"/>
                                    </a:rPr>
                                    <m:t>4</m:t>
                                  </m:r>
                                </m:den>
                              </m:f>
                            </m:oMath>
                          </a14:m>
                          <a:r>
                            <a:rPr lang="en-GB" sz="2100" kern="1200" dirty="0">
                              <a:solidFill>
                                <a:schemeClr val="tx1"/>
                              </a:solidFill>
                              <a:effectLst/>
                              <a:latin typeface="+mn-lt"/>
                              <a:ea typeface="+mn-ea"/>
                              <a:cs typeface="+mn-cs"/>
                            </a:rPr>
                            <a:t>  = </a:t>
                          </a:r>
                          <a14:m>
                            <m:oMath xmlns:m="http://schemas.openxmlformats.org/officeDocument/2006/math">
                              <m:r>
                                <a:rPr lang="en-GB" sz="2100" i="1" kern="1200">
                                  <a:solidFill>
                                    <a:schemeClr val="tx1"/>
                                  </a:solidFill>
                                  <a:effectLst/>
                                  <a:latin typeface="Cambria Math" panose="02040503050406030204" pitchFamily="18" charset="0"/>
                                  <a:ea typeface="+mn-ea"/>
                                  <a:cs typeface="+mn-cs"/>
                                </a:rPr>
                                <m:t>12</m:t>
                              </m:r>
                            </m:oMath>
                          </a14:m>
                          <a:endParaRPr lang="en-SG" sz="2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899108687"/>
                      </a:ext>
                    </a:extLst>
                  </a:tr>
                  <a:tr h="686313">
                    <a:tc>
                      <a:txBody>
                        <a:bodyPr/>
                        <a:lstStyle/>
                        <a:p>
                          <a:pPr algn="ctr">
                            <a:spcAft>
                              <a:spcPts val="600"/>
                            </a:spcAft>
                          </a:pPr>
                          <a14:m>
                            <m:oMath xmlns:m="http://schemas.openxmlformats.org/officeDocument/2006/math">
                              <m:f>
                                <m:fPr>
                                  <m:ctrlPr>
                                    <a:rPr lang="en-SG" sz="2100" i="1" kern="1200" smtClean="0">
                                      <a:solidFill>
                                        <a:schemeClr val="accent1"/>
                                      </a:solidFill>
                                      <a:effectLst/>
                                      <a:latin typeface="Cambria Math" panose="02040503050406030204" pitchFamily="18" charset="0"/>
                                      <a:ea typeface="+mn-ea"/>
                                      <a:cs typeface="+mn-cs"/>
                                    </a:rPr>
                                  </m:ctrlPr>
                                </m:fPr>
                                <m:num>
                                  <m:r>
                                    <a:rPr lang="en-GB" sz="2100" i="1" kern="1200">
                                      <a:solidFill>
                                        <a:schemeClr val="accent1"/>
                                      </a:solidFill>
                                      <a:effectLst/>
                                      <a:latin typeface="Cambria Math" panose="02040503050406030204" pitchFamily="18" charset="0"/>
                                      <a:ea typeface="+mn-ea"/>
                                      <a:cs typeface="+mn-cs"/>
                                    </a:rPr>
                                    <m:t>𝑥</m:t>
                                  </m:r>
                                </m:num>
                                <m:den>
                                  <m:r>
                                    <a:rPr lang="en-GB" sz="2100" i="1" kern="1200">
                                      <a:solidFill>
                                        <a:schemeClr val="accent1"/>
                                      </a:solidFill>
                                      <a:effectLst/>
                                      <a:latin typeface="Cambria Math" panose="02040503050406030204" pitchFamily="18" charset="0"/>
                                      <a:ea typeface="+mn-ea"/>
                                      <a:cs typeface="+mn-cs"/>
                                    </a:rPr>
                                    <m:t>4</m:t>
                                  </m:r>
                                </m:den>
                              </m:f>
                              <m:r>
                                <a:rPr lang="en-GB" sz="2100" i="1" kern="1200">
                                  <a:solidFill>
                                    <a:schemeClr val="accent1"/>
                                  </a:solidFill>
                                  <a:effectLst/>
                                  <a:latin typeface="Cambria Math" panose="02040503050406030204" pitchFamily="18" charset="0"/>
                                  <a:ea typeface="+mn-ea"/>
                                  <a:cs typeface="+mn-cs"/>
                                </a:rPr>
                                <m:t> </m:t>
                              </m:r>
                            </m:oMath>
                          </a14:m>
                          <a:r>
                            <a:rPr lang="en-GB" sz="2100" kern="1200" dirty="0">
                              <a:solidFill>
                                <a:schemeClr val="accent1"/>
                              </a:solidFill>
                              <a:effectLst/>
                              <a:latin typeface="+mn-lt"/>
                              <a:ea typeface="+mn-ea"/>
                              <a:cs typeface="+mn-cs"/>
                            </a:rPr>
                            <a:t> = 12</a:t>
                          </a:r>
                          <a:endParaRPr lang="en-SG" sz="21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41597324"/>
                      </a:ext>
                    </a:extLst>
                  </a:tr>
                  <a:tr h="454922">
                    <a:tc>
                      <a:txBody>
                        <a:bodyPr/>
                        <a:lstStyle/>
                        <a:p>
                          <a:pPr marL="457200" algn="l">
                            <a:spcAft>
                              <a:spcPts val="600"/>
                            </a:spcAft>
                          </a:pPr>
                          <a:r>
                            <a:rPr lang="en-GB" sz="2100" dirty="0">
                              <a:solidFill>
                                <a:schemeClr val="accent1"/>
                              </a:solidFill>
                              <a:effectLst/>
                              <a:latin typeface="Open Sans" panose="020B0606030504020204" pitchFamily="34" charset="0"/>
                              <a:ea typeface="FS Albert"/>
                              <a:cs typeface="Times New Roman" panose="02020603050405020304" pitchFamily="18" charset="0"/>
                            </a:rPr>
                            <a:t>               </a:t>
                          </a:r>
                          <a:r>
                            <a:rPr lang="en-GB" sz="2100" kern="1200" dirty="0">
                              <a:solidFill>
                                <a:schemeClr val="accent1"/>
                              </a:solidFill>
                              <a:effectLst/>
                              <a:latin typeface="+mn-lt"/>
                              <a:ea typeface="+mn-ea"/>
                              <a:cs typeface="+mn-cs"/>
                            </a:rPr>
                            <a:t>× 4            × 4</a:t>
                          </a:r>
                          <a:endParaRPr lang="en-SG" sz="21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897296868"/>
                      </a:ext>
                    </a:extLst>
                  </a:tr>
                  <a:tr h="403440">
                    <a:tc>
                      <a:txBody>
                        <a:bodyPr/>
                        <a:lstStyle/>
                        <a:p>
                          <a:pPr algn="ctr">
                            <a:spcAft>
                              <a:spcPts val="600"/>
                            </a:spcAft>
                          </a:pPr>
                          <a14:m>
                            <m:oMath xmlns:m="http://schemas.openxmlformats.org/officeDocument/2006/math">
                              <m:r>
                                <a:rPr lang="en-GB" sz="2100" i="1" kern="1200" smtClean="0">
                                  <a:solidFill>
                                    <a:schemeClr val="accent1"/>
                                  </a:solidFill>
                                  <a:effectLst/>
                                  <a:latin typeface="Cambria Math" panose="02040503050406030204" pitchFamily="18" charset="0"/>
                                  <a:ea typeface="+mn-ea"/>
                                  <a:cs typeface="+mn-cs"/>
                                </a:rPr>
                                <m:t>𝑥</m:t>
                              </m:r>
                            </m:oMath>
                          </a14:m>
                          <a:r>
                            <a:rPr lang="en-GB" sz="2100" kern="1200" dirty="0">
                              <a:solidFill>
                                <a:schemeClr val="accent1"/>
                              </a:solidFill>
                              <a:effectLst/>
                              <a:latin typeface="+mn-lt"/>
                              <a:ea typeface="+mn-ea"/>
                              <a:cs typeface="+mn-cs"/>
                            </a:rPr>
                            <a:t> = 48</a:t>
                          </a:r>
                          <a:endParaRPr lang="en-SG" sz="21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39664133"/>
                      </a:ext>
                    </a:extLst>
                  </a:tr>
                  <a:tr h="878774">
                    <a:tc>
                      <a:txBody>
                        <a:bodyPr/>
                        <a:lstStyle/>
                        <a:p>
                          <a:pPr>
                            <a:spcAft>
                              <a:spcPts val="600"/>
                            </a:spcAft>
                          </a:pPr>
                          <a:r>
                            <a:rPr lang="en-US" sz="2100" dirty="0">
                              <a:solidFill>
                                <a:srgbClr val="4472C4"/>
                              </a:solidFill>
                              <a:effectLst/>
                              <a:latin typeface="Arial" panose="020B0604020202020204" pitchFamily="34" charset="0"/>
                              <a:ea typeface="FS Albert"/>
                              <a:cs typeface="Times New Roman" panose="02020603050405020304" pitchFamily="18" charset="0"/>
                            </a:rPr>
                            <a:t>Divided each side by 4. </a:t>
                          </a:r>
                        </a:p>
                        <a:p>
                          <a:pPr>
                            <a:spcAft>
                              <a:spcPts val="600"/>
                            </a:spcAft>
                          </a:pPr>
                          <a:r>
                            <a:rPr lang="en-US" sz="2100" dirty="0">
                              <a:solidFill>
                                <a:srgbClr val="4472C4"/>
                              </a:solidFill>
                              <a:effectLst/>
                              <a:latin typeface="Arial" panose="020B0604020202020204" pitchFamily="34" charset="0"/>
                              <a:ea typeface="FS Albert"/>
                              <a:cs typeface="Times New Roman" panose="02020603050405020304" pitchFamily="18" charset="0"/>
                            </a:rPr>
                            <a:t>Should have multiplied each side by 4.</a:t>
                          </a: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579391207"/>
                      </a:ext>
                    </a:extLst>
                  </a:tr>
                  <a:tr h="855024">
                    <a:tc>
                      <a:txBody>
                        <a:bodyPr/>
                        <a:lstStyle/>
                        <a:p>
                          <a:r>
                            <a:rPr lang="en-GB" sz="2100" kern="1200" dirty="0">
                              <a:solidFill>
                                <a:schemeClr val="accent1"/>
                              </a:solidFill>
                              <a:effectLst/>
                              <a:latin typeface="Arial" panose="020B0604020202020204" pitchFamily="34" charset="0"/>
                              <a:ea typeface="+mn-ea"/>
                              <a:cs typeface="Arial" panose="020B0604020202020204" pitchFamily="34" charset="0"/>
                            </a:rPr>
                            <a:t>The learner is not sure what  </a:t>
                          </a:r>
                          <a14:m>
                            <m:oMath xmlns:m="http://schemas.openxmlformats.org/officeDocument/2006/math">
                              <m:f>
                                <m:fPr>
                                  <m:ctrlPr>
                                    <a:rPr lang="en-SG" sz="2100" i="1" kern="1200">
                                      <a:solidFill>
                                        <a:schemeClr val="accent1"/>
                                      </a:solidFill>
                                      <a:effectLst/>
                                      <a:latin typeface="Cambria Math" panose="02040503050406030204" pitchFamily="18" charset="0"/>
                                      <a:ea typeface="+mn-ea"/>
                                      <a:cs typeface="+mn-cs"/>
                                    </a:rPr>
                                  </m:ctrlPr>
                                </m:fPr>
                                <m:num>
                                  <m:r>
                                    <a:rPr lang="en-GB" sz="2100" i="1" kern="1200">
                                      <a:solidFill>
                                        <a:schemeClr val="accent1"/>
                                      </a:solidFill>
                                      <a:effectLst/>
                                      <a:latin typeface="Cambria Math" panose="02040503050406030204" pitchFamily="18" charset="0"/>
                                      <a:ea typeface="+mn-ea"/>
                                      <a:cs typeface="+mn-cs"/>
                                    </a:rPr>
                                    <m:t>𝑥</m:t>
                                  </m:r>
                                </m:num>
                                <m:den>
                                  <m:r>
                                    <a:rPr lang="en-GB" sz="2100" i="1" kern="1200">
                                      <a:solidFill>
                                        <a:schemeClr val="accent1"/>
                                      </a:solidFill>
                                      <a:effectLst/>
                                      <a:latin typeface="Cambria Math" panose="02040503050406030204" pitchFamily="18" charset="0"/>
                                      <a:ea typeface="+mn-ea"/>
                                      <a:cs typeface="+mn-cs"/>
                                    </a:rPr>
                                    <m:t>4</m:t>
                                  </m:r>
                                </m:den>
                              </m:f>
                            </m:oMath>
                          </a14:m>
                          <a:r>
                            <a:rPr lang="en-GB" sz="2100" kern="1200" dirty="0">
                              <a:solidFill>
                                <a:schemeClr val="accent1"/>
                              </a:solidFill>
                              <a:effectLst/>
                              <a:latin typeface="+mn-lt"/>
                              <a:ea typeface="+mn-ea"/>
                              <a:cs typeface="+mn-cs"/>
                            </a:rPr>
                            <a:t>  </a:t>
                          </a:r>
                          <a:r>
                            <a:rPr lang="en-GB" sz="2100" kern="1200" dirty="0">
                              <a:solidFill>
                                <a:schemeClr val="accent1"/>
                              </a:solidFill>
                              <a:effectLst/>
                              <a:latin typeface="Arial" panose="020B0604020202020204" pitchFamily="34" charset="0"/>
                              <a:ea typeface="+mn-ea"/>
                              <a:cs typeface="Arial" panose="020B0604020202020204" pitchFamily="34" charset="0"/>
                            </a:rPr>
                            <a:t>means. </a:t>
                          </a:r>
                        </a:p>
                        <a:p>
                          <a:endParaRPr lang="en-SG" sz="18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41437444"/>
                      </a:ext>
                    </a:extLst>
                  </a:tr>
                </a:tbl>
              </a:graphicData>
            </a:graphic>
          </p:graphicFrame>
        </mc:Choice>
        <mc:Fallback xmlns="">
          <p:graphicFrame>
            <p:nvGraphicFramePr>
              <p:cNvPr id="2" name="Table 1">
                <a:extLst>
                  <a:ext uri="{FF2B5EF4-FFF2-40B4-BE49-F238E27FC236}">
                    <a16:creationId xmlns:a16="http://schemas.microsoft.com/office/drawing/2014/main" id="{1DA1E6BD-7FCA-089A-6A12-B4791973C1D9}"/>
                  </a:ext>
                </a:extLst>
              </p:cNvPr>
              <p:cNvGraphicFramePr>
                <a:graphicFrameLocks noGrp="1"/>
              </p:cNvGraphicFramePr>
              <p:nvPr>
                <p:extLst>
                  <p:ext uri="{D42A27DB-BD31-4B8C-83A1-F6EECF244321}">
                    <p14:modId xmlns:p14="http://schemas.microsoft.com/office/powerpoint/2010/main" val="937291748"/>
                  </p:ext>
                </p:extLst>
              </p:nvPr>
            </p:nvGraphicFramePr>
            <p:xfrm>
              <a:off x="1471613" y="1258830"/>
              <a:ext cx="4915935" cy="4144443"/>
            </p:xfrm>
            <a:graphic>
              <a:graphicData uri="http://schemas.openxmlformats.org/drawingml/2006/table">
                <a:tbl>
                  <a:tblPr firstRow="1" firstCol="1" bandRow="1"/>
                  <a:tblGrid>
                    <a:gridCol w="4915935">
                      <a:extLst>
                        <a:ext uri="{9D8B030D-6E8A-4147-A177-3AD203B41FA5}">
                          <a16:colId xmlns:a16="http://schemas.microsoft.com/office/drawing/2014/main" val="1449980317"/>
                        </a:ext>
                      </a:extLst>
                    </a:gridCol>
                  </a:tblGrid>
                  <a:tr h="371224">
                    <a:tc>
                      <a:txBody>
                        <a:bodyPr/>
                        <a:lstStyle/>
                        <a:p>
                          <a:pPr algn="ctr">
                            <a:spcAft>
                              <a:spcPts val="600"/>
                            </a:spcAft>
                          </a:pPr>
                          <a:r>
                            <a:rPr lang="en-GB"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Question 3</a:t>
                          </a:r>
                          <a:endParaRPr lang="en-SG" sz="2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56273086"/>
                      </a:ext>
                    </a:extLst>
                  </a:tr>
                  <a:tr h="494746">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blipFill>
                          <a:blip r:embed="rId3"/>
                          <a:stretch>
                            <a:fillRect l="-124" t="-91358" r="-248" b="-667901"/>
                          </a:stretch>
                        </a:blipFill>
                      </a:tcPr>
                    </a:tc>
                    <a:extLst>
                      <a:ext uri="{0D108BD9-81ED-4DB2-BD59-A6C34878D82A}">
                        <a16:rowId xmlns:a16="http://schemas.microsoft.com/office/drawing/2014/main" val="3899108687"/>
                      </a:ext>
                    </a:extLst>
                  </a:tr>
                  <a:tr h="686313">
                    <a:tc>
                      <a:txBody>
                        <a:bodyPr/>
                        <a:lstStyle/>
                        <a:p>
                          <a:endParaRPr lang="en-US"/>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blipFill>
                          <a:blip r:embed="rId3"/>
                          <a:stretch>
                            <a:fillRect l="-124" t="-137168" r="-248" b="-378761"/>
                          </a:stretch>
                        </a:blipFill>
                      </a:tcPr>
                    </a:tc>
                    <a:extLst>
                      <a:ext uri="{0D108BD9-81ED-4DB2-BD59-A6C34878D82A}">
                        <a16:rowId xmlns:a16="http://schemas.microsoft.com/office/drawing/2014/main" val="1041597324"/>
                      </a:ext>
                    </a:extLst>
                  </a:tr>
                  <a:tr h="454922">
                    <a:tc>
                      <a:txBody>
                        <a:bodyPr/>
                        <a:lstStyle/>
                        <a:p>
                          <a:pPr marL="457200" algn="l">
                            <a:spcAft>
                              <a:spcPts val="600"/>
                            </a:spcAft>
                          </a:pPr>
                          <a:r>
                            <a:rPr lang="en-GB" sz="2100" dirty="0">
                              <a:solidFill>
                                <a:schemeClr val="accent1"/>
                              </a:solidFill>
                              <a:effectLst/>
                              <a:latin typeface="Open Sans" panose="020B0606030504020204" pitchFamily="34" charset="0"/>
                              <a:ea typeface="FS Albert"/>
                              <a:cs typeface="Times New Roman" panose="02020603050405020304" pitchFamily="18" charset="0"/>
                            </a:rPr>
                            <a:t>               </a:t>
                          </a:r>
                          <a:r>
                            <a:rPr lang="en-GB" sz="2100" kern="1200" dirty="0">
                              <a:solidFill>
                                <a:schemeClr val="accent1"/>
                              </a:solidFill>
                              <a:effectLst/>
                              <a:latin typeface="+mn-lt"/>
                              <a:ea typeface="+mn-ea"/>
                              <a:cs typeface="+mn-cs"/>
                            </a:rPr>
                            <a:t>× 4            × 4</a:t>
                          </a:r>
                          <a:endParaRPr lang="en-SG" sz="210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897296868"/>
                      </a:ext>
                    </a:extLst>
                  </a:tr>
                  <a:tr h="403440">
                    <a:tc>
                      <a:txBody>
                        <a:bodyPr/>
                        <a:lstStyle/>
                        <a:p>
                          <a:endParaRPr lang="en-US"/>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blipFill>
                          <a:blip r:embed="rId3"/>
                          <a:stretch>
                            <a:fillRect l="-124" t="-519697" r="-248" b="-434848"/>
                          </a:stretch>
                        </a:blipFill>
                      </a:tcPr>
                    </a:tc>
                    <a:extLst>
                      <a:ext uri="{0D108BD9-81ED-4DB2-BD59-A6C34878D82A}">
                        <a16:rowId xmlns:a16="http://schemas.microsoft.com/office/drawing/2014/main" val="3839664133"/>
                      </a:ext>
                    </a:extLst>
                  </a:tr>
                  <a:tr h="878774">
                    <a:tc>
                      <a:txBody>
                        <a:bodyPr/>
                        <a:lstStyle/>
                        <a:p>
                          <a:pPr>
                            <a:spcAft>
                              <a:spcPts val="600"/>
                            </a:spcAft>
                          </a:pPr>
                          <a:r>
                            <a:rPr lang="en-US" sz="2100" dirty="0">
                              <a:solidFill>
                                <a:srgbClr val="4472C4"/>
                              </a:solidFill>
                              <a:effectLst/>
                              <a:latin typeface="Arial" panose="020B0604020202020204" pitchFamily="34" charset="0"/>
                              <a:ea typeface="FS Albert"/>
                              <a:cs typeface="Times New Roman" panose="02020603050405020304" pitchFamily="18" charset="0"/>
                            </a:rPr>
                            <a:t>Divided each side by 4. </a:t>
                          </a:r>
                        </a:p>
                        <a:p>
                          <a:pPr>
                            <a:spcAft>
                              <a:spcPts val="600"/>
                            </a:spcAft>
                          </a:pPr>
                          <a:r>
                            <a:rPr lang="en-US" sz="2100" dirty="0">
                              <a:solidFill>
                                <a:srgbClr val="4472C4"/>
                              </a:solidFill>
                              <a:effectLst/>
                              <a:latin typeface="Arial" panose="020B0604020202020204" pitchFamily="34" charset="0"/>
                              <a:ea typeface="FS Albert"/>
                              <a:cs typeface="Times New Roman" panose="02020603050405020304" pitchFamily="18" charset="0"/>
                            </a:rPr>
                            <a:t>Should have multiplied each side by 4.</a:t>
                          </a: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579391207"/>
                      </a:ext>
                    </a:extLst>
                  </a:tr>
                  <a:tr h="855024">
                    <a:tc>
                      <a:txBody>
                        <a:bodyPr/>
                        <a:lstStyle/>
                        <a:p>
                          <a:endParaRPr lang="en-US"/>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blipFill>
                          <a:blip r:embed="rId3"/>
                          <a:stretch>
                            <a:fillRect l="-124" t="-395714" r="-248" b="-1429"/>
                          </a:stretch>
                        </a:blipFill>
                      </a:tcPr>
                    </a:tc>
                    <a:extLst>
                      <a:ext uri="{0D108BD9-81ED-4DB2-BD59-A6C34878D82A}">
                        <a16:rowId xmlns:a16="http://schemas.microsoft.com/office/drawing/2014/main" val="254143744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81EE557A-9DCE-40D6-E04A-8CDF5030A722}"/>
                  </a:ext>
                </a:extLst>
              </p:cNvPr>
              <p:cNvGraphicFramePr>
                <a:graphicFrameLocks noGrp="1"/>
              </p:cNvGraphicFramePr>
              <p:nvPr>
                <p:extLst>
                  <p:ext uri="{D42A27DB-BD31-4B8C-83A1-F6EECF244321}">
                    <p14:modId xmlns:p14="http://schemas.microsoft.com/office/powerpoint/2010/main" val="3979847146"/>
                  </p:ext>
                </p:extLst>
              </p:nvPr>
            </p:nvGraphicFramePr>
            <p:xfrm>
              <a:off x="6686348" y="1258830"/>
              <a:ext cx="4509707" cy="4116480"/>
            </p:xfrm>
            <a:graphic>
              <a:graphicData uri="http://schemas.openxmlformats.org/drawingml/2006/table">
                <a:tbl>
                  <a:tblPr firstRow="1" firstCol="1" bandRow="1"/>
                  <a:tblGrid>
                    <a:gridCol w="4509707">
                      <a:extLst>
                        <a:ext uri="{9D8B030D-6E8A-4147-A177-3AD203B41FA5}">
                          <a16:colId xmlns:a16="http://schemas.microsoft.com/office/drawing/2014/main" val="1449980317"/>
                        </a:ext>
                      </a:extLst>
                    </a:gridCol>
                  </a:tblGrid>
                  <a:tr h="0">
                    <a:tc>
                      <a:txBody>
                        <a:bodyPr/>
                        <a:lstStyle/>
                        <a:p>
                          <a:pPr algn="ctr">
                            <a:spcAft>
                              <a:spcPts val="600"/>
                            </a:spcAft>
                          </a:pPr>
                          <a:r>
                            <a:rPr lang="en-SG"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Question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56273086"/>
                      </a:ext>
                    </a:extLst>
                  </a:tr>
                  <a:tr h="0">
                    <a:tc>
                      <a:txBody>
                        <a:bodyPr/>
                        <a:lstStyle/>
                        <a:p>
                          <a:pPr algn="ctr">
                            <a:spcAft>
                              <a:spcPts val="600"/>
                            </a:spcAft>
                          </a:pPr>
                          <a:r>
                            <a:rPr lang="en-GB" sz="2100" dirty="0">
                              <a:solidFill>
                                <a:schemeClr val="tx1"/>
                              </a:solidFill>
                              <a:effectLst/>
                              <a:latin typeface="Arial" panose="020B0604020202020204" pitchFamily="34" charset="0"/>
                              <a:ea typeface="FS Albert"/>
                              <a:cs typeface="Times New Roman" panose="02020603050405020304" pitchFamily="18" charset="0"/>
                            </a:rPr>
                            <a:t>Solve 4</a:t>
                          </a:r>
                          <a14:m>
                            <m:oMath xmlns:m="http://schemas.openxmlformats.org/officeDocument/2006/math">
                              <m:r>
                                <a:rPr lang="en-GB" sz="2100" i="1" smtClean="0">
                                  <a:solidFill>
                                    <a:schemeClr val="tx1"/>
                                  </a:solidFill>
                                  <a:effectLst/>
                                  <a:latin typeface="Cambria Math" panose="02040503050406030204" pitchFamily="18" charset="0"/>
                                  <a:ea typeface="FS Albert"/>
                                  <a:cs typeface="Times New Roman" panose="02020603050405020304" pitchFamily="18" charset="0"/>
                                </a:rPr>
                                <m:t>𝑥</m:t>
                              </m:r>
                            </m:oMath>
                          </a14:m>
                          <a:r>
                            <a:rPr lang="en-GB" sz="2100" dirty="0">
                              <a:solidFill>
                                <a:schemeClr val="tx1"/>
                              </a:solidFill>
                              <a:effectLst/>
                              <a:latin typeface="Arial" panose="020B0604020202020204" pitchFamily="34" charset="0"/>
                              <a:ea typeface="FS Albert"/>
                              <a:cs typeface="Times New Roman" panose="02020603050405020304" pitchFamily="18" charset="0"/>
                            </a:rPr>
                            <a:t> + 2 =  12</a:t>
                          </a:r>
                          <a:endParaRPr lang="en-SG" sz="2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899108687"/>
                      </a:ext>
                    </a:extLst>
                  </a:tr>
                  <a:tr h="360000">
                    <a:tc>
                      <a:txBody>
                        <a:bodyPr/>
                        <a:lstStyle/>
                        <a:p>
                          <a:pPr algn="ctr">
                            <a:spcAft>
                              <a:spcPts val="600"/>
                            </a:spcAft>
                          </a:pPr>
                          <a:r>
                            <a:rPr lang="en-GB" sz="2100" dirty="0">
                              <a:solidFill>
                                <a:srgbClr val="4472C4"/>
                              </a:solidFill>
                              <a:effectLst/>
                              <a:latin typeface="Arial" panose="020B0604020202020204" pitchFamily="34" charset="0"/>
                              <a:ea typeface="FS Albert"/>
                              <a:cs typeface="Times New Roman" panose="02020603050405020304" pitchFamily="18" charset="0"/>
                            </a:rPr>
                            <a:t>  4</a:t>
                          </a:r>
                          <a14:m>
                            <m:oMath xmlns:m="http://schemas.openxmlformats.org/officeDocument/2006/math">
                              <m:r>
                                <a:rPr lang="en-GB" sz="2100" i="1">
                                  <a:solidFill>
                                    <a:srgbClr val="4472C4"/>
                                  </a:solidFill>
                                  <a:effectLst/>
                                  <a:latin typeface="Cambria Math" panose="02040503050406030204" pitchFamily="18" charset="0"/>
                                  <a:ea typeface="FS Albert"/>
                                  <a:cs typeface="Times New Roman" panose="02020603050405020304" pitchFamily="18" charset="0"/>
                                </a:rPr>
                                <m:t>𝑥</m:t>
                              </m:r>
                            </m:oMath>
                          </a14:m>
                          <a:r>
                            <a:rPr lang="en-GB" sz="2100" dirty="0">
                              <a:solidFill>
                                <a:srgbClr val="4472C4"/>
                              </a:solidFill>
                              <a:effectLst/>
                              <a:latin typeface="Arial" panose="020B0604020202020204" pitchFamily="34" charset="0"/>
                              <a:ea typeface="Yu Mincho" panose="02020400000000000000" pitchFamily="18" charset="-128"/>
                              <a:cs typeface="Arial" panose="020B0604020202020204" pitchFamily="34" charset="0"/>
                            </a:rPr>
                            <a:t> + 2 =</a:t>
                          </a:r>
                          <a:r>
                            <a:rPr lang="en-GB" sz="2100" baseline="0" dirty="0">
                              <a:solidFill>
                                <a:srgbClr val="4472C4"/>
                              </a:solidFill>
                              <a:effectLst/>
                              <a:latin typeface="Arial" panose="020B0604020202020204" pitchFamily="34" charset="0"/>
                              <a:ea typeface="Yu Mincho" panose="02020400000000000000" pitchFamily="18" charset="-128"/>
                              <a:cs typeface="Arial" panose="020B0604020202020204" pitchFamily="34" charset="0"/>
                            </a:rPr>
                            <a:t> 12</a:t>
                          </a:r>
                          <a:endParaRPr lang="en-SG" sz="2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39584877"/>
                      </a:ext>
                    </a:extLst>
                  </a:tr>
                  <a:tr h="360000">
                    <a:tc>
                      <a:txBody>
                        <a:bodyPr/>
                        <a:lstStyle/>
                        <a:p>
                          <a:pPr marL="457200">
                            <a:spcAft>
                              <a:spcPts val="600"/>
                            </a:spcAft>
                          </a:pPr>
                          <a:r>
                            <a:rPr lang="en-GB" sz="2100" dirty="0">
                              <a:solidFill>
                                <a:srgbClr val="4472C4"/>
                              </a:solidFill>
                              <a:effectLst/>
                              <a:latin typeface="Arial" panose="020B0604020202020204" pitchFamily="34" charset="0"/>
                              <a:ea typeface="FS Albert"/>
                              <a:cs typeface="Times New Roman" panose="02020603050405020304" pitchFamily="18" charset="0"/>
                            </a:rPr>
                            <a:t>                 – 2      – 2</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41597324"/>
                      </a:ext>
                    </a:extLst>
                  </a:tr>
                  <a:tr h="360000">
                    <a:tc>
                      <a:txBody>
                        <a:bodyPr/>
                        <a:lstStyle/>
                        <a:p>
                          <a:pPr algn="ctr">
                            <a:spcAft>
                              <a:spcPts val="600"/>
                            </a:spcAft>
                          </a:pPr>
                          <a14:m>
                            <m:oMath xmlns:m="http://schemas.openxmlformats.org/officeDocument/2006/math">
                              <m:r>
                                <a:rPr lang="en-GB" sz="2100" i="1">
                                  <a:solidFill>
                                    <a:srgbClr val="4472C4"/>
                                  </a:solidFill>
                                  <a:effectLst/>
                                  <a:latin typeface="Cambria Math" panose="02040503050406030204" pitchFamily="18" charset="0"/>
                                  <a:ea typeface="FS Albert"/>
                                  <a:cs typeface="Times New Roman" panose="02020603050405020304" pitchFamily="18" charset="0"/>
                                </a:rPr>
                                <m:t>4</m:t>
                              </m:r>
                              <m:r>
                                <a:rPr lang="en-GB" sz="2100" i="1">
                                  <a:solidFill>
                                    <a:srgbClr val="4472C4"/>
                                  </a:solidFill>
                                  <a:effectLst/>
                                  <a:latin typeface="Cambria Math" panose="02040503050406030204" pitchFamily="18" charset="0"/>
                                  <a:ea typeface="FS Albert"/>
                                  <a:cs typeface="Times New Roman" panose="02020603050405020304" pitchFamily="18" charset="0"/>
                                </a:rPr>
                                <m:t>𝑥</m:t>
                              </m:r>
                            </m:oMath>
                          </a14:m>
                          <a:r>
                            <a:rPr lang="en-GB" sz="2100" dirty="0">
                              <a:solidFill>
                                <a:srgbClr val="4472C4"/>
                              </a:solidFill>
                              <a:effectLst/>
                              <a:latin typeface="Arial" panose="020B0604020202020204" pitchFamily="34" charset="0"/>
                              <a:ea typeface="Yu Mincho" panose="02020400000000000000" pitchFamily="18" charset="-128"/>
                              <a:cs typeface="Times New Roman" panose="02020603050405020304" pitchFamily="18" charset="0"/>
                            </a:rPr>
                            <a:t> = </a:t>
                          </a:r>
                          <a14:m>
                            <m:oMath xmlns:m="http://schemas.openxmlformats.org/officeDocument/2006/math">
                              <m:r>
                                <a:rPr lang="en-GB" sz="2100" i="1">
                                  <a:solidFill>
                                    <a:srgbClr val="4472C4"/>
                                  </a:solidFill>
                                  <a:effectLst/>
                                  <a:latin typeface="Cambria Math" panose="02040503050406030204" pitchFamily="18" charset="0"/>
                                  <a:ea typeface="Yu Mincho" panose="02020400000000000000" pitchFamily="18" charset="-128"/>
                                  <a:cs typeface="Times New Roman" panose="02020603050405020304" pitchFamily="18" charset="0"/>
                                </a:rPr>
                                <m:t>10</m:t>
                              </m:r>
                            </m:oMath>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897296868"/>
                      </a:ext>
                    </a:extLst>
                  </a:tr>
                  <a:tr h="360000">
                    <a:tc>
                      <a:txBody>
                        <a:bodyPr/>
                        <a:lstStyle/>
                        <a:p>
                          <a:pPr algn="ctr">
                            <a:spcAft>
                              <a:spcPts val="600"/>
                            </a:spcAft>
                          </a:pPr>
                          <a:r>
                            <a:rPr lang="en-SG" sz="2100" dirty="0">
                              <a:solidFill>
                                <a:srgbClr val="4472C4"/>
                              </a:solidFill>
                              <a:effectLst/>
                              <a:latin typeface="Arial" panose="020B0604020202020204" pitchFamily="34" charset="0"/>
                              <a:ea typeface="FS Albert"/>
                              <a:cs typeface="Times New Roman" panose="02020603050405020304" pitchFamily="18" charset="0"/>
                            </a:rPr>
                            <a:t> </a:t>
                          </a:r>
                          <a14:m>
                            <m:oMath xmlns:m="http://schemas.openxmlformats.org/officeDocument/2006/math">
                              <m:r>
                                <a:rPr lang="en-GB" sz="2100" i="1">
                                  <a:solidFill>
                                    <a:srgbClr val="4472C4"/>
                                  </a:solidFill>
                                  <a:effectLst/>
                                  <a:latin typeface="Cambria Math" panose="02040503050406030204" pitchFamily="18" charset="0"/>
                                  <a:ea typeface="FS Albert"/>
                                  <a:cs typeface="Times New Roman" panose="02020603050405020304" pitchFamily="18" charset="0"/>
                                </a:rPr>
                                <m:t>÷4</m:t>
                              </m:r>
                            </m:oMath>
                          </a14:m>
                          <a:r>
                            <a:rPr lang="en-GB" sz="2100" dirty="0">
                              <a:solidFill>
                                <a:srgbClr val="4472C4"/>
                              </a:solidFill>
                              <a:effectLst/>
                              <a:latin typeface="Arial" panose="020B0604020202020204" pitchFamily="34" charset="0"/>
                              <a:ea typeface="FS Albert"/>
                              <a:cs typeface="Times New Roman" panose="02020603050405020304" pitchFamily="18" charset="0"/>
                            </a:rPr>
                            <a:t>      </a:t>
                          </a:r>
                          <a14:m>
                            <m:oMath xmlns:m="http://schemas.openxmlformats.org/officeDocument/2006/math">
                              <m:r>
                                <a:rPr lang="en-GB" sz="2100" i="1">
                                  <a:solidFill>
                                    <a:srgbClr val="4472C4"/>
                                  </a:solidFill>
                                  <a:effectLst/>
                                  <a:latin typeface="Cambria Math" panose="02040503050406030204" pitchFamily="18" charset="0"/>
                                  <a:ea typeface="FS Albert"/>
                                  <a:cs typeface="Times New Roman" panose="02020603050405020304" pitchFamily="18" charset="0"/>
                                </a:rPr>
                                <m:t>÷4</m:t>
                              </m:r>
                            </m:oMath>
                          </a14:m>
                          <a:r>
                            <a:rPr lang="en-GB" sz="2100" dirty="0">
                              <a:solidFill>
                                <a:srgbClr val="4472C4"/>
                              </a:solidFill>
                              <a:effectLst/>
                              <a:latin typeface="Arial" panose="020B0604020202020204" pitchFamily="34" charset="0"/>
                              <a:ea typeface="FS Albert"/>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39664133"/>
                      </a:ext>
                    </a:extLst>
                  </a:tr>
                  <a:tr h="360000">
                    <a:tc>
                      <a:txBody>
                        <a:bodyPr/>
                        <a:lstStyle/>
                        <a:p>
                          <a:pPr algn="ctr">
                            <a:spcAft>
                              <a:spcPts val="600"/>
                            </a:spcAft>
                          </a:pPr>
                          <a14:m>
                            <m:oMath xmlns:m="http://schemas.openxmlformats.org/officeDocument/2006/math">
                              <m:r>
                                <a:rPr lang="en-GB" sz="2100" i="1">
                                  <a:solidFill>
                                    <a:srgbClr val="4472C4"/>
                                  </a:solidFill>
                                  <a:effectLst/>
                                  <a:latin typeface="Cambria Math" panose="02040503050406030204" pitchFamily="18" charset="0"/>
                                  <a:ea typeface="FS Albert"/>
                                  <a:cs typeface="Times New Roman" panose="02020603050405020304" pitchFamily="18" charset="0"/>
                                </a:rPr>
                                <m:t>𝑥</m:t>
                              </m:r>
                              <m:r>
                                <a:rPr lang="en-GB" sz="2100" i="1">
                                  <a:solidFill>
                                    <a:srgbClr val="4472C4"/>
                                  </a:solidFill>
                                  <a:effectLst/>
                                  <a:latin typeface="Cambria Math" panose="02040503050406030204" pitchFamily="18" charset="0"/>
                                  <a:ea typeface="FS Albert"/>
                                  <a:cs typeface="Times New Roman" panose="02020603050405020304" pitchFamily="18" charset="0"/>
                                </a:rPr>
                                <m:t> </m:t>
                              </m:r>
                            </m:oMath>
                          </a14:m>
                          <a:r>
                            <a:rPr lang="en-GB" sz="2100" dirty="0">
                              <a:solidFill>
                                <a:srgbClr val="4472C4"/>
                              </a:solidFill>
                              <a:effectLst/>
                              <a:latin typeface="Arial" panose="020B0604020202020204" pitchFamily="34" charset="0"/>
                              <a:ea typeface="Yu Mincho" panose="02020400000000000000" pitchFamily="18" charset="-128"/>
                              <a:cs typeface="Times New Roman" panose="02020603050405020304" pitchFamily="18" charset="0"/>
                            </a:rPr>
                            <a:t>= </a:t>
                          </a:r>
                          <a14:m>
                            <m:oMath xmlns:m="http://schemas.openxmlformats.org/officeDocument/2006/math">
                              <m:r>
                                <a:rPr lang="en-GB" sz="2100" i="1">
                                  <a:solidFill>
                                    <a:srgbClr val="4472C4"/>
                                  </a:solidFill>
                                  <a:effectLst/>
                                  <a:latin typeface="Cambria Math" panose="02040503050406030204" pitchFamily="18" charset="0"/>
                                  <a:ea typeface="Yu Mincho" panose="02020400000000000000" pitchFamily="18" charset="-128"/>
                                  <a:cs typeface="Times New Roman" panose="02020603050405020304" pitchFamily="18" charset="0"/>
                                </a:rPr>
                                <m:t>2.5</m:t>
                              </m:r>
                            </m:oMath>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365057766"/>
                      </a:ext>
                    </a:extLst>
                  </a:tr>
                  <a:tr h="0">
                    <a:tc>
                      <a:txBody>
                        <a:bodyPr/>
                        <a:lstStyle/>
                        <a:p>
                          <a:pPr>
                            <a:spcAft>
                              <a:spcPts val="600"/>
                            </a:spcAft>
                          </a:pPr>
                          <a:r>
                            <a:rPr lang="en-US" sz="2100" dirty="0">
                              <a:solidFill>
                                <a:srgbClr val="4472C4"/>
                              </a:solidFill>
                              <a:effectLst/>
                              <a:latin typeface="Arial" panose="020B0604020202020204" pitchFamily="34" charset="0"/>
                              <a:ea typeface="FS Albert"/>
                              <a:cs typeface="Times New Roman" panose="02020603050405020304" pitchFamily="18" charset="0"/>
                            </a:rPr>
                            <a:t>Divided each side by 4 first. </a:t>
                          </a:r>
                        </a:p>
                        <a:p>
                          <a:pPr>
                            <a:spcAft>
                              <a:spcPts val="600"/>
                            </a:spcAft>
                          </a:pPr>
                          <a:r>
                            <a:rPr lang="en-US" sz="2100" dirty="0">
                              <a:solidFill>
                                <a:srgbClr val="4472C4"/>
                              </a:solidFill>
                              <a:effectLst/>
                              <a:latin typeface="Arial" panose="020B0604020202020204" pitchFamily="34" charset="0"/>
                              <a:ea typeface="FS Albert"/>
                              <a:cs typeface="Times New Roman" panose="02020603050405020304" pitchFamily="18" charset="0"/>
                            </a:rPr>
                            <a:t>Should have subtracted 2 from each side first.</a:t>
                          </a: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579391207"/>
                      </a:ext>
                    </a:extLst>
                  </a:tr>
                  <a:tr h="0">
                    <a:tc>
                      <a:txBody>
                        <a:bodyPr/>
                        <a:lstStyle/>
                        <a:p>
                          <a:pPr>
                            <a:spcAft>
                              <a:spcPts val="600"/>
                            </a:spcAft>
                          </a:pPr>
                          <a:r>
                            <a:rPr lang="en-US" sz="2100" dirty="0">
                              <a:solidFill>
                                <a:srgbClr val="4472C4"/>
                              </a:solidFill>
                              <a:effectLst/>
                              <a:latin typeface="Arial" panose="020B0604020202020204" pitchFamily="34" charset="0"/>
                              <a:cs typeface="Times New Roman" panose="02020603050405020304" pitchFamily="18" charset="0"/>
                            </a:rPr>
                            <a:t>The learner did not know that the order of the steps is important.</a:t>
                          </a:r>
                          <a:endParaRPr lang="en-SG" sz="2100" dirty="0">
                            <a:effectLst/>
                            <a:latin typeface="Arial" panose="020B060402020202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41437444"/>
                      </a:ext>
                    </a:extLst>
                  </a:tr>
                </a:tbl>
              </a:graphicData>
            </a:graphic>
          </p:graphicFrame>
        </mc:Choice>
        <mc:Fallback xmlns="">
          <p:graphicFrame>
            <p:nvGraphicFramePr>
              <p:cNvPr id="3" name="Table 2">
                <a:extLst>
                  <a:ext uri="{FF2B5EF4-FFF2-40B4-BE49-F238E27FC236}">
                    <a16:creationId xmlns:a16="http://schemas.microsoft.com/office/drawing/2014/main" id="{81EE557A-9DCE-40D6-E04A-8CDF5030A722}"/>
                  </a:ext>
                </a:extLst>
              </p:cNvPr>
              <p:cNvGraphicFramePr>
                <a:graphicFrameLocks noGrp="1"/>
              </p:cNvGraphicFramePr>
              <p:nvPr>
                <p:extLst>
                  <p:ext uri="{D42A27DB-BD31-4B8C-83A1-F6EECF244321}">
                    <p14:modId xmlns:p14="http://schemas.microsoft.com/office/powerpoint/2010/main" val="3979847146"/>
                  </p:ext>
                </p:extLst>
              </p:nvPr>
            </p:nvGraphicFramePr>
            <p:xfrm>
              <a:off x="6686348" y="1258830"/>
              <a:ext cx="4509707" cy="4116480"/>
            </p:xfrm>
            <a:graphic>
              <a:graphicData uri="http://schemas.openxmlformats.org/drawingml/2006/table">
                <a:tbl>
                  <a:tblPr firstRow="1" firstCol="1" bandRow="1"/>
                  <a:tblGrid>
                    <a:gridCol w="4509707">
                      <a:extLst>
                        <a:ext uri="{9D8B030D-6E8A-4147-A177-3AD203B41FA5}">
                          <a16:colId xmlns:a16="http://schemas.microsoft.com/office/drawing/2014/main" val="1449980317"/>
                        </a:ext>
                      </a:extLst>
                    </a:gridCol>
                  </a:tblGrid>
                  <a:tr h="320040">
                    <a:tc>
                      <a:txBody>
                        <a:bodyPr/>
                        <a:lstStyle/>
                        <a:p>
                          <a:pPr algn="ctr">
                            <a:spcAft>
                              <a:spcPts val="600"/>
                            </a:spcAft>
                          </a:pPr>
                          <a:r>
                            <a:rPr lang="en-SG"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Question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56273086"/>
                      </a:ext>
                    </a:extLst>
                  </a:tr>
                  <a:tr h="320040">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blipFill>
                          <a:blip r:embed="rId4"/>
                          <a:stretch>
                            <a:fillRect l="-135" t="-126923" r="-270" b="-1150000"/>
                          </a:stretch>
                        </a:blipFill>
                      </a:tcPr>
                    </a:tc>
                    <a:extLst>
                      <a:ext uri="{0D108BD9-81ED-4DB2-BD59-A6C34878D82A}">
                        <a16:rowId xmlns:a16="http://schemas.microsoft.com/office/drawing/2014/main" val="3899108687"/>
                      </a:ext>
                    </a:extLst>
                  </a:tr>
                  <a:tr h="360000">
                    <a:tc>
                      <a:txBody>
                        <a:bodyPr/>
                        <a:lstStyle/>
                        <a:p>
                          <a:endParaRPr lang="en-US"/>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blipFill>
                          <a:blip r:embed="rId4"/>
                          <a:stretch>
                            <a:fillRect l="-135" t="-200000" r="-270" b="-913559"/>
                          </a:stretch>
                        </a:blipFill>
                      </a:tcPr>
                    </a:tc>
                    <a:extLst>
                      <a:ext uri="{0D108BD9-81ED-4DB2-BD59-A6C34878D82A}">
                        <a16:rowId xmlns:a16="http://schemas.microsoft.com/office/drawing/2014/main" val="3839584877"/>
                      </a:ext>
                    </a:extLst>
                  </a:tr>
                  <a:tr h="360000">
                    <a:tc>
                      <a:txBody>
                        <a:bodyPr/>
                        <a:lstStyle/>
                        <a:p>
                          <a:pPr marL="457200">
                            <a:spcAft>
                              <a:spcPts val="600"/>
                            </a:spcAft>
                          </a:pPr>
                          <a:r>
                            <a:rPr lang="en-GB" sz="2100" dirty="0">
                              <a:solidFill>
                                <a:srgbClr val="4472C4"/>
                              </a:solidFill>
                              <a:effectLst/>
                              <a:latin typeface="Arial" panose="020B0604020202020204" pitchFamily="34" charset="0"/>
                              <a:ea typeface="FS Albert"/>
                              <a:cs typeface="Times New Roman" panose="02020603050405020304" pitchFamily="18" charset="0"/>
                            </a:rPr>
                            <a:t>                 – 2      – 2</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41597324"/>
                      </a:ext>
                    </a:extLst>
                  </a:tr>
                  <a:tr h="360000">
                    <a:tc>
                      <a:txBody>
                        <a:bodyPr/>
                        <a:lstStyle/>
                        <a:p>
                          <a:endParaRPr lang="en-US"/>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35" t="-400000" r="-270" b="-713559"/>
                          </a:stretch>
                        </a:blipFill>
                      </a:tcPr>
                    </a:tc>
                    <a:extLst>
                      <a:ext uri="{0D108BD9-81ED-4DB2-BD59-A6C34878D82A}">
                        <a16:rowId xmlns:a16="http://schemas.microsoft.com/office/drawing/2014/main" val="897296868"/>
                      </a:ext>
                    </a:extLst>
                  </a:tr>
                  <a:tr h="360000">
                    <a:tc>
                      <a:txBody>
                        <a:bodyPr/>
                        <a:lstStyle/>
                        <a:p>
                          <a:endParaRPr lang="en-US"/>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35" t="-491667" r="-270" b="-601667"/>
                          </a:stretch>
                        </a:blipFill>
                      </a:tcPr>
                    </a:tc>
                    <a:extLst>
                      <a:ext uri="{0D108BD9-81ED-4DB2-BD59-A6C34878D82A}">
                        <a16:rowId xmlns:a16="http://schemas.microsoft.com/office/drawing/2014/main" val="3839664133"/>
                      </a:ext>
                    </a:extLst>
                  </a:tr>
                  <a:tr h="360000">
                    <a:tc>
                      <a:txBody>
                        <a:bodyPr/>
                        <a:lstStyle/>
                        <a:p>
                          <a:endParaRPr lang="en-US"/>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blipFill>
                          <a:blip r:embed="rId4"/>
                          <a:stretch>
                            <a:fillRect l="-135" t="-601695" r="-270" b="-511864"/>
                          </a:stretch>
                        </a:blipFill>
                      </a:tcPr>
                    </a:tc>
                    <a:extLst>
                      <a:ext uri="{0D108BD9-81ED-4DB2-BD59-A6C34878D82A}">
                        <a16:rowId xmlns:a16="http://schemas.microsoft.com/office/drawing/2014/main" val="1365057766"/>
                      </a:ext>
                    </a:extLst>
                  </a:tr>
                  <a:tr h="1036320">
                    <a:tc>
                      <a:txBody>
                        <a:bodyPr/>
                        <a:lstStyle/>
                        <a:p>
                          <a:pPr>
                            <a:spcAft>
                              <a:spcPts val="600"/>
                            </a:spcAft>
                          </a:pPr>
                          <a:r>
                            <a:rPr lang="en-US" sz="2100" dirty="0">
                              <a:solidFill>
                                <a:srgbClr val="4472C4"/>
                              </a:solidFill>
                              <a:effectLst/>
                              <a:latin typeface="Arial" panose="020B0604020202020204" pitchFamily="34" charset="0"/>
                              <a:ea typeface="FS Albert"/>
                              <a:cs typeface="Times New Roman" panose="02020603050405020304" pitchFamily="18" charset="0"/>
                            </a:rPr>
                            <a:t>Divided each side by 4 first. </a:t>
                          </a:r>
                        </a:p>
                        <a:p>
                          <a:pPr>
                            <a:spcAft>
                              <a:spcPts val="600"/>
                            </a:spcAft>
                          </a:pPr>
                          <a:r>
                            <a:rPr lang="en-US" sz="2100" dirty="0">
                              <a:solidFill>
                                <a:srgbClr val="4472C4"/>
                              </a:solidFill>
                              <a:effectLst/>
                              <a:latin typeface="Arial" panose="020B0604020202020204" pitchFamily="34" charset="0"/>
                              <a:ea typeface="FS Albert"/>
                              <a:cs typeface="Times New Roman" panose="02020603050405020304" pitchFamily="18" charset="0"/>
                            </a:rPr>
                            <a:t>Should have subtracted 2 from each side first.</a:t>
                          </a: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579391207"/>
                      </a:ext>
                    </a:extLst>
                  </a:tr>
                  <a:tr h="640080">
                    <a:tc>
                      <a:txBody>
                        <a:bodyPr/>
                        <a:lstStyle/>
                        <a:p>
                          <a:pPr>
                            <a:spcAft>
                              <a:spcPts val="600"/>
                            </a:spcAft>
                          </a:pPr>
                          <a:r>
                            <a:rPr lang="en-US" sz="2100" dirty="0">
                              <a:solidFill>
                                <a:srgbClr val="4472C4"/>
                              </a:solidFill>
                              <a:effectLst/>
                              <a:latin typeface="Arial" panose="020B0604020202020204" pitchFamily="34" charset="0"/>
                              <a:cs typeface="Times New Roman" panose="02020603050405020304" pitchFamily="18" charset="0"/>
                            </a:rPr>
                            <a:t>The learner did not know that the order of the steps is important.</a:t>
                          </a:r>
                          <a:endParaRPr lang="en-SG" sz="2100" dirty="0">
                            <a:effectLst/>
                            <a:latin typeface="Arial" panose="020B060402020202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41437444"/>
                      </a:ext>
                    </a:extLst>
                  </a:tr>
                </a:tbl>
              </a:graphicData>
            </a:graphic>
          </p:graphicFrame>
        </mc:Fallback>
      </mc:AlternateContent>
    </p:spTree>
    <p:extLst>
      <p:ext uri="{BB962C8B-B14F-4D97-AF65-F5344CB8AC3E}">
        <p14:creationId xmlns:p14="http://schemas.microsoft.com/office/powerpoint/2010/main" val="406793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Solving equations</a:t>
            </a:r>
            <a:endPar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3</a:t>
            </a:fld>
            <a:endParaRPr lang="en-US" dirty="0"/>
          </a:p>
        </p:txBody>
      </p:sp>
      <p:sp>
        <p:nvSpPr>
          <p:cNvPr id="6" name="TextBox 5">
            <a:extLst>
              <a:ext uri="{FF2B5EF4-FFF2-40B4-BE49-F238E27FC236}">
                <a16:creationId xmlns:a16="http://schemas.microsoft.com/office/drawing/2014/main" id="{55695106-9B9A-2389-E4C4-1192A259D758}"/>
              </a:ext>
            </a:extLst>
          </p:cNvPr>
          <p:cNvSpPr txBox="1"/>
          <p:nvPr/>
        </p:nvSpPr>
        <p:spPr>
          <a:xfrm>
            <a:off x="2758908" y="4790544"/>
            <a:ext cx="6273479"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What can you say about the scales?</a:t>
            </a:r>
          </a:p>
        </p:txBody>
      </p:sp>
      <p:pic>
        <p:nvPicPr>
          <p:cNvPr id="7" name="Picture 6" descr="A drawing of a balance scale. On the left pan of the scale, there is a white bag. On the right pan of the scale, there are three identical cubes . The left pan of the scale is lower than the right pan.&#10;">
            <a:extLst>
              <a:ext uri="{FF2B5EF4-FFF2-40B4-BE49-F238E27FC236}">
                <a16:creationId xmlns:a16="http://schemas.microsoft.com/office/drawing/2014/main" id="{4747460A-B238-5C45-0E8F-BC44C0173667}"/>
              </a:ext>
            </a:extLst>
          </p:cNvPr>
          <p:cNvPicPr>
            <a:picLocks noChangeAspect="1"/>
          </p:cNvPicPr>
          <p:nvPr/>
        </p:nvPicPr>
        <p:blipFill>
          <a:blip r:embed="rId3"/>
          <a:stretch>
            <a:fillRect/>
          </a:stretch>
        </p:blipFill>
        <p:spPr>
          <a:xfrm>
            <a:off x="699567" y="2365126"/>
            <a:ext cx="4671179" cy="1769939"/>
          </a:xfrm>
          <a:prstGeom prst="rect">
            <a:avLst/>
          </a:prstGeom>
        </p:spPr>
      </p:pic>
      <p:pic>
        <p:nvPicPr>
          <p:cNvPr id="9" name="Picture 8" descr="A drawing of a balance scale. On the left pan of the scale, there is a white bag. On the right pan of the scale, there are six identical cubes. The left pan of the scale is higher than the right pan.&#10;">
            <a:extLst>
              <a:ext uri="{FF2B5EF4-FFF2-40B4-BE49-F238E27FC236}">
                <a16:creationId xmlns:a16="http://schemas.microsoft.com/office/drawing/2014/main" id="{F54CB1C2-18BD-D181-A6B4-D07693D1586C}"/>
              </a:ext>
            </a:extLst>
          </p:cNvPr>
          <p:cNvPicPr>
            <a:picLocks noChangeAspect="1"/>
          </p:cNvPicPr>
          <p:nvPr/>
        </p:nvPicPr>
        <p:blipFill>
          <a:blip r:embed="rId4"/>
          <a:stretch>
            <a:fillRect/>
          </a:stretch>
        </p:blipFill>
        <p:spPr>
          <a:xfrm>
            <a:off x="6471138" y="1790756"/>
            <a:ext cx="4670374" cy="2344309"/>
          </a:xfrm>
          <a:prstGeom prst="rect">
            <a:avLst/>
          </a:prstGeom>
        </p:spPr>
      </p:pic>
    </p:spTree>
    <p:extLst>
      <p:ext uri="{BB962C8B-B14F-4D97-AF65-F5344CB8AC3E}">
        <p14:creationId xmlns:p14="http://schemas.microsoft.com/office/powerpoint/2010/main" val="1288507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Spot the mistake answers (5–6)</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30</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4610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036BF6AD-CAFE-E3D3-4FC4-6A809DAEAC20}"/>
                  </a:ext>
                </a:extLst>
              </p:cNvPr>
              <p:cNvGraphicFramePr>
                <a:graphicFrameLocks noGrp="1"/>
              </p:cNvGraphicFramePr>
              <p:nvPr>
                <p:extLst>
                  <p:ext uri="{D42A27DB-BD31-4B8C-83A1-F6EECF244321}">
                    <p14:modId xmlns:p14="http://schemas.microsoft.com/office/powerpoint/2010/main" val="3097144744"/>
                  </p:ext>
                </p:extLst>
              </p:nvPr>
            </p:nvGraphicFramePr>
            <p:xfrm>
              <a:off x="1070419" y="1366846"/>
              <a:ext cx="4628977" cy="4509000"/>
            </p:xfrm>
            <a:graphic>
              <a:graphicData uri="http://schemas.openxmlformats.org/drawingml/2006/table">
                <a:tbl>
                  <a:tblPr firstRow="1" firstCol="1" bandRow="1"/>
                  <a:tblGrid>
                    <a:gridCol w="4628977">
                      <a:extLst>
                        <a:ext uri="{9D8B030D-6E8A-4147-A177-3AD203B41FA5}">
                          <a16:colId xmlns:a16="http://schemas.microsoft.com/office/drawing/2014/main" val="1449980317"/>
                        </a:ext>
                      </a:extLst>
                    </a:gridCol>
                  </a:tblGrid>
                  <a:tr h="0">
                    <a:tc>
                      <a:txBody>
                        <a:bodyPr/>
                        <a:lstStyle/>
                        <a:p>
                          <a:pPr algn="ctr">
                            <a:spcAft>
                              <a:spcPts val="600"/>
                            </a:spcAft>
                          </a:pPr>
                          <a:r>
                            <a:rPr lang="en-SG"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Question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56273086"/>
                      </a:ext>
                    </a:extLst>
                  </a:tr>
                  <a:tr h="0">
                    <a:tc>
                      <a:txBody>
                        <a:bodyPr/>
                        <a:lstStyle/>
                        <a:p>
                          <a:pPr algn="ctr">
                            <a:spcAft>
                              <a:spcPts val="600"/>
                            </a:spcAft>
                          </a:pPr>
                          <a:r>
                            <a:rPr lang="en-GB" sz="2100" kern="1200" dirty="0">
                              <a:solidFill>
                                <a:schemeClr val="tx1"/>
                              </a:solidFill>
                              <a:effectLst/>
                              <a:latin typeface="+mn-lt"/>
                              <a:ea typeface="+mn-ea"/>
                              <a:cs typeface="+mn-cs"/>
                            </a:rPr>
                            <a:t>Solve  4</a:t>
                          </a:r>
                          <a14:m>
                            <m:oMath xmlns:m="http://schemas.openxmlformats.org/officeDocument/2006/math">
                              <m:r>
                                <a:rPr lang="en-GB" sz="2100" i="1" kern="1200">
                                  <a:solidFill>
                                    <a:schemeClr val="tx1"/>
                                  </a:solidFill>
                                  <a:effectLst/>
                                  <a:latin typeface="Cambria Math" panose="02040503050406030204" pitchFamily="18" charset="0"/>
                                  <a:ea typeface="+mn-ea"/>
                                  <a:cs typeface="+mn-cs"/>
                                </a:rPr>
                                <m:t>(</m:t>
                              </m:r>
                              <m:r>
                                <a:rPr lang="en-GB" sz="2100" i="1" kern="1200">
                                  <a:solidFill>
                                    <a:schemeClr val="tx1"/>
                                  </a:solidFill>
                                  <a:effectLst/>
                                  <a:latin typeface="Cambria Math" panose="02040503050406030204" pitchFamily="18" charset="0"/>
                                  <a:ea typeface="+mn-ea"/>
                                  <a:cs typeface="+mn-cs"/>
                                </a:rPr>
                                <m:t>𝑥</m:t>
                              </m:r>
                              <m:r>
                                <a:rPr lang="en-GB" sz="2100" i="1" kern="1200">
                                  <a:solidFill>
                                    <a:schemeClr val="tx1"/>
                                  </a:solidFill>
                                  <a:effectLst/>
                                  <a:latin typeface="Cambria Math" panose="02040503050406030204" pitchFamily="18" charset="0"/>
                                  <a:ea typeface="+mn-ea"/>
                                  <a:cs typeface="+mn-cs"/>
                                </a:rPr>
                                <m:t>+2)</m:t>
                              </m:r>
                            </m:oMath>
                          </a14:m>
                          <a:r>
                            <a:rPr lang="en-GB" sz="2100" kern="1200" dirty="0">
                              <a:solidFill>
                                <a:schemeClr val="tx1"/>
                              </a:solidFill>
                              <a:effectLst/>
                              <a:latin typeface="+mn-lt"/>
                              <a:ea typeface="+mn-ea"/>
                              <a:cs typeface="+mn-cs"/>
                            </a:rPr>
                            <a:t> =  </a:t>
                          </a:r>
                          <a14:m>
                            <m:oMath xmlns:m="http://schemas.openxmlformats.org/officeDocument/2006/math">
                              <m:r>
                                <a:rPr lang="en-GB" sz="2100" i="1" kern="1200">
                                  <a:solidFill>
                                    <a:schemeClr val="tx1"/>
                                  </a:solidFill>
                                  <a:effectLst/>
                                  <a:latin typeface="Cambria Math" panose="02040503050406030204" pitchFamily="18" charset="0"/>
                                  <a:ea typeface="+mn-ea"/>
                                  <a:cs typeface="+mn-cs"/>
                                </a:rPr>
                                <m:t>12</m:t>
                              </m:r>
                            </m:oMath>
                          </a14:m>
                          <a:endParaRPr lang="en-SG" sz="2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899108687"/>
                      </a:ext>
                    </a:extLst>
                  </a:tr>
                  <a:tr h="360000">
                    <a:tc>
                      <a:txBody>
                        <a:bodyPr/>
                        <a:lstStyle/>
                        <a:p>
                          <a:pPr algn="ctr">
                            <a:spcAft>
                              <a:spcPts val="600"/>
                            </a:spcAft>
                          </a:pPr>
                          <a:r>
                            <a:rPr lang="en-GB" sz="2100" dirty="0">
                              <a:solidFill>
                                <a:srgbClr val="4472C4"/>
                              </a:solidFill>
                              <a:effectLst/>
                              <a:latin typeface="Arial" panose="020B0604020202020204" pitchFamily="34" charset="0"/>
                              <a:ea typeface="FS Albert"/>
                              <a:cs typeface="Times New Roman" panose="02020603050405020304" pitchFamily="18" charset="0"/>
                            </a:rPr>
                            <a:t>  4</a:t>
                          </a:r>
                          <a14:m>
                            <m:oMath xmlns:m="http://schemas.openxmlformats.org/officeDocument/2006/math">
                              <m:d>
                                <m:dPr>
                                  <m:ctrlPr>
                                    <a:rPr lang="en-SG" sz="2100" i="1">
                                      <a:solidFill>
                                        <a:srgbClr val="4472C4"/>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GB" sz="2100" i="1">
                                      <a:solidFill>
                                        <a:srgbClr val="4472C4"/>
                                      </a:solidFill>
                                      <a:effectLst/>
                                      <a:latin typeface="Cambria Math" panose="02040503050406030204" pitchFamily="18" charset="0"/>
                                      <a:ea typeface="FS Albert"/>
                                      <a:cs typeface="Times New Roman" panose="02020603050405020304" pitchFamily="18" charset="0"/>
                                    </a:rPr>
                                    <m:t>𝑥</m:t>
                                  </m:r>
                                  <m:r>
                                    <a:rPr lang="en-GB" sz="2100" i="1">
                                      <a:solidFill>
                                        <a:srgbClr val="4472C4"/>
                                      </a:solidFill>
                                      <a:effectLst/>
                                      <a:latin typeface="Cambria Math" panose="02040503050406030204" pitchFamily="18" charset="0"/>
                                      <a:ea typeface="FS Albert"/>
                                      <a:cs typeface="Times New Roman" panose="02020603050405020304" pitchFamily="18" charset="0"/>
                                    </a:rPr>
                                    <m:t>+2</m:t>
                                  </m:r>
                                </m:e>
                              </m:d>
                              <m:r>
                                <a:rPr lang="en-GB" sz="2100" i="1">
                                  <a:solidFill>
                                    <a:srgbClr val="4472C4"/>
                                  </a:solidFill>
                                  <a:effectLst/>
                                  <a:latin typeface="Cambria Math" panose="02040503050406030204" pitchFamily="18" charset="0"/>
                                  <a:ea typeface="FS Albert"/>
                                  <a:cs typeface="Times New Roman" panose="02020603050405020304" pitchFamily="18" charset="0"/>
                                </a:rPr>
                                <m:t>=12</m:t>
                              </m:r>
                            </m:oMath>
                          </a14:m>
                          <a:r>
                            <a:rPr lang="en-GB" sz="2100" dirty="0">
                              <a:solidFill>
                                <a:srgbClr val="4472C4"/>
                              </a:solidFill>
                              <a:effectLst/>
                              <a:latin typeface="Arial" panose="020B0604020202020204" pitchFamily="34" charset="0"/>
                              <a:ea typeface="Yu Mincho" panose="02020400000000000000" pitchFamily="18" charset="-128"/>
                              <a:cs typeface="Times New Roman" panose="02020603050405020304" pitchFamily="18" charset="0"/>
                            </a:rPr>
                            <a:t> </a:t>
                          </a:r>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39584877"/>
                      </a:ext>
                    </a:extLst>
                  </a:tr>
                  <a:tr h="360000">
                    <a:tc>
                      <a:txBody>
                        <a:bodyPr/>
                        <a:lstStyle/>
                        <a:p>
                          <a:pPr algn="ctr">
                            <a:spcAft>
                              <a:spcPts val="600"/>
                            </a:spcAft>
                          </a:pPr>
                          <a14:m>
                            <m:oMath xmlns:m="http://schemas.openxmlformats.org/officeDocument/2006/math">
                              <m:r>
                                <a:rPr lang="en-GB" sz="2100" i="1">
                                  <a:solidFill>
                                    <a:srgbClr val="4472C4"/>
                                  </a:solidFill>
                                  <a:effectLst/>
                                  <a:latin typeface="Cambria Math" panose="02040503050406030204" pitchFamily="18" charset="0"/>
                                  <a:ea typeface="FS Albert"/>
                                  <a:cs typeface="Times New Roman" panose="02020603050405020304" pitchFamily="18" charset="0"/>
                                </a:rPr>
                                <m:t>4</m:t>
                              </m:r>
                              <m:r>
                                <a:rPr lang="en-GB" sz="2100" i="1">
                                  <a:solidFill>
                                    <a:srgbClr val="4472C4"/>
                                  </a:solidFill>
                                  <a:effectLst/>
                                  <a:latin typeface="Cambria Math" panose="02040503050406030204" pitchFamily="18" charset="0"/>
                                  <a:ea typeface="FS Albert"/>
                                  <a:cs typeface="Times New Roman" panose="02020603050405020304" pitchFamily="18" charset="0"/>
                                </a:rPr>
                                <m:t>𝑥</m:t>
                              </m:r>
                              <m:r>
                                <a:rPr lang="en-GB" sz="2100" i="1">
                                  <a:solidFill>
                                    <a:srgbClr val="4472C4"/>
                                  </a:solidFill>
                                  <a:effectLst/>
                                  <a:latin typeface="Cambria Math" panose="02040503050406030204" pitchFamily="18" charset="0"/>
                                  <a:ea typeface="FS Albert"/>
                                  <a:cs typeface="Times New Roman" panose="02020603050405020304" pitchFamily="18" charset="0"/>
                                </a:rPr>
                                <m:t>+8=12</m:t>
                              </m:r>
                            </m:oMath>
                          </a14:m>
                          <a:r>
                            <a:rPr lang="en-GB" sz="2100">
                              <a:solidFill>
                                <a:srgbClr val="4472C4"/>
                              </a:solidFill>
                              <a:effectLst/>
                              <a:latin typeface="Arial" panose="020B0604020202020204" pitchFamily="34" charset="0"/>
                              <a:ea typeface="Yu Mincho" panose="02020400000000000000" pitchFamily="18" charset="-128"/>
                              <a:cs typeface="Times New Roman" panose="02020603050405020304" pitchFamily="18" charset="0"/>
                            </a:rPr>
                            <a:t> </a:t>
                          </a:r>
                          <a:endParaRPr lang="en-SG" sz="2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41597324"/>
                      </a:ext>
                    </a:extLst>
                  </a:tr>
                  <a:tr h="360000">
                    <a:tc>
                      <a:txBody>
                        <a:bodyPr/>
                        <a:lstStyle/>
                        <a:p>
                          <a:pPr>
                            <a:spcAft>
                              <a:spcPts val="600"/>
                            </a:spcAft>
                          </a:pPr>
                          <a14:m>
                            <m:oMathPara xmlns:m="http://schemas.openxmlformats.org/officeDocument/2006/math">
                              <m:oMathParaPr>
                                <m:jc m:val="centerGroup"/>
                              </m:oMathParaPr>
                              <m:oMath xmlns:m="http://schemas.openxmlformats.org/officeDocument/2006/math">
                                <m:r>
                                  <a:rPr lang="en-GB" sz="2100" i="1">
                                    <a:solidFill>
                                      <a:srgbClr val="4472C4"/>
                                    </a:solidFill>
                                    <a:effectLst/>
                                    <a:latin typeface="Cambria Math" panose="02040503050406030204" pitchFamily="18" charset="0"/>
                                    <a:ea typeface="FS Albert"/>
                                    <a:cs typeface="Times New Roman" panose="02020603050405020304" pitchFamily="18" charset="0"/>
                                  </a:rPr>
                                  <m:t>−8        −8</m:t>
                                </m:r>
                              </m:oMath>
                            </m:oMathPara>
                          </a14:m>
                          <a:endParaRPr lang="en-SG" sz="2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897296868"/>
                      </a:ext>
                    </a:extLst>
                  </a:tr>
                  <a:tr h="360000">
                    <a:tc>
                      <a:txBody>
                        <a:bodyPr/>
                        <a:lstStyle/>
                        <a:p>
                          <a:pPr algn="ctr">
                            <a:spcAft>
                              <a:spcPts val="600"/>
                            </a:spcAft>
                          </a:pPr>
                          <a14:m>
                            <m:oMathPara xmlns:m="http://schemas.openxmlformats.org/officeDocument/2006/math">
                              <m:oMathParaPr>
                                <m:jc m:val="centerGroup"/>
                              </m:oMathParaPr>
                              <m:oMath xmlns:m="http://schemas.openxmlformats.org/officeDocument/2006/math">
                                <m:r>
                                  <a:rPr lang="en-GB" sz="2100" i="1">
                                    <a:solidFill>
                                      <a:srgbClr val="4472C4"/>
                                    </a:solidFill>
                                    <a:effectLst/>
                                    <a:latin typeface="Cambria Math" panose="02040503050406030204" pitchFamily="18" charset="0"/>
                                    <a:ea typeface="FS Albert"/>
                                    <a:cs typeface="Times New Roman" panose="02020603050405020304" pitchFamily="18" charset="0"/>
                                  </a:rPr>
                                  <m:t>4</m:t>
                                </m:r>
                                <m:r>
                                  <a:rPr lang="en-GB" sz="2100" i="1">
                                    <a:solidFill>
                                      <a:srgbClr val="4472C4"/>
                                    </a:solidFill>
                                    <a:effectLst/>
                                    <a:latin typeface="Cambria Math" panose="02040503050406030204" pitchFamily="18" charset="0"/>
                                    <a:ea typeface="FS Albert"/>
                                    <a:cs typeface="Times New Roman" panose="02020603050405020304" pitchFamily="18" charset="0"/>
                                  </a:rPr>
                                  <m:t>𝑥</m:t>
                                </m:r>
                                <m:r>
                                  <a:rPr lang="en-GB" sz="2100" i="1">
                                    <a:solidFill>
                                      <a:srgbClr val="4472C4"/>
                                    </a:solidFill>
                                    <a:effectLst/>
                                    <a:latin typeface="Cambria Math" panose="02040503050406030204" pitchFamily="18" charset="0"/>
                                    <a:ea typeface="FS Albert"/>
                                    <a:cs typeface="Times New Roman" panose="02020603050405020304" pitchFamily="18" charset="0"/>
                                  </a:rPr>
                                  <m:t> =4</m:t>
                                </m:r>
                              </m:oMath>
                            </m:oMathPara>
                          </a14:m>
                          <a:endParaRPr lang="en-SG" sz="2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39664133"/>
                      </a:ext>
                    </a:extLst>
                  </a:tr>
                  <a:tr h="360000">
                    <a:tc>
                      <a:txBody>
                        <a:bodyPr/>
                        <a:lstStyle/>
                        <a:p>
                          <a:pPr algn="ctr">
                            <a:spcAft>
                              <a:spcPts val="600"/>
                            </a:spcAft>
                          </a:pPr>
                          <a:r>
                            <a:rPr lang="en-GB" sz="2100">
                              <a:solidFill>
                                <a:srgbClr val="4472C4"/>
                              </a:solidFill>
                              <a:effectLst/>
                              <a:latin typeface="Arial" panose="020B0604020202020204" pitchFamily="34" charset="0"/>
                              <a:ea typeface="FS Albert"/>
                              <a:cs typeface="Times New Roman" panose="02020603050405020304" pitchFamily="18" charset="0"/>
                            </a:rPr>
                            <a:t> </a:t>
                          </a:r>
                          <a14:m>
                            <m:oMath xmlns:m="http://schemas.openxmlformats.org/officeDocument/2006/math">
                              <m:r>
                                <a:rPr lang="en-GB" sz="2100" i="1">
                                  <a:solidFill>
                                    <a:srgbClr val="4472C4"/>
                                  </a:solidFill>
                                  <a:effectLst/>
                                  <a:latin typeface="Cambria Math" panose="02040503050406030204" pitchFamily="18" charset="0"/>
                                  <a:ea typeface="FS Albert"/>
                                  <a:cs typeface="Times New Roman" panose="02020603050405020304" pitchFamily="18" charset="0"/>
                                </a:rPr>
                                <m:t>÷4</m:t>
                              </m:r>
                            </m:oMath>
                          </a14:m>
                          <a:r>
                            <a:rPr lang="en-GB" sz="2100">
                              <a:solidFill>
                                <a:srgbClr val="4472C4"/>
                              </a:solidFill>
                              <a:effectLst/>
                              <a:latin typeface="Arial" panose="020B0604020202020204" pitchFamily="34" charset="0"/>
                              <a:ea typeface="Yu Mincho" panose="02020400000000000000" pitchFamily="18" charset="-128"/>
                              <a:cs typeface="Times New Roman" panose="02020603050405020304" pitchFamily="18" charset="0"/>
                            </a:rPr>
                            <a:t> </a:t>
                          </a:r>
                          <a:r>
                            <a:rPr lang="en-GB" sz="2100">
                              <a:solidFill>
                                <a:srgbClr val="4472C4"/>
                              </a:solidFill>
                              <a:effectLst/>
                              <a:latin typeface="Arial" panose="020B0604020202020204" pitchFamily="34" charset="0"/>
                              <a:ea typeface="FS Albert"/>
                              <a:cs typeface="Times New Roman" panose="02020603050405020304" pitchFamily="18" charset="0"/>
                            </a:rPr>
                            <a:t>   </a:t>
                          </a:r>
                          <a14:m>
                            <m:oMath xmlns:m="http://schemas.openxmlformats.org/officeDocument/2006/math">
                              <m:r>
                                <a:rPr lang="en-GB" sz="2100" i="1">
                                  <a:solidFill>
                                    <a:srgbClr val="4472C4"/>
                                  </a:solidFill>
                                  <a:effectLst/>
                                  <a:latin typeface="Cambria Math" panose="02040503050406030204" pitchFamily="18" charset="0"/>
                                  <a:ea typeface="FS Albert"/>
                                  <a:cs typeface="Times New Roman" panose="02020603050405020304" pitchFamily="18" charset="0"/>
                                </a:rPr>
                                <m:t> ÷4</m:t>
                              </m:r>
                            </m:oMath>
                          </a14:m>
                          <a:r>
                            <a:rPr lang="en-GB" sz="2100">
                              <a:solidFill>
                                <a:srgbClr val="4472C4"/>
                              </a:solidFill>
                              <a:effectLst/>
                              <a:latin typeface="Arial" panose="020B0604020202020204" pitchFamily="34" charset="0"/>
                              <a:ea typeface="Yu Mincho" panose="02020400000000000000" pitchFamily="18" charset="-128"/>
                              <a:cs typeface="Times New Roman" panose="02020603050405020304" pitchFamily="18" charset="0"/>
                            </a:rPr>
                            <a:t> </a:t>
                          </a:r>
                          <a:r>
                            <a:rPr lang="en-GB" sz="2100">
                              <a:solidFill>
                                <a:srgbClr val="4472C4"/>
                              </a:solidFill>
                              <a:effectLst/>
                              <a:latin typeface="Arial" panose="020B0604020202020204" pitchFamily="34" charset="0"/>
                              <a:ea typeface="FS Albert"/>
                              <a:cs typeface="Times New Roman" panose="02020603050405020304" pitchFamily="18" charset="0"/>
                            </a:rPr>
                            <a:t>        </a:t>
                          </a:r>
                          <a:endParaRPr lang="en-SG" sz="2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65057766"/>
                      </a:ext>
                    </a:extLst>
                  </a:tr>
                  <a:tr h="360000">
                    <a:tc>
                      <a:txBody>
                        <a:bodyPr/>
                        <a:lstStyle/>
                        <a:p>
                          <a:pPr algn="ctr">
                            <a:spcAft>
                              <a:spcPts val="600"/>
                            </a:spcAft>
                          </a:pPr>
                          <a14:m>
                            <m:oMathPara xmlns:m="http://schemas.openxmlformats.org/officeDocument/2006/math">
                              <m:oMathParaPr>
                                <m:jc m:val="centerGroup"/>
                              </m:oMathParaPr>
                              <m:oMath xmlns:m="http://schemas.openxmlformats.org/officeDocument/2006/math">
                                <m:r>
                                  <a:rPr lang="en-GB" sz="2100" i="1">
                                    <a:solidFill>
                                      <a:srgbClr val="4472C4"/>
                                    </a:solidFill>
                                    <a:effectLst/>
                                    <a:latin typeface="Cambria Math" panose="02040503050406030204" pitchFamily="18" charset="0"/>
                                    <a:ea typeface="FS Albert"/>
                                    <a:cs typeface="Times New Roman" panose="02020603050405020304" pitchFamily="18" charset="0"/>
                                  </a:rPr>
                                  <m:t>𝑥</m:t>
                                </m:r>
                                <m:r>
                                  <a:rPr lang="en-GB" sz="2100" i="1">
                                    <a:solidFill>
                                      <a:srgbClr val="4472C4"/>
                                    </a:solidFill>
                                    <a:effectLst/>
                                    <a:latin typeface="Cambria Math" panose="02040503050406030204" pitchFamily="18" charset="0"/>
                                    <a:ea typeface="FS Albert"/>
                                    <a:cs typeface="Times New Roman" panose="02020603050405020304" pitchFamily="18" charset="0"/>
                                  </a:rPr>
                                  <m:t> =1</m:t>
                                </m:r>
                              </m:oMath>
                            </m:oMathPara>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180136685"/>
                      </a:ext>
                    </a:extLst>
                  </a:tr>
                  <a:tr h="0">
                    <a:tc>
                      <a:txBody>
                        <a:bodyPr/>
                        <a:lstStyle/>
                        <a:p>
                          <a:pPr>
                            <a:spcAft>
                              <a:spcPts val="600"/>
                            </a:spcAft>
                          </a:pPr>
                          <a:r>
                            <a:rPr lang="en-US" sz="2100" dirty="0">
                              <a:solidFill>
                                <a:srgbClr val="4472C4"/>
                              </a:solidFill>
                              <a:effectLst/>
                              <a:latin typeface="Arial" panose="020B0604020202020204" pitchFamily="34" charset="0"/>
                              <a:ea typeface="FS Albert"/>
                              <a:cs typeface="Times New Roman" panose="02020603050405020304" pitchFamily="18" charset="0"/>
                            </a:rPr>
                            <a:t>The bracket were not expanded correctly.</a:t>
                          </a: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579391207"/>
                      </a:ext>
                    </a:extLst>
                  </a:tr>
                  <a:tr h="148136">
                    <a:tc>
                      <a:txBody>
                        <a:bodyPr/>
                        <a:lstStyle/>
                        <a:p>
                          <a:pPr>
                            <a:spcAft>
                              <a:spcPts val="600"/>
                            </a:spcAft>
                          </a:pPr>
                          <a:r>
                            <a:rPr lang="en-US" sz="2100" dirty="0">
                              <a:solidFill>
                                <a:srgbClr val="4472C4"/>
                              </a:solidFill>
                              <a:effectLst/>
                              <a:latin typeface="Arial" panose="020B0604020202020204" pitchFamily="34" charset="0"/>
                              <a:cs typeface="Times New Roman" panose="02020603050405020304" pitchFamily="18" charset="0"/>
                            </a:rPr>
                            <a:t>The learner did not understand that each term inside the bracket needs to be multiplied by 4.</a:t>
                          </a:r>
                          <a:endParaRPr lang="en-SG" sz="2100" dirty="0">
                            <a:effectLst/>
                            <a:latin typeface="Arial" panose="020B060402020202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41437444"/>
                      </a:ext>
                    </a:extLst>
                  </a:tr>
                </a:tbl>
              </a:graphicData>
            </a:graphic>
          </p:graphicFrame>
        </mc:Choice>
        <mc:Fallback xmlns="">
          <p:graphicFrame>
            <p:nvGraphicFramePr>
              <p:cNvPr id="2" name="Table 1">
                <a:extLst>
                  <a:ext uri="{FF2B5EF4-FFF2-40B4-BE49-F238E27FC236}">
                    <a16:creationId xmlns:a16="http://schemas.microsoft.com/office/drawing/2014/main" id="{036BF6AD-CAFE-E3D3-4FC4-6A809DAEAC20}"/>
                  </a:ext>
                </a:extLst>
              </p:cNvPr>
              <p:cNvGraphicFramePr>
                <a:graphicFrameLocks noGrp="1"/>
              </p:cNvGraphicFramePr>
              <p:nvPr>
                <p:extLst>
                  <p:ext uri="{D42A27DB-BD31-4B8C-83A1-F6EECF244321}">
                    <p14:modId xmlns:p14="http://schemas.microsoft.com/office/powerpoint/2010/main" val="3097144744"/>
                  </p:ext>
                </p:extLst>
              </p:nvPr>
            </p:nvGraphicFramePr>
            <p:xfrm>
              <a:off x="1070419" y="1366846"/>
              <a:ext cx="4628977" cy="4509000"/>
            </p:xfrm>
            <a:graphic>
              <a:graphicData uri="http://schemas.openxmlformats.org/drawingml/2006/table">
                <a:tbl>
                  <a:tblPr firstRow="1" firstCol="1" bandRow="1"/>
                  <a:tblGrid>
                    <a:gridCol w="4628977">
                      <a:extLst>
                        <a:ext uri="{9D8B030D-6E8A-4147-A177-3AD203B41FA5}">
                          <a16:colId xmlns:a16="http://schemas.microsoft.com/office/drawing/2014/main" val="1449980317"/>
                        </a:ext>
                      </a:extLst>
                    </a:gridCol>
                  </a:tblGrid>
                  <a:tr h="320040">
                    <a:tc>
                      <a:txBody>
                        <a:bodyPr/>
                        <a:lstStyle/>
                        <a:p>
                          <a:pPr algn="ctr">
                            <a:spcAft>
                              <a:spcPts val="600"/>
                            </a:spcAft>
                          </a:pPr>
                          <a:r>
                            <a:rPr lang="en-SG"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Question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56273086"/>
                      </a:ext>
                    </a:extLst>
                  </a:tr>
                  <a:tr h="320040">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blipFill>
                          <a:blip r:embed="rId3"/>
                          <a:stretch>
                            <a:fillRect l="-132" t="-128846" r="-395" b="-1273077"/>
                          </a:stretch>
                        </a:blipFill>
                      </a:tcPr>
                    </a:tc>
                    <a:extLst>
                      <a:ext uri="{0D108BD9-81ED-4DB2-BD59-A6C34878D82A}">
                        <a16:rowId xmlns:a16="http://schemas.microsoft.com/office/drawing/2014/main" val="3899108687"/>
                      </a:ext>
                    </a:extLst>
                  </a:tr>
                  <a:tr h="360000">
                    <a:tc>
                      <a:txBody>
                        <a:bodyPr/>
                        <a:lstStyle/>
                        <a:p>
                          <a:endParaRPr lang="en-US"/>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blipFill>
                          <a:blip r:embed="rId3"/>
                          <a:stretch>
                            <a:fillRect l="-132" t="-201695" r="-395" b="-1022034"/>
                          </a:stretch>
                        </a:blipFill>
                      </a:tcPr>
                    </a:tc>
                    <a:extLst>
                      <a:ext uri="{0D108BD9-81ED-4DB2-BD59-A6C34878D82A}">
                        <a16:rowId xmlns:a16="http://schemas.microsoft.com/office/drawing/2014/main" val="3839584877"/>
                      </a:ext>
                    </a:extLst>
                  </a:tr>
                  <a:tr h="360000">
                    <a:tc>
                      <a:txBody>
                        <a:bodyPr/>
                        <a:lstStyle/>
                        <a:p>
                          <a:endParaRPr lang="en-US"/>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132" t="-301695" r="-395" b="-922034"/>
                          </a:stretch>
                        </a:blipFill>
                      </a:tcPr>
                    </a:tc>
                    <a:extLst>
                      <a:ext uri="{0D108BD9-81ED-4DB2-BD59-A6C34878D82A}">
                        <a16:rowId xmlns:a16="http://schemas.microsoft.com/office/drawing/2014/main" val="1041597324"/>
                      </a:ext>
                    </a:extLst>
                  </a:tr>
                  <a:tr h="396240">
                    <a:tc>
                      <a:txBody>
                        <a:bodyPr/>
                        <a:lstStyle/>
                        <a:p>
                          <a:endParaRPr lang="en-US"/>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132" t="-364615" r="-395" b="-736923"/>
                          </a:stretch>
                        </a:blipFill>
                      </a:tcPr>
                    </a:tc>
                    <a:extLst>
                      <a:ext uri="{0D108BD9-81ED-4DB2-BD59-A6C34878D82A}">
                        <a16:rowId xmlns:a16="http://schemas.microsoft.com/office/drawing/2014/main" val="897296868"/>
                      </a:ext>
                    </a:extLst>
                  </a:tr>
                  <a:tr h="396240">
                    <a:tc>
                      <a:txBody>
                        <a:bodyPr/>
                        <a:lstStyle/>
                        <a:p>
                          <a:endParaRPr lang="en-US"/>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132" t="-464615" r="-395" b="-636923"/>
                          </a:stretch>
                        </a:blipFill>
                      </a:tcPr>
                    </a:tc>
                    <a:extLst>
                      <a:ext uri="{0D108BD9-81ED-4DB2-BD59-A6C34878D82A}">
                        <a16:rowId xmlns:a16="http://schemas.microsoft.com/office/drawing/2014/main" val="3839664133"/>
                      </a:ext>
                    </a:extLst>
                  </a:tr>
                  <a:tr h="360000">
                    <a:tc>
                      <a:txBody>
                        <a:bodyPr/>
                        <a:lstStyle/>
                        <a:p>
                          <a:endParaRPr lang="en-US"/>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132" t="-622034" r="-395" b="-601695"/>
                          </a:stretch>
                        </a:blipFill>
                      </a:tcPr>
                    </a:tc>
                    <a:extLst>
                      <a:ext uri="{0D108BD9-81ED-4DB2-BD59-A6C34878D82A}">
                        <a16:rowId xmlns:a16="http://schemas.microsoft.com/office/drawing/2014/main" val="1365057766"/>
                      </a:ext>
                    </a:extLst>
                  </a:tr>
                  <a:tr h="396240">
                    <a:tc>
                      <a:txBody>
                        <a:bodyPr/>
                        <a:lstStyle/>
                        <a:p>
                          <a:endParaRPr lang="en-US"/>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blipFill>
                          <a:blip r:embed="rId3"/>
                          <a:stretch>
                            <a:fillRect l="-132" t="-655385" r="-395" b="-446154"/>
                          </a:stretch>
                        </a:blipFill>
                      </a:tcPr>
                    </a:tc>
                    <a:extLst>
                      <a:ext uri="{0D108BD9-81ED-4DB2-BD59-A6C34878D82A}">
                        <a16:rowId xmlns:a16="http://schemas.microsoft.com/office/drawing/2014/main" val="4180136685"/>
                      </a:ext>
                    </a:extLst>
                  </a:tr>
                  <a:tr h="640080">
                    <a:tc>
                      <a:txBody>
                        <a:bodyPr/>
                        <a:lstStyle/>
                        <a:p>
                          <a:pPr>
                            <a:spcAft>
                              <a:spcPts val="600"/>
                            </a:spcAft>
                          </a:pPr>
                          <a:r>
                            <a:rPr lang="en-US" sz="2100" dirty="0">
                              <a:solidFill>
                                <a:srgbClr val="4472C4"/>
                              </a:solidFill>
                              <a:effectLst/>
                              <a:latin typeface="Arial" panose="020B0604020202020204" pitchFamily="34" charset="0"/>
                              <a:ea typeface="FS Albert"/>
                              <a:cs typeface="Times New Roman" panose="02020603050405020304" pitchFamily="18" charset="0"/>
                            </a:rPr>
                            <a:t>The bracket were not expanded correctly.</a:t>
                          </a: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579391207"/>
                      </a:ext>
                    </a:extLst>
                  </a:tr>
                  <a:tr h="960120">
                    <a:tc>
                      <a:txBody>
                        <a:bodyPr/>
                        <a:lstStyle/>
                        <a:p>
                          <a:pPr>
                            <a:spcAft>
                              <a:spcPts val="600"/>
                            </a:spcAft>
                          </a:pPr>
                          <a:r>
                            <a:rPr lang="en-US" sz="2100" dirty="0">
                              <a:solidFill>
                                <a:srgbClr val="4472C4"/>
                              </a:solidFill>
                              <a:effectLst/>
                              <a:latin typeface="Arial" panose="020B0604020202020204" pitchFamily="34" charset="0"/>
                              <a:cs typeface="Times New Roman" panose="02020603050405020304" pitchFamily="18" charset="0"/>
                            </a:rPr>
                            <a:t>The learner did not understand that each term inside the bracket needs to be multiplied by 4.</a:t>
                          </a:r>
                          <a:endParaRPr lang="en-SG" sz="2100" dirty="0">
                            <a:effectLst/>
                            <a:latin typeface="Arial" panose="020B060402020202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4143744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55EABF79-A986-200B-53D8-C8CD35B74175}"/>
                  </a:ext>
                </a:extLst>
              </p:cNvPr>
              <p:cNvGraphicFramePr>
                <a:graphicFrameLocks noGrp="1"/>
              </p:cNvGraphicFramePr>
              <p:nvPr>
                <p:extLst>
                  <p:ext uri="{D42A27DB-BD31-4B8C-83A1-F6EECF244321}">
                    <p14:modId xmlns:p14="http://schemas.microsoft.com/office/powerpoint/2010/main" val="616169605"/>
                  </p:ext>
                </p:extLst>
              </p:nvPr>
            </p:nvGraphicFramePr>
            <p:xfrm>
              <a:off x="6231291" y="1365977"/>
              <a:ext cx="5228397" cy="3575294"/>
            </p:xfrm>
            <a:graphic>
              <a:graphicData uri="http://schemas.openxmlformats.org/drawingml/2006/table">
                <a:tbl>
                  <a:tblPr firstRow="1" firstCol="1" bandRow="1"/>
                  <a:tblGrid>
                    <a:gridCol w="5228397">
                      <a:extLst>
                        <a:ext uri="{9D8B030D-6E8A-4147-A177-3AD203B41FA5}">
                          <a16:colId xmlns:a16="http://schemas.microsoft.com/office/drawing/2014/main" val="1449980317"/>
                        </a:ext>
                      </a:extLst>
                    </a:gridCol>
                  </a:tblGrid>
                  <a:tr h="0">
                    <a:tc>
                      <a:txBody>
                        <a:bodyPr/>
                        <a:lstStyle/>
                        <a:p>
                          <a:pPr algn="ctr">
                            <a:spcAft>
                              <a:spcPts val="600"/>
                            </a:spcAft>
                          </a:pPr>
                          <a:r>
                            <a:rPr lang="en-SG"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Question 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56273086"/>
                      </a:ext>
                    </a:extLst>
                  </a:tr>
                  <a:tr h="0">
                    <a:tc>
                      <a:txBody>
                        <a:bodyPr/>
                        <a:lstStyle/>
                        <a:p>
                          <a:pPr algn="ctr">
                            <a:spcAft>
                              <a:spcPts val="600"/>
                            </a:spcAft>
                          </a:pPr>
                          <a:r>
                            <a:rPr lang="en-GB" sz="2100" kern="1200" dirty="0">
                              <a:solidFill>
                                <a:schemeClr val="tx1"/>
                              </a:solidFill>
                              <a:effectLst/>
                              <a:latin typeface="+mn-lt"/>
                              <a:ea typeface="+mn-ea"/>
                              <a:cs typeface="+mn-cs"/>
                            </a:rPr>
                            <a:t>Solve 4</a:t>
                          </a:r>
                          <a14:m>
                            <m:oMath xmlns:m="http://schemas.openxmlformats.org/officeDocument/2006/math">
                              <m:r>
                                <a:rPr lang="en-GB" sz="2100" b="0" i="0" kern="1200" smtClean="0">
                                  <a:solidFill>
                                    <a:schemeClr val="tx1"/>
                                  </a:solidFill>
                                  <a:effectLst/>
                                  <a:latin typeface="Cambria Math" panose="02040503050406030204" pitchFamily="18" charset="0"/>
                                  <a:ea typeface="+mn-ea"/>
                                  <a:cs typeface="+mn-cs"/>
                                </a:rPr>
                                <m:t> </m:t>
                              </m:r>
                              <m:r>
                                <a:rPr lang="en-GB" sz="2100" i="1" kern="1200">
                                  <a:solidFill>
                                    <a:schemeClr val="tx1"/>
                                  </a:solidFill>
                                  <a:effectLst/>
                                  <a:latin typeface="Cambria Math" panose="02040503050406030204" pitchFamily="18" charset="0"/>
                                  <a:ea typeface="+mn-ea"/>
                                  <a:cs typeface="+mn-cs"/>
                                </a:rPr>
                                <m:t>−</m:t>
                              </m:r>
                              <m:r>
                                <a:rPr lang="en-GB" sz="2100" b="0" i="1" kern="1200" smtClean="0">
                                  <a:solidFill>
                                    <a:schemeClr val="tx1"/>
                                  </a:solidFill>
                                  <a:effectLst/>
                                  <a:latin typeface="Cambria Math" panose="02040503050406030204" pitchFamily="18" charset="0"/>
                                  <a:ea typeface="+mn-ea"/>
                                  <a:cs typeface="+mn-cs"/>
                                </a:rPr>
                                <m:t> </m:t>
                              </m:r>
                              <m:r>
                                <a:rPr lang="en-GB" sz="2100" i="1" kern="1200">
                                  <a:solidFill>
                                    <a:schemeClr val="tx1"/>
                                  </a:solidFill>
                                  <a:effectLst/>
                                  <a:latin typeface="Cambria Math" panose="02040503050406030204" pitchFamily="18" charset="0"/>
                                  <a:ea typeface="+mn-ea"/>
                                  <a:cs typeface="+mn-cs"/>
                                </a:rPr>
                                <m:t>2</m:t>
                              </m:r>
                              <m:r>
                                <a:rPr lang="en-GB" sz="2100" i="1" kern="1200">
                                  <a:solidFill>
                                    <a:schemeClr val="tx1"/>
                                  </a:solidFill>
                                  <a:effectLst/>
                                  <a:latin typeface="Cambria Math" panose="02040503050406030204" pitchFamily="18" charset="0"/>
                                  <a:ea typeface="+mn-ea"/>
                                  <a:cs typeface="+mn-cs"/>
                                </a:rPr>
                                <m:t>𝑥</m:t>
                              </m:r>
                              <m:r>
                                <a:rPr lang="en-GB" sz="2100" i="1" kern="1200">
                                  <a:solidFill>
                                    <a:schemeClr val="tx1"/>
                                  </a:solidFill>
                                  <a:effectLst/>
                                  <a:latin typeface="Cambria Math" panose="02040503050406030204" pitchFamily="18" charset="0"/>
                                  <a:ea typeface="+mn-ea"/>
                                  <a:cs typeface="+mn-cs"/>
                                </a:rPr>
                                <m:t>=12</m:t>
                              </m:r>
                            </m:oMath>
                          </a14:m>
                          <a:endParaRPr lang="en-SG" sz="2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899108687"/>
                      </a:ext>
                    </a:extLst>
                  </a:tr>
                  <a:tr h="360000">
                    <a:tc>
                      <a:txBody>
                        <a:bodyPr/>
                        <a:lstStyle/>
                        <a:p>
                          <a:pPr algn="ctr">
                            <a:spcAft>
                              <a:spcPts val="600"/>
                            </a:spcAft>
                          </a:pPr>
                          <a:r>
                            <a:rPr lang="en-GB" sz="2100" dirty="0">
                              <a:solidFill>
                                <a:srgbClr val="4472C4"/>
                              </a:solidFill>
                              <a:effectLst/>
                              <a:latin typeface="Arial" panose="020B0604020202020204" pitchFamily="34" charset="0"/>
                              <a:ea typeface="FS Albert"/>
                              <a:cs typeface="Times New Roman" panose="02020603050405020304" pitchFamily="18" charset="0"/>
                            </a:rPr>
                            <a:t>4</a:t>
                          </a:r>
                          <a14:m>
                            <m:oMath xmlns:m="http://schemas.openxmlformats.org/officeDocument/2006/math">
                              <m:r>
                                <a:rPr lang="en-GB" sz="2100" i="1">
                                  <a:solidFill>
                                    <a:srgbClr val="4472C4"/>
                                  </a:solidFill>
                                  <a:effectLst/>
                                  <a:latin typeface="Cambria Math" panose="02040503050406030204" pitchFamily="18" charset="0"/>
                                  <a:ea typeface="FS Albert"/>
                                  <a:cs typeface="Times New Roman" panose="02020603050405020304" pitchFamily="18" charset="0"/>
                                </a:rPr>
                                <m:t>−2</m:t>
                              </m:r>
                              <m:r>
                                <a:rPr lang="en-GB" sz="2100" i="1">
                                  <a:solidFill>
                                    <a:srgbClr val="4472C4"/>
                                  </a:solidFill>
                                  <a:effectLst/>
                                  <a:latin typeface="Cambria Math" panose="02040503050406030204" pitchFamily="18" charset="0"/>
                                  <a:ea typeface="FS Albert"/>
                                  <a:cs typeface="Times New Roman" panose="02020603050405020304" pitchFamily="18" charset="0"/>
                                </a:rPr>
                                <m:t>𝑥</m:t>
                              </m:r>
                              <m:r>
                                <a:rPr lang="en-GB" sz="2100" i="1">
                                  <a:solidFill>
                                    <a:srgbClr val="4472C4"/>
                                  </a:solidFill>
                                  <a:effectLst/>
                                  <a:latin typeface="Cambria Math" panose="02040503050406030204" pitchFamily="18" charset="0"/>
                                  <a:ea typeface="FS Albert"/>
                                  <a:cs typeface="Times New Roman" panose="02020603050405020304" pitchFamily="18" charset="0"/>
                                </a:rPr>
                                <m:t>=12</m:t>
                              </m:r>
                            </m:oMath>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39584877"/>
                      </a:ext>
                    </a:extLst>
                  </a:tr>
                  <a:tr h="360000">
                    <a:tc>
                      <a:txBody>
                        <a:bodyPr/>
                        <a:lstStyle/>
                        <a:p>
                          <a:pPr algn="ctr">
                            <a:spcAft>
                              <a:spcPts val="600"/>
                            </a:spcAft>
                          </a:pPr>
                          <a14:m>
                            <m:oMathPara xmlns:m="http://schemas.openxmlformats.org/officeDocument/2006/math">
                              <m:oMathParaPr>
                                <m:jc m:val="centerGroup"/>
                              </m:oMathParaPr>
                              <m:oMath xmlns:m="http://schemas.openxmlformats.org/officeDocument/2006/math">
                                <m:r>
                                  <a:rPr lang="en-GB" sz="2100" i="1">
                                    <a:solidFill>
                                      <a:srgbClr val="4472C4"/>
                                    </a:solidFill>
                                    <a:effectLst/>
                                    <a:latin typeface="Cambria Math" panose="02040503050406030204" pitchFamily="18" charset="0"/>
                                    <a:ea typeface="FS Albert"/>
                                    <a:cs typeface="Times New Roman" panose="02020603050405020304" pitchFamily="18" charset="0"/>
                                  </a:rPr>
                                  <m:t>−4       −4</m:t>
                                </m:r>
                              </m:oMath>
                            </m:oMathPara>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41597324"/>
                      </a:ext>
                    </a:extLst>
                  </a:tr>
                  <a:tr h="360000">
                    <a:tc>
                      <a:txBody>
                        <a:bodyPr/>
                        <a:lstStyle/>
                        <a:p>
                          <a:pPr>
                            <a:spcAft>
                              <a:spcPts val="600"/>
                            </a:spcAft>
                          </a:pPr>
                          <a14:m>
                            <m:oMathPara xmlns:m="http://schemas.openxmlformats.org/officeDocument/2006/math">
                              <m:oMathParaPr>
                                <m:jc m:val="centerGroup"/>
                              </m:oMathParaPr>
                              <m:oMath xmlns:m="http://schemas.openxmlformats.org/officeDocument/2006/math">
                                <m:r>
                                  <a:rPr lang="en-GB" sz="2100" i="1">
                                    <a:solidFill>
                                      <a:srgbClr val="4472C4"/>
                                    </a:solidFill>
                                    <a:effectLst/>
                                    <a:latin typeface="Cambria Math" panose="02040503050406030204" pitchFamily="18" charset="0"/>
                                    <a:ea typeface="FS Albert"/>
                                    <a:cs typeface="Times New Roman" panose="02020603050405020304" pitchFamily="18" charset="0"/>
                                  </a:rPr>
                                  <m:t>−2</m:t>
                                </m:r>
                                <m:r>
                                  <a:rPr lang="en-GB" sz="2100" i="1">
                                    <a:solidFill>
                                      <a:srgbClr val="4472C4"/>
                                    </a:solidFill>
                                    <a:effectLst/>
                                    <a:latin typeface="Cambria Math" panose="02040503050406030204" pitchFamily="18" charset="0"/>
                                    <a:ea typeface="FS Albert"/>
                                    <a:cs typeface="Times New Roman" panose="02020603050405020304" pitchFamily="18" charset="0"/>
                                  </a:rPr>
                                  <m:t>𝑥</m:t>
                                </m:r>
                                <m:r>
                                  <a:rPr lang="en-GB" sz="2100" i="1">
                                    <a:solidFill>
                                      <a:srgbClr val="4472C4"/>
                                    </a:solidFill>
                                    <a:effectLst/>
                                    <a:latin typeface="Cambria Math" panose="02040503050406030204" pitchFamily="18" charset="0"/>
                                    <a:ea typeface="FS Albert"/>
                                    <a:cs typeface="Times New Roman" panose="02020603050405020304" pitchFamily="18" charset="0"/>
                                  </a:rPr>
                                  <m:t>=8</m:t>
                                </m:r>
                              </m:oMath>
                            </m:oMathPara>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897296868"/>
                      </a:ext>
                    </a:extLst>
                  </a:tr>
                  <a:tr h="360000">
                    <a:tc>
                      <a:txBody>
                        <a:bodyPr/>
                        <a:lstStyle/>
                        <a:p>
                          <a:pPr algn="ctr">
                            <a:spcAft>
                              <a:spcPts val="600"/>
                            </a:spcAft>
                          </a:pPr>
                          <a:r>
                            <a:rPr lang="en-GB" sz="2100" dirty="0">
                              <a:solidFill>
                                <a:srgbClr val="4472C4"/>
                              </a:solidFill>
                              <a:effectLst/>
                              <a:latin typeface="Arial" panose="020B0604020202020204" pitchFamily="34" charset="0"/>
                              <a:ea typeface="FS Albert"/>
                              <a:cs typeface="Times New Roman" panose="02020603050405020304" pitchFamily="18" charset="0"/>
                            </a:rPr>
                            <a:t>     </a:t>
                          </a:r>
                          <a14:m>
                            <m:oMath xmlns:m="http://schemas.openxmlformats.org/officeDocument/2006/math">
                              <m:r>
                                <a:rPr lang="en-GB" sz="2100" i="1">
                                  <a:solidFill>
                                    <a:srgbClr val="4472C4"/>
                                  </a:solidFill>
                                  <a:effectLst/>
                                  <a:latin typeface="Cambria Math" panose="02040503050406030204" pitchFamily="18" charset="0"/>
                                  <a:ea typeface="FS Albert"/>
                                  <a:cs typeface="Times New Roman" panose="02020603050405020304" pitchFamily="18" charset="0"/>
                                </a:rPr>
                                <m:t>÷(−2)</m:t>
                              </m:r>
                            </m:oMath>
                          </a14:m>
                          <a:r>
                            <a:rPr lang="en-GB" sz="2100" dirty="0">
                              <a:solidFill>
                                <a:srgbClr val="4472C4"/>
                              </a:solidFill>
                              <a:effectLst/>
                              <a:latin typeface="Arial" panose="020B0604020202020204" pitchFamily="34" charset="0"/>
                              <a:ea typeface="Yu Mincho" panose="02020400000000000000" pitchFamily="18" charset="-128"/>
                              <a:cs typeface="Times New Roman" panose="02020603050405020304" pitchFamily="18" charset="0"/>
                            </a:rPr>
                            <a:t> </a:t>
                          </a:r>
                          <a:r>
                            <a:rPr lang="en-GB" sz="2100" dirty="0">
                              <a:solidFill>
                                <a:srgbClr val="4472C4"/>
                              </a:solidFill>
                              <a:effectLst/>
                              <a:latin typeface="Arial" panose="020B0604020202020204" pitchFamily="34" charset="0"/>
                              <a:ea typeface="FS Albert"/>
                              <a:cs typeface="Times New Roman" panose="02020603050405020304" pitchFamily="18" charset="0"/>
                            </a:rPr>
                            <a:t>       </a:t>
                          </a:r>
                          <a14:m>
                            <m:oMath xmlns:m="http://schemas.openxmlformats.org/officeDocument/2006/math">
                              <m:r>
                                <a:rPr lang="en-GB" sz="2100" i="1">
                                  <a:solidFill>
                                    <a:srgbClr val="4472C4"/>
                                  </a:solidFill>
                                  <a:effectLst/>
                                  <a:latin typeface="Cambria Math" panose="02040503050406030204" pitchFamily="18" charset="0"/>
                                  <a:ea typeface="FS Albert"/>
                                  <a:cs typeface="Times New Roman" panose="02020603050405020304" pitchFamily="18" charset="0"/>
                                </a:rPr>
                                <m:t> ÷(−2)</m:t>
                              </m:r>
                            </m:oMath>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39664133"/>
                      </a:ext>
                    </a:extLst>
                  </a:tr>
                  <a:tr h="782654">
                    <a:tc>
                      <a:txBody>
                        <a:bodyPr/>
                        <a:lstStyle/>
                        <a:p>
                          <a:pPr algn="ctr">
                            <a:spcAft>
                              <a:spcPts val="600"/>
                            </a:spcAft>
                          </a:pPr>
                          <a14:m>
                            <m:oMathPara xmlns:m="http://schemas.openxmlformats.org/officeDocument/2006/math">
                              <m:oMathParaPr>
                                <m:jc m:val="centerGroup"/>
                              </m:oMathParaPr>
                              <m:oMath xmlns:m="http://schemas.openxmlformats.org/officeDocument/2006/math">
                                <m:r>
                                  <a:rPr lang="en-GB" sz="2100" i="1">
                                    <a:solidFill>
                                      <a:srgbClr val="4472C4"/>
                                    </a:solidFill>
                                    <a:effectLst/>
                                    <a:latin typeface="Cambria Math" panose="02040503050406030204" pitchFamily="18" charset="0"/>
                                    <a:ea typeface="FS Albert"/>
                                    <a:cs typeface="Times New Roman" panose="02020603050405020304" pitchFamily="18" charset="0"/>
                                  </a:rPr>
                                  <m:t>𝑥</m:t>
                                </m:r>
                                <m:r>
                                  <a:rPr lang="en-GB" sz="2100" i="1">
                                    <a:solidFill>
                                      <a:srgbClr val="4472C4"/>
                                    </a:solidFill>
                                    <a:effectLst/>
                                    <a:latin typeface="Cambria Math" panose="02040503050406030204" pitchFamily="18" charset="0"/>
                                    <a:ea typeface="FS Albert"/>
                                    <a:cs typeface="Times New Roman" panose="02020603050405020304" pitchFamily="18" charset="0"/>
                                  </a:rPr>
                                  <m:t> = −4</m:t>
                                </m:r>
                              </m:oMath>
                            </m:oMathPara>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365057766"/>
                      </a:ext>
                    </a:extLst>
                  </a:tr>
                  <a:tr h="0">
                    <a:tc>
                      <a:txBody>
                        <a:bodyPr/>
                        <a:lstStyle/>
                        <a:p>
                          <a:pPr>
                            <a:spcAft>
                              <a:spcPts val="600"/>
                            </a:spcAft>
                          </a:pPr>
                          <a:r>
                            <a:rPr lang="en-US" sz="2100" dirty="0">
                              <a:solidFill>
                                <a:srgbClr val="4472C4"/>
                              </a:solidFill>
                              <a:effectLst/>
                              <a:latin typeface="Arial" panose="020B0604020202020204" pitchFamily="34" charset="0"/>
                              <a:ea typeface="FS Albert"/>
                              <a:cs typeface="Times New Roman" panose="02020603050405020304" pitchFamily="18" charset="0"/>
                            </a:rPr>
                            <a:t>Need to divide both sides by (– 2)</a:t>
                          </a: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579391207"/>
                      </a:ext>
                    </a:extLst>
                  </a:tr>
                  <a:tr h="0">
                    <a:tc>
                      <a:txBody>
                        <a:bodyPr/>
                        <a:lstStyle/>
                        <a:p>
                          <a:pPr>
                            <a:spcAft>
                              <a:spcPts val="600"/>
                            </a:spcAft>
                          </a:pPr>
                          <a:r>
                            <a:rPr lang="en-US" sz="2100" dirty="0">
                              <a:solidFill>
                                <a:srgbClr val="4472C4"/>
                              </a:solidFill>
                              <a:effectLst/>
                              <a:latin typeface="Arial" panose="020B0604020202020204" pitchFamily="34" charset="0"/>
                              <a:cs typeface="Times New Roman" panose="02020603050405020304" pitchFamily="18" charset="0"/>
                            </a:rPr>
                            <a:t>The learner forgot about the negative sign.</a:t>
                          </a:r>
                          <a:endParaRPr lang="en-SG" sz="2100" dirty="0">
                            <a:effectLst/>
                            <a:latin typeface="Arial" panose="020B060402020202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41437444"/>
                      </a:ext>
                    </a:extLst>
                  </a:tr>
                </a:tbl>
              </a:graphicData>
            </a:graphic>
          </p:graphicFrame>
        </mc:Choice>
        <mc:Fallback xmlns="">
          <p:graphicFrame>
            <p:nvGraphicFramePr>
              <p:cNvPr id="3" name="Table 2">
                <a:extLst>
                  <a:ext uri="{FF2B5EF4-FFF2-40B4-BE49-F238E27FC236}">
                    <a16:creationId xmlns:a16="http://schemas.microsoft.com/office/drawing/2014/main" id="{55EABF79-A986-200B-53D8-C8CD35B74175}"/>
                  </a:ext>
                </a:extLst>
              </p:cNvPr>
              <p:cNvGraphicFramePr>
                <a:graphicFrameLocks noGrp="1"/>
              </p:cNvGraphicFramePr>
              <p:nvPr>
                <p:extLst>
                  <p:ext uri="{D42A27DB-BD31-4B8C-83A1-F6EECF244321}">
                    <p14:modId xmlns:p14="http://schemas.microsoft.com/office/powerpoint/2010/main" val="616169605"/>
                  </p:ext>
                </p:extLst>
              </p:nvPr>
            </p:nvGraphicFramePr>
            <p:xfrm>
              <a:off x="6231291" y="1365977"/>
              <a:ext cx="5228397" cy="3575294"/>
            </p:xfrm>
            <a:graphic>
              <a:graphicData uri="http://schemas.openxmlformats.org/drawingml/2006/table">
                <a:tbl>
                  <a:tblPr firstRow="1" firstCol="1" bandRow="1"/>
                  <a:tblGrid>
                    <a:gridCol w="5228397">
                      <a:extLst>
                        <a:ext uri="{9D8B030D-6E8A-4147-A177-3AD203B41FA5}">
                          <a16:colId xmlns:a16="http://schemas.microsoft.com/office/drawing/2014/main" val="1449980317"/>
                        </a:ext>
                      </a:extLst>
                    </a:gridCol>
                  </a:tblGrid>
                  <a:tr h="320040">
                    <a:tc>
                      <a:txBody>
                        <a:bodyPr/>
                        <a:lstStyle/>
                        <a:p>
                          <a:pPr algn="ctr">
                            <a:spcAft>
                              <a:spcPts val="600"/>
                            </a:spcAft>
                          </a:pPr>
                          <a:r>
                            <a:rPr lang="en-SG"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Question 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56273086"/>
                      </a:ext>
                    </a:extLst>
                  </a:tr>
                  <a:tr h="320040">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blipFill>
                          <a:blip r:embed="rId4"/>
                          <a:stretch>
                            <a:fillRect l="-117" t="-128846" r="-233" b="-978846"/>
                          </a:stretch>
                        </a:blipFill>
                      </a:tcPr>
                    </a:tc>
                    <a:extLst>
                      <a:ext uri="{0D108BD9-81ED-4DB2-BD59-A6C34878D82A}">
                        <a16:rowId xmlns:a16="http://schemas.microsoft.com/office/drawing/2014/main" val="3899108687"/>
                      </a:ext>
                    </a:extLst>
                  </a:tr>
                  <a:tr h="360000">
                    <a:tc>
                      <a:txBody>
                        <a:bodyPr/>
                        <a:lstStyle/>
                        <a:p>
                          <a:endParaRPr lang="en-US"/>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blipFill>
                          <a:blip r:embed="rId4"/>
                          <a:stretch>
                            <a:fillRect l="-117" t="-201695" r="-233" b="-762712"/>
                          </a:stretch>
                        </a:blipFill>
                      </a:tcPr>
                    </a:tc>
                    <a:extLst>
                      <a:ext uri="{0D108BD9-81ED-4DB2-BD59-A6C34878D82A}">
                        <a16:rowId xmlns:a16="http://schemas.microsoft.com/office/drawing/2014/main" val="3839584877"/>
                      </a:ext>
                    </a:extLst>
                  </a:tr>
                  <a:tr h="396240">
                    <a:tc>
                      <a:txBody>
                        <a:bodyPr/>
                        <a:lstStyle/>
                        <a:p>
                          <a:endParaRPr lang="en-US"/>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17" t="-273846" r="-233" b="-592308"/>
                          </a:stretch>
                        </a:blipFill>
                      </a:tcPr>
                    </a:tc>
                    <a:extLst>
                      <a:ext uri="{0D108BD9-81ED-4DB2-BD59-A6C34878D82A}">
                        <a16:rowId xmlns:a16="http://schemas.microsoft.com/office/drawing/2014/main" val="1041597324"/>
                      </a:ext>
                    </a:extLst>
                  </a:tr>
                  <a:tr h="396240">
                    <a:tc>
                      <a:txBody>
                        <a:bodyPr/>
                        <a:lstStyle/>
                        <a:p>
                          <a:endParaRPr lang="en-US"/>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17" t="-373846" r="-233" b="-492308"/>
                          </a:stretch>
                        </a:blipFill>
                      </a:tcPr>
                    </a:tc>
                    <a:extLst>
                      <a:ext uri="{0D108BD9-81ED-4DB2-BD59-A6C34878D82A}">
                        <a16:rowId xmlns:a16="http://schemas.microsoft.com/office/drawing/2014/main" val="897296868"/>
                      </a:ext>
                    </a:extLst>
                  </a:tr>
                  <a:tr h="360000">
                    <a:tc>
                      <a:txBody>
                        <a:bodyPr/>
                        <a:lstStyle/>
                        <a:p>
                          <a:endParaRPr lang="en-US"/>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17" t="-522034" r="-233" b="-442373"/>
                          </a:stretch>
                        </a:blipFill>
                      </a:tcPr>
                    </a:tc>
                    <a:extLst>
                      <a:ext uri="{0D108BD9-81ED-4DB2-BD59-A6C34878D82A}">
                        <a16:rowId xmlns:a16="http://schemas.microsoft.com/office/drawing/2014/main" val="3839664133"/>
                      </a:ext>
                    </a:extLst>
                  </a:tr>
                  <a:tr h="782654">
                    <a:tc>
                      <a:txBody>
                        <a:bodyPr/>
                        <a:lstStyle/>
                        <a:p>
                          <a:endParaRPr lang="en-US"/>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blipFill>
                          <a:blip r:embed="rId4"/>
                          <a:stretch>
                            <a:fillRect l="-117" t="-284496" r="-233" b="-102326"/>
                          </a:stretch>
                        </a:blipFill>
                      </a:tcPr>
                    </a:tc>
                    <a:extLst>
                      <a:ext uri="{0D108BD9-81ED-4DB2-BD59-A6C34878D82A}">
                        <a16:rowId xmlns:a16="http://schemas.microsoft.com/office/drawing/2014/main" val="1365057766"/>
                      </a:ext>
                    </a:extLst>
                  </a:tr>
                  <a:tr h="320040">
                    <a:tc>
                      <a:txBody>
                        <a:bodyPr/>
                        <a:lstStyle/>
                        <a:p>
                          <a:pPr>
                            <a:spcAft>
                              <a:spcPts val="600"/>
                            </a:spcAft>
                          </a:pPr>
                          <a:r>
                            <a:rPr lang="en-US" sz="2100" dirty="0">
                              <a:solidFill>
                                <a:srgbClr val="4472C4"/>
                              </a:solidFill>
                              <a:effectLst/>
                              <a:latin typeface="Arial" panose="020B0604020202020204" pitchFamily="34" charset="0"/>
                              <a:ea typeface="FS Albert"/>
                              <a:cs typeface="Times New Roman" panose="02020603050405020304" pitchFamily="18" charset="0"/>
                            </a:rPr>
                            <a:t>Need to divide both sides by (– 2)</a:t>
                          </a: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579391207"/>
                      </a:ext>
                    </a:extLst>
                  </a:tr>
                  <a:tr h="320040">
                    <a:tc>
                      <a:txBody>
                        <a:bodyPr/>
                        <a:lstStyle/>
                        <a:p>
                          <a:pPr>
                            <a:spcAft>
                              <a:spcPts val="600"/>
                            </a:spcAft>
                          </a:pPr>
                          <a:r>
                            <a:rPr lang="en-US" sz="2100" dirty="0">
                              <a:solidFill>
                                <a:srgbClr val="4472C4"/>
                              </a:solidFill>
                              <a:effectLst/>
                              <a:latin typeface="Arial" panose="020B0604020202020204" pitchFamily="34" charset="0"/>
                              <a:cs typeface="Times New Roman" panose="02020603050405020304" pitchFamily="18" charset="0"/>
                            </a:rPr>
                            <a:t>The learner forgot about the negative sign.</a:t>
                          </a:r>
                          <a:endParaRPr lang="en-SG" sz="2100" dirty="0">
                            <a:effectLst/>
                            <a:latin typeface="Arial" panose="020B060402020202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41437444"/>
                      </a:ext>
                    </a:extLst>
                  </a:tr>
                </a:tbl>
              </a:graphicData>
            </a:graphic>
          </p:graphicFrame>
        </mc:Fallback>
      </mc:AlternateContent>
      <p:sp>
        <p:nvSpPr>
          <p:cNvPr id="6" name="TextBox 5">
            <a:extLst>
              <a:ext uri="{FF2B5EF4-FFF2-40B4-BE49-F238E27FC236}">
                <a16:creationId xmlns:a16="http://schemas.microsoft.com/office/drawing/2014/main" id="{C9589FA6-3E9B-C6EF-0729-368436846FFE}"/>
              </a:ext>
            </a:extLst>
          </p:cNvPr>
          <p:cNvSpPr txBox="1"/>
          <p:nvPr/>
        </p:nvSpPr>
        <p:spPr>
          <a:xfrm>
            <a:off x="6816471" y="5071967"/>
            <a:ext cx="4369904" cy="887422"/>
          </a:xfrm>
          <a:prstGeom prst="rect">
            <a:avLst/>
          </a:prstGeom>
          <a:noFill/>
        </p:spPr>
        <p:txBody>
          <a:bodyPr wrap="square" rtlCol="0">
            <a:spAutoFit/>
          </a:bodyPr>
          <a:lstStyle/>
          <a:p>
            <a:pPr>
              <a:lnSpc>
                <a:spcPts val="3100"/>
              </a:lnSpc>
              <a:spcAft>
                <a:spcPts val="600"/>
              </a:spcAft>
            </a:pPr>
            <a:r>
              <a:rPr lang="en-US" sz="2800" dirty="0">
                <a:latin typeface="Arial" panose="020B0604020202020204" pitchFamily="34" charset="0"/>
                <a:cs typeface="Arial" panose="020B0604020202020204" pitchFamily="34" charset="0"/>
              </a:rPr>
              <a:t>How would you avoid making these mistakes?</a:t>
            </a:r>
          </a:p>
        </p:txBody>
      </p:sp>
    </p:spTree>
    <p:extLst>
      <p:ext uri="{BB962C8B-B14F-4D97-AF65-F5344CB8AC3E}">
        <p14:creationId xmlns:p14="http://schemas.microsoft.com/office/powerpoint/2010/main" val="3738313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852854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Spot the mistake answers (7–8)</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31</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10562" y="112166"/>
            <a:ext cx="14610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8ECF4C57-51B3-6BBA-3C42-7895821E9146}"/>
                  </a:ext>
                </a:extLst>
              </p:cNvPr>
              <p:cNvGraphicFramePr>
                <a:graphicFrameLocks noGrp="1"/>
              </p:cNvGraphicFramePr>
              <p:nvPr>
                <p:extLst>
                  <p:ext uri="{D42A27DB-BD31-4B8C-83A1-F6EECF244321}">
                    <p14:modId xmlns:p14="http://schemas.microsoft.com/office/powerpoint/2010/main" val="3062061169"/>
                  </p:ext>
                </p:extLst>
              </p:nvPr>
            </p:nvGraphicFramePr>
            <p:xfrm>
              <a:off x="1141192" y="1230097"/>
              <a:ext cx="3590274" cy="5010427"/>
            </p:xfrm>
            <a:graphic>
              <a:graphicData uri="http://schemas.openxmlformats.org/drawingml/2006/table">
                <a:tbl>
                  <a:tblPr firstRow="1" firstCol="1" bandRow="1"/>
                  <a:tblGrid>
                    <a:gridCol w="3590274">
                      <a:extLst>
                        <a:ext uri="{9D8B030D-6E8A-4147-A177-3AD203B41FA5}">
                          <a16:colId xmlns:a16="http://schemas.microsoft.com/office/drawing/2014/main" val="1449980317"/>
                        </a:ext>
                      </a:extLst>
                    </a:gridCol>
                  </a:tblGrid>
                  <a:tr h="0">
                    <a:tc>
                      <a:txBody>
                        <a:bodyPr/>
                        <a:lstStyle/>
                        <a:p>
                          <a:pPr algn="ctr">
                            <a:spcAft>
                              <a:spcPts val="600"/>
                            </a:spcAft>
                          </a:pPr>
                          <a:r>
                            <a:rPr lang="en-SG"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Question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56273086"/>
                      </a:ext>
                    </a:extLst>
                  </a:tr>
                  <a:tr h="0">
                    <a:tc>
                      <a:txBody>
                        <a:bodyPr/>
                        <a:lstStyle/>
                        <a:p>
                          <a:pPr algn="ctr">
                            <a:spcAft>
                              <a:spcPts val="600"/>
                            </a:spcAft>
                          </a:pPr>
                          <a:r>
                            <a:rPr lang="en-GB" sz="2100" kern="1200" dirty="0">
                              <a:solidFill>
                                <a:schemeClr val="tx1"/>
                              </a:solidFill>
                              <a:effectLst/>
                              <a:latin typeface="+mn-lt"/>
                              <a:ea typeface="+mn-ea"/>
                              <a:cs typeface="+mn-cs"/>
                            </a:rPr>
                            <a:t>Solve </a:t>
                          </a:r>
                          <a14:m>
                            <m:oMath xmlns:m="http://schemas.openxmlformats.org/officeDocument/2006/math">
                              <m:r>
                                <a:rPr lang="en-GB" sz="2100" i="1" kern="1200">
                                  <a:solidFill>
                                    <a:schemeClr val="tx1"/>
                                  </a:solidFill>
                                  <a:effectLst/>
                                  <a:latin typeface="Cambria Math" panose="02040503050406030204" pitchFamily="18" charset="0"/>
                                  <a:ea typeface="+mn-ea"/>
                                  <a:cs typeface="+mn-cs"/>
                                </a:rPr>
                                <m:t> 2</m:t>
                              </m:r>
                              <m:r>
                                <a:rPr lang="en-GB" sz="2100" i="1" kern="1200">
                                  <a:solidFill>
                                    <a:schemeClr val="tx1"/>
                                  </a:solidFill>
                                  <a:effectLst/>
                                  <a:latin typeface="Cambria Math" panose="02040503050406030204" pitchFamily="18" charset="0"/>
                                  <a:ea typeface="+mn-ea"/>
                                  <a:cs typeface="+mn-cs"/>
                                </a:rPr>
                                <m:t>𝑥</m:t>
                              </m:r>
                              <m:r>
                                <a:rPr lang="en-GB" sz="2100" i="1" kern="1200">
                                  <a:solidFill>
                                    <a:schemeClr val="tx1"/>
                                  </a:solidFill>
                                  <a:effectLst/>
                                  <a:latin typeface="Cambria Math" panose="02040503050406030204" pitchFamily="18" charset="0"/>
                                  <a:ea typeface="+mn-ea"/>
                                  <a:cs typeface="+mn-cs"/>
                                </a:rPr>
                                <m:t>+8=4</m:t>
                              </m:r>
                              <m:r>
                                <a:rPr lang="en-GB" sz="2100" i="1" kern="1200">
                                  <a:solidFill>
                                    <a:schemeClr val="tx1"/>
                                  </a:solidFill>
                                  <a:effectLst/>
                                  <a:latin typeface="Cambria Math" panose="02040503050406030204" pitchFamily="18" charset="0"/>
                                  <a:ea typeface="+mn-ea"/>
                                  <a:cs typeface="+mn-cs"/>
                                </a:rPr>
                                <m:t>𝑥</m:t>
                              </m:r>
                              <m:r>
                                <a:rPr lang="en-GB" sz="2100" i="1" kern="1200">
                                  <a:solidFill>
                                    <a:schemeClr val="tx1"/>
                                  </a:solidFill>
                                  <a:effectLst/>
                                  <a:latin typeface="Cambria Math" panose="02040503050406030204" pitchFamily="18" charset="0"/>
                                  <a:ea typeface="+mn-ea"/>
                                  <a:cs typeface="+mn-cs"/>
                                </a:rPr>
                                <m:t>+2</m:t>
                              </m:r>
                            </m:oMath>
                          </a14:m>
                          <a:endParaRPr lang="en-SG" sz="2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899108687"/>
                      </a:ext>
                    </a:extLst>
                  </a:tr>
                  <a:tr h="360000">
                    <a:tc>
                      <a:txBody>
                        <a:bodyPr/>
                        <a:lstStyle/>
                        <a:p>
                          <a:pPr algn="ctr">
                            <a:spcAft>
                              <a:spcPts val="600"/>
                            </a:spcAft>
                          </a:pPr>
                          <a:r>
                            <a:rPr lang="en-SG" sz="2100" dirty="0">
                              <a:solidFill>
                                <a:srgbClr val="4472C4"/>
                              </a:solidFill>
                              <a:effectLst/>
                              <a:latin typeface="Arial" panose="020B0604020202020204" pitchFamily="34" charset="0"/>
                              <a:ea typeface="FS Albert"/>
                              <a:cs typeface="Times New Roman" panose="02020603050405020304" pitchFamily="18" charset="0"/>
                            </a:rPr>
                            <a:t> </a:t>
                          </a:r>
                          <a14:m>
                            <m:oMath xmlns:m="http://schemas.openxmlformats.org/officeDocument/2006/math">
                              <m:r>
                                <a:rPr lang="en-GB" sz="2100" i="1">
                                  <a:solidFill>
                                    <a:srgbClr val="4472C4"/>
                                  </a:solidFill>
                                  <a:effectLst/>
                                  <a:latin typeface="Cambria Math" panose="02040503050406030204" pitchFamily="18" charset="0"/>
                                  <a:ea typeface="FS Albert"/>
                                  <a:cs typeface="Times New Roman" panose="02020603050405020304" pitchFamily="18" charset="0"/>
                                </a:rPr>
                                <m:t>2</m:t>
                              </m:r>
                              <m:r>
                                <a:rPr lang="en-GB" sz="2100" i="1">
                                  <a:solidFill>
                                    <a:srgbClr val="4472C4"/>
                                  </a:solidFill>
                                  <a:effectLst/>
                                  <a:latin typeface="Cambria Math" panose="02040503050406030204" pitchFamily="18" charset="0"/>
                                  <a:ea typeface="FS Albert"/>
                                  <a:cs typeface="Times New Roman" panose="02020603050405020304" pitchFamily="18" charset="0"/>
                                </a:rPr>
                                <m:t>𝑥</m:t>
                              </m:r>
                              <m:r>
                                <a:rPr lang="en-GB" sz="2100" i="1">
                                  <a:solidFill>
                                    <a:srgbClr val="4472C4"/>
                                  </a:solidFill>
                                  <a:effectLst/>
                                  <a:latin typeface="Cambria Math" panose="02040503050406030204" pitchFamily="18" charset="0"/>
                                  <a:ea typeface="FS Albert"/>
                                  <a:cs typeface="Times New Roman" panose="02020603050405020304" pitchFamily="18" charset="0"/>
                                </a:rPr>
                                <m:t>+8=4</m:t>
                              </m:r>
                              <m:r>
                                <a:rPr lang="en-GB" sz="2100" i="1">
                                  <a:solidFill>
                                    <a:srgbClr val="4472C4"/>
                                  </a:solidFill>
                                  <a:effectLst/>
                                  <a:latin typeface="Cambria Math" panose="02040503050406030204" pitchFamily="18" charset="0"/>
                                  <a:ea typeface="FS Albert"/>
                                  <a:cs typeface="Times New Roman" panose="02020603050405020304" pitchFamily="18" charset="0"/>
                                </a:rPr>
                                <m:t>𝑥</m:t>
                              </m:r>
                              <m:r>
                                <a:rPr lang="en-GB" sz="2100" i="1">
                                  <a:solidFill>
                                    <a:srgbClr val="4472C4"/>
                                  </a:solidFill>
                                  <a:effectLst/>
                                  <a:latin typeface="Cambria Math" panose="02040503050406030204" pitchFamily="18" charset="0"/>
                                  <a:ea typeface="FS Albert"/>
                                  <a:cs typeface="Times New Roman" panose="02020603050405020304" pitchFamily="18" charset="0"/>
                                </a:rPr>
                                <m:t>+2</m:t>
                              </m:r>
                            </m:oMath>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39584877"/>
                      </a:ext>
                    </a:extLst>
                  </a:tr>
                  <a:tr h="360000">
                    <a:tc>
                      <a:txBody>
                        <a:bodyPr/>
                        <a:lstStyle/>
                        <a:p>
                          <a:pPr algn="ctr">
                            <a:spcAft>
                              <a:spcPts val="600"/>
                            </a:spcAft>
                          </a:pPr>
                          <a14:m>
                            <m:oMathPara xmlns:m="http://schemas.openxmlformats.org/officeDocument/2006/math">
                              <m:oMathParaPr>
                                <m:jc m:val="centerGroup"/>
                              </m:oMathParaPr>
                              <m:oMath xmlns:m="http://schemas.openxmlformats.org/officeDocument/2006/math">
                                <m:r>
                                  <a:rPr lang="en-GB" sz="2100" i="1">
                                    <a:solidFill>
                                      <a:srgbClr val="4472C4"/>
                                    </a:solidFill>
                                    <a:effectLst/>
                                    <a:latin typeface="Cambria Math" panose="02040503050406030204" pitchFamily="18" charset="0"/>
                                    <a:ea typeface="FS Albert"/>
                                    <a:cs typeface="Times New Roman" panose="02020603050405020304" pitchFamily="18" charset="0"/>
                                  </a:rPr>
                                  <m:t>−2</m:t>
                                </m:r>
                                <m:r>
                                  <a:rPr lang="en-GB" sz="2100" i="1">
                                    <a:solidFill>
                                      <a:srgbClr val="4472C4"/>
                                    </a:solidFill>
                                    <a:effectLst/>
                                    <a:latin typeface="Cambria Math" panose="02040503050406030204" pitchFamily="18" charset="0"/>
                                    <a:ea typeface="FS Albert"/>
                                    <a:cs typeface="Times New Roman" panose="02020603050405020304" pitchFamily="18" charset="0"/>
                                  </a:rPr>
                                  <m:t>𝑥</m:t>
                                </m:r>
                                <m:r>
                                  <a:rPr lang="en-GB" sz="2100" i="1">
                                    <a:solidFill>
                                      <a:srgbClr val="4472C4"/>
                                    </a:solidFill>
                                    <a:effectLst/>
                                    <a:latin typeface="Cambria Math" panose="02040503050406030204" pitchFamily="18" charset="0"/>
                                    <a:ea typeface="FS Albert"/>
                                    <a:cs typeface="Times New Roman" panose="02020603050405020304" pitchFamily="18" charset="0"/>
                                  </a:rPr>
                                  <m:t>     −2</m:t>
                                </m:r>
                                <m:r>
                                  <a:rPr lang="en-GB" sz="2100" i="1">
                                    <a:solidFill>
                                      <a:srgbClr val="4472C4"/>
                                    </a:solidFill>
                                    <a:effectLst/>
                                    <a:latin typeface="Cambria Math" panose="02040503050406030204" pitchFamily="18" charset="0"/>
                                    <a:ea typeface="FS Albert"/>
                                    <a:cs typeface="Times New Roman" panose="02020603050405020304" pitchFamily="18" charset="0"/>
                                  </a:rPr>
                                  <m:t>𝑥</m:t>
                                </m:r>
                              </m:oMath>
                            </m:oMathPara>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41597324"/>
                      </a:ext>
                    </a:extLst>
                  </a:tr>
                  <a:tr h="360000">
                    <a:tc>
                      <a:txBody>
                        <a:bodyPr/>
                        <a:lstStyle/>
                        <a:p>
                          <a:pPr>
                            <a:spcAft>
                              <a:spcPts val="600"/>
                            </a:spcAft>
                          </a:pPr>
                          <a14:m>
                            <m:oMathPara xmlns:m="http://schemas.openxmlformats.org/officeDocument/2006/math">
                              <m:oMathParaPr>
                                <m:jc m:val="centerGroup"/>
                              </m:oMathParaPr>
                              <m:oMath xmlns:m="http://schemas.openxmlformats.org/officeDocument/2006/math">
                                <m:r>
                                  <a:rPr lang="en-GB" sz="2100" i="1">
                                    <a:solidFill>
                                      <a:srgbClr val="4472C4"/>
                                    </a:solidFill>
                                    <a:effectLst/>
                                    <a:latin typeface="Cambria Math" panose="02040503050406030204" pitchFamily="18" charset="0"/>
                                    <a:ea typeface="FS Albert"/>
                                    <a:cs typeface="Times New Roman" panose="02020603050405020304" pitchFamily="18" charset="0"/>
                                  </a:rPr>
                                  <m:t>8=2</m:t>
                                </m:r>
                                <m:r>
                                  <a:rPr lang="en-GB" sz="2100" i="1">
                                    <a:solidFill>
                                      <a:srgbClr val="4472C4"/>
                                    </a:solidFill>
                                    <a:effectLst/>
                                    <a:latin typeface="Cambria Math" panose="02040503050406030204" pitchFamily="18" charset="0"/>
                                    <a:ea typeface="FS Albert"/>
                                    <a:cs typeface="Times New Roman" panose="02020603050405020304" pitchFamily="18" charset="0"/>
                                  </a:rPr>
                                  <m:t>𝑥</m:t>
                                </m:r>
                                <m:r>
                                  <a:rPr lang="en-GB" sz="2100" i="1">
                                    <a:solidFill>
                                      <a:srgbClr val="4472C4"/>
                                    </a:solidFill>
                                    <a:effectLst/>
                                    <a:latin typeface="Cambria Math" panose="02040503050406030204" pitchFamily="18" charset="0"/>
                                    <a:ea typeface="FS Albert"/>
                                    <a:cs typeface="Times New Roman" panose="02020603050405020304" pitchFamily="18" charset="0"/>
                                  </a:rPr>
                                  <m:t>+2</m:t>
                                </m:r>
                              </m:oMath>
                            </m:oMathPara>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897296868"/>
                      </a:ext>
                    </a:extLst>
                  </a:tr>
                  <a:tr h="360000">
                    <a:tc>
                      <a:txBody>
                        <a:bodyPr/>
                        <a:lstStyle/>
                        <a:p>
                          <a:pPr>
                            <a:spcAft>
                              <a:spcPts val="600"/>
                            </a:spcAft>
                          </a:pPr>
                          <a:r>
                            <a:rPr lang="en-GB" sz="2100" dirty="0">
                              <a:solidFill>
                                <a:srgbClr val="4472C4"/>
                              </a:solidFill>
                              <a:effectLst/>
                              <a:latin typeface="Arial" panose="020B0604020202020204" pitchFamily="34" charset="0"/>
                              <a:ea typeface="FS Albert"/>
                              <a:cs typeface="Times New Roman" panose="02020603050405020304" pitchFamily="18" charset="0"/>
                            </a:rPr>
                            <a:t>            –</a:t>
                          </a:r>
                          <a14:m>
                            <m:oMath xmlns:m="http://schemas.openxmlformats.org/officeDocument/2006/math">
                              <m:r>
                                <a:rPr lang="en-GB" sz="2100" i="1">
                                  <a:solidFill>
                                    <a:srgbClr val="4472C4"/>
                                  </a:solidFill>
                                  <a:effectLst/>
                                  <a:latin typeface="Cambria Math" panose="02040503050406030204" pitchFamily="18" charset="0"/>
                                  <a:ea typeface="FS Albert"/>
                                  <a:cs typeface="Times New Roman" panose="02020603050405020304" pitchFamily="18" charset="0"/>
                                </a:rPr>
                                <m:t> 2   </m:t>
                              </m:r>
                              <m:r>
                                <a:rPr lang="en-SG" sz="2100" b="0" i="1" smtClean="0">
                                  <a:solidFill>
                                    <a:srgbClr val="4472C4"/>
                                  </a:solidFill>
                                  <a:effectLst/>
                                  <a:latin typeface="Cambria Math" panose="02040503050406030204" pitchFamily="18" charset="0"/>
                                  <a:ea typeface="FS Albert"/>
                                  <a:cs typeface="Times New Roman" panose="02020603050405020304" pitchFamily="18" charset="0"/>
                                </a:rPr>
                                <m:t> </m:t>
                              </m:r>
                              <m:r>
                                <a:rPr lang="en-GB" sz="2100" i="1">
                                  <a:solidFill>
                                    <a:srgbClr val="4472C4"/>
                                  </a:solidFill>
                                  <a:effectLst/>
                                  <a:latin typeface="Cambria Math" panose="02040503050406030204" pitchFamily="18" charset="0"/>
                                  <a:ea typeface="FS Albert"/>
                                  <a:cs typeface="Times New Roman" panose="02020603050405020304" pitchFamily="18" charset="0"/>
                                </a:rPr>
                                <m:t>   −2</m:t>
                              </m:r>
                            </m:oMath>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39664133"/>
                      </a:ext>
                    </a:extLst>
                  </a:tr>
                  <a:tr h="360000">
                    <a:tc>
                      <a:txBody>
                        <a:bodyPr/>
                        <a:lstStyle/>
                        <a:p>
                          <a:pPr algn="ctr">
                            <a:spcAft>
                              <a:spcPts val="600"/>
                            </a:spcAft>
                          </a:pPr>
                          <a14:m>
                            <m:oMathPara xmlns:m="http://schemas.openxmlformats.org/officeDocument/2006/math">
                              <m:oMathParaPr>
                                <m:jc m:val="centerGroup"/>
                              </m:oMathParaPr>
                              <m:oMath xmlns:m="http://schemas.openxmlformats.org/officeDocument/2006/math">
                                <m:r>
                                  <a:rPr lang="en-GB" sz="2100" i="1">
                                    <a:solidFill>
                                      <a:srgbClr val="4472C4"/>
                                    </a:solidFill>
                                    <a:effectLst/>
                                    <a:latin typeface="Cambria Math" panose="02040503050406030204" pitchFamily="18" charset="0"/>
                                    <a:ea typeface="FS Albert"/>
                                    <a:cs typeface="Times New Roman" panose="02020603050405020304" pitchFamily="18" charset="0"/>
                                  </a:rPr>
                                  <m:t>6=2</m:t>
                                </m:r>
                                <m:r>
                                  <a:rPr lang="en-GB" sz="2100" i="1">
                                    <a:solidFill>
                                      <a:srgbClr val="4472C4"/>
                                    </a:solidFill>
                                    <a:effectLst/>
                                    <a:latin typeface="Cambria Math" panose="02040503050406030204" pitchFamily="18" charset="0"/>
                                    <a:ea typeface="FS Albert"/>
                                    <a:cs typeface="Times New Roman" panose="02020603050405020304" pitchFamily="18" charset="0"/>
                                  </a:rPr>
                                  <m:t>𝑥</m:t>
                                </m:r>
                              </m:oMath>
                            </m:oMathPara>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65057766"/>
                      </a:ext>
                    </a:extLst>
                  </a:tr>
                  <a:tr h="360000">
                    <a:tc>
                      <a:txBody>
                        <a:bodyPr/>
                        <a:lstStyle/>
                        <a:p>
                          <a:pPr>
                            <a:spcAft>
                              <a:spcPts val="600"/>
                            </a:spcAft>
                          </a:pPr>
                          <a14:m>
                            <m:oMath xmlns:m="http://schemas.openxmlformats.org/officeDocument/2006/math">
                              <m:r>
                                <a:rPr lang="en-GB" sz="2100" i="1">
                                  <a:solidFill>
                                    <a:srgbClr val="4472C4"/>
                                  </a:solidFill>
                                  <a:effectLst/>
                                  <a:latin typeface="Cambria Math" panose="02040503050406030204" pitchFamily="18" charset="0"/>
                                  <a:ea typeface="FS Albert"/>
                                  <a:cs typeface="Times New Roman" panose="02020603050405020304" pitchFamily="18" charset="0"/>
                                </a:rPr>
                                <m:t>            </m:t>
                              </m:r>
                            </m:oMath>
                          </a14:m>
                          <a:r>
                            <a:rPr lang="en-GB" sz="2100" dirty="0">
                              <a:solidFill>
                                <a:srgbClr val="4472C4"/>
                              </a:solidFill>
                              <a:effectLst/>
                              <a:latin typeface="Arial" panose="020B0604020202020204" pitchFamily="34" charset="0"/>
                              <a:ea typeface="Yu Mincho" panose="02020400000000000000" pitchFamily="18" charset="-128"/>
                              <a:cs typeface="Times New Roman" panose="02020603050405020304" pitchFamily="18" charset="0"/>
                            </a:rPr>
                            <a:t> </a:t>
                          </a:r>
                          <a:r>
                            <a:rPr lang="en-GB" sz="2100" dirty="0">
                              <a:solidFill>
                                <a:srgbClr val="4472C4"/>
                              </a:solidFill>
                              <a:effectLst/>
                              <a:latin typeface="Arial" panose="020B0604020202020204" pitchFamily="34" charset="0"/>
                              <a:ea typeface="FS Albert"/>
                              <a:cs typeface="Times New Roman" panose="02020603050405020304" pitchFamily="18" charset="0"/>
                            </a:rPr>
                            <a:t>    </a:t>
                          </a:r>
                          <a14:m>
                            <m:oMath xmlns:m="http://schemas.openxmlformats.org/officeDocument/2006/math">
                              <m:r>
                                <a:rPr lang="en-GB" sz="2100" i="1">
                                  <a:solidFill>
                                    <a:srgbClr val="4472C4"/>
                                  </a:solidFill>
                                  <a:effectLst/>
                                  <a:latin typeface="Cambria Math" panose="02040503050406030204" pitchFamily="18" charset="0"/>
                                  <a:ea typeface="FS Albert"/>
                                  <a:cs typeface="Times New Roman" panose="02020603050405020304" pitchFamily="18" charset="0"/>
                                </a:rPr>
                                <m:t>÷2</m:t>
                              </m:r>
                            </m:oMath>
                          </a14:m>
                          <a:r>
                            <a:rPr lang="en-GB" sz="2100" dirty="0">
                              <a:solidFill>
                                <a:srgbClr val="4472C4"/>
                              </a:solidFill>
                              <a:effectLst/>
                              <a:latin typeface="Arial" panose="020B0604020202020204" pitchFamily="34" charset="0"/>
                              <a:ea typeface="Yu Mincho" panose="02020400000000000000" pitchFamily="18" charset="-128"/>
                              <a:cs typeface="Times New Roman" panose="02020603050405020304" pitchFamily="18" charset="0"/>
                            </a:rPr>
                            <a:t> </a:t>
                          </a:r>
                          <a:r>
                            <a:rPr lang="en-GB" sz="2100" dirty="0">
                              <a:solidFill>
                                <a:srgbClr val="4472C4"/>
                              </a:solidFill>
                              <a:effectLst/>
                              <a:latin typeface="Arial" panose="020B0604020202020204" pitchFamily="34" charset="0"/>
                              <a:ea typeface="FS Albert"/>
                              <a:cs typeface="Times New Roman" panose="02020603050405020304" pitchFamily="18" charset="0"/>
                            </a:rPr>
                            <a:t>  </a:t>
                          </a:r>
                          <a14:m>
                            <m:oMath xmlns:m="http://schemas.openxmlformats.org/officeDocument/2006/math">
                              <m:r>
                                <a:rPr lang="en-GB" sz="2100" i="1">
                                  <a:solidFill>
                                    <a:srgbClr val="4472C4"/>
                                  </a:solidFill>
                                  <a:effectLst/>
                                  <a:latin typeface="Cambria Math" panose="02040503050406030204" pitchFamily="18" charset="0"/>
                                  <a:ea typeface="FS Albert"/>
                                  <a:cs typeface="Times New Roman" panose="02020603050405020304" pitchFamily="18" charset="0"/>
                                </a:rPr>
                                <m:t>  ÷2</m:t>
                              </m:r>
                            </m:oMath>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80136685"/>
                      </a:ext>
                    </a:extLst>
                  </a:tr>
                  <a:tr h="501427">
                    <a:tc>
                      <a:txBody>
                        <a:bodyPr/>
                        <a:lstStyle/>
                        <a:p>
                          <a:pPr algn="ctr">
                            <a:spcAft>
                              <a:spcPts val="600"/>
                            </a:spcAft>
                          </a:pPr>
                          <a14:m>
                            <m:oMath xmlns:m="http://schemas.openxmlformats.org/officeDocument/2006/math">
                              <m:r>
                                <a:rPr lang="en-GB" sz="2100" i="1">
                                  <a:solidFill>
                                    <a:srgbClr val="4472C4"/>
                                  </a:solidFill>
                                  <a:effectLst/>
                                  <a:latin typeface="Cambria Math" panose="02040503050406030204" pitchFamily="18" charset="0"/>
                                  <a:ea typeface="FS Albert"/>
                                  <a:cs typeface="Times New Roman" panose="02020603050405020304" pitchFamily="18" charset="0"/>
                                </a:rPr>
                                <m:t>3=</m:t>
                              </m:r>
                              <m:r>
                                <a:rPr lang="en-GB" sz="2100" i="1">
                                  <a:solidFill>
                                    <a:srgbClr val="4472C4"/>
                                  </a:solidFill>
                                  <a:effectLst/>
                                  <a:latin typeface="Cambria Math" panose="02040503050406030204" pitchFamily="18" charset="0"/>
                                  <a:ea typeface="FS Albert"/>
                                  <a:cs typeface="Times New Roman" panose="02020603050405020304" pitchFamily="18" charset="0"/>
                                </a:rPr>
                                <m:t>𝑥</m:t>
                              </m:r>
                            </m:oMath>
                          </a14:m>
                          <a:r>
                            <a:rPr lang="en-GB" sz="2100" dirty="0">
                              <a:solidFill>
                                <a:srgbClr val="4472C4"/>
                              </a:solidFill>
                              <a:effectLst/>
                              <a:latin typeface="Arial" panose="020B0604020202020204" pitchFamily="34" charset="0"/>
                              <a:ea typeface="Yu Mincho" panose="02020400000000000000" pitchFamily="18" charset="-128"/>
                              <a:cs typeface="Times New Roman" panose="02020603050405020304" pitchFamily="18" charset="0"/>
                            </a:rPr>
                            <a:t>  or  </a:t>
                          </a:r>
                          <a14:m>
                            <m:oMath xmlns:m="http://schemas.openxmlformats.org/officeDocument/2006/math">
                              <m:r>
                                <a:rPr lang="en-GB" sz="2100" i="1">
                                  <a:solidFill>
                                    <a:srgbClr val="4472C4"/>
                                  </a:solidFill>
                                  <a:effectLst/>
                                  <a:latin typeface="Cambria Math" panose="02040503050406030204" pitchFamily="18" charset="0"/>
                                  <a:ea typeface="FS Albert"/>
                                  <a:cs typeface="Times New Roman" panose="02020603050405020304" pitchFamily="18" charset="0"/>
                                </a:rPr>
                                <m:t>𝑥</m:t>
                              </m:r>
                              <m:r>
                                <a:rPr lang="en-GB" sz="2100" i="1">
                                  <a:solidFill>
                                    <a:srgbClr val="4472C4"/>
                                  </a:solidFill>
                                  <a:effectLst/>
                                  <a:latin typeface="Cambria Math" panose="02040503050406030204" pitchFamily="18" charset="0"/>
                                  <a:ea typeface="FS Albert"/>
                                  <a:cs typeface="Times New Roman" panose="02020603050405020304" pitchFamily="18" charset="0"/>
                                </a:rPr>
                                <m:t>=3 </m:t>
                              </m:r>
                            </m:oMath>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70561733"/>
                      </a:ext>
                    </a:extLst>
                  </a:tr>
                  <a:tr h="0">
                    <a:tc>
                      <a:txBody>
                        <a:bodyPr/>
                        <a:lstStyle/>
                        <a:p>
                          <a:pPr>
                            <a:spcAft>
                              <a:spcPts val="600"/>
                            </a:spcAft>
                          </a:pPr>
                          <a:r>
                            <a:rPr lang="en-GB" sz="2100" kern="1200" dirty="0">
                              <a:solidFill>
                                <a:schemeClr val="accent1"/>
                              </a:solidFill>
                              <a:effectLst/>
                              <a:latin typeface="Arial" panose="020B0604020202020204" pitchFamily="34" charset="0"/>
                              <a:ea typeface="+mn-ea"/>
                              <a:cs typeface="Arial" panose="020B0604020202020204" pitchFamily="34" charset="0"/>
                            </a:rPr>
                            <a:t>Only subtracted </a:t>
                          </a:r>
                          <a14:m>
                            <m:oMath xmlns:m="http://schemas.openxmlformats.org/officeDocument/2006/math">
                              <m:r>
                                <a:rPr lang="en-GB" sz="2100" i="1" kern="1200">
                                  <a:solidFill>
                                    <a:schemeClr val="accent1"/>
                                  </a:solidFill>
                                  <a:effectLst/>
                                  <a:latin typeface="Cambria Math" panose="02040503050406030204" pitchFamily="18" charset="0"/>
                                  <a:ea typeface="+mn-ea"/>
                                  <a:cs typeface="+mn-cs"/>
                                </a:rPr>
                                <m:t>2</m:t>
                              </m:r>
                              <m:r>
                                <a:rPr lang="en-GB" sz="2100" i="1" kern="1200">
                                  <a:solidFill>
                                    <a:schemeClr val="accent1"/>
                                  </a:solidFill>
                                  <a:effectLst/>
                                  <a:latin typeface="Cambria Math" panose="02040503050406030204" pitchFamily="18" charset="0"/>
                                  <a:ea typeface="+mn-ea"/>
                                  <a:cs typeface="+mn-cs"/>
                                </a:rPr>
                                <m:t>𝑥</m:t>
                              </m:r>
                            </m:oMath>
                          </a14:m>
                          <a:r>
                            <a:rPr lang="en-GB" sz="2100" kern="1200" dirty="0">
                              <a:solidFill>
                                <a:schemeClr val="accent1"/>
                              </a:solidFill>
                              <a:effectLst/>
                              <a:latin typeface="Arial" panose="020B0604020202020204" pitchFamily="34" charset="0"/>
                              <a:ea typeface="+mn-ea"/>
                              <a:cs typeface="Arial" panose="020B0604020202020204" pitchFamily="34" charset="0"/>
                            </a:rPr>
                            <a:t> from one side. Should have subtracted </a:t>
                          </a:r>
                          <a14:m>
                            <m:oMath xmlns:m="http://schemas.openxmlformats.org/officeDocument/2006/math">
                              <m:r>
                                <a:rPr lang="en-GB" sz="2100" i="1" kern="1200">
                                  <a:solidFill>
                                    <a:schemeClr val="accent1"/>
                                  </a:solidFill>
                                  <a:effectLst/>
                                  <a:latin typeface="Cambria Math" panose="02040503050406030204" pitchFamily="18" charset="0"/>
                                  <a:ea typeface="+mn-ea"/>
                                  <a:cs typeface="+mn-cs"/>
                                </a:rPr>
                                <m:t>2</m:t>
                              </m:r>
                              <m:r>
                                <a:rPr lang="en-GB" sz="2100" i="1" kern="1200">
                                  <a:solidFill>
                                    <a:schemeClr val="accent1"/>
                                  </a:solidFill>
                                  <a:effectLst/>
                                  <a:latin typeface="Cambria Math" panose="02040503050406030204" pitchFamily="18" charset="0"/>
                                  <a:ea typeface="+mn-ea"/>
                                  <a:cs typeface="+mn-cs"/>
                                </a:rPr>
                                <m:t>𝑥</m:t>
                              </m:r>
                            </m:oMath>
                          </a14:m>
                          <a:r>
                            <a:rPr lang="en-GB" sz="2100" kern="1200" dirty="0">
                              <a:solidFill>
                                <a:schemeClr val="accent1"/>
                              </a:solidFill>
                              <a:effectLst/>
                              <a:latin typeface="Arial" panose="020B0604020202020204" pitchFamily="34" charset="0"/>
                              <a:ea typeface="+mn-ea"/>
                              <a:cs typeface="Arial" panose="020B0604020202020204" pitchFamily="34" charset="0"/>
                            </a:rPr>
                            <a:t> from both sides.</a:t>
                          </a:r>
                          <a:endParaRPr lang="en-US" sz="2100" dirty="0">
                            <a:solidFill>
                              <a:schemeClr val="accent1"/>
                            </a:solidFill>
                            <a:effectLst/>
                            <a:latin typeface="Arial" panose="020B0604020202020204" pitchFamily="34" charset="0"/>
                            <a:ea typeface="FS Albert"/>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579391207"/>
                      </a:ext>
                    </a:extLst>
                  </a:tr>
                  <a:tr h="0">
                    <a:tc>
                      <a:txBody>
                        <a:bodyPr/>
                        <a:lstStyle/>
                        <a:p>
                          <a:pPr>
                            <a:spcAft>
                              <a:spcPts val="600"/>
                            </a:spcAft>
                          </a:pPr>
                          <a:r>
                            <a:rPr lang="en-US" sz="2100" dirty="0">
                              <a:solidFill>
                                <a:srgbClr val="4472C4"/>
                              </a:solidFill>
                              <a:effectLst/>
                              <a:latin typeface="Arial" panose="020B0604020202020204" pitchFamily="34" charset="0"/>
                              <a:cs typeface="Times New Roman" panose="02020603050405020304" pitchFamily="18" charset="0"/>
                            </a:rPr>
                            <a:t>Forgot to keep the equation ‘balanced’. </a:t>
                          </a:r>
                          <a:endParaRPr lang="en-SG" sz="2100" dirty="0">
                            <a:effectLst/>
                            <a:latin typeface="Arial" panose="020B060402020202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41437444"/>
                      </a:ext>
                    </a:extLst>
                  </a:tr>
                </a:tbl>
              </a:graphicData>
            </a:graphic>
          </p:graphicFrame>
        </mc:Choice>
        <mc:Fallback xmlns="">
          <p:graphicFrame>
            <p:nvGraphicFramePr>
              <p:cNvPr id="2" name="Table 1">
                <a:extLst>
                  <a:ext uri="{FF2B5EF4-FFF2-40B4-BE49-F238E27FC236}">
                    <a16:creationId xmlns:a16="http://schemas.microsoft.com/office/drawing/2014/main" id="{8ECF4C57-51B3-6BBA-3C42-7895821E9146}"/>
                  </a:ext>
                </a:extLst>
              </p:cNvPr>
              <p:cNvGraphicFramePr>
                <a:graphicFrameLocks noGrp="1"/>
              </p:cNvGraphicFramePr>
              <p:nvPr>
                <p:extLst>
                  <p:ext uri="{D42A27DB-BD31-4B8C-83A1-F6EECF244321}">
                    <p14:modId xmlns:p14="http://schemas.microsoft.com/office/powerpoint/2010/main" val="3062061169"/>
                  </p:ext>
                </p:extLst>
              </p:nvPr>
            </p:nvGraphicFramePr>
            <p:xfrm>
              <a:off x="1141192" y="1230097"/>
              <a:ext cx="3590274" cy="5010427"/>
            </p:xfrm>
            <a:graphic>
              <a:graphicData uri="http://schemas.openxmlformats.org/drawingml/2006/table">
                <a:tbl>
                  <a:tblPr firstRow="1" firstCol="1" bandRow="1"/>
                  <a:tblGrid>
                    <a:gridCol w="3590274">
                      <a:extLst>
                        <a:ext uri="{9D8B030D-6E8A-4147-A177-3AD203B41FA5}">
                          <a16:colId xmlns:a16="http://schemas.microsoft.com/office/drawing/2014/main" val="1449980317"/>
                        </a:ext>
                      </a:extLst>
                    </a:gridCol>
                  </a:tblGrid>
                  <a:tr h="320040">
                    <a:tc>
                      <a:txBody>
                        <a:bodyPr/>
                        <a:lstStyle/>
                        <a:p>
                          <a:pPr algn="ctr">
                            <a:spcAft>
                              <a:spcPts val="600"/>
                            </a:spcAft>
                          </a:pPr>
                          <a:r>
                            <a:rPr lang="en-SG"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Question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56273086"/>
                      </a:ext>
                    </a:extLst>
                  </a:tr>
                  <a:tr h="320040">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blipFill>
                          <a:blip r:embed="rId3"/>
                          <a:stretch>
                            <a:fillRect l="-169" t="-126923" r="-339" b="-1432692"/>
                          </a:stretch>
                        </a:blipFill>
                      </a:tcPr>
                    </a:tc>
                    <a:extLst>
                      <a:ext uri="{0D108BD9-81ED-4DB2-BD59-A6C34878D82A}">
                        <a16:rowId xmlns:a16="http://schemas.microsoft.com/office/drawing/2014/main" val="3899108687"/>
                      </a:ext>
                    </a:extLst>
                  </a:tr>
                  <a:tr h="360000">
                    <a:tc>
                      <a:txBody>
                        <a:bodyPr/>
                        <a:lstStyle/>
                        <a:p>
                          <a:endParaRPr lang="en-US"/>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blipFill>
                          <a:blip r:embed="rId3"/>
                          <a:stretch>
                            <a:fillRect l="-169" t="-200000" r="-339" b="-1162712"/>
                          </a:stretch>
                        </a:blipFill>
                      </a:tcPr>
                    </a:tc>
                    <a:extLst>
                      <a:ext uri="{0D108BD9-81ED-4DB2-BD59-A6C34878D82A}">
                        <a16:rowId xmlns:a16="http://schemas.microsoft.com/office/drawing/2014/main" val="3839584877"/>
                      </a:ext>
                    </a:extLst>
                  </a:tr>
                  <a:tr h="396240">
                    <a:tc>
                      <a:txBody>
                        <a:bodyPr/>
                        <a:lstStyle/>
                        <a:p>
                          <a:endParaRPr lang="en-US"/>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169" t="-272308" r="-339" b="-955385"/>
                          </a:stretch>
                        </a:blipFill>
                      </a:tcPr>
                    </a:tc>
                    <a:extLst>
                      <a:ext uri="{0D108BD9-81ED-4DB2-BD59-A6C34878D82A}">
                        <a16:rowId xmlns:a16="http://schemas.microsoft.com/office/drawing/2014/main" val="1041597324"/>
                      </a:ext>
                    </a:extLst>
                  </a:tr>
                  <a:tr h="396240">
                    <a:tc>
                      <a:txBody>
                        <a:bodyPr/>
                        <a:lstStyle/>
                        <a:p>
                          <a:endParaRPr lang="en-US"/>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169" t="-372308" r="-339" b="-855385"/>
                          </a:stretch>
                        </a:blipFill>
                      </a:tcPr>
                    </a:tc>
                    <a:extLst>
                      <a:ext uri="{0D108BD9-81ED-4DB2-BD59-A6C34878D82A}">
                        <a16:rowId xmlns:a16="http://schemas.microsoft.com/office/drawing/2014/main" val="897296868"/>
                      </a:ext>
                    </a:extLst>
                  </a:tr>
                  <a:tr h="360000">
                    <a:tc>
                      <a:txBody>
                        <a:bodyPr/>
                        <a:lstStyle/>
                        <a:p>
                          <a:endParaRPr lang="en-US"/>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169" t="-511667" r="-339" b="-826667"/>
                          </a:stretch>
                        </a:blipFill>
                      </a:tcPr>
                    </a:tc>
                    <a:extLst>
                      <a:ext uri="{0D108BD9-81ED-4DB2-BD59-A6C34878D82A}">
                        <a16:rowId xmlns:a16="http://schemas.microsoft.com/office/drawing/2014/main" val="3839664133"/>
                      </a:ext>
                    </a:extLst>
                  </a:tr>
                  <a:tr h="396240">
                    <a:tc>
                      <a:txBody>
                        <a:bodyPr/>
                        <a:lstStyle/>
                        <a:p>
                          <a:endParaRPr lang="en-US"/>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169" t="-564615" r="-339" b="-663077"/>
                          </a:stretch>
                        </a:blipFill>
                      </a:tcPr>
                    </a:tc>
                    <a:extLst>
                      <a:ext uri="{0D108BD9-81ED-4DB2-BD59-A6C34878D82A}">
                        <a16:rowId xmlns:a16="http://schemas.microsoft.com/office/drawing/2014/main" val="1365057766"/>
                      </a:ext>
                    </a:extLst>
                  </a:tr>
                  <a:tr h="360000">
                    <a:tc>
                      <a:txBody>
                        <a:bodyPr/>
                        <a:lstStyle/>
                        <a:p>
                          <a:endParaRPr lang="en-US"/>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3"/>
                          <a:stretch>
                            <a:fillRect l="-169" t="-732203" r="-339" b="-630508"/>
                          </a:stretch>
                        </a:blipFill>
                      </a:tcPr>
                    </a:tc>
                    <a:extLst>
                      <a:ext uri="{0D108BD9-81ED-4DB2-BD59-A6C34878D82A}">
                        <a16:rowId xmlns:a16="http://schemas.microsoft.com/office/drawing/2014/main" val="4180136685"/>
                      </a:ext>
                    </a:extLst>
                  </a:tr>
                  <a:tr h="501427">
                    <a:tc>
                      <a:txBody>
                        <a:bodyPr/>
                        <a:lstStyle/>
                        <a:p>
                          <a:endParaRPr lang="en-US"/>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blipFill>
                          <a:blip r:embed="rId3"/>
                          <a:stretch>
                            <a:fillRect l="-169" t="-598780" r="-339" b="-353659"/>
                          </a:stretch>
                        </a:blipFill>
                      </a:tcPr>
                    </a:tc>
                    <a:extLst>
                      <a:ext uri="{0D108BD9-81ED-4DB2-BD59-A6C34878D82A}">
                        <a16:rowId xmlns:a16="http://schemas.microsoft.com/office/drawing/2014/main" val="670561733"/>
                      </a:ext>
                    </a:extLst>
                  </a:tr>
                  <a:tr h="960120">
                    <a:tc>
                      <a:txBody>
                        <a:bodyPr/>
                        <a:lstStyle/>
                        <a:p>
                          <a:endParaRPr lang="en-US"/>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blipFill>
                          <a:blip r:embed="rId3"/>
                          <a:stretch>
                            <a:fillRect l="-169" t="-362658" r="-339" b="-83544"/>
                          </a:stretch>
                        </a:blipFill>
                      </a:tcPr>
                    </a:tc>
                    <a:extLst>
                      <a:ext uri="{0D108BD9-81ED-4DB2-BD59-A6C34878D82A}">
                        <a16:rowId xmlns:a16="http://schemas.microsoft.com/office/drawing/2014/main" val="3579391207"/>
                      </a:ext>
                    </a:extLst>
                  </a:tr>
                  <a:tr h="640080">
                    <a:tc>
                      <a:txBody>
                        <a:bodyPr/>
                        <a:lstStyle/>
                        <a:p>
                          <a:pPr>
                            <a:spcAft>
                              <a:spcPts val="600"/>
                            </a:spcAft>
                          </a:pPr>
                          <a:r>
                            <a:rPr lang="en-US" sz="2100" dirty="0">
                              <a:solidFill>
                                <a:srgbClr val="4472C4"/>
                              </a:solidFill>
                              <a:effectLst/>
                              <a:latin typeface="Arial" panose="020B0604020202020204" pitchFamily="34" charset="0"/>
                              <a:cs typeface="Times New Roman" panose="02020603050405020304" pitchFamily="18" charset="0"/>
                            </a:rPr>
                            <a:t>Forgot to keep the equation ‘balanced’. </a:t>
                          </a:r>
                          <a:endParaRPr lang="en-SG" sz="2100" dirty="0">
                            <a:effectLst/>
                            <a:latin typeface="Arial" panose="020B060402020202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4143744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4C176577-2E76-6A35-F6B6-06C2D8296BD3}"/>
                  </a:ext>
                </a:extLst>
              </p:cNvPr>
              <p:cNvGraphicFramePr>
                <a:graphicFrameLocks noGrp="1"/>
              </p:cNvGraphicFramePr>
              <p:nvPr>
                <p:extLst>
                  <p:ext uri="{D42A27DB-BD31-4B8C-83A1-F6EECF244321}">
                    <p14:modId xmlns:p14="http://schemas.microsoft.com/office/powerpoint/2010/main" val="3483681147"/>
                  </p:ext>
                </p:extLst>
              </p:nvPr>
            </p:nvGraphicFramePr>
            <p:xfrm>
              <a:off x="4996070" y="1219622"/>
              <a:ext cx="3960000" cy="5014671"/>
            </p:xfrm>
            <a:graphic>
              <a:graphicData uri="http://schemas.openxmlformats.org/drawingml/2006/table">
                <a:tbl>
                  <a:tblPr firstRow="1" firstCol="1" bandRow="1"/>
                  <a:tblGrid>
                    <a:gridCol w="3960000">
                      <a:extLst>
                        <a:ext uri="{9D8B030D-6E8A-4147-A177-3AD203B41FA5}">
                          <a16:colId xmlns:a16="http://schemas.microsoft.com/office/drawing/2014/main" val="1449980317"/>
                        </a:ext>
                      </a:extLst>
                    </a:gridCol>
                  </a:tblGrid>
                  <a:tr h="0">
                    <a:tc>
                      <a:txBody>
                        <a:bodyPr/>
                        <a:lstStyle/>
                        <a:p>
                          <a:pPr algn="ctr">
                            <a:spcAft>
                              <a:spcPts val="600"/>
                            </a:spcAft>
                          </a:pPr>
                          <a:r>
                            <a:rPr lang="en-SG"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Question 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56273086"/>
                      </a:ext>
                    </a:extLst>
                  </a:tr>
                  <a:tr h="0">
                    <a:tc>
                      <a:txBody>
                        <a:bodyPr/>
                        <a:lstStyle/>
                        <a:p>
                          <a:pPr algn="ctr">
                            <a:spcAft>
                              <a:spcPts val="600"/>
                            </a:spcAft>
                          </a:pPr>
                          <a:r>
                            <a:rPr lang="en-GB" sz="2100" kern="1200" dirty="0">
                              <a:solidFill>
                                <a:schemeClr val="tx1"/>
                              </a:solidFill>
                              <a:effectLst/>
                              <a:latin typeface="+mn-lt"/>
                              <a:ea typeface="+mn-ea"/>
                              <a:cs typeface="+mn-cs"/>
                            </a:rPr>
                            <a:t>Solve </a:t>
                          </a:r>
                          <a14:m>
                            <m:oMath xmlns:m="http://schemas.openxmlformats.org/officeDocument/2006/math">
                              <m:r>
                                <a:rPr lang="en-GB" sz="2100" i="1" kern="1200">
                                  <a:solidFill>
                                    <a:schemeClr val="tx1"/>
                                  </a:solidFill>
                                  <a:effectLst/>
                                  <a:latin typeface="Cambria Math" panose="02040503050406030204" pitchFamily="18" charset="0"/>
                                  <a:ea typeface="+mn-ea"/>
                                  <a:cs typeface="+mn-cs"/>
                                </a:rPr>
                                <m:t> 12−4</m:t>
                              </m:r>
                              <m:r>
                                <a:rPr lang="en-GB" sz="2100" i="1" kern="1200">
                                  <a:solidFill>
                                    <a:schemeClr val="tx1"/>
                                  </a:solidFill>
                                  <a:effectLst/>
                                  <a:latin typeface="Cambria Math" panose="02040503050406030204" pitchFamily="18" charset="0"/>
                                  <a:ea typeface="+mn-ea"/>
                                  <a:cs typeface="+mn-cs"/>
                                </a:rPr>
                                <m:t>𝑥</m:t>
                              </m:r>
                              <m:r>
                                <a:rPr lang="en-GB" sz="2100" i="1" kern="1200">
                                  <a:solidFill>
                                    <a:schemeClr val="tx1"/>
                                  </a:solidFill>
                                  <a:effectLst/>
                                  <a:latin typeface="Cambria Math" panose="02040503050406030204" pitchFamily="18" charset="0"/>
                                  <a:ea typeface="+mn-ea"/>
                                  <a:cs typeface="+mn-cs"/>
                                </a:rPr>
                                <m:t>=5</m:t>
                              </m:r>
                              <m:r>
                                <a:rPr lang="en-GB" sz="2100" i="1" kern="1200">
                                  <a:solidFill>
                                    <a:schemeClr val="tx1"/>
                                  </a:solidFill>
                                  <a:effectLst/>
                                  <a:latin typeface="Cambria Math" panose="02040503050406030204" pitchFamily="18" charset="0"/>
                                  <a:ea typeface="+mn-ea"/>
                                  <a:cs typeface="+mn-cs"/>
                                </a:rPr>
                                <m:t>𝑥</m:t>
                              </m:r>
                              <m:r>
                                <a:rPr lang="en-GB" sz="2100" i="1" kern="1200">
                                  <a:solidFill>
                                    <a:schemeClr val="tx1"/>
                                  </a:solidFill>
                                  <a:effectLst/>
                                  <a:latin typeface="Cambria Math" panose="02040503050406030204" pitchFamily="18" charset="0"/>
                                  <a:ea typeface="+mn-ea"/>
                                  <a:cs typeface="+mn-cs"/>
                                </a:rPr>
                                <m:t>−6</m:t>
                              </m:r>
                            </m:oMath>
                          </a14:m>
                          <a:endParaRPr lang="en-SG" sz="2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899108687"/>
                      </a:ext>
                    </a:extLst>
                  </a:tr>
                  <a:tr h="410094">
                    <a:tc>
                      <a:txBody>
                        <a:bodyPr/>
                        <a:lstStyle/>
                        <a:p>
                          <a:pPr algn="ctr">
                            <a:spcAft>
                              <a:spcPts val="600"/>
                            </a:spcAft>
                          </a:pPr>
                          <a14:m>
                            <m:oMathPara xmlns:m="http://schemas.openxmlformats.org/officeDocument/2006/math">
                              <m:oMathParaPr>
                                <m:jc m:val="centerGroup"/>
                              </m:oMathParaPr>
                              <m:oMath xmlns:m="http://schemas.openxmlformats.org/officeDocument/2006/math">
                                <m:r>
                                  <a:rPr lang="en-GB" sz="2100" i="1">
                                    <a:solidFill>
                                      <a:srgbClr val="4472C4"/>
                                    </a:solidFill>
                                    <a:effectLst/>
                                    <a:latin typeface="Cambria Math" panose="02040503050406030204" pitchFamily="18" charset="0"/>
                                    <a:ea typeface="FS Albert"/>
                                    <a:cs typeface="Times New Roman" panose="02020603050405020304" pitchFamily="18" charset="0"/>
                                  </a:rPr>
                                  <m:t> 12−4</m:t>
                                </m:r>
                                <m:r>
                                  <a:rPr lang="en-GB" sz="2100" i="1">
                                    <a:solidFill>
                                      <a:srgbClr val="4472C4"/>
                                    </a:solidFill>
                                    <a:effectLst/>
                                    <a:latin typeface="Cambria Math" panose="02040503050406030204" pitchFamily="18" charset="0"/>
                                    <a:ea typeface="FS Albert"/>
                                    <a:cs typeface="Times New Roman" panose="02020603050405020304" pitchFamily="18" charset="0"/>
                                  </a:rPr>
                                  <m:t>𝑥</m:t>
                                </m:r>
                                <m:r>
                                  <a:rPr lang="en-GB" sz="2100" i="1">
                                    <a:solidFill>
                                      <a:srgbClr val="4472C4"/>
                                    </a:solidFill>
                                    <a:effectLst/>
                                    <a:latin typeface="Cambria Math" panose="02040503050406030204" pitchFamily="18" charset="0"/>
                                    <a:ea typeface="FS Albert"/>
                                    <a:cs typeface="Times New Roman" panose="02020603050405020304" pitchFamily="18" charset="0"/>
                                  </a:rPr>
                                  <m:t>=5</m:t>
                                </m:r>
                                <m:r>
                                  <a:rPr lang="en-GB" sz="2100" i="1">
                                    <a:solidFill>
                                      <a:srgbClr val="4472C4"/>
                                    </a:solidFill>
                                    <a:effectLst/>
                                    <a:latin typeface="Cambria Math" panose="02040503050406030204" pitchFamily="18" charset="0"/>
                                    <a:ea typeface="FS Albert"/>
                                    <a:cs typeface="Times New Roman" panose="02020603050405020304" pitchFamily="18" charset="0"/>
                                  </a:rPr>
                                  <m:t>𝑥</m:t>
                                </m:r>
                                <m:r>
                                  <a:rPr lang="en-GB" sz="2100" i="1">
                                    <a:solidFill>
                                      <a:srgbClr val="4472C4"/>
                                    </a:solidFill>
                                    <a:effectLst/>
                                    <a:latin typeface="Cambria Math" panose="02040503050406030204" pitchFamily="18" charset="0"/>
                                    <a:ea typeface="FS Albert"/>
                                    <a:cs typeface="Times New Roman" panose="02020603050405020304" pitchFamily="18" charset="0"/>
                                  </a:rPr>
                                  <m:t>−6</m:t>
                                </m:r>
                              </m:oMath>
                            </m:oMathPara>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39584877"/>
                      </a:ext>
                    </a:extLst>
                  </a:tr>
                  <a:tr h="410094">
                    <a:tc>
                      <a:txBody>
                        <a:bodyPr/>
                        <a:lstStyle/>
                        <a:p>
                          <a:pPr algn="ctr">
                            <a:spcAft>
                              <a:spcPts val="600"/>
                            </a:spcAft>
                          </a:pPr>
                          <a14:m>
                            <m:oMathPara xmlns:m="http://schemas.openxmlformats.org/officeDocument/2006/math">
                              <m:oMathParaPr>
                                <m:jc m:val="centerGroup"/>
                              </m:oMathParaPr>
                              <m:oMath xmlns:m="http://schemas.openxmlformats.org/officeDocument/2006/math">
                                <m:r>
                                  <a:rPr lang="en-GB" sz="2100" i="1" smtClean="0">
                                    <a:solidFill>
                                      <a:srgbClr val="4472C4"/>
                                    </a:solidFill>
                                    <a:effectLst/>
                                    <a:latin typeface="Cambria Math" panose="02040503050406030204" pitchFamily="18" charset="0"/>
                                    <a:ea typeface="FS Albert"/>
                                    <a:cs typeface="Times New Roman" panose="02020603050405020304" pitchFamily="18" charset="0"/>
                                  </a:rPr>
                                  <m:t>+</m:t>
                                </m:r>
                                <m:r>
                                  <a:rPr lang="en-GB" sz="2100" b="0" i="1" smtClean="0">
                                    <a:solidFill>
                                      <a:srgbClr val="4472C4"/>
                                    </a:solidFill>
                                    <a:effectLst/>
                                    <a:latin typeface="Cambria Math" panose="02040503050406030204" pitchFamily="18" charset="0"/>
                                    <a:ea typeface="FS Albert"/>
                                    <a:cs typeface="Times New Roman" panose="02020603050405020304" pitchFamily="18" charset="0"/>
                                  </a:rPr>
                                  <m:t> </m:t>
                                </m:r>
                                <m:r>
                                  <a:rPr lang="en-GB" sz="2100" i="1">
                                    <a:solidFill>
                                      <a:srgbClr val="4472C4"/>
                                    </a:solidFill>
                                    <a:effectLst/>
                                    <a:latin typeface="Cambria Math" panose="02040503050406030204" pitchFamily="18" charset="0"/>
                                    <a:ea typeface="FS Albert"/>
                                    <a:cs typeface="Times New Roman" panose="02020603050405020304" pitchFamily="18" charset="0"/>
                                  </a:rPr>
                                  <m:t>4</m:t>
                                </m:r>
                                <m:r>
                                  <a:rPr lang="en-GB" sz="2100" i="1">
                                    <a:solidFill>
                                      <a:srgbClr val="4472C4"/>
                                    </a:solidFill>
                                    <a:effectLst/>
                                    <a:latin typeface="Cambria Math" panose="02040503050406030204" pitchFamily="18" charset="0"/>
                                    <a:ea typeface="FS Albert"/>
                                    <a:cs typeface="Times New Roman" panose="02020603050405020304" pitchFamily="18" charset="0"/>
                                  </a:rPr>
                                  <m:t>𝑥</m:t>
                                </m:r>
                                <m:r>
                                  <a:rPr lang="en-GB" sz="2100" i="1">
                                    <a:solidFill>
                                      <a:srgbClr val="4472C4"/>
                                    </a:solidFill>
                                    <a:effectLst/>
                                    <a:latin typeface="Cambria Math" panose="02040503050406030204" pitchFamily="18" charset="0"/>
                                    <a:ea typeface="FS Albert"/>
                                    <a:cs typeface="Times New Roman" panose="02020603050405020304" pitchFamily="18" charset="0"/>
                                  </a:rPr>
                                  <m:t>      +4</m:t>
                                </m:r>
                                <m:r>
                                  <a:rPr lang="en-GB" sz="2100" i="1">
                                    <a:solidFill>
                                      <a:srgbClr val="4472C4"/>
                                    </a:solidFill>
                                    <a:effectLst/>
                                    <a:latin typeface="Cambria Math" panose="02040503050406030204" pitchFamily="18" charset="0"/>
                                    <a:ea typeface="FS Albert"/>
                                    <a:cs typeface="Times New Roman" panose="02020603050405020304" pitchFamily="18" charset="0"/>
                                  </a:rPr>
                                  <m:t>𝑥</m:t>
                                </m:r>
                              </m:oMath>
                            </m:oMathPara>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41597324"/>
                      </a:ext>
                    </a:extLst>
                  </a:tr>
                  <a:tr h="410094">
                    <a:tc>
                      <a:txBody>
                        <a:bodyPr/>
                        <a:lstStyle/>
                        <a:p>
                          <a:pPr>
                            <a:spcAft>
                              <a:spcPts val="600"/>
                            </a:spcAft>
                          </a:pPr>
                          <a14:m>
                            <m:oMathPara xmlns:m="http://schemas.openxmlformats.org/officeDocument/2006/math">
                              <m:oMathParaPr>
                                <m:jc m:val="centerGroup"/>
                              </m:oMathParaPr>
                              <m:oMath xmlns:m="http://schemas.openxmlformats.org/officeDocument/2006/math">
                                <m:r>
                                  <a:rPr lang="en-GB" sz="2100" i="1">
                                    <a:solidFill>
                                      <a:srgbClr val="4472C4"/>
                                    </a:solidFill>
                                    <a:effectLst/>
                                    <a:latin typeface="Cambria Math" panose="02040503050406030204" pitchFamily="18" charset="0"/>
                                    <a:ea typeface="FS Albert"/>
                                    <a:cs typeface="Times New Roman" panose="02020603050405020304" pitchFamily="18" charset="0"/>
                                  </a:rPr>
                                  <m:t>12=9</m:t>
                                </m:r>
                                <m:r>
                                  <a:rPr lang="en-GB" sz="2100" i="1">
                                    <a:solidFill>
                                      <a:srgbClr val="4472C4"/>
                                    </a:solidFill>
                                    <a:effectLst/>
                                    <a:latin typeface="Cambria Math" panose="02040503050406030204" pitchFamily="18" charset="0"/>
                                    <a:ea typeface="FS Albert"/>
                                    <a:cs typeface="Times New Roman" panose="02020603050405020304" pitchFamily="18" charset="0"/>
                                  </a:rPr>
                                  <m:t>𝑥</m:t>
                                </m:r>
                                <m:r>
                                  <a:rPr lang="en-GB" sz="2100" i="1">
                                    <a:solidFill>
                                      <a:srgbClr val="4472C4"/>
                                    </a:solidFill>
                                    <a:effectLst/>
                                    <a:latin typeface="Cambria Math" panose="02040503050406030204" pitchFamily="18" charset="0"/>
                                    <a:ea typeface="FS Albert"/>
                                    <a:cs typeface="Times New Roman" panose="02020603050405020304" pitchFamily="18" charset="0"/>
                                  </a:rPr>
                                  <m:t>−6</m:t>
                                </m:r>
                              </m:oMath>
                            </m:oMathPara>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897296868"/>
                      </a:ext>
                    </a:extLst>
                  </a:tr>
                  <a:tr h="410094">
                    <a:tc>
                      <a:txBody>
                        <a:bodyPr/>
                        <a:lstStyle/>
                        <a:p>
                          <a:pPr algn="ctr">
                            <a:spcAft>
                              <a:spcPts val="600"/>
                            </a:spcAft>
                          </a:pPr>
                          <a14:m>
                            <m:oMathPara xmlns:m="http://schemas.openxmlformats.org/officeDocument/2006/math">
                              <m:oMathParaPr>
                                <m:jc m:val="centerGroup"/>
                              </m:oMathParaPr>
                              <m:oMath xmlns:m="http://schemas.openxmlformats.org/officeDocument/2006/math">
                                <m:r>
                                  <a:rPr lang="en-GB" sz="2100" i="1">
                                    <a:solidFill>
                                      <a:srgbClr val="4472C4"/>
                                    </a:solidFill>
                                    <a:effectLst/>
                                    <a:latin typeface="Cambria Math" panose="02040503050406030204" pitchFamily="18" charset="0"/>
                                    <a:ea typeface="FS Albert"/>
                                    <a:cs typeface="Times New Roman" panose="02020603050405020304" pitchFamily="18" charset="0"/>
                                  </a:rPr>
                                  <m:t>+ 6         +6</m:t>
                                </m:r>
                              </m:oMath>
                            </m:oMathPara>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39664133"/>
                      </a:ext>
                    </a:extLst>
                  </a:tr>
                  <a:tr h="366112">
                    <a:tc>
                      <a:txBody>
                        <a:bodyPr/>
                        <a:lstStyle/>
                        <a:p>
                          <a:pPr algn="ctr">
                            <a:spcAft>
                              <a:spcPts val="600"/>
                            </a:spcAft>
                          </a:pPr>
                          <a14:m>
                            <m:oMathPara xmlns:m="http://schemas.openxmlformats.org/officeDocument/2006/math">
                              <m:oMathParaPr>
                                <m:jc m:val="centerGroup"/>
                              </m:oMathParaPr>
                              <m:oMath xmlns:m="http://schemas.openxmlformats.org/officeDocument/2006/math">
                                <m:r>
                                  <a:rPr lang="en-GB" sz="2100" i="1">
                                    <a:solidFill>
                                      <a:srgbClr val="4472C4"/>
                                    </a:solidFill>
                                    <a:effectLst/>
                                    <a:latin typeface="Cambria Math" panose="02040503050406030204" pitchFamily="18" charset="0"/>
                                    <a:ea typeface="FS Albert"/>
                                    <a:cs typeface="Times New Roman" panose="02020603050405020304" pitchFamily="18" charset="0"/>
                                  </a:rPr>
                                  <m:t>18=9</m:t>
                                </m:r>
                                <m:r>
                                  <a:rPr lang="en-GB" sz="2100" i="1">
                                    <a:solidFill>
                                      <a:srgbClr val="4472C4"/>
                                    </a:solidFill>
                                    <a:effectLst/>
                                    <a:latin typeface="Cambria Math" panose="02040503050406030204" pitchFamily="18" charset="0"/>
                                    <a:ea typeface="FS Albert"/>
                                    <a:cs typeface="Times New Roman" panose="02020603050405020304" pitchFamily="18" charset="0"/>
                                  </a:rPr>
                                  <m:t>𝑥</m:t>
                                </m:r>
                              </m:oMath>
                            </m:oMathPara>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65057766"/>
                      </a:ext>
                    </a:extLst>
                  </a:tr>
                  <a:tr h="327681">
                    <a:tc>
                      <a:txBody>
                        <a:bodyPr/>
                        <a:lstStyle/>
                        <a:p>
                          <a:pPr>
                            <a:spcAft>
                              <a:spcPts val="600"/>
                            </a:spcAft>
                          </a:pPr>
                          <a:r>
                            <a:rPr lang="en-GB" sz="2100" dirty="0">
                              <a:solidFill>
                                <a:srgbClr val="4472C4"/>
                              </a:solidFill>
                              <a:effectLst/>
                              <a:latin typeface="Arial" panose="020B0604020202020204" pitchFamily="34" charset="0"/>
                              <a:ea typeface="FS Albert"/>
                              <a:cs typeface="Times New Roman" panose="02020603050405020304" pitchFamily="18" charset="0"/>
                            </a:rPr>
                            <a:t>       </a:t>
                          </a:r>
                          <a14:m>
                            <m:oMath xmlns:m="http://schemas.openxmlformats.org/officeDocument/2006/math">
                              <m:r>
                                <a:rPr lang="en-GB" sz="2100" i="1">
                                  <a:solidFill>
                                    <a:srgbClr val="4472C4"/>
                                  </a:solidFill>
                                  <a:effectLst/>
                                  <a:latin typeface="Cambria Math" panose="02040503050406030204" pitchFamily="18" charset="0"/>
                                  <a:ea typeface="FS Albert"/>
                                  <a:cs typeface="Times New Roman" panose="02020603050405020304" pitchFamily="18" charset="0"/>
                                </a:rPr>
                                <m:t>            ÷9</m:t>
                              </m:r>
                            </m:oMath>
                          </a14:m>
                          <a:r>
                            <a:rPr lang="en-GB" sz="2100" dirty="0">
                              <a:solidFill>
                                <a:srgbClr val="4472C4"/>
                              </a:solidFill>
                              <a:effectLst/>
                              <a:latin typeface="Arial" panose="020B0604020202020204" pitchFamily="34" charset="0"/>
                              <a:ea typeface="FS Albert"/>
                              <a:cs typeface="Times New Roman" panose="02020603050405020304" pitchFamily="18" charset="0"/>
                            </a:rPr>
                            <a:t>   </a:t>
                          </a:r>
                          <a:r>
                            <a:rPr lang="en-GB" sz="2100" baseline="0" dirty="0">
                              <a:solidFill>
                                <a:srgbClr val="4472C4"/>
                              </a:solidFill>
                              <a:effectLst/>
                              <a:latin typeface="Arial" panose="020B0604020202020204" pitchFamily="34" charset="0"/>
                              <a:ea typeface="FS Albert"/>
                              <a:cs typeface="Times New Roman" panose="02020603050405020304" pitchFamily="18" charset="0"/>
                            </a:rPr>
                            <a:t>  </a:t>
                          </a:r>
                          <a:r>
                            <a:rPr lang="en-GB" sz="2100" dirty="0">
                              <a:solidFill>
                                <a:srgbClr val="4472C4"/>
                              </a:solidFill>
                              <a:effectLst/>
                              <a:latin typeface="Arial" panose="020B0604020202020204" pitchFamily="34" charset="0"/>
                              <a:ea typeface="FS Albert"/>
                              <a:cs typeface="Times New Roman" panose="02020603050405020304" pitchFamily="18" charset="0"/>
                            </a:rPr>
                            <a:t>  </a:t>
                          </a:r>
                          <a14:m>
                            <m:oMath xmlns:m="http://schemas.openxmlformats.org/officeDocument/2006/math">
                              <m:r>
                                <a:rPr lang="en-GB" sz="2100" i="1">
                                  <a:solidFill>
                                    <a:srgbClr val="4472C4"/>
                                  </a:solidFill>
                                  <a:effectLst/>
                                  <a:latin typeface="Cambria Math" panose="02040503050406030204" pitchFamily="18" charset="0"/>
                                  <a:ea typeface="FS Albert"/>
                                  <a:cs typeface="Times New Roman" panose="02020603050405020304" pitchFamily="18" charset="0"/>
                                </a:rPr>
                                <m:t>÷9</m:t>
                              </m:r>
                            </m:oMath>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89972661"/>
                      </a:ext>
                    </a:extLst>
                  </a:tr>
                  <a:tr h="410094">
                    <a:tc>
                      <a:txBody>
                        <a:bodyPr/>
                        <a:lstStyle/>
                        <a:p>
                          <a:pPr algn="ctr">
                            <a:spcAft>
                              <a:spcPts val="600"/>
                            </a:spcAft>
                          </a:pPr>
                          <a14:m>
                            <m:oMath xmlns:m="http://schemas.openxmlformats.org/officeDocument/2006/math">
                              <m:r>
                                <a:rPr lang="en-GB" sz="2100" i="1">
                                  <a:solidFill>
                                    <a:srgbClr val="4472C4"/>
                                  </a:solidFill>
                                  <a:effectLst/>
                                  <a:latin typeface="Cambria Math" panose="02040503050406030204" pitchFamily="18" charset="0"/>
                                  <a:ea typeface="FS Albert"/>
                                  <a:cs typeface="Times New Roman" panose="02020603050405020304" pitchFamily="18" charset="0"/>
                                </a:rPr>
                                <m:t>2=</m:t>
                              </m:r>
                              <m:r>
                                <a:rPr lang="en-GB" sz="2100" i="1">
                                  <a:solidFill>
                                    <a:srgbClr val="4472C4"/>
                                  </a:solidFill>
                                  <a:effectLst/>
                                  <a:latin typeface="Cambria Math" panose="02040503050406030204" pitchFamily="18" charset="0"/>
                                  <a:ea typeface="FS Albert"/>
                                  <a:cs typeface="Times New Roman" panose="02020603050405020304" pitchFamily="18" charset="0"/>
                                </a:rPr>
                                <m:t>𝑥</m:t>
                              </m:r>
                            </m:oMath>
                          </a14:m>
                          <a:r>
                            <a:rPr lang="en-GB" sz="2100" dirty="0">
                              <a:solidFill>
                                <a:srgbClr val="4472C4"/>
                              </a:solidFill>
                              <a:effectLst/>
                              <a:latin typeface="Arial" panose="020B0604020202020204" pitchFamily="34" charset="0"/>
                              <a:ea typeface="Times New Roman" panose="02020603050405020304" pitchFamily="18" charset="0"/>
                              <a:cs typeface="Times New Roman" panose="02020603050405020304" pitchFamily="18" charset="0"/>
                            </a:rPr>
                            <a:t>  or  </a:t>
                          </a:r>
                          <a14:m>
                            <m:oMath xmlns:m="http://schemas.openxmlformats.org/officeDocument/2006/math">
                              <m:r>
                                <a:rPr lang="en-GB" sz="2100" i="1">
                                  <a:solidFill>
                                    <a:srgbClr val="4472C4"/>
                                  </a:solidFill>
                                  <a:effectLst/>
                                  <a:latin typeface="Cambria Math" panose="02040503050406030204" pitchFamily="18" charset="0"/>
                                  <a:ea typeface="FS Albert"/>
                                  <a:cs typeface="Times New Roman" panose="02020603050405020304" pitchFamily="18" charset="0"/>
                                </a:rPr>
                                <m:t>𝑥</m:t>
                              </m:r>
                              <m:r>
                                <a:rPr lang="en-GB" sz="2100" i="1">
                                  <a:solidFill>
                                    <a:srgbClr val="4472C4"/>
                                  </a:solidFill>
                                  <a:effectLst/>
                                  <a:latin typeface="Cambria Math" panose="02040503050406030204" pitchFamily="18" charset="0"/>
                                  <a:ea typeface="FS Albert"/>
                                  <a:cs typeface="Times New Roman" panose="02020603050405020304" pitchFamily="18" charset="0"/>
                                </a:rPr>
                                <m:t>=2</m:t>
                              </m:r>
                            </m:oMath>
                          </a14:m>
                          <a:endParaRPr lang="en-SG" sz="2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75502743"/>
                      </a:ext>
                    </a:extLst>
                  </a:tr>
                  <a:tr h="0">
                    <a:tc>
                      <a:txBody>
                        <a:bodyPr/>
                        <a:lstStyle/>
                        <a:p>
                          <a:pPr>
                            <a:spcAft>
                              <a:spcPts val="600"/>
                            </a:spcAft>
                          </a:pPr>
                          <a:r>
                            <a:rPr lang="en-GB" sz="2100" kern="1200" dirty="0">
                              <a:solidFill>
                                <a:schemeClr val="accent1"/>
                              </a:solidFill>
                              <a:effectLst/>
                              <a:latin typeface="Arial" panose="020B0604020202020204" pitchFamily="34" charset="0"/>
                              <a:ea typeface="+mn-ea"/>
                              <a:cs typeface="Arial" panose="020B0604020202020204" pitchFamily="34" charset="0"/>
                            </a:rPr>
                            <a:t>Subtracted 4</a:t>
                          </a:r>
                          <a14:m>
                            <m:oMath xmlns:m="http://schemas.openxmlformats.org/officeDocument/2006/math">
                              <m:r>
                                <a:rPr lang="en-GB" sz="2100" i="1" kern="1200">
                                  <a:solidFill>
                                    <a:schemeClr val="accent1"/>
                                  </a:solidFill>
                                  <a:effectLst/>
                                  <a:latin typeface="Cambria Math" panose="02040503050406030204" pitchFamily="18" charset="0"/>
                                  <a:ea typeface="+mn-ea"/>
                                  <a:cs typeface="+mn-cs"/>
                                </a:rPr>
                                <m:t>𝑥</m:t>
                              </m:r>
                            </m:oMath>
                          </a14:m>
                          <a:r>
                            <a:rPr lang="en-GB" sz="2100" kern="1200" dirty="0">
                              <a:solidFill>
                                <a:schemeClr val="accent1"/>
                              </a:solidFill>
                              <a:effectLst/>
                              <a:latin typeface="Arial" panose="020B0604020202020204" pitchFamily="34" charset="0"/>
                              <a:ea typeface="+mn-ea"/>
                              <a:cs typeface="Arial" panose="020B0604020202020204" pitchFamily="34" charset="0"/>
                            </a:rPr>
                            <a:t> from both sides instead of adding.</a:t>
                          </a:r>
                          <a:endParaRPr lang="en-US" sz="2100" dirty="0">
                            <a:solidFill>
                              <a:schemeClr val="accent1"/>
                            </a:solidFill>
                            <a:effectLst/>
                            <a:latin typeface="Arial" panose="020B0604020202020204" pitchFamily="34" charset="0"/>
                            <a:ea typeface="FS Albert"/>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579391207"/>
                      </a:ext>
                    </a:extLst>
                  </a:tr>
                  <a:tr h="0">
                    <a:tc>
                      <a:txBody>
                        <a:bodyPr/>
                        <a:lstStyle/>
                        <a:p>
                          <a:pPr>
                            <a:spcAft>
                              <a:spcPts val="600"/>
                            </a:spcAft>
                          </a:pPr>
                          <a:r>
                            <a:rPr lang="en-GB" sz="2100" kern="1200" dirty="0">
                              <a:solidFill>
                                <a:schemeClr val="accent1"/>
                              </a:solidFill>
                              <a:effectLst/>
                              <a:latin typeface="Arial" panose="020B0604020202020204" pitchFamily="34" charset="0"/>
                              <a:ea typeface="+mn-ea"/>
                              <a:cs typeface="Arial" panose="020B0604020202020204" pitchFamily="34" charset="0"/>
                            </a:rPr>
                            <a:t>The learner did not notice the negative sign or forgot the use the inverse operation. </a:t>
                          </a:r>
                          <a:endParaRPr lang="en-SG" sz="2100" dirty="0">
                            <a:solidFill>
                              <a:schemeClr val="accent1"/>
                            </a:solidFill>
                            <a:effectLst/>
                            <a:latin typeface="Arial" panose="020B060402020202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41437444"/>
                      </a:ext>
                    </a:extLst>
                  </a:tr>
                </a:tbl>
              </a:graphicData>
            </a:graphic>
          </p:graphicFrame>
        </mc:Choice>
        <mc:Fallback xmlns="">
          <p:graphicFrame>
            <p:nvGraphicFramePr>
              <p:cNvPr id="6" name="Table 5">
                <a:extLst>
                  <a:ext uri="{FF2B5EF4-FFF2-40B4-BE49-F238E27FC236}">
                    <a16:creationId xmlns:a16="http://schemas.microsoft.com/office/drawing/2014/main" id="{4C176577-2E76-6A35-F6B6-06C2D8296BD3}"/>
                  </a:ext>
                </a:extLst>
              </p:cNvPr>
              <p:cNvGraphicFramePr>
                <a:graphicFrameLocks noGrp="1"/>
              </p:cNvGraphicFramePr>
              <p:nvPr>
                <p:extLst>
                  <p:ext uri="{D42A27DB-BD31-4B8C-83A1-F6EECF244321}">
                    <p14:modId xmlns:p14="http://schemas.microsoft.com/office/powerpoint/2010/main" val="3483681147"/>
                  </p:ext>
                </p:extLst>
              </p:nvPr>
            </p:nvGraphicFramePr>
            <p:xfrm>
              <a:off x="4996070" y="1219622"/>
              <a:ext cx="3960000" cy="5014671"/>
            </p:xfrm>
            <a:graphic>
              <a:graphicData uri="http://schemas.openxmlformats.org/drawingml/2006/table">
                <a:tbl>
                  <a:tblPr firstRow="1" firstCol="1" bandRow="1"/>
                  <a:tblGrid>
                    <a:gridCol w="3960000">
                      <a:extLst>
                        <a:ext uri="{9D8B030D-6E8A-4147-A177-3AD203B41FA5}">
                          <a16:colId xmlns:a16="http://schemas.microsoft.com/office/drawing/2014/main" val="1449980317"/>
                        </a:ext>
                      </a:extLst>
                    </a:gridCol>
                  </a:tblGrid>
                  <a:tr h="320040">
                    <a:tc>
                      <a:txBody>
                        <a:bodyPr/>
                        <a:lstStyle/>
                        <a:p>
                          <a:pPr algn="ctr">
                            <a:spcAft>
                              <a:spcPts val="600"/>
                            </a:spcAft>
                          </a:pPr>
                          <a:r>
                            <a:rPr lang="en-SG" sz="21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Question 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56273086"/>
                      </a:ext>
                    </a:extLst>
                  </a:tr>
                  <a:tr h="320040">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blipFill>
                          <a:blip r:embed="rId4"/>
                          <a:stretch>
                            <a:fillRect l="-154" t="-128846" r="-307" b="-1432692"/>
                          </a:stretch>
                        </a:blipFill>
                      </a:tcPr>
                    </a:tc>
                    <a:extLst>
                      <a:ext uri="{0D108BD9-81ED-4DB2-BD59-A6C34878D82A}">
                        <a16:rowId xmlns:a16="http://schemas.microsoft.com/office/drawing/2014/main" val="3899108687"/>
                      </a:ext>
                    </a:extLst>
                  </a:tr>
                  <a:tr h="410094">
                    <a:tc>
                      <a:txBody>
                        <a:bodyPr/>
                        <a:lstStyle/>
                        <a:p>
                          <a:endParaRPr lang="en-US"/>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blipFill>
                          <a:blip r:embed="rId4"/>
                          <a:stretch>
                            <a:fillRect l="-154" t="-177612" r="-307" b="-1011940"/>
                          </a:stretch>
                        </a:blipFill>
                      </a:tcPr>
                    </a:tc>
                    <a:extLst>
                      <a:ext uri="{0D108BD9-81ED-4DB2-BD59-A6C34878D82A}">
                        <a16:rowId xmlns:a16="http://schemas.microsoft.com/office/drawing/2014/main" val="3839584877"/>
                      </a:ext>
                    </a:extLst>
                  </a:tr>
                  <a:tr h="410094">
                    <a:tc>
                      <a:txBody>
                        <a:bodyPr/>
                        <a:lstStyle/>
                        <a:p>
                          <a:endParaRPr lang="en-US"/>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54" t="-273529" r="-307" b="-897059"/>
                          </a:stretch>
                        </a:blipFill>
                      </a:tcPr>
                    </a:tc>
                    <a:extLst>
                      <a:ext uri="{0D108BD9-81ED-4DB2-BD59-A6C34878D82A}">
                        <a16:rowId xmlns:a16="http://schemas.microsoft.com/office/drawing/2014/main" val="1041597324"/>
                      </a:ext>
                    </a:extLst>
                  </a:tr>
                  <a:tr h="410094">
                    <a:tc>
                      <a:txBody>
                        <a:bodyPr/>
                        <a:lstStyle/>
                        <a:p>
                          <a:endParaRPr lang="en-US"/>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54" t="-379104" r="-307" b="-810448"/>
                          </a:stretch>
                        </a:blipFill>
                      </a:tcPr>
                    </a:tc>
                    <a:extLst>
                      <a:ext uri="{0D108BD9-81ED-4DB2-BD59-A6C34878D82A}">
                        <a16:rowId xmlns:a16="http://schemas.microsoft.com/office/drawing/2014/main" val="897296868"/>
                      </a:ext>
                    </a:extLst>
                  </a:tr>
                  <a:tr h="410094">
                    <a:tc>
                      <a:txBody>
                        <a:bodyPr/>
                        <a:lstStyle/>
                        <a:p>
                          <a:endParaRPr lang="en-US"/>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54" t="-479104" r="-307" b="-710448"/>
                          </a:stretch>
                        </a:blipFill>
                      </a:tcPr>
                    </a:tc>
                    <a:extLst>
                      <a:ext uri="{0D108BD9-81ED-4DB2-BD59-A6C34878D82A}">
                        <a16:rowId xmlns:a16="http://schemas.microsoft.com/office/drawing/2014/main" val="3839664133"/>
                      </a:ext>
                    </a:extLst>
                  </a:tr>
                  <a:tr h="396240">
                    <a:tc>
                      <a:txBody>
                        <a:bodyPr/>
                        <a:lstStyle/>
                        <a:p>
                          <a:endParaRPr lang="en-US"/>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54" t="-596923" r="-307" b="-632308"/>
                          </a:stretch>
                        </a:blipFill>
                      </a:tcPr>
                    </a:tc>
                    <a:extLst>
                      <a:ext uri="{0D108BD9-81ED-4DB2-BD59-A6C34878D82A}">
                        <a16:rowId xmlns:a16="http://schemas.microsoft.com/office/drawing/2014/main" val="1365057766"/>
                      </a:ext>
                    </a:extLst>
                  </a:tr>
                  <a:tr h="327681">
                    <a:tc>
                      <a:txBody>
                        <a:bodyPr/>
                        <a:lstStyle/>
                        <a:p>
                          <a:endParaRPr lang="en-US"/>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4"/>
                          <a:stretch>
                            <a:fillRect l="-154" t="-838889" r="-307" b="-661111"/>
                          </a:stretch>
                        </a:blipFill>
                      </a:tcPr>
                    </a:tc>
                    <a:extLst>
                      <a:ext uri="{0D108BD9-81ED-4DB2-BD59-A6C34878D82A}">
                        <a16:rowId xmlns:a16="http://schemas.microsoft.com/office/drawing/2014/main" val="989972661"/>
                      </a:ext>
                    </a:extLst>
                  </a:tr>
                  <a:tr h="410094">
                    <a:tc>
                      <a:txBody>
                        <a:bodyPr/>
                        <a:lstStyle/>
                        <a:p>
                          <a:endParaRPr lang="en-US"/>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blipFill>
                          <a:blip r:embed="rId4"/>
                          <a:stretch>
                            <a:fillRect l="-154" t="-756716" r="-307" b="-432836"/>
                          </a:stretch>
                        </a:blipFill>
                      </a:tcPr>
                    </a:tc>
                    <a:extLst>
                      <a:ext uri="{0D108BD9-81ED-4DB2-BD59-A6C34878D82A}">
                        <a16:rowId xmlns:a16="http://schemas.microsoft.com/office/drawing/2014/main" val="2575502743"/>
                      </a:ext>
                    </a:extLst>
                  </a:tr>
                  <a:tr h="640080">
                    <a:tc>
                      <a:txBody>
                        <a:bodyPr/>
                        <a:lstStyle/>
                        <a:p>
                          <a:endParaRPr lang="en-US"/>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blipFill>
                          <a:blip r:embed="rId4"/>
                          <a:stretch>
                            <a:fillRect l="-154" t="-546667" r="-307" b="-176190"/>
                          </a:stretch>
                        </a:blipFill>
                      </a:tcPr>
                    </a:tc>
                    <a:extLst>
                      <a:ext uri="{0D108BD9-81ED-4DB2-BD59-A6C34878D82A}">
                        <a16:rowId xmlns:a16="http://schemas.microsoft.com/office/drawing/2014/main" val="3579391207"/>
                      </a:ext>
                    </a:extLst>
                  </a:tr>
                  <a:tr h="960120">
                    <a:tc>
                      <a:txBody>
                        <a:bodyPr/>
                        <a:lstStyle/>
                        <a:p>
                          <a:pPr>
                            <a:spcAft>
                              <a:spcPts val="600"/>
                            </a:spcAft>
                          </a:pPr>
                          <a:r>
                            <a:rPr lang="en-GB" sz="2100" kern="1200" dirty="0">
                              <a:solidFill>
                                <a:schemeClr val="accent1"/>
                              </a:solidFill>
                              <a:effectLst/>
                              <a:latin typeface="Arial" panose="020B0604020202020204" pitchFamily="34" charset="0"/>
                              <a:ea typeface="+mn-ea"/>
                              <a:cs typeface="Arial" panose="020B0604020202020204" pitchFamily="34" charset="0"/>
                            </a:rPr>
                            <a:t>The learner did not notice the negative sign or forgot the use the inverse operation. </a:t>
                          </a:r>
                          <a:endParaRPr lang="en-SG" sz="2100" dirty="0">
                            <a:solidFill>
                              <a:schemeClr val="accent1"/>
                            </a:solidFill>
                            <a:effectLst/>
                            <a:latin typeface="Arial" panose="020B060402020202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41437444"/>
                      </a:ext>
                    </a:extLst>
                  </a:tr>
                </a:tbl>
              </a:graphicData>
            </a:graphic>
          </p:graphicFrame>
        </mc:Fallback>
      </mc:AlternateContent>
      <p:sp>
        <p:nvSpPr>
          <p:cNvPr id="7" name="TextBox 6">
            <a:extLst>
              <a:ext uri="{FF2B5EF4-FFF2-40B4-BE49-F238E27FC236}">
                <a16:creationId xmlns:a16="http://schemas.microsoft.com/office/drawing/2014/main" id="{FFD3CD5B-29B9-7432-6439-5D39175E25C5}"/>
              </a:ext>
            </a:extLst>
          </p:cNvPr>
          <p:cNvSpPr txBox="1"/>
          <p:nvPr/>
        </p:nvSpPr>
        <p:spPr>
          <a:xfrm>
            <a:off x="9382539" y="4435956"/>
            <a:ext cx="2332375" cy="1682512"/>
          </a:xfrm>
          <a:prstGeom prst="rect">
            <a:avLst/>
          </a:prstGeom>
          <a:noFill/>
        </p:spPr>
        <p:txBody>
          <a:bodyPr wrap="square" rtlCol="0">
            <a:spAutoFit/>
          </a:bodyPr>
          <a:lstStyle/>
          <a:p>
            <a:pPr>
              <a:lnSpc>
                <a:spcPts val="3100"/>
              </a:lnSpc>
              <a:spcAft>
                <a:spcPts val="600"/>
              </a:spcAft>
            </a:pPr>
            <a:r>
              <a:rPr lang="en-US" sz="2800" dirty="0">
                <a:latin typeface="Arial" panose="020B0604020202020204" pitchFamily="34" charset="0"/>
                <a:cs typeface="Arial" panose="020B0604020202020204" pitchFamily="34" charset="0"/>
              </a:rPr>
              <a:t>How would you avoid making these mistakes?</a:t>
            </a:r>
          </a:p>
        </p:txBody>
      </p:sp>
    </p:spTree>
    <p:extLst>
      <p:ext uri="{BB962C8B-B14F-4D97-AF65-F5344CB8AC3E}">
        <p14:creationId xmlns:p14="http://schemas.microsoft.com/office/powerpoint/2010/main" val="2407754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AA0AD3-4495-8042-C703-077A27822413}"/>
              </a:ext>
            </a:extLst>
          </p:cNvPr>
          <p:cNvSpPr txBox="1"/>
          <p:nvPr/>
        </p:nvSpPr>
        <p:spPr>
          <a:xfrm>
            <a:off x="1412046" y="1644983"/>
            <a:ext cx="7685532" cy="954107"/>
          </a:xfrm>
          <a:prstGeom prst="rect">
            <a:avLst/>
          </a:prstGeom>
          <a:noFill/>
        </p:spPr>
        <p:txBody>
          <a:bodyPr wrap="square">
            <a:spAutoFit/>
          </a:bodyPr>
          <a:lstStyle/>
          <a:p>
            <a:pPr marL="0" indent="0">
              <a:buNone/>
            </a:pPr>
            <a:r>
              <a:rPr lang="en-US" sz="2800" dirty="0">
                <a:ea typeface="+mn-lt"/>
                <a:cs typeface="+mn-lt"/>
              </a:rPr>
              <a:t>Which question did you find the most challenging?</a:t>
            </a:r>
          </a:p>
          <a:p>
            <a:endParaRPr lang="en-US" sz="2800" dirty="0">
              <a:ea typeface="+mn-lt"/>
              <a:cs typeface="+mn-lt"/>
            </a:endParaRPr>
          </a:p>
        </p:txBody>
      </p:sp>
      <p:sp>
        <p:nvSpPr>
          <p:cNvPr id="7" name="TextBox 6">
            <a:extLst>
              <a:ext uri="{FF2B5EF4-FFF2-40B4-BE49-F238E27FC236}">
                <a16:creationId xmlns:a16="http://schemas.microsoft.com/office/drawing/2014/main" id="{C73F1EFB-7122-5792-A6B2-BEB46A9A8747}"/>
              </a:ext>
            </a:extLst>
          </p:cNvPr>
          <p:cNvSpPr txBox="1"/>
          <p:nvPr/>
        </p:nvSpPr>
        <p:spPr>
          <a:xfrm>
            <a:off x="1412046" y="1728647"/>
            <a:ext cx="8349107" cy="2677656"/>
          </a:xfrm>
          <a:prstGeom prst="rect">
            <a:avLst/>
          </a:prstGeom>
          <a:solidFill>
            <a:schemeClr val="bg1"/>
          </a:solidFill>
        </p:spPr>
        <p:txBody>
          <a:bodyPr wrap="square" rtlCol="0">
            <a:spAutoFit/>
          </a:bodyPr>
          <a:lstStyle/>
          <a:p>
            <a:r>
              <a:rPr lang="en-US" sz="2800" dirty="0">
                <a:ea typeface="+mn-lt"/>
                <a:cs typeface="+mn-lt"/>
              </a:rPr>
              <a:t>We solve equations to find the value of an unknown,</a:t>
            </a:r>
          </a:p>
          <a:p>
            <a:pPr>
              <a:tabLst>
                <a:tab pos="479425" algn="l"/>
              </a:tabLst>
            </a:pPr>
            <a:r>
              <a:rPr lang="en-US" sz="2800" dirty="0">
                <a:solidFill>
                  <a:srgbClr val="0070C0"/>
                </a:solidFill>
                <a:ea typeface="+mn-lt"/>
                <a:cs typeface="+mn-lt"/>
              </a:rPr>
              <a:t>such as </a:t>
            </a:r>
            <a:r>
              <a:rPr lang="en-US" sz="2800" i="1" dirty="0">
                <a:solidFill>
                  <a:srgbClr val="0070C0"/>
                </a:solidFill>
                <a:latin typeface="Times New Roman" charset="0"/>
                <a:ea typeface="Times New Roman" charset="0"/>
                <a:cs typeface="Times New Roman" charset="0"/>
              </a:rPr>
              <a:t>x</a:t>
            </a:r>
            <a:r>
              <a:rPr lang="en-US" sz="2800" dirty="0">
                <a:solidFill>
                  <a:srgbClr val="0070C0"/>
                </a:solidFill>
                <a:ea typeface="+mn-lt"/>
                <a:cs typeface="+mn-lt"/>
              </a:rPr>
              <a:t>.</a:t>
            </a:r>
          </a:p>
          <a:p>
            <a:pPr>
              <a:tabLst>
                <a:tab pos="479425" algn="l"/>
              </a:tabLst>
            </a:pPr>
            <a:endParaRPr lang="en-US" sz="2800" dirty="0">
              <a:solidFill>
                <a:srgbClr val="0070C0"/>
              </a:solidFill>
              <a:ea typeface="+mn-lt"/>
              <a:cs typeface="+mn-lt"/>
            </a:endParaRPr>
          </a:p>
          <a:p>
            <a:pPr>
              <a:tabLst>
                <a:tab pos="479425" algn="l"/>
              </a:tabLst>
            </a:pPr>
            <a:endParaRPr lang="en-US" sz="2800" dirty="0">
              <a:solidFill>
                <a:srgbClr val="0070C0"/>
              </a:solidFill>
              <a:ea typeface="+mn-lt"/>
              <a:cs typeface="+mn-lt"/>
            </a:endParaRPr>
          </a:p>
          <a:p>
            <a:pPr>
              <a:tabLst>
                <a:tab pos="479425" algn="l"/>
              </a:tabLst>
            </a:pPr>
            <a:r>
              <a:rPr lang="en-US" sz="2800" dirty="0">
                <a:solidFill>
                  <a:srgbClr val="0070C0"/>
                </a:solidFill>
                <a:ea typeface="+mn-lt"/>
                <a:cs typeface="+mn-lt"/>
              </a:rPr>
              <a:t>just </a:t>
            </a:r>
            <a:r>
              <a:rPr lang="en-US" sz="2800" i="1" dirty="0">
                <a:solidFill>
                  <a:srgbClr val="0070C0"/>
                </a:solidFill>
                <a:latin typeface="Times New Roman" charset="0"/>
                <a:ea typeface="Times New Roman" charset="0"/>
                <a:cs typeface="Times New Roman" charset="0"/>
              </a:rPr>
              <a:t>x</a:t>
            </a:r>
            <a:r>
              <a:rPr lang="en-US" sz="2800" dirty="0">
                <a:solidFill>
                  <a:srgbClr val="0070C0"/>
                </a:solidFill>
                <a:ea typeface="+mn-lt"/>
                <a:cs typeface="+mn-lt"/>
              </a:rPr>
              <a:t> on just one side of the equation</a:t>
            </a:r>
            <a:r>
              <a:rPr lang="en-US" sz="2800" dirty="0">
                <a:ea typeface="+mn-lt"/>
                <a:cs typeface="+mn-lt"/>
              </a:rPr>
              <a:t>.</a:t>
            </a:r>
            <a:endParaRPr lang="en-US" sz="2800" dirty="0">
              <a:solidFill>
                <a:srgbClr val="0070C0"/>
              </a:solidFill>
              <a:ea typeface="+mn-lt"/>
              <a:cs typeface="+mn-lt"/>
            </a:endParaRPr>
          </a:p>
          <a:p>
            <a:pPr>
              <a:tabLst>
                <a:tab pos="479425" algn="l"/>
              </a:tabLst>
            </a:pPr>
            <a:endParaRPr lang="en-US" sz="2800" dirty="0">
              <a:ea typeface="+mn-lt"/>
              <a:cs typeface="+mn-lt"/>
            </a:endParaRPr>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Summary</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32</a:t>
            </a:fld>
            <a:endParaRPr lang="en-US" dirty="0"/>
          </a:p>
        </p:txBody>
      </p:sp>
      <p:sp>
        <p:nvSpPr>
          <p:cNvPr id="11" name="Isosceles Triangle 10">
            <a:extLst>
              <a:ext uri="{FF2B5EF4-FFF2-40B4-BE49-F238E27FC236}">
                <a16:creationId xmlns:a16="http://schemas.microsoft.com/office/drawing/2014/main" id="{31A2B6B6-4AED-44B2-8258-1C2513B6F75E}"/>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F82D19D-1FB9-47B5-A87D-36C07F3B87C2}"/>
              </a:ext>
            </a:extLst>
          </p:cNvPr>
          <p:cNvSpPr txBox="1"/>
          <p:nvPr/>
        </p:nvSpPr>
        <p:spPr>
          <a:xfrm>
            <a:off x="10562" y="112167"/>
            <a:ext cx="1406193" cy="461665"/>
          </a:xfrm>
          <a:prstGeom prst="rect">
            <a:avLst/>
          </a:prstGeom>
          <a:solidFill>
            <a:schemeClr val="accent1"/>
          </a:solidFill>
          <a:ln>
            <a:solidFill>
              <a:schemeClr val="accent1"/>
            </a:solid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REVIEW</a:t>
            </a:r>
          </a:p>
        </p:txBody>
      </p:sp>
      <p:sp>
        <p:nvSpPr>
          <p:cNvPr id="2" name="TextBox 1">
            <a:extLst>
              <a:ext uri="{FF2B5EF4-FFF2-40B4-BE49-F238E27FC236}">
                <a16:creationId xmlns:a16="http://schemas.microsoft.com/office/drawing/2014/main" id="{ECF6DA7F-97A1-F1BF-1E09-FA7EC20A2DFF}"/>
              </a:ext>
            </a:extLst>
          </p:cNvPr>
          <p:cNvSpPr txBox="1"/>
          <p:nvPr/>
        </p:nvSpPr>
        <p:spPr>
          <a:xfrm>
            <a:off x="1416755" y="2637799"/>
            <a:ext cx="9144000" cy="523220"/>
          </a:xfrm>
          <a:prstGeom prst="rect">
            <a:avLst/>
          </a:prstGeom>
          <a:solidFill>
            <a:schemeClr val="bg1"/>
          </a:solidFill>
        </p:spPr>
        <p:txBody>
          <a:bodyPr wrap="square" rtlCol="0">
            <a:spAutoFit/>
          </a:bodyPr>
          <a:lstStyle/>
          <a:p>
            <a:r>
              <a:rPr lang="en-US" sz="2800" dirty="0">
                <a:ea typeface="+mn-lt"/>
                <a:cs typeface="+mn-lt"/>
              </a:rPr>
              <a:t>In our working, the aim is to end with </a:t>
            </a:r>
          </a:p>
        </p:txBody>
      </p:sp>
      <p:sp>
        <p:nvSpPr>
          <p:cNvPr id="3" name="TextBox 2">
            <a:extLst>
              <a:ext uri="{FF2B5EF4-FFF2-40B4-BE49-F238E27FC236}">
                <a16:creationId xmlns:a16="http://schemas.microsoft.com/office/drawing/2014/main" id="{998E6D03-EF2B-F5CC-F8D1-34FE61236062}"/>
              </a:ext>
            </a:extLst>
          </p:cNvPr>
          <p:cNvSpPr txBox="1"/>
          <p:nvPr/>
        </p:nvSpPr>
        <p:spPr>
          <a:xfrm>
            <a:off x="1416755" y="3857237"/>
            <a:ext cx="9805427" cy="523220"/>
          </a:xfrm>
          <a:prstGeom prst="rect">
            <a:avLst/>
          </a:prstGeom>
          <a:noFill/>
        </p:spPr>
        <p:txBody>
          <a:bodyPr wrap="square" rtlCol="0">
            <a:spAutoFit/>
          </a:bodyPr>
          <a:lstStyle/>
          <a:p>
            <a:r>
              <a:rPr lang="en-US" sz="2800" dirty="0">
                <a:ea typeface="+mn-lt"/>
                <a:cs typeface="+mn-lt"/>
              </a:rPr>
              <a:t>If there are </a:t>
            </a:r>
            <a:r>
              <a:rPr lang="en-US" sz="2800" i="1" dirty="0">
                <a:latin typeface="Times New Roman" charset="0"/>
                <a:ea typeface="Times New Roman" charset="0"/>
                <a:cs typeface="Times New Roman" charset="0"/>
              </a:rPr>
              <a:t>x</a:t>
            </a:r>
            <a:r>
              <a:rPr lang="en-US" sz="2800" dirty="0">
                <a:ea typeface="+mn-lt"/>
                <a:cs typeface="+mn-lt"/>
              </a:rPr>
              <a:t>’s on both sides, decide which side to ’collect’ the </a:t>
            </a:r>
            <a:r>
              <a:rPr lang="en-US" sz="2800" i="1" dirty="0">
                <a:latin typeface="Times New Roman" charset="0"/>
                <a:ea typeface="Times New Roman" charset="0"/>
                <a:cs typeface="Times New Roman" charset="0"/>
              </a:rPr>
              <a:t>x</a:t>
            </a:r>
            <a:r>
              <a:rPr lang="en-US" sz="2800" dirty="0">
                <a:ea typeface="+mn-lt"/>
                <a:cs typeface="+mn-lt"/>
              </a:rPr>
              <a:t>’s. </a:t>
            </a:r>
          </a:p>
        </p:txBody>
      </p:sp>
      <p:sp>
        <p:nvSpPr>
          <p:cNvPr id="6" name="TextBox 5">
            <a:extLst>
              <a:ext uri="{FF2B5EF4-FFF2-40B4-BE49-F238E27FC236}">
                <a16:creationId xmlns:a16="http://schemas.microsoft.com/office/drawing/2014/main" id="{1E380BF6-56A5-DECE-B0A3-B373F72EA07B}"/>
              </a:ext>
            </a:extLst>
          </p:cNvPr>
          <p:cNvSpPr txBox="1"/>
          <p:nvPr/>
        </p:nvSpPr>
        <p:spPr>
          <a:xfrm>
            <a:off x="539203" y="5099282"/>
            <a:ext cx="11113593" cy="954107"/>
          </a:xfrm>
          <a:prstGeom prst="rect">
            <a:avLst/>
          </a:prstGeom>
          <a:noFill/>
        </p:spPr>
        <p:txBody>
          <a:bodyPr wrap="square" rtlCol="0">
            <a:spAutoFit/>
          </a:bodyPr>
          <a:lstStyle/>
          <a:p>
            <a:pPr algn="ctr"/>
            <a:r>
              <a:rPr lang="en-US" sz="2800" b="1" dirty="0">
                <a:solidFill>
                  <a:srgbClr val="0070C0"/>
                </a:solidFill>
                <a:ea typeface="+mn-lt"/>
                <a:cs typeface="+mn-lt"/>
              </a:rPr>
              <a:t>Keep the equations balanced </a:t>
            </a:r>
            <a:r>
              <a:rPr lang="en-GB" sz="2800" b="1" dirty="0">
                <a:solidFill>
                  <a:srgbClr val="0070C0"/>
                </a:solidFill>
                <a:ea typeface="+mn-lt"/>
                <a:cs typeface="+mn-lt"/>
              </a:rPr>
              <a:t>—</a:t>
            </a:r>
            <a:r>
              <a:rPr lang="en-US" sz="2800" b="1" dirty="0">
                <a:solidFill>
                  <a:srgbClr val="0070C0"/>
                </a:solidFill>
                <a:ea typeface="+mn-lt"/>
                <a:cs typeface="+mn-lt"/>
              </a:rPr>
              <a:t> </a:t>
            </a:r>
          </a:p>
          <a:p>
            <a:pPr algn="ctr"/>
            <a:r>
              <a:rPr lang="en-US" sz="2800" b="1" dirty="0">
                <a:solidFill>
                  <a:srgbClr val="0070C0"/>
                </a:solidFill>
              </a:rPr>
              <a:t>whatever is done to one side, needs to be done to the other side.</a:t>
            </a:r>
            <a:endParaRPr lang="en-US" sz="2800" b="1" dirty="0">
              <a:solidFill>
                <a:srgbClr val="0070C0"/>
              </a:solidFill>
              <a:ea typeface="+mn-lt"/>
              <a:cs typeface="+mn-lt"/>
            </a:endParaRPr>
          </a:p>
        </p:txBody>
      </p:sp>
    </p:spTree>
    <p:extLst>
      <p:ext uri="{BB962C8B-B14F-4D97-AF65-F5344CB8AC3E}">
        <p14:creationId xmlns:p14="http://schemas.microsoft.com/office/powerpoint/2010/main" val="269789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3" grpId="0"/>
      <p:bldP spid="6" grpId="0"/>
      <p:bldP spid="6"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(1)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33</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274019F-1384-46DB-8EF1-8E2F8CCDCBE4}"/>
                  </a:ext>
                </a:extLst>
              </p:cNvPr>
              <p:cNvSpPr txBox="1"/>
              <p:nvPr/>
            </p:nvSpPr>
            <p:spPr>
              <a:xfrm>
                <a:off x="1599992" y="1197233"/>
                <a:ext cx="8155595" cy="5109091"/>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(a) </a:t>
                </a:r>
                <a:r>
                  <a:rPr lang="en-GB" sz="2800" dirty="0">
                    <a:latin typeface="Arial" panose="020B0604020202020204" pitchFamily="34" charset="0"/>
                    <a:cs typeface="Arial" panose="020B0604020202020204" pitchFamily="34" charset="0"/>
                  </a:rPr>
                  <a:t>Solve </a:t>
                </a:r>
                <a14:m>
                  <m:oMath xmlns:m="http://schemas.openxmlformats.org/officeDocument/2006/math">
                    <m:r>
                      <a:rPr lang="en-SG" sz="2800" b="0" i="1" smtClean="0">
                        <a:latin typeface="Cambria Math" panose="02040503050406030204" pitchFamily="18" charset="0"/>
                        <a:cs typeface="Arial" panose="020B0604020202020204" pitchFamily="34" charset="0"/>
                      </a:rPr>
                      <m:t>𝑡</m:t>
                    </m:r>
                    <m:r>
                      <a:rPr lang="en-SG" sz="2800" b="0" i="1" smtClean="0">
                        <a:latin typeface="Cambria Math" panose="02040503050406030204" pitchFamily="18" charset="0"/>
                        <a:cs typeface="Arial" panose="020B0604020202020204" pitchFamily="34" charset="0"/>
                      </a:rPr>
                      <m:t>+</m:t>
                    </m:r>
                    <m:r>
                      <a:rPr lang="en-SG" sz="2800" b="0" i="1" smtClean="0">
                        <a:latin typeface="Cambria Math" panose="02040503050406030204" pitchFamily="18" charset="0"/>
                        <a:cs typeface="Arial" panose="020B0604020202020204" pitchFamily="34" charset="0"/>
                      </a:rPr>
                      <m:t>𝑡</m:t>
                    </m:r>
                    <m:r>
                      <a:rPr lang="en-SG" sz="2800" b="0" i="1" smtClean="0">
                        <a:latin typeface="Cambria Math" panose="02040503050406030204" pitchFamily="18" charset="0"/>
                        <a:cs typeface="Arial" panose="020B0604020202020204" pitchFamily="34" charset="0"/>
                      </a:rPr>
                      <m:t>+</m:t>
                    </m:r>
                    <m:r>
                      <a:rPr lang="en-SG" sz="2800" b="0" i="1" smtClean="0">
                        <a:latin typeface="Cambria Math" panose="02040503050406030204" pitchFamily="18" charset="0"/>
                        <a:cs typeface="Arial" panose="020B0604020202020204" pitchFamily="34" charset="0"/>
                      </a:rPr>
                      <m:t>𝑡</m:t>
                    </m:r>
                    <m:r>
                      <a:rPr lang="en-SG" sz="2800" b="0" i="1" smtClean="0">
                        <a:latin typeface="Cambria Math" panose="02040503050406030204" pitchFamily="18" charset="0"/>
                        <a:cs typeface="Arial" panose="020B0604020202020204" pitchFamily="34" charset="0"/>
                      </a:rPr>
                      <m:t>=12</m:t>
                    </m:r>
                  </m:oMath>
                </a14:m>
                <a:endParaRPr lang="en-GB" sz="2800" b="1" dirty="0">
                  <a:latin typeface="Arial" panose="020B0604020202020204" pitchFamily="34" charset="0"/>
                  <a:cs typeface="Arial" panose="020B0604020202020204" pitchFamily="34" charset="0"/>
                </a:endParaRPr>
              </a:p>
              <a:p>
                <a:pPr algn="r"/>
                <a14:m>
                  <m:oMath xmlns:m="http://schemas.openxmlformats.org/officeDocument/2006/math">
                    <m:r>
                      <a:rPr lang="en-SG" sz="2800" b="0" i="1" smtClean="0">
                        <a:latin typeface="Cambria Math" panose="02040503050406030204" pitchFamily="18" charset="0"/>
                        <a:cs typeface="Arial" panose="020B0604020202020204" pitchFamily="34" charset="0"/>
                      </a:rPr>
                      <m:t>𝑡</m:t>
                    </m:r>
                    <m:r>
                      <a:rPr lang="en-GB" sz="2800" b="0" i="1" smtClean="0">
                        <a:latin typeface="Cambria Math" panose="02040503050406030204" pitchFamily="18" charset="0"/>
                        <a:cs typeface="Arial" panose="020B0604020202020204" pitchFamily="34" charset="0"/>
                      </a:rPr>
                      <m:t>=</m:t>
                    </m:r>
                    <m:r>
                      <a:rPr lang="en-SG" sz="2800" b="0" i="1" smtClean="0">
                        <a:latin typeface="Cambria Math" panose="02040503050406030204" pitchFamily="18" charset="0"/>
                        <a:cs typeface="Arial" panose="020B0604020202020204" pitchFamily="34" charset="0"/>
                      </a:rPr>
                      <m:t> </m:t>
                    </m:r>
                  </m:oMath>
                </a14:m>
                <a:r>
                  <a:rPr lang="en-GB" sz="2800" dirty="0">
                    <a:latin typeface="Arial" panose="020B0604020202020204" pitchFamily="34" charset="0"/>
                    <a:cs typeface="Arial" panose="020B0604020202020204" pitchFamily="34" charset="0"/>
                  </a:rPr>
                  <a:t>……………… </a:t>
                </a:r>
              </a:p>
              <a:p>
                <a:pPr algn="r"/>
                <a:endParaRPr lang="en-GB" sz="2800" b="1" dirty="0">
                  <a:latin typeface="Arial" panose="020B0604020202020204" pitchFamily="34" charset="0"/>
                  <a:cs typeface="Arial" panose="020B0604020202020204" pitchFamily="34" charset="0"/>
                </a:endParaRPr>
              </a:p>
              <a:p>
                <a:r>
                  <a:rPr lang="en-GB" sz="2800" b="1" dirty="0">
                    <a:latin typeface="Arial" panose="020B0604020202020204" pitchFamily="34" charset="0"/>
                    <a:cs typeface="Arial" panose="020B0604020202020204" pitchFamily="34" charset="0"/>
                  </a:rPr>
                  <a:t>(b)  </a:t>
                </a:r>
                <a:r>
                  <a:rPr lang="en-GB" sz="2800" dirty="0">
                    <a:latin typeface="Arial" panose="020B0604020202020204" pitchFamily="34" charset="0"/>
                    <a:cs typeface="Arial" panose="020B0604020202020204" pitchFamily="34" charset="0"/>
                  </a:rPr>
                  <a:t>Solve </a:t>
                </a:r>
                <a14:m>
                  <m:oMath xmlns:m="http://schemas.openxmlformats.org/officeDocument/2006/math">
                    <m:r>
                      <a:rPr lang="en-SG" sz="2800" b="0" i="1" smtClean="0">
                        <a:latin typeface="Cambria Math" panose="02040503050406030204" pitchFamily="18" charset="0"/>
                        <a:cs typeface="Arial" panose="020B0604020202020204" pitchFamily="34" charset="0"/>
                      </a:rPr>
                      <m:t>𝑥</m:t>
                    </m:r>
                    <m:r>
                      <a:rPr lang="en-GB" sz="2800" b="0" i="1" smtClean="0">
                        <a:latin typeface="Cambria Math" panose="02040503050406030204" pitchFamily="18" charset="0"/>
                        <a:cs typeface="Arial" panose="020B0604020202020204" pitchFamily="34" charset="0"/>
                      </a:rPr>
                      <m:t>−</m:t>
                    </m:r>
                    <m:r>
                      <a:rPr lang="en-SG" sz="2800" b="0" i="1" smtClean="0">
                        <a:latin typeface="Cambria Math" panose="02040503050406030204" pitchFamily="18" charset="0"/>
                        <a:cs typeface="Arial" panose="020B0604020202020204" pitchFamily="34" charset="0"/>
                      </a:rPr>
                      <m:t>2=6</m:t>
                    </m:r>
                  </m:oMath>
                </a14:m>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pPr algn="r"/>
                <a14:m>
                  <m:oMath xmlns:m="http://schemas.openxmlformats.org/officeDocument/2006/math">
                    <m:r>
                      <a:rPr lang="en-SG" sz="2800" b="0" i="1" smtClean="0">
                        <a:latin typeface="Cambria Math" panose="02040503050406030204" pitchFamily="18" charset="0"/>
                        <a:cs typeface="Arial" panose="020B0604020202020204" pitchFamily="34" charset="0"/>
                      </a:rPr>
                      <m:t>𝑥</m:t>
                    </m:r>
                    <m:r>
                      <a:rPr lang="en-SG" sz="2800" b="0" i="1" smtClean="0">
                        <a:latin typeface="Cambria Math" panose="02040503050406030204" pitchFamily="18" charset="0"/>
                        <a:cs typeface="Arial" panose="020B0604020202020204" pitchFamily="34" charset="0"/>
                      </a:rPr>
                      <m:t>= </m:t>
                    </m:r>
                  </m:oMath>
                </a14:m>
                <a:r>
                  <a:rPr lang="en-GB" sz="2800" dirty="0">
                    <a:latin typeface="Arial" panose="020B0604020202020204" pitchFamily="34" charset="0"/>
                    <a:cs typeface="Arial" panose="020B0604020202020204" pitchFamily="34" charset="0"/>
                  </a:rPr>
                  <a:t>……………… </a:t>
                </a:r>
              </a:p>
              <a:p>
                <a:pPr algn="r"/>
                <a:endParaRPr lang="en-GB" sz="28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  </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Solve </a:t>
                </a:r>
                <a14:m>
                  <m:oMath xmlns:m="http://schemas.openxmlformats.org/officeDocument/2006/math">
                    <m:r>
                      <a:rPr kumimoji="0" lang="en-SG"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6</m:t>
                    </m:r>
                    <m:r>
                      <a:rPr kumimoji="0" lang="en-SG"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𝑤</m:t>
                    </m:r>
                    <m:r>
                      <a:rPr kumimoji="0" lang="en-SG"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+2=20</m:t>
                    </m:r>
                  </m:oMath>
                </a14:m>
                <a:endParaRPr kumimoji="0" lang="en-SG"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SG" sz="2800" b="0" i="1" smtClean="0">
                        <a:latin typeface="Cambria Math" panose="02040503050406030204" pitchFamily="18" charset="0"/>
                        <a:cs typeface="Arial" panose="020B0604020202020204" pitchFamily="34" charset="0"/>
                      </a:rPr>
                      <m:t>𝑤</m:t>
                    </m:r>
                    <m:r>
                      <a:rPr lang="en-SG" sz="2800" b="0" i="1" smtClean="0">
                        <a:latin typeface="Cambria Math" panose="02040503050406030204" pitchFamily="18" charset="0"/>
                        <a:cs typeface="Arial" panose="020B0604020202020204" pitchFamily="34" charset="0"/>
                      </a:rPr>
                      <m:t>= </m:t>
                    </m:r>
                  </m:oMath>
                </a14:m>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sz="1800" i="1"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A274019F-1384-46DB-8EF1-8E2F8CCDCBE4}"/>
                  </a:ext>
                </a:extLst>
              </p:cNvPr>
              <p:cNvSpPr txBox="1">
                <a:spLocks noRot="1" noChangeAspect="1" noMove="1" noResize="1" noEditPoints="1" noAdjustHandles="1" noChangeArrowheads="1" noChangeShapeType="1" noTextEdit="1"/>
              </p:cNvSpPr>
              <p:nvPr/>
            </p:nvSpPr>
            <p:spPr>
              <a:xfrm>
                <a:off x="1599992" y="1197233"/>
                <a:ext cx="8155595" cy="5109091"/>
              </a:xfrm>
              <a:prstGeom prst="rect">
                <a:avLst/>
              </a:prstGeom>
              <a:blipFill>
                <a:blip r:embed="rId5"/>
                <a:stretch>
                  <a:fillRect l="-1495" t="-1192" r="-2915"/>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A9FE1C35-C1BD-6E5F-62A1-CF986151FB4A}"/>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sp>
        <p:nvSpPr>
          <p:cNvPr id="5" name="TextBox 4">
            <a:extLst>
              <a:ext uri="{FF2B5EF4-FFF2-40B4-BE49-F238E27FC236}">
                <a16:creationId xmlns:a16="http://schemas.microsoft.com/office/drawing/2014/main" id="{2B9D45F7-DE3E-1924-76B7-BF78DA8D1826}"/>
              </a:ext>
            </a:extLst>
          </p:cNvPr>
          <p:cNvSpPr txBox="1"/>
          <p:nvPr/>
        </p:nvSpPr>
        <p:spPr>
          <a:xfrm>
            <a:off x="7446904" y="1380013"/>
            <a:ext cx="2339054"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4</a:t>
            </a:r>
          </a:p>
        </p:txBody>
      </p:sp>
      <p:sp>
        <p:nvSpPr>
          <p:cNvPr id="10" name="Rectangle 9" descr="Pink rectangle covering the answer">
            <a:extLst>
              <a:ext uri="{FF2B5EF4-FFF2-40B4-BE49-F238E27FC236}">
                <a16:creationId xmlns:a16="http://schemas.microsoft.com/office/drawing/2014/main" id="{605B13A3-BE31-44A7-A606-38729832003E}"/>
              </a:ext>
            </a:extLst>
          </p:cNvPr>
          <p:cNvSpPr/>
          <p:nvPr/>
        </p:nvSpPr>
        <p:spPr>
          <a:xfrm>
            <a:off x="7663858" y="1219713"/>
            <a:ext cx="1893484" cy="72294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4B76A9A-E50A-3C3B-F29A-B9CD0686EAB1}"/>
              </a:ext>
            </a:extLst>
          </p:cNvPr>
          <p:cNvSpPr txBox="1"/>
          <p:nvPr/>
        </p:nvSpPr>
        <p:spPr>
          <a:xfrm>
            <a:off x="7431719" y="3143770"/>
            <a:ext cx="2339054"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8</a:t>
            </a:r>
          </a:p>
        </p:txBody>
      </p:sp>
      <p:sp>
        <p:nvSpPr>
          <p:cNvPr id="7" name="Rectangle 6" descr="Pink rectangle covering the answer">
            <a:extLst>
              <a:ext uri="{FF2B5EF4-FFF2-40B4-BE49-F238E27FC236}">
                <a16:creationId xmlns:a16="http://schemas.microsoft.com/office/drawing/2014/main" id="{F9322871-CE78-3744-3A98-158C3A392EE2}"/>
              </a:ext>
            </a:extLst>
          </p:cNvPr>
          <p:cNvSpPr/>
          <p:nvPr/>
        </p:nvSpPr>
        <p:spPr>
          <a:xfrm>
            <a:off x="7654504" y="2906102"/>
            <a:ext cx="1893484" cy="72294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8695C55-B00E-1E9B-4147-1F3E8EFB1798}"/>
              </a:ext>
            </a:extLst>
          </p:cNvPr>
          <p:cNvSpPr txBox="1"/>
          <p:nvPr/>
        </p:nvSpPr>
        <p:spPr>
          <a:xfrm>
            <a:off x="7365029" y="4902101"/>
            <a:ext cx="2339054"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3</a:t>
            </a:r>
          </a:p>
        </p:txBody>
      </p:sp>
      <p:sp>
        <p:nvSpPr>
          <p:cNvPr id="21" name="Rectangle 20" descr="Pink rectangle covering the answer">
            <a:extLst>
              <a:ext uri="{FF2B5EF4-FFF2-40B4-BE49-F238E27FC236}">
                <a16:creationId xmlns:a16="http://schemas.microsoft.com/office/drawing/2014/main" id="{8DE74C08-F75D-4FD4-C50D-529C24DC17EA}"/>
              </a:ext>
            </a:extLst>
          </p:cNvPr>
          <p:cNvSpPr/>
          <p:nvPr/>
        </p:nvSpPr>
        <p:spPr>
          <a:xfrm>
            <a:off x="7663858" y="4608075"/>
            <a:ext cx="1893484" cy="72294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257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(2)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34</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274019F-1384-46DB-8EF1-8E2F8CCDCBE4}"/>
                  </a:ext>
                </a:extLst>
              </p:cNvPr>
              <p:cNvSpPr txBox="1"/>
              <p:nvPr/>
            </p:nvSpPr>
            <p:spPr>
              <a:xfrm>
                <a:off x="1645695" y="1168909"/>
                <a:ext cx="8155595" cy="5602624"/>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(a) </a:t>
                </a:r>
                <a:r>
                  <a:rPr lang="en-GB" sz="2800" dirty="0">
                    <a:latin typeface="Arial" panose="020B0604020202020204" pitchFamily="34" charset="0"/>
                    <a:cs typeface="Arial" panose="020B0604020202020204" pitchFamily="34" charset="0"/>
                  </a:rPr>
                  <a:t>Solve </a:t>
                </a:r>
                <a14:m>
                  <m:oMath xmlns:m="http://schemas.openxmlformats.org/officeDocument/2006/math">
                    <m:r>
                      <a:rPr lang="en-SG" sz="2800" b="0" i="1" smtClean="0">
                        <a:latin typeface="Cambria Math" panose="02040503050406030204" pitchFamily="18" charset="0"/>
                        <a:cs typeface="Arial" panose="020B0604020202020204" pitchFamily="34" charset="0"/>
                      </a:rPr>
                      <m:t>𝑥</m:t>
                    </m:r>
                    <m:r>
                      <a:rPr lang="en-SG" sz="2800" b="0" i="1" smtClean="0">
                        <a:latin typeface="Cambria Math" panose="02040503050406030204" pitchFamily="18" charset="0"/>
                        <a:cs typeface="Arial" panose="020B0604020202020204" pitchFamily="34" charset="0"/>
                      </a:rPr>
                      <m:t>+</m:t>
                    </m:r>
                    <m:r>
                      <a:rPr lang="en-SG" sz="2800" b="0" i="1" smtClean="0">
                        <a:latin typeface="Cambria Math" panose="02040503050406030204" pitchFamily="18" charset="0"/>
                        <a:cs typeface="Arial" panose="020B0604020202020204" pitchFamily="34" charset="0"/>
                      </a:rPr>
                      <m:t>𝑥</m:t>
                    </m:r>
                    <m:r>
                      <a:rPr lang="en-SG" sz="2800" b="0" i="1" smtClean="0">
                        <a:latin typeface="Cambria Math" panose="02040503050406030204" pitchFamily="18" charset="0"/>
                        <a:cs typeface="Arial" panose="020B0604020202020204" pitchFamily="34" charset="0"/>
                      </a:rPr>
                      <m:t>+</m:t>
                    </m:r>
                    <m:r>
                      <a:rPr lang="en-SG" sz="2800" b="0" i="1" smtClean="0">
                        <a:latin typeface="Cambria Math" panose="02040503050406030204" pitchFamily="18" charset="0"/>
                        <a:cs typeface="Arial" panose="020B0604020202020204" pitchFamily="34" charset="0"/>
                      </a:rPr>
                      <m:t>𝑥</m:t>
                    </m:r>
                    <m:r>
                      <a:rPr lang="en-SG" sz="2800" b="0" i="1" smtClean="0">
                        <a:latin typeface="Cambria Math" panose="02040503050406030204" pitchFamily="18" charset="0"/>
                        <a:cs typeface="Arial" panose="020B0604020202020204" pitchFamily="34" charset="0"/>
                      </a:rPr>
                      <m:t>=51</m:t>
                    </m:r>
                  </m:oMath>
                </a14:m>
                <a:endParaRPr lang="en-GB" sz="2800" b="1" dirty="0">
                  <a:latin typeface="Arial" panose="020B0604020202020204" pitchFamily="34" charset="0"/>
                  <a:cs typeface="Arial" panose="020B0604020202020204" pitchFamily="34" charset="0"/>
                </a:endParaRPr>
              </a:p>
              <a:p>
                <a:pPr algn="r"/>
                <a14:m>
                  <m:oMath xmlns:m="http://schemas.openxmlformats.org/officeDocument/2006/math">
                    <m:r>
                      <a:rPr lang="en-SG" sz="2800" b="0" i="1" smtClean="0">
                        <a:latin typeface="Cambria Math" panose="02040503050406030204" pitchFamily="18" charset="0"/>
                        <a:cs typeface="Arial" panose="020B0604020202020204" pitchFamily="34" charset="0"/>
                      </a:rPr>
                      <m:t>𝑥</m:t>
                    </m:r>
                    <m:r>
                      <a:rPr lang="en-GB" sz="2800" b="0" i="1" smtClean="0">
                        <a:latin typeface="Cambria Math" panose="02040503050406030204" pitchFamily="18" charset="0"/>
                        <a:cs typeface="Arial" panose="020B0604020202020204" pitchFamily="34" charset="0"/>
                      </a:rPr>
                      <m:t>=</m:t>
                    </m:r>
                    <m:r>
                      <a:rPr lang="en-SG" sz="2800" b="0" i="1" smtClean="0">
                        <a:latin typeface="Cambria Math" panose="02040503050406030204" pitchFamily="18" charset="0"/>
                        <a:cs typeface="Arial" panose="020B0604020202020204" pitchFamily="34" charset="0"/>
                      </a:rPr>
                      <m:t> </m:t>
                    </m:r>
                  </m:oMath>
                </a14:m>
                <a:r>
                  <a:rPr lang="en-GB" sz="2800" dirty="0">
                    <a:latin typeface="Arial" panose="020B0604020202020204" pitchFamily="34" charset="0"/>
                    <a:cs typeface="Arial" panose="020B0604020202020204" pitchFamily="34" charset="0"/>
                  </a:rPr>
                  <a:t>……………… </a:t>
                </a:r>
              </a:p>
              <a:p>
                <a:pPr algn="r"/>
                <a:endParaRPr lang="en-GB" sz="2800" b="1" dirty="0">
                  <a:latin typeface="Arial" panose="020B0604020202020204" pitchFamily="34" charset="0"/>
                  <a:cs typeface="Arial" panose="020B0604020202020204" pitchFamily="34" charset="0"/>
                </a:endParaRPr>
              </a:p>
              <a:p>
                <a:r>
                  <a:rPr lang="en-GB" sz="2800" b="1" dirty="0">
                    <a:latin typeface="Arial" panose="020B0604020202020204" pitchFamily="34" charset="0"/>
                    <a:cs typeface="Arial" panose="020B0604020202020204" pitchFamily="34" charset="0"/>
                  </a:rPr>
                  <a:t>(b)  </a:t>
                </a:r>
                <a:r>
                  <a:rPr lang="en-GB" sz="2800" dirty="0">
                    <a:latin typeface="Arial" panose="020B0604020202020204" pitchFamily="34" charset="0"/>
                    <a:cs typeface="Arial" panose="020B0604020202020204" pitchFamily="34" charset="0"/>
                  </a:rPr>
                  <a:t>Solve </a:t>
                </a:r>
                <a14:m>
                  <m:oMath xmlns:m="http://schemas.openxmlformats.org/officeDocument/2006/math">
                    <m:f>
                      <m:fPr>
                        <m:ctrlPr>
                          <a:rPr lang="en-SG" sz="2800" b="0" i="1" smtClean="0">
                            <a:latin typeface="Cambria Math" panose="02040503050406030204" pitchFamily="18" charset="0"/>
                            <a:cs typeface="Arial" panose="020B0604020202020204" pitchFamily="34" charset="0"/>
                          </a:rPr>
                        </m:ctrlPr>
                      </m:fPr>
                      <m:num>
                        <m:r>
                          <a:rPr lang="en-SG" sz="2800" b="0" i="1" smtClean="0">
                            <a:latin typeface="Cambria Math" panose="02040503050406030204" pitchFamily="18" charset="0"/>
                            <a:cs typeface="Arial" panose="020B0604020202020204" pitchFamily="34" charset="0"/>
                          </a:rPr>
                          <m:t>𝑦</m:t>
                        </m:r>
                      </m:num>
                      <m:den>
                        <m:r>
                          <a:rPr lang="en-SG" sz="2800" b="0" i="1" smtClean="0">
                            <a:latin typeface="Cambria Math" panose="02040503050406030204" pitchFamily="18" charset="0"/>
                            <a:cs typeface="Arial" panose="020B0604020202020204" pitchFamily="34" charset="0"/>
                          </a:rPr>
                          <m:t>4</m:t>
                        </m:r>
                      </m:den>
                    </m:f>
                    <m:r>
                      <a:rPr lang="en-SG" sz="2800" b="0" i="1" smtClean="0">
                        <a:latin typeface="Cambria Math" panose="02040503050406030204" pitchFamily="18" charset="0"/>
                        <a:cs typeface="Arial" panose="020B0604020202020204" pitchFamily="34" charset="0"/>
                      </a:rPr>
                      <m:t>=3</m:t>
                    </m:r>
                  </m:oMath>
                </a14:m>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pPr algn="r"/>
                <a14:m>
                  <m:oMath xmlns:m="http://schemas.openxmlformats.org/officeDocument/2006/math">
                    <m:r>
                      <a:rPr lang="en-SG" sz="2800" b="0" i="1" smtClean="0">
                        <a:latin typeface="Cambria Math" panose="02040503050406030204" pitchFamily="18" charset="0"/>
                        <a:cs typeface="Arial" panose="020B0604020202020204" pitchFamily="34" charset="0"/>
                      </a:rPr>
                      <m:t>𝑦</m:t>
                    </m:r>
                    <m:r>
                      <a:rPr lang="en-SG" sz="2800" b="0" i="1" smtClean="0">
                        <a:latin typeface="Cambria Math" panose="02040503050406030204" pitchFamily="18" charset="0"/>
                        <a:cs typeface="Arial" panose="020B0604020202020204" pitchFamily="34" charset="0"/>
                      </a:rPr>
                      <m:t>= </m:t>
                    </m:r>
                  </m:oMath>
                </a14:m>
                <a:r>
                  <a:rPr lang="en-GB" sz="2800" dirty="0">
                    <a:latin typeface="Arial" panose="020B0604020202020204" pitchFamily="34" charset="0"/>
                    <a:cs typeface="Arial" panose="020B0604020202020204" pitchFamily="34" charset="0"/>
                  </a:rPr>
                  <a:t>……………… </a:t>
                </a:r>
              </a:p>
              <a:p>
                <a:pPr algn="r"/>
                <a:endParaRPr lang="en-GB" sz="28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Solve </a:t>
                </a:r>
                <a14:m>
                  <m:oMath xmlns:m="http://schemas.openxmlformats.org/officeDocument/2006/math">
                    <m:r>
                      <a:rPr kumimoji="0" lang="en-SG"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r>
                      <a:rPr kumimoji="0" lang="en-SG"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𝑓</m:t>
                    </m:r>
                    <m:r>
                      <a:rPr kumimoji="0" lang="en-SG"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+7=18</m:t>
                    </m:r>
                  </m:oMath>
                </a14:m>
                <a:endParaRPr kumimoji="0" lang="en-SG"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SG" sz="2800" b="0" i="1" smtClean="0">
                        <a:latin typeface="Cambria Math" panose="02040503050406030204" pitchFamily="18" charset="0"/>
                        <a:cs typeface="Arial" panose="020B0604020202020204" pitchFamily="34" charset="0"/>
                      </a:rPr>
                      <m:t>𝑓</m:t>
                    </m:r>
                    <m:r>
                      <a:rPr lang="en-SG" sz="2800" b="0" i="1" smtClean="0">
                        <a:latin typeface="Cambria Math" panose="02040503050406030204" pitchFamily="18" charset="0"/>
                        <a:cs typeface="Arial" panose="020B0604020202020204" pitchFamily="34" charset="0"/>
                      </a:rPr>
                      <m:t>= </m:t>
                    </m:r>
                  </m:oMath>
                </a14:m>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endParaRPr lang="en-GB" sz="1800" i="1"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A274019F-1384-46DB-8EF1-8E2F8CCDCBE4}"/>
                  </a:ext>
                </a:extLst>
              </p:cNvPr>
              <p:cNvSpPr txBox="1">
                <a:spLocks noRot="1" noChangeAspect="1" noMove="1" noResize="1" noEditPoints="1" noAdjustHandles="1" noChangeArrowheads="1" noChangeShapeType="1" noTextEdit="1"/>
              </p:cNvSpPr>
              <p:nvPr/>
            </p:nvSpPr>
            <p:spPr>
              <a:xfrm>
                <a:off x="1645695" y="1168909"/>
                <a:ext cx="8155595" cy="5602624"/>
              </a:xfrm>
              <a:prstGeom prst="rect">
                <a:avLst/>
              </a:prstGeom>
              <a:blipFill>
                <a:blip r:embed="rId5"/>
                <a:stretch>
                  <a:fillRect l="-1570" t="-1197" r="-2840"/>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A9FE1C35-C1BD-6E5F-62A1-CF986151FB4A}"/>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sp>
        <p:nvSpPr>
          <p:cNvPr id="5" name="TextBox 4">
            <a:extLst>
              <a:ext uri="{FF2B5EF4-FFF2-40B4-BE49-F238E27FC236}">
                <a16:creationId xmlns:a16="http://schemas.microsoft.com/office/drawing/2014/main" id="{2B9D45F7-DE3E-1924-76B7-BF78DA8D1826}"/>
              </a:ext>
            </a:extLst>
          </p:cNvPr>
          <p:cNvSpPr txBox="1"/>
          <p:nvPr/>
        </p:nvSpPr>
        <p:spPr>
          <a:xfrm>
            <a:off x="7492607" y="1511922"/>
            <a:ext cx="2339054"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17</a:t>
            </a:r>
          </a:p>
        </p:txBody>
      </p:sp>
      <p:sp>
        <p:nvSpPr>
          <p:cNvPr id="10" name="Rectangle 9" descr="Pink rectangle covering the answer">
            <a:extLst>
              <a:ext uri="{FF2B5EF4-FFF2-40B4-BE49-F238E27FC236}">
                <a16:creationId xmlns:a16="http://schemas.microsoft.com/office/drawing/2014/main" id="{605B13A3-BE31-44A7-A606-38729832003E}"/>
              </a:ext>
            </a:extLst>
          </p:cNvPr>
          <p:cNvSpPr/>
          <p:nvPr/>
        </p:nvSpPr>
        <p:spPr>
          <a:xfrm>
            <a:off x="7733405" y="1202928"/>
            <a:ext cx="1893484" cy="72294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4B76A9A-E50A-3C3B-F29A-B9CD0686EAB1}"/>
              </a:ext>
            </a:extLst>
          </p:cNvPr>
          <p:cNvSpPr txBox="1"/>
          <p:nvPr/>
        </p:nvSpPr>
        <p:spPr>
          <a:xfrm>
            <a:off x="7492607" y="3204422"/>
            <a:ext cx="2339054"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12</a:t>
            </a:r>
          </a:p>
        </p:txBody>
      </p:sp>
      <p:sp>
        <p:nvSpPr>
          <p:cNvPr id="7" name="Rectangle 6" descr="Pink rectangle covering the answer">
            <a:extLst>
              <a:ext uri="{FF2B5EF4-FFF2-40B4-BE49-F238E27FC236}">
                <a16:creationId xmlns:a16="http://schemas.microsoft.com/office/drawing/2014/main" id="{F9322871-CE78-3744-3A98-158C3A392EE2}"/>
              </a:ext>
            </a:extLst>
          </p:cNvPr>
          <p:cNvSpPr/>
          <p:nvPr/>
        </p:nvSpPr>
        <p:spPr>
          <a:xfrm>
            <a:off x="7633517" y="3043083"/>
            <a:ext cx="1893484" cy="72294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8695C55-B00E-1E9B-4147-1F3E8EFB1798}"/>
              </a:ext>
            </a:extLst>
          </p:cNvPr>
          <p:cNvSpPr txBox="1"/>
          <p:nvPr/>
        </p:nvSpPr>
        <p:spPr>
          <a:xfrm>
            <a:off x="7410732" y="4972346"/>
            <a:ext cx="2339054"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5.5</a:t>
            </a:r>
          </a:p>
        </p:txBody>
      </p:sp>
      <p:sp>
        <p:nvSpPr>
          <p:cNvPr id="21" name="Rectangle 20" descr="Pink rectangle covering the answer">
            <a:extLst>
              <a:ext uri="{FF2B5EF4-FFF2-40B4-BE49-F238E27FC236}">
                <a16:creationId xmlns:a16="http://schemas.microsoft.com/office/drawing/2014/main" id="{8DE74C08-F75D-4FD4-C50D-529C24DC17EA}"/>
              </a:ext>
            </a:extLst>
          </p:cNvPr>
          <p:cNvSpPr/>
          <p:nvPr/>
        </p:nvSpPr>
        <p:spPr>
          <a:xfrm>
            <a:off x="7633517" y="4680523"/>
            <a:ext cx="1893484" cy="72294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241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Practice question (3) </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35</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4"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5" name="TextBox 14">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Worksheet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274019F-1384-46DB-8EF1-8E2F8CCDCBE4}"/>
                  </a:ext>
                </a:extLst>
              </p:cNvPr>
              <p:cNvSpPr txBox="1"/>
              <p:nvPr/>
            </p:nvSpPr>
            <p:spPr>
              <a:xfrm>
                <a:off x="1645698" y="1168909"/>
                <a:ext cx="8155595" cy="4247317"/>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(a) </a:t>
                </a:r>
                <a:r>
                  <a:rPr lang="en-GB" sz="2800" dirty="0">
                    <a:latin typeface="Arial" panose="020B0604020202020204" pitchFamily="34" charset="0"/>
                    <a:cs typeface="Arial" panose="020B0604020202020204" pitchFamily="34" charset="0"/>
                  </a:rPr>
                  <a:t>Solve </a:t>
                </a:r>
                <a14:m>
                  <m:oMath xmlns:m="http://schemas.openxmlformats.org/officeDocument/2006/math">
                    <m:r>
                      <a:rPr lang="en-SG" sz="2800" b="0" i="1" smtClean="0">
                        <a:latin typeface="Cambria Math" panose="02040503050406030204" pitchFamily="18" charset="0"/>
                        <a:cs typeface="Arial" panose="020B0604020202020204" pitchFamily="34" charset="0"/>
                      </a:rPr>
                      <m:t>4</m:t>
                    </m:r>
                    <m:r>
                      <a:rPr lang="en-SG" sz="2800" b="0" i="1" smtClean="0">
                        <a:latin typeface="Cambria Math" panose="02040503050406030204" pitchFamily="18" charset="0"/>
                        <a:cs typeface="Arial" panose="020B0604020202020204" pitchFamily="34" charset="0"/>
                      </a:rPr>
                      <m:t>𝑤</m:t>
                    </m:r>
                    <m:r>
                      <a:rPr lang="en-SG" sz="2800" b="0" i="1" smtClean="0">
                        <a:latin typeface="Cambria Math" panose="02040503050406030204" pitchFamily="18" charset="0"/>
                        <a:cs typeface="Arial" panose="020B0604020202020204" pitchFamily="34" charset="0"/>
                      </a:rPr>
                      <m:t>+2=2</m:t>
                    </m:r>
                    <m:r>
                      <a:rPr lang="en-SG" sz="2800" b="0" i="1" smtClean="0">
                        <a:latin typeface="Cambria Math" panose="02040503050406030204" pitchFamily="18" charset="0"/>
                        <a:cs typeface="Arial" panose="020B0604020202020204" pitchFamily="34" charset="0"/>
                      </a:rPr>
                      <m:t>𝑤</m:t>
                    </m:r>
                    <m:r>
                      <a:rPr lang="en-SG" sz="2800" b="0" i="1" smtClean="0">
                        <a:latin typeface="Cambria Math" panose="02040503050406030204" pitchFamily="18" charset="0"/>
                        <a:cs typeface="Arial" panose="020B0604020202020204" pitchFamily="34" charset="0"/>
                      </a:rPr>
                      <m:t>+7</m:t>
                    </m:r>
                  </m:oMath>
                </a14:m>
                <a:endParaRPr lang="en-GB" sz="2800" b="1" dirty="0">
                  <a:latin typeface="Arial" panose="020B0604020202020204" pitchFamily="34" charset="0"/>
                  <a:cs typeface="Arial" panose="020B0604020202020204" pitchFamily="34" charset="0"/>
                </a:endParaRPr>
              </a:p>
              <a:p>
                <a:endParaRPr lang="en-GB" sz="2800" b="1" dirty="0">
                  <a:latin typeface="Arial" panose="020B0604020202020204" pitchFamily="34" charset="0"/>
                  <a:cs typeface="Arial" panose="020B0604020202020204" pitchFamily="34" charset="0"/>
                </a:endParaRPr>
              </a:p>
              <a:p>
                <a:endParaRPr lang="en-GB" sz="2800" b="1" dirty="0">
                  <a:latin typeface="Arial" panose="020B0604020202020204" pitchFamily="34" charset="0"/>
                  <a:cs typeface="Arial" panose="020B0604020202020204" pitchFamily="34" charset="0"/>
                </a:endParaRPr>
              </a:p>
              <a:p>
                <a:endParaRPr lang="en-GB" sz="2800" b="1" dirty="0">
                  <a:latin typeface="Arial" panose="020B0604020202020204" pitchFamily="34" charset="0"/>
                  <a:cs typeface="Arial" panose="020B0604020202020204" pitchFamily="34" charset="0"/>
                </a:endParaRPr>
              </a:p>
              <a:p>
                <a:endParaRPr lang="en-GB" sz="2800" b="1" dirty="0">
                  <a:latin typeface="Arial" panose="020B0604020202020204" pitchFamily="34" charset="0"/>
                  <a:cs typeface="Arial" panose="020B0604020202020204" pitchFamily="34" charset="0"/>
                </a:endParaRPr>
              </a:p>
              <a:p>
                <a:endParaRPr lang="en-GB" sz="2800" b="1" dirty="0">
                  <a:latin typeface="Arial" panose="020B0604020202020204" pitchFamily="34" charset="0"/>
                  <a:cs typeface="Arial" panose="020B0604020202020204" pitchFamily="34" charset="0"/>
                </a:endParaRPr>
              </a:p>
              <a:p>
                <a:pPr algn="r"/>
                <a14:m>
                  <m:oMath xmlns:m="http://schemas.openxmlformats.org/officeDocument/2006/math">
                    <m:r>
                      <a:rPr lang="en-SG" sz="2800" b="0" i="1" smtClean="0">
                        <a:latin typeface="Cambria Math" panose="02040503050406030204" pitchFamily="18" charset="0"/>
                        <a:cs typeface="Arial" panose="020B0604020202020204" pitchFamily="34" charset="0"/>
                      </a:rPr>
                      <m:t>𝑤</m:t>
                    </m:r>
                    <m:r>
                      <a:rPr lang="en-GB" sz="2800" b="0" i="1" smtClean="0">
                        <a:latin typeface="Cambria Math" panose="02040503050406030204" pitchFamily="18" charset="0"/>
                        <a:cs typeface="Arial" panose="020B0604020202020204" pitchFamily="34" charset="0"/>
                      </a:rPr>
                      <m:t>=</m:t>
                    </m:r>
                  </m:oMath>
                </a14:m>
                <a:r>
                  <a:rPr lang="en-GB" sz="2800" dirty="0">
                    <a:latin typeface="Arial" panose="020B0604020202020204" pitchFamily="34" charset="0"/>
                    <a:cs typeface="Arial" panose="020B0604020202020204" pitchFamily="34" charset="0"/>
                  </a:rPr>
                  <a:t>……………… </a:t>
                </a:r>
              </a:p>
              <a:p>
                <a:pPr algn="r"/>
                <a:endParaRPr lang="en-GB" sz="2800" b="1" dirty="0">
                  <a:latin typeface="Arial" panose="020B0604020202020204" pitchFamily="34" charset="0"/>
                  <a:cs typeface="Arial" panose="020B0604020202020204" pitchFamily="34" charset="0"/>
                </a:endParaRPr>
              </a:p>
              <a:p>
                <a:pPr algn="r"/>
                <a:endParaRPr kumimoji="0" lang="en-GB" sz="1800" b="0" i="1"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endParaRPr>
              </a:p>
              <a:p>
                <a:endParaRPr lang="en-GB" sz="1800" i="1"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A274019F-1384-46DB-8EF1-8E2F8CCDCBE4}"/>
                  </a:ext>
                </a:extLst>
              </p:cNvPr>
              <p:cNvSpPr txBox="1">
                <a:spLocks noRot="1" noChangeAspect="1" noMove="1" noResize="1" noEditPoints="1" noAdjustHandles="1" noChangeArrowheads="1" noChangeShapeType="1" noTextEdit="1"/>
              </p:cNvSpPr>
              <p:nvPr/>
            </p:nvSpPr>
            <p:spPr>
              <a:xfrm>
                <a:off x="1645698" y="1168909"/>
                <a:ext cx="8155595" cy="4247317"/>
              </a:xfrm>
              <a:prstGeom prst="rect">
                <a:avLst/>
              </a:prstGeom>
              <a:blipFill>
                <a:blip r:embed="rId6"/>
                <a:stretch>
                  <a:fillRect l="-1570" t="-1580" r="-2840"/>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A9FE1C35-C1BD-6E5F-62A1-CF986151FB4A}"/>
              </a:ext>
            </a:extLst>
          </p:cNvPr>
          <p:cNvSpPr txBox="1"/>
          <p:nvPr/>
        </p:nvSpPr>
        <p:spPr>
          <a:xfrm>
            <a:off x="-252000" y="-54000"/>
            <a:ext cx="1942216" cy="769441"/>
          </a:xfrm>
          <a:prstGeom prst="rect">
            <a:avLst/>
          </a:prstGeom>
          <a:noFill/>
          <a:ln>
            <a:noFill/>
          </a:ln>
          <a:effectLst/>
        </p:spPr>
        <p:txBody>
          <a:bodyPr wrap="square" rtlCol="0">
            <a:spAutoFit/>
          </a:bodyPr>
          <a:lstStyle/>
          <a:p>
            <a:pPr algn="ctr"/>
            <a:r>
              <a:rPr lang="en-GB" sz="2150" b="1" dirty="0">
                <a:solidFill>
                  <a:schemeClr val="bg1"/>
                </a:solidFill>
                <a:latin typeface="Arial" panose="020B0604020202020204" pitchFamily="34" charset="0"/>
                <a:cs typeface="Arial" panose="020B0604020202020204" pitchFamily="34" charset="0"/>
              </a:rPr>
              <a:t>PRACTICE QUESTION</a:t>
            </a:r>
          </a:p>
        </p:txBody>
      </p:sp>
      <p:sp>
        <p:nvSpPr>
          <p:cNvPr id="5" name="TextBox 4">
            <a:extLst>
              <a:ext uri="{FF2B5EF4-FFF2-40B4-BE49-F238E27FC236}">
                <a16:creationId xmlns:a16="http://schemas.microsoft.com/office/drawing/2014/main" id="{2B9D45F7-DE3E-1924-76B7-BF78DA8D1826}"/>
              </a:ext>
            </a:extLst>
          </p:cNvPr>
          <p:cNvSpPr txBox="1"/>
          <p:nvPr/>
        </p:nvSpPr>
        <p:spPr>
          <a:xfrm>
            <a:off x="7462239" y="3571330"/>
            <a:ext cx="2339054"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2.5</a:t>
            </a:r>
          </a:p>
        </p:txBody>
      </p:sp>
      <p:sp>
        <p:nvSpPr>
          <p:cNvPr id="10" name="Rectangle 9" descr="Pink rectangle covering the answer">
            <a:extLst>
              <a:ext uri="{FF2B5EF4-FFF2-40B4-BE49-F238E27FC236}">
                <a16:creationId xmlns:a16="http://schemas.microsoft.com/office/drawing/2014/main" id="{605B13A3-BE31-44A7-A606-38729832003E}"/>
              </a:ext>
            </a:extLst>
          </p:cNvPr>
          <p:cNvSpPr/>
          <p:nvPr/>
        </p:nvSpPr>
        <p:spPr>
          <a:xfrm>
            <a:off x="7685024" y="3299165"/>
            <a:ext cx="1893484" cy="72294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783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419497" y="433421"/>
            <a:ext cx="9144000" cy="1395379"/>
          </a:xfrm>
          <a:solidFill>
            <a:schemeClr val="accent1"/>
          </a:solidFill>
          <a:ln>
            <a:solidFill>
              <a:schemeClr val="accent1"/>
            </a:solidFill>
          </a:ln>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review: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Solving equations</a:t>
            </a:r>
            <a:endParaRPr lang="en-GB" sz="4000" dirty="0"/>
          </a:p>
        </p:txBody>
      </p:sp>
      <p:sp>
        <p:nvSpPr>
          <p:cNvPr id="4" name="Slide Number Placeholder 3">
            <a:extLst>
              <a:ext uri="{FF2B5EF4-FFF2-40B4-BE49-F238E27FC236}">
                <a16:creationId xmlns:a16="http://schemas.microsoft.com/office/drawing/2014/main" id="{8D6827A3-B91F-4385-896A-93F2EEC9C0C2}"/>
              </a:ext>
            </a:extLst>
          </p:cNvPr>
          <p:cNvSpPr>
            <a:spLocks noGrp="1"/>
          </p:cNvSpPr>
          <p:nvPr>
            <p:ph type="sldNum" sz="quarter" idx="12"/>
          </p:nvPr>
        </p:nvSpPr>
        <p:spPr/>
        <p:txBody>
          <a:bodyPr/>
          <a:lstStyle/>
          <a:p>
            <a:fld id="{A75AAEF5-C690-5D4B-B5C7-510283CCFE4D}" type="slidenum">
              <a:rPr lang="en-US" smtClean="0"/>
              <a:t>36</a:t>
            </a:fld>
            <a:endParaRPr lang="en-US" dirty="0"/>
          </a:p>
        </p:txBody>
      </p:sp>
      <p:sp>
        <p:nvSpPr>
          <p:cNvPr id="8" name="Subtitle 2">
            <a:extLst>
              <a:ext uri="{FF2B5EF4-FFF2-40B4-BE49-F238E27FC236}">
                <a16:creationId xmlns:a16="http://schemas.microsoft.com/office/drawing/2014/main" id="{6D17EB91-628E-46AE-9928-24046C5C62CF}"/>
              </a:ext>
            </a:extLst>
          </p:cNvPr>
          <p:cNvSpPr txBox="1">
            <a:spLocks/>
          </p:cNvSpPr>
          <p:nvPr/>
        </p:nvSpPr>
        <p:spPr>
          <a:xfrm>
            <a:off x="1427544" y="2143000"/>
            <a:ext cx="9144000" cy="2886202"/>
          </a:xfrm>
          <a:prstGeom prst="rect">
            <a:avLst/>
          </a:prstGeom>
          <a:ln w="38100">
            <a:solidFill>
              <a:schemeClr val="accent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Objectives</a:t>
            </a:r>
          </a:p>
          <a:p>
            <a:pPr marL="231775" indent="-231775" algn="l">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Understand the steps needed to solve an equation</a:t>
            </a:r>
          </a:p>
          <a:p>
            <a:pPr marL="231775" indent="-231775" algn="l">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Solve one-step and multi-step equations</a:t>
            </a:r>
          </a:p>
          <a:p>
            <a:pPr marL="231775" indent="-231775" algn="l">
              <a:lnSpc>
                <a:spcPct val="120000"/>
              </a:lnSpc>
              <a:spcBef>
                <a:spcPts val="0"/>
              </a:spcBef>
              <a:buFont typeface="Arial" panose="020B0604020202020204" pitchFamily="34" charset="0"/>
              <a:buChar char="•"/>
            </a:pPr>
            <a:r>
              <a:rPr lang="en-US" sz="2800" dirty="0">
                <a:latin typeface="Arial" panose="020B0604020202020204" pitchFamily="34" charset="0"/>
                <a:cs typeface="Arial" panose="020B0604020202020204" pitchFamily="34" charset="0"/>
              </a:rPr>
              <a:t>Use visual representations to provide insight into solving equations</a:t>
            </a:r>
          </a:p>
          <a:p>
            <a:pPr algn="l"/>
            <a:endParaRPr lang="en-GB" dirty="0"/>
          </a:p>
        </p:txBody>
      </p:sp>
      <p:sp>
        <p:nvSpPr>
          <p:cNvPr id="7" name="Subtitle 2">
            <a:extLst>
              <a:ext uri="{FF2B5EF4-FFF2-40B4-BE49-F238E27FC236}">
                <a16:creationId xmlns:a16="http://schemas.microsoft.com/office/drawing/2014/main" id="{13263C75-0454-43FB-B0EA-4509EC19BB7F}"/>
              </a:ext>
            </a:extLst>
          </p:cNvPr>
          <p:cNvSpPr txBox="1">
            <a:spLocks/>
          </p:cNvSpPr>
          <p:nvPr/>
        </p:nvSpPr>
        <p:spPr>
          <a:xfrm>
            <a:off x="1419497" y="5007599"/>
            <a:ext cx="9144000" cy="1753200"/>
          </a:xfrm>
          <a:prstGeom prst="rect">
            <a:avLst/>
          </a:prstGeom>
          <a:ln w="3810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3100"/>
              </a:lnSpc>
              <a:spcAft>
                <a:spcPts val="600"/>
              </a:spcAft>
            </a:pP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60965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466770"/>
            <a:ext cx="9144000" cy="1322815"/>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31: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37</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002400"/>
            <a:ext cx="9144000" cy="3204000"/>
          </a:xfrm>
          <a:solidFill>
            <a:schemeClr val="bg1"/>
          </a:solidFill>
          <a:ln w="38100">
            <a:solidFill>
              <a:schemeClr val="accent1"/>
            </a:solidFill>
          </a:ln>
        </p:spPr>
        <p:txBody>
          <a:bodyPr>
            <a:normAutofit fontScale="55000" lnSpcReduction="20000"/>
          </a:bodyPr>
          <a:lstStyle/>
          <a:p>
            <a:pPr algn="l">
              <a:lnSpc>
                <a:spcPct val="120000"/>
              </a:lnSpc>
              <a:spcBef>
                <a:spcPts val="0"/>
              </a:spcBef>
            </a:pPr>
            <a:r>
              <a:rPr kumimoji="0" lang="en-US" sz="40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Photo acknowledgements</a:t>
            </a:r>
          </a:p>
          <a:p>
            <a:pPr algn="l">
              <a:lnSpc>
                <a:spcPct val="120000"/>
              </a:lnSpc>
              <a:spcBef>
                <a:spcPts val="0"/>
              </a:spcBef>
            </a:pPr>
            <a:r>
              <a:rPr lang="en-GB" sz="4000" b="1" dirty="0">
                <a:latin typeface="Arial" panose="020B0604020202020204" pitchFamily="34" charset="0"/>
                <a:cs typeface="Arial" panose="020B0604020202020204" pitchFamily="34" charset="0"/>
              </a:rPr>
              <a:t>Shutterstock.com: </a:t>
            </a:r>
            <a:r>
              <a:rPr lang="en-GB" sz="4000" dirty="0">
                <a:latin typeface="Arial" panose="020B0604020202020204" pitchFamily="34" charset="0"/>
                <a:cs typeface="Arial" panose="020B0604020202020204" pitchFamily="34" charset="0"/>
              </a:rPr>
              <a:t>Darren Pullman, Vectorfair.com</a:t>
            </a:r>
          </a:p>
          <a:p>
            <a:pPr algn="l">
              <a:lnSpc>
                <a:spcPct val="120000"/>
              </a:lnSpc>
              <a:spcBef>
                <a:spcPts val="0"/>
              </a:spcBef>
            </a:pPr>
            <a:endParaRPr kumimoji="0" lang="en-US" sz="400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a:p>
            <a:pPr algn="l">
              <a:lnSpc>
                <a:spcPct val="120000"/>
              </a:lnSpc>
              <a:spcBef>
                <a:spcPts val="0"/>
              </a:spcBef>
            </a:pPr>
            <a:r>
              <a:rPr kumimoji="0" lang="en-US" sz="40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Text acknowledgements</a:t>
            </a:r>
          </a:p>
          <a:p>
            <a:pPr algn="l">
              <a:lnSpc>
                <a:spcPct val="120000"/>
              </a:lnSpc>
              <a:spcBef>
                <a:spcPts val="0"/>
              </a:spcBef>
            </a:pPr>
            <a:r>
              <a:rPr lang="en-GB" sz="4000" b="1" dirty="0">
                <a:latin typeface="Arial" panose="020B0604020202020204" pitchFamily="34" charset="0"/>
                <a:cs typeface="Arial" panose="020B0604020202020204" pitchFamily="34" charset="0"/>
              </a:rPr>
              <a:t>Pearson Education Ltd:</a:t>
            </a:r>
            <a:r>
              <a:rPr lang="en-GB" sz="4000" dirty="0">
                <a:latin typeface="Arial" panose="020B0604020202020204" pitchFamily="34" charset="0"/>
                <a:cs typeface="Arial" panose="020B0604020202020204" pitchFamily="34" charset="0"/>
              </a:rPr>
              <a:t> Pearson Edexcel GCSE (9-1) In Mathematics (1MA1) Foundation (Non-Calculator) Paper 1F, Q10 June 2019</a:t>
            </a:r>
          </a:p>
          <a:p>
            <a:pPr algn="l">
              <a:lnSpc>
                <a:spcPct val="120000"/>
              </a:lnSpc>
              <a:spcBef>
                <a:spcPts val="0"/>
              </a:spcBef>
            </a:pPr>
            <a:r>
              <a:rPr lang="en-GB" sz="4000" b="1" dirty="0">
                <a:latin typeface="Arial" panose="020B0604020202020204" pitchFamily="34" charset="0"/>
                <a:cs typeface="Arial" panose="020B0604020202020204" pitchFamily="34" charset="0"/>
              </a:rPr>
              <a:t>Pearson Education Ltd:</a:t>
            </a:r>
            <a:r>
              <a:rPr lang="en-GB" sz="4000" dirty="0">
                <a:latin typeface="Arial" panose="020B0604020202020204" pitchFamily="34" charset="0"/>
                <a:cs typeface="Arial" panose="020B0604020202020204" pitchFamily="34" charset="0"/>
              </a:rPr>
              <a:t> Pearson Edexcel GCSE (9-1) In Mathematics (1MA1) Foundation (Non-Calculator) Paper 2F, Q11 June 2018</a:t>
            </a:r>
          </a:p>
          <a:p>
            <a:pPr algn="l">
              <a:lnSpc>
                <a:spcPct val="120000"/>
              </a:lnSpc>
              <a:spcBef>
                <a:spcPts val="0"/>
              </a:spcBef>
            </a:pPr>
            <a:r>
              <a:rPr lang="en-GB" sz="4000" b="1" dirty="0"/>
              <a:t>AQA: </a:t>
            </a:r>
            <a:r>
              <a:rPr lang="en-GB" sz="4000" dirty="0">
                <a:latin typeface="Arial" panose="020B0604020202020204" pitchFamily="34" charset="0"/>
                <a:cs typeface="Arial" panose="020B0604020202020204" pitchFamily="34" charset="0"/>
              </a:rPr>
              <a:t>GCSE Mathematics (Linear) 4365/1F, Q12c November 2014 </a:t>
            </a:r>
          </a:p>
          <a:p>
            <a:pPr algn="l">
              <a:lnSpc>
                <a:spcPct val="120000"/>
              </a:lnSpc>
              <a:spcBef>
                <a:spcPts val="0"/>
              </a:spcBef>
            </a:pPr>
            <a:endParaRPr lang="en-GB" dirty="0"/>
          </a:p>
        </p:txBody>
      </p:sp>
      <p:pic>
        <p:nvPicPr>
          <p:cNvPr id="9" name="Picture 8" descr="Text&#10;&#10;Description automatically generated">
            <a:extLst>
              <a:ext uri="{FF2B5EF4-FFF2-40B4-BE49-F238E27FC236}">
                <a16:creationId xmlns:a16="http://schemas.microsoft.com/office/drawing/2014/main" id="{546BBC02-6222-4D79-8E02-530DBFDA1F7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0800" y="324000"/>
            <a:ext cx="3474000" cy="570825"/>
          </a:xfrm>
          <a:prstGeom prst="rect">
            <a:avLst/>
          </a:prstGeom>
        </p:spPr>
      </p:pic>
      <p:pic>
        <p:nvPicPr>
          <p:cNvPr id="8" name="Picture 7" descr="Graphical user interface&#10;&#10;Description automatically generated">
            <a:extLst>
              <a:ext uri="{FF2B5EF4-FFF2-40B4-BE49-F238E27FC236}">
                <a16:creationId xmlns:a16="http://schemas.microsoft.com/office/drawing/2014/main" id="{EFDB8FBF-6462-0386-EC0A-40B10DB920F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59601" y="262672"/>
            <a:ext cx="2123825" cy="796434"/>
          </a:xfrm>
          <a:prstGeom prst="rect">
            <a:avLst/>
          </a:prstGeom>
        </p:spPr>
      </p:pic>
    </p:spTree>
    <p:extLst>
      <p:ext uri="{BB962C8B-B14F-4D97-AF65-F5344CB8AC3E}">
        <p14:creationId xmlns:p14="http://schemas.microsoft.com/office/powerpoint/2010/main" val="3114241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Balance</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4</a:t>
            </a:fld>
            <a:endParaRPr lang="en-US" dirty="0"/>
          </a:p>
        </p:txBody>
      </p:sp>
      <p:sp>
        <p:nvSpPr>
          <p:cNvPr id="7" name="TextBox 6">
            <a:extLst>
              <a:ext uri="{FF2B5EF4-FFF2-40B4-BE49-F238E27FC236}">
                <a16:creationId xmlns:a16="http://schemas.microsoft.com/office/drawing/2014/main" id="{35B4FCD3-F95F-C712-19B8-242EB5EAACD0}"/>
              </a:ext>
            </a:extLst>
          </p:cNvPr>
          <p:cNvSpPr txBox="1"/>
          <p:nvPr/>
        </p:nvSpPr>
        <p:spPr>
          <a:xfrm>
            <a:off x="2601144" y="4427682"/>
            <a:ext cx="6273479"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How much does the bag weigh?</a:t>
            </a:r>
          </a:p>
        </p:txBody>
      </p:sp>
      <p:pic>
        <p:nvPicPr>
          <p:cNvPr id="3" name="Picture 2" descr="A drawing of a balance scale. On the left pan of the scale, there is a white bag with a question mark on it. On the right pan of the scale, there are five identical cubes. The pans of the scale are balanced.&#10;">
            <a:extLst>
              <a:ext uri="{FF2B5EF4-FFF2-40B4-BE49-F238E27FC236}">
                <a16:creationId xmlns:a16="http://schemas.microsoft.com/office/drawing/2014/main" id="{CC451064-E7B8-A0E4-0B55-AF56F8807CDF}"/>
              </a:ext>
            </a:extLst>
          </p:cNvPr>
          <p:cNvPicPr>
            <a:picLocks noChangeAspect="1"/>
          </p:cNvPicPr>
          <p:nvPr/>
        </p:nvPicPr>
        <p:blipFill>
          <a:blip r:embed="rId3"/>
          <a:stretch>
            <a:fillRect/>
          </a:stretch>
        </p:blipFill>
        <p:spPr>
          <a:xfrm>
            <a:off x="3290189" y="1813827"/>
            <a:ext cx="5088497" cy="2116894"/>
          </a:xfrm>
          <a:prstGeom prst="rect">
            <a:avLst/>
          </a:prstGeom>
        </p:spPr>
      </p:pic>
    </p:spTree>
    <p:extLst>
      <p:ext uri="{BB962C8B-B14F-4D97-AF65-F5344CB8AC3E}">
        <p14:creationId xmlns:p14="http://schemas.microsoft.com/office/powerpoint/2010/main" val="1928540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p:cNvSpPr>
          <p:nvPr/>
        </p:nvSpPr>
        <p:spPr>
          <a:xfrm>
            <a:off x="1724297" y="112165"/>
            <a:ext cx="7870236" cy="1017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solidFill>
                <a:latin typeface="Arial" panose="020B0604020202020204" pitchFamily="34" charset="0"/>
                <a:cs typeface="Arial" panose="020B0604020202020204" pitchFamily="34" charset="0"/>
              </a:rPr>
              <a:t>Mass of one bag</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5</a:t>
            </a:fld>
            <a:endParaRPr lang="en-US" dirty="0"/>
          </a:p>
        </p:txBody>
      </p:sp>
      <p:grpSp>
        <p:nvGrpSpPr>
          <p:cNvPr id="158" name="Group 157">
            <a:extLst>
              <a:ext uri="{FF2B5EF4-FFF2-40B4-BE49-F238E27FC236}">
                <a16:creationId xmlns:a16="http://schemas.microsoft.com/office/drawing/2014/main" id="{39BFBDB9-A8D7-4764-BD7F-24975EDF1A17}"/>
              </a:ext>
            </a:extLst>
          </p:cNvPr>
          <p:cNvGrpSpPr/>
          <p:nvPr/>
        </p:nvGrpSpPr>
        <p:grpSpPr>
          <a:xfrm>
            <a:off x="-27606" y="-17453"/>
            <a:ext cx="2091590" cy="1923564"/>
            <a:chOff x="-27606" y="-17453"/>
            <a:chExt cx="2091590" cy="1923564"/>
          </a:xfrm>
        </p:grpSpPr>
        <p:sp>
          <p:nvSpPr>
            <p:cNvPr id="159" name="Isosceles Triangle 158">
              <a:extLst>
                <a:ext uri="{FF2B5EF4-FFF2-40B4-BE49-F238E27FC236}">
                  <a16:creationId xmlns:a16="http://schemas.microsoft.com/office/drawing/2014/main" id="{31A2B6B6-4AED-44B2-8258-1C2513B6F75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0" name="TextBox 159">
              <a:extLst>
                <a:ext uri="{FF2B5EF4-FFF2-40B4-BE49-F238E27FC236}">
                  <a16:creationId xmlns:a16="http://schemas.microsoft.com/office/drawing/2014/main" id="{4D970DDE-3331-43C7-8808-F643520183D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
        <p:nvSpPr>
          <p:cNvPr id="2" name="TextBox 1">
            <a:extLst>
              <a:ext uri="{FF2B5EF4-FFF2-40B4-BE49-F238E27FC236}">
                <a16:creationId xmlns:a16="http://schemas.microsoft.com/office/drawing/2014/main" id="{D165EDA6-0628-9BBF-6399-FBDA96642A66}"/>
              </a:ext>
            </a:extLst>
          </p:cNvPr>
          <p:cNvSpPr txBox="1"/>
          <p:nvPr/>
        </p:nvSpPr>
        <p:spPr>
          <a:xfrm>
            <a:off x="1422898" y="1070620"/>
            <a:ext cx="8646619"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Dev and Ruby want to find out the weight of one bag.</a:t>
            </a:r>
          </a:p>
        </p:txBody>
      </p:sp>
      <p:sp>
        <p:nvSpPr>
          <p:cNvPr id="32" name="TextBox 31">
            <a:extLst>
              <a:ext uri="{FF2B5EF4-FFF2-40B4-BE49-F238E27FC236}">
                <a16:creationId xmlns:a16="http://schemas.microsoft.com/office/drawing/2014/main" id="{74426F71-272D-F84F-8B4F-91A47CA896AF}"/>
              </a:ext>
            </a:extLst>
          </p:cNvPr>
          <p:cNvSpPr txBox="1"/>
          <p:nvPr/>
        </p:nvSpPr>
        <p:spPr>
          <a:xfrm>
            <a:off x="1029068" y="5702793"/>
            <a:ext cx="9472094"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Write a balanced equation for the bags and the cubes. </a:t>
            </a:r>
          </a:p>
        </p:txBody>
      </p:sp>
      <p:sp>
        <p:nvSpPr>
          <p:cNvPr id="39" name="TextBox 38">
            <a:extLst>
              <a:ext uri="{FF2B5EF4-FFF2-40B4-BE49-F238E27FC236}">
                <a16:creationId xmlns:a16="http://schemas.microsoft.com/office/drawing/2014/main" id="{CEBE0FC4-64A4-F1ED-A844-A235374FA37F}"/>
              </a:ext>
            </a:extLst>
          </p:cNvPr>
          <p:cNvSpPr txBox="1"/>
          <p:nvPr/>
        </p:nvSpPr>
        <p:spPr>
          <a:xfrm>
            <a:off x="10835485" y="2778816"/>
            <a:ext cx="1185224"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Ruby</a:t>
            </a:r>
          </a:p>
        </p:txBody>
      </p:sp>
      <p:sp>
        <p:nvSpPr>
          <p:cNvPr id="44" name="TextBox 43">
            <a:extLst>
              <a:ext uri="{FF2B5EF4-FFF2-40B4-BE49-F238E27FC236}">
                <a16:creationId xmlns:a16="http://schemas.microsoft.com/office/drawing/2014/main" id="{537C1A15-12AF-86B9-D99B-BB3C89F91740}"/>
              </a:ext>
            </a:extLst>
          </p:cNvPr>
          <p:cNvSpPr txBox="1"/>
          <p:nvPr/>
        </p:nvSpPr>
        <p:spPr>
          <a:xfrm>
            <a:off x="1181904" y="3018824"/>
            <a:ext cx="1185224"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Dev</a:t>
            </a:r>
          </a:p>
        </p:txBody>
      </p:sp>
      <p:sp>
        <p:nvSpPr>
          <p:cNvPr id="3" name="Speech Bubble: Rectangle with Corners Rounded 2">
            <a:extLst>
              <a:ext uri="{FF2B5EF4-FFF2-40B4-BE49-F238E27FC236}">
                <a16:creationId xmlns:a16="http://schemas.microsoft.com/office/drawing/2014/main" id="{26FD1558-F9AC-3D4D-F529-A90AAF6DAE43}"/>
              </a:ext>
            </a:extLst>
          </p:cNvPr>
          <p:cNvSpPr/>
          <p:nvPr/>
        </p:nvSpPr>
        <p:spPr>
          <a:xfrm>
            <a:off x="1266770" y="3658494"/>
            <a:ext cx="2921182" cy="1776036"/>
          </a:xfrm>
          <a:prstGeom prst="wedgeRoundRectCallout">
            <a:avLst>
              <a:gd name="adj1" fmla="val -60772"/>
              <a:gd name="adj2" fmla="val -50859"/>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400" dirty="0">
                <a:solidFill>
                  <a:schemeClr val="tx1"/>
                </a:solidFill>
                <a:latin typeface="Arial" panose="020B0604020202020204" pitchFamily="34" charset="0"/>
                <a:cs typeface="Arial" panose="020B0604020202020204" pitchFamily="34" charset="0"/>
              </a:rPr>
              <a:t>I just think about a number which multiplies by 3 to make 12</a:t>
            </a:r>
          </a:p>
        </p:txBody>
      </p:sp>
      <p:sp>
        <p:nvSpPr>
          <p:cNvPr id="5" name="Speech Bubble: Rectangle with Corners Rounded 4">
            <a:extLst>
              <a:ext uri="{FF2B5EF4-FFF2-40B4-BE49-F238E27FC236}">
                <a16:creationId xmlns:a16="http://schemas.microsoft.com/office/drawing/2014/main" id="{3646E68E-6E71-183F-1F8C-233E0529737D}"/>
              </a:ext>
            </a:extLst>
          </p:cNvPr>
          <p:cNvSpPr/>
          <p:nvPr/>
        </p:nvSpPr>
        <p:spPr>
          <a:xfrm>
            <a:off x="7464608" y="3608343"/>
            <a:ext cx="3036555" cy="1826187"/>
          </a:xfrm>
          <a:prstGeom prst="wedgeRoundRectCallout">
            <a:avLst>
              <a:gd name="adj1" fmla="val 40942"/>
              <a:gd name="adj2" fmla="val -69456"/>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400" dirty="0">
                <a:solidFill>
                  <a:schemeClr val="tx1"/>
                </a:solidFill>
                <a:latin typeface="Arial" panose="020B0604020202020204" pitchFamily="34" charset="0"/>
                <a:cs typeface="Arial" panose="020B0604020202020204" pitchFamily="34" charset="0"/>
              </a:rPr>
              <a:t>I have a better way.  I take off two from both sides of the scale</a:t>
            </a:r>
          </a:p>
        </p:txBody>
      </p:sp>
      <p:pic>
        <p:nvPicPr>
          <p:cNvPr id="7" name="Picture 6">
            <a:extLst>
              <a:ext uri="{FF2B5EF4-FFF2-40B4-BE49-F238E27FC236}">
                <a16:creationId xmlns:a16="http://schemas.microsoft.com/office/drawing/2014/main" id="{03B0C253-1895-4B18-52AE-0ABE2C2FFDDC}"/>
              </a:ext>
            </a:extLst>
          </p:cNvPr>
          <p:cNvPicPr>
            <a:picLocks noChangeAspect="1"/>
          </p:cNvPicPr>
          <p:nvPr/>
        </p:nvPicPr>
        <p:blipFill>
          <a:blip r:embed="rId3"/>
          <a:srcRect/>
          <a:stretch/>
        </p:blipFill>
        <p:spPr>
          <a:xfrm>
            <a:off x="3328212" y="1884698"/>
            <a:ext cx="4136396" cy="1551148"/>
          </a:xfrm>
          <a:prstGeom prst="rect">
            <a:avLst/>
          </a:prstGeom>
        </p:spPr>
      </p:pic>
      <p:pic>
        <p:nvPicPr>
          <p:cNvPr id="9" name="Picture 8" descr="A stick figure drawing of Dev, a boy with spiky hair.&#10;">
            <a:extLst>
              <a:ext uri="{FF2B5EF4-FFF2-40B4-BE49-F238E27FC236}">
                <a16:creationId xmlns:a16="http://schemas.microsoft.com/office/drawing/2014/main" id="{FDB8D1F7-342C-0747-A9D8-E04E93ED56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7166" y="1983506"/>
            <a:ext cx="767811" cy="1528856"/>
          </a:xfrm>
          <a:prstGeom prst="rect">
            <a:avLst/>
          </a:prstGeom>
        </p:spPr>
      </p:pic>
      <p:pic>
        <p:nvPicPr>
          <p:cNvPr id="11" name="Picture 10" descr="A stick figure drawing of Ruby, a girl with short straight hair&#10;">
            <a:extLst>
              <a:ext uri="{FF2B5EF4-FFF2-40B4-BE49-F238E27FC236}">
                <a16:creationId xmlns:a16="http://schemas.microsoft.com/office/drawing/2014/main" id="{42CB737F-9FC4-1DDE-52A7-D7E7C9FEBF1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98541" y="1762438"/>
            <a:ext cx="805242" cy="1444184"/>
          </a:xfrm>
          <a:prstGeom prst="rect">
            <a:avLst/>
          </a:prstGeom>
        </p:spPr>
      </p:pic>
    </p:spTree>
    <p:extLst>
      <p:ext uri="{BB962C8B-B14F-4D97-AF65-F5344CB8AC3E}">
        <p14:creationId xmlns:p14="http://schemas.microsoft.com/office/powerpoint/2010/main" val="188088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p:cNvSpPr>
          <p:nvPr/>
        </p:nvSpPr>
        <p:spPr>
          <a:xfrm>
            <a:off x="1724297" y="112165"/>
            <a:ext cx="7870236" cy="10170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solidFill>
                <a:latin typeface="Arial" panose="020B0604020202020204" pitchFamily="34" charset="0"/>
                <a:cs typeface="Arial" panose="020B0604020202020204" pitchFamily="34" charset="0"/>
              </a:rPr>
              <a:t>Mass of one bag</a:t>
            </a:r>
          </a:p>
        </p:txBody>
      </p:sp>
      <p:grpSp>
        <p:nvGrpSpPr>
          <p:cNvPr id="158" name="Group 157">
            <a:extLst>
              <a:ext uri="{FF2B5EF4-FFF2-40B4-BE49-F238E27FC236}">
                <a16:creationId xmlns:a16="http://schemas.microsoft.com/office/drawing/2014/main" id="{39BFBDB9-A8D7-4764-BD7F-24975EDF1A17}"/>
              </a:ext>
            </a:extLst>
          </p:cNvPr>
          <p:cNvGrpSpPr/>
          <p:nvPr/>
        </p:nvGrpSpPr>
        <p:grpSpPr>
          <a:xfrm>
            <a:off x="-27606" y="-17453"/>
            <a:ext cx="2091590" cy="1923564"/>
            <a:chOff x="-27606" y="-17453"/>
            <a:chExt cx="2091590" cy="1923564"/>
          </a:xfrm>
        </p:grpSpPr>
        <p:sp>
          <p:nvSpPr>
            <p:cNvPr id="159" name="Isosceles Triangle 158">
              <a:extLst>
                <a:ext uri="{FF2B5EF4-FFF2-40B4-BE49-F238E27FC236}">
                  <a16:creationId xmlns:a16="http://schemas.microsoft.com/office/drawing/2014/main" id="{31A2B6B6-4AED-44B2-8258-1C2513B6F75E}"/>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60" name="TextBox 159">
              <a:extLst>
                <a:ext uri="{FF2B5EF4-FFF2-40B4-BE49-F238E27FC236}">
                  <a16:creationId xmlns:a16="http://schemas.microsoft.com/office/drawing/2014/main" id="{4D970DDE-3331-43C7-8808-F643520183D1}"/>
                </a:ext>
              </a:extLst>
            </p:cNvPr>
            <p:cNvSpPr txBox="1"/>
            <p:nvPr/>
          </p:nvSpPr>
          <p:spPr>
            <a:xfrm>
              <a:off x="-10800" y="111600"/>
              <a:ext cx="1593170"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DISCUSS</a:t>
              </a:r>
            </a:p>
          </p:txBody>
        </p:sp>
      </p:grpSp>
      <p:sp>
        <p:nvSpPr>
          <p:cNvPr id="27" name="Slide Number Placeholder 3">
            <a:extLst>
              <a:ext uri="{FF2B5EF4-FFF2-40B4-BE49-F238E27FC236}">
                <a16:creationId xmlns:a16="http://schemas.microsoft.com/office/drawing/2014/main" id="{55FF6630-2ACF-7076-590A-455001E1606B}"/>
              </a:ext>
            </a:extLst>
          </p:cNvPr>
          <p:cNvSpPr txBox="1">
            <a:spLocks/>
          </p:cNvSpPr>
          <p:nvPr/>
        </p:nvSpPr>
        <p:spPr>
          <a:xfrm>
            <a:off x="8787514" y="628198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5AAEF5-C690-5D4B-B5C7-510283CCFE4D}" type="slidenum">
              <a:rPr lang="en-US" smtClean="0"/>
              <a:pPr/>
              <a:t>6</a:t>
            </a:fld>
            <a:endParaRPr lang="en-US"/>
          </a:p>
        </p:txBody>
      </p:sp>
      <p:sp>
        <p:nvSpPr>
          <p:cNvPr id="3" name="TextBox 2">
            <a:extLst>
              <a:ext uri="{FF2B5EF4-FFF2-40B4-BE49-F238E27FC236}">
                <a16:creationId xmlns:a16="http://schemas.microsoft.com/office/drawing/2014/main" id="{C1B6E37A-39BC-2F1B-2CA6-C4AD16C0E1DE}"/>
              </a:ext>
            </a:extLst>
          </p:cNvPr>
          <p:cNvSpPr txBox="1"/>
          <p:nvPr/>
        </p:nvSpPr>
        <p:spPr>
          <a:xfrm>
            <a:off x="1029068" y="5223976"/>
            <a:ext cx="10412136"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The bags are on the left now.</a:t>
            </a:r>
          </a:p>
          <a:p>
            <a:r>
              <a:rPr lang="en-US" sz="2800" dirty="0">
                <a:latin typeface="Arial" panose="020B0604020202020204" pitchFamily="34" charset="0"/>
                <a:cs typeface="Arial" panose="020B0604020202020204" pitchFamily="34" charset="0"/>
              </a:rPr>
              <a:t>What difference does this make to the equation and solution?</a:t>
            </a:r>
          </a:p>
        </p:txBody>
      </p:sp>
      <p:pic>
        <p:nvPicPr>
          <p:cNvPr id="11" name="Picture 10">
            <a:extLst>
              <a:ext uri="{FF2B5EF4-FFF2-40B4-BE49-F238E27FC236}">
                <a16:creationId xmlns:a16="http://schemas.microsoft.com/office/drawing/2014/main" id="{C53F57B6-D722-BB08-BBF2-0EF354FAD172}"/>
              </a:ext>
            </a:extLst>
          </p:cNvPr>
          <p:cNvPicPr>
            <a:picLocks noChangeAspect="1"/>
          </p:cNvPicPr>
          <p:nvPr/>
        </p:nvPicPr>
        <p:blipFill>
          <a:blip r:embed="rId3"/>
          <a:srcRect/>
          <a:stretch/>
        </p:blipFill>
        <p:spPr>
          <a:xfrm>
            <a:off x="3438888" y="1229479"/>
            <a:ext cx="4441053" cy="1665394"/>
          </a:xfrm>
          <a:prstGeom prst="rect">
            <a:avLst/>
          </a:prstGeom>
        </p:spPr>
      </p:pic>
      <p:pic>
        <p:nvPicPr>
          <p:cNvPr id="13" name="Picture 12">
            <a:extLst>
              <a:ext uri="{FF2B5EF4-FFF2-40B4-BE49-F238E27FC236}">
                <a16:creationId xmlns:a16="http://schemas.microsoft.com/office/drawing/2014/main" id="{E1679691-52CE-53C5-6B5F-DC8D9F6AE58D}"/>
              </a:ext>
            </a:extLst>
          </p:cNvPr>
          <p:cNvPicPr>
            <a:picLocks noChangeAspect="1"/>
          </p:cNvPicPr>
          <p:nvPr/>
        </p:nvPicPr>
        <p:blipFill>
          <a:blip r:embed="rId4"/>
          <a:srcRect/>
          <a:stretch/>
        </p:blipFill>
        <p:spPr>
          <a:xfrm>
            <a:off x="3438888" y="3254061"/>
            <a:ext cx="4441053" cy="1669732"/>
          </a:xfrm>
          <a:prstGeom prst="rect">
            <a:avLst/>
          </a:prstGeom>
        </p:spPr>
      </p:pic>
    </p:spTree>
    <p:extLst>
      <p:ext uri="{BB962C8B-B14F-4D97-AF65-F5344CB8AC3E}">
        <p14:creationId xmlns:p14="http://schemas.microsoft.com/office/powerpoint/2010/main" val="191831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1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anim calcmode="lin" valueType="num">
                                      <p:cBhvr>
                                        <p:cTn id="18" dur="2000" fill="hold"/>
                                        <p:tgtEl>
                                          <p:spTgt spid="11"/>
                                        </p:tgtEl>
                                        <p:attrNameLst>
                                          <p:attrName>ppt_w</p:attrName>
                                        </p:attrNameLst>
                                      </p:cBhvr>
                                      <p:tavLst>
                                        <p:tav tm="0" fmla="#ppt_w*sin(2.5*pi*$)">
                                          <p:val>
                                            <p:fltVal val="0"/>
                                          </p:val>
                                        </p:tav>
                                        <p:tav tm="100000">
                                          <p:val>
                                            <p:fltVal val="1"/>
                                          </p:val>
                                        </p:tav>
                                      </p:tavLst>
                                    </p:anim>
                                    <p:anim calcmode="lin" valueType="num">
                                      <p:cBhvr>
                                        <p:cTn id="1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anim calcmode="lin" valueType="num">
                                      <p:cBhvr>
                                        <p:cTn id="25" dur="2000" fill="hold"/>
                                        <p:tgtEl>
                                          <p:spTgt spid="13"/>
                                        </p:tgtEl>
                                        <p:attrNameLst>
                                          <p:attrName>ppt_w</p:attrName>
                                        </p:attrNameLst>
                                      </p:cBhvr>
                                      <p:tavLst>
                                        <p:tav tm="0" fmla="#ppt_w*sin(2.5*pi*$)">
                                          <p:val>
                                            <p:fltVal val="0"/>
                                          </p:val>
                                        </p:tav>
                                        <p:tav tm="100000">
                                          <p:val>
                                            <p:fltVal val="1"/>
                                          </p:val>
                                        </p:tav>
                                      </p:tavLst>
                                    </p:anim>
                                    <p:anim calcmode="lin" valueType="num">
                                      <p:cBhvr>
                                        <p:cTn id="26"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450533" y="112165"/>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solidFill>
                  <a:schemeClr val="accent1"/>
                </a:solidFill>
                <a:latin typeface="Arial" panose="020B0604020202020204" pitchFamily="34" charset="0"/>
                <a:cs typeface="Arial" panose="020B0604020202020204" pitchFamily="34" charset="0"/>
              </a:rPr>
              <a:t>Solving equations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7</a:t>
            </a:fld>
            <a:endParaRPr lang="en-US" dirty="0"/>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453" y="1215478"/>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769853" y="1470805"/>
            <a:ext cx="8212347" cy="3916390"/>
            <a:chOff x="1259457" y="1949570"/>
            <a:chExt cx="8212347" cy="3381422"/>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B0AB6807-1007-2C40-ACD3-85A647021B46}"/>
              </a:ext>
            </a:extLst>
          </p:cNvPr>
          <p:cNvSpPr txBox="1"/>
          <p:nvPr/>
        </p:nvSpPr>
        <p:spPr>
          <a:xfrm>
            <a:off x="2043531" y="2181054"/>
            <a:ext cx="7551002" cy="2875146"/>
          </a:xfrm>
          <a:prstGeom prst="rect">
            <a:avLst/>
          </a:prstGeom>
          <a:noFill/>
        </p:spPr>
        <p:txBody>
          <a:bodyPr wrap="square" rtlCol="0">
            <a:spAutoFit/>
          </a:bodyPr>
          <a:lstStyle/>
          <a:p>
            <a:pPr>
              <a:spcAft>
                <a:spcPts val="600"/>
              </a:spcAft>
            </a:pPr>
            <a:r>
              <a:rPr lang="en-GB" sz="2800" dirty="0">
                <a:latin typeface="Arial" panose="020B0604020202020204" pitchFamily="34" charset="0"/>
                <a:cs typeface="Arial" panose="020B0604020202020204" pitchFamily="34" charset="0"/>
              </a:rPr>
              <a:t>When solving equations, we need to keep both sides balanced or equal.</a:t>
            </a:r>
          </a:p>
          <a:p>
            <a:pPr>
              <a:spcAft>
                <a:spcPts val="600"/>
              </a:spcAft>
            </a:pPr>
            <a:endParaRPr lang="en-GB" sz="2800" dirty="0">
              <a:latin typeface="Arial" panose="020B0604020202020204" pitchFamily="34" charset="0"/>
              <a:cs typeface="Arial" panose="020B0604020202020204" pitchFamily="34" charset="0"/>
            </a:endParaRPr>
          </a:p>
          <a:p>
            <a:pPr>
              <a:spcAft>
                <a:spcPts val="600"/>
              </a:spcAft>
            </a:pPr>
            <a:r>
              <a:rPr lang="en-GB" sz="2800" dirty="0">
                <a:latin typeface="Arial" panose="020B0604020202020204" pitchFamily="34" charset="0"/>
                <a:cs typeface="Arial" panose="020B0604020202020204" pitchFamily="34" charset="0"/>
              </a:rPr>
              <a:t>Any operation done to the left side of the equation must also be done to the right.  </a:t>
            </a:r>
            <a:endParaRPr lang="en-US" sz="2800" dirty="0">
              <a:latin typeface="Arial" panose="020B0604020202020204" pitchFamily="34" charset="0"/>
              <a:cs typeface="Arial" panose="020B0604020202020204" pitchFamily="34" charset="0"/>
            </a:endParaRPr>
          </a:p>
          <a:p>
            <a:pPr>
              <a:lnSpc>
                <a:spcPts val="3100"/>
              </a:lnSpc>
              <a:spcAft>
                <a:spcPts val="600"/>
              </a:spcAft>
            </a:pPr>
            <a:r>
              <a:rPr lang="en-US"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34758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Algebra tiles</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8</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7" name="Rectangle 6">
            <a:extLst>
              <a:ext uri="{FF2B5EF4-FFF2-40B4-BE49-F238E27FC236}">
                <a16:creationId xmlns:a16="http://schemas.microsoft.com/office/drawing/2014/main" id="{5C66FD3B-5FB1-77C2-4EA5-5A7CB944EBD3}"/>
              </a:ext>
            </a:extLst>
          </p:cNvPr>
          <p:cNvSpPr/>
          <p:nvPr/>
        </p:nvSpPr>
        <p:spPr>
          <a:xfrm rot="383632">
            <a:off x="5049523" y="4899453"/>
            <a:ext cx="231157" cy="195901"/>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2E8ACAA5-3027-B0E8-083A-B83F9CC244A0}"/>
              </a:ext>
            </a:extLst>
          </p:cNvPr>
          <p:cNvSpPr/>
          <p:nvPr/>
        </p:nvSpPr>
        <p:spPr>
          <a:xfrm rot="383632">
            <a:off x="4316786" y="5193976"/>
            <a:ext cx="231157" cy="195901"/>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AE50541B-E609-6875-7444-DA24BA7988FB}"/>
              </a:ext>
            </a:extLst>
          </p:cNvPr>
          <p:cNvSpPr/>
          <p:nvPr/>
        </p:nvSpPr>
        <p:spPr>
          <a:xfrm rot="383632">
            <a:off x="4613528" y="5364780"/>
            <a:ext cx="231157" cy="195901"/>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7A6CA16A-D91C-9DF2-D8AE-5A5DDD8F95C7}"/>
              </a:ext>
            </a:extLst>
          </p:cNvPr>
          <p:cNvSpPr/>
          <p:nvPr/>
        </p:nvSpPr>
        <p:spPr>
          <a:xfrm rot="383632">
            <a:off x="4922087" y="5216847"/>
            <a:ext cx="231157" cy="195901"/>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CD6A5B18-C3BF-83B2-1B57-F7844AF548B4}"/>
              </a:ext>
            </a:extLst>
          </p:cNvPr>
          <p:cNvSpPr/>
          <p:nvPr/>
        </p:nvSpPr>
        <p:spPr>
          <a:xfrm rot="383632">
            <a:off x="4568262" y="4966651"/>
            <a:ext cx="231157" cy="195901"/>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58D4717D-0390-AF97-A32C-552F607674CC}"/>
              </a:ext>
            </a:extLst>
          </p:cNvPr>
          <p:cNvSpPr/>
          <p:nvPr/>
        </p:nvSpPr>
        <p:spPr>
          <a:xfrm rot="5400000" flipH="1">
            <a:off x="1906554" y="4511317"/>
            <a:ext cx="302400" cy="1206834"/>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6B5AED8E-1139-05E6-FE29-230CC56A7645}"/>
                  </a:ext>
                </a:extLst>
              </p:cNvPr>
              <p:cNvSpPr txBox="1">
                <a:spLocks/>
              </p:cNvSpPr>
              <p:nvPr/>
            </p:nvSpPr>
            <p:spPr>
              <a:xfrm>
                <a:off x="3109000" y="4744636"/>
                <a:ext cx="1461907" cy="6161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3A63"/>
                    </a:solidFill>
                    <a:latin typeface="Bariol Regular" panose="0200050604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Bariol Regular" panose="0200050604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Bariol Regular" panose="0200050604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Bariol Regular" panose="0200050604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GB" sz="5400" i="1" dirty="0" smtClean="0">
                          <a:latin typeface="Cambria Math" panose="02040503050406030204" pitchFamily="18" charset="0"/>
                        </a:rPr>
                        <m:t>=</m:t>
                      </m:r>
                      <m:r>
                        <a:rPr lang="en-GB" sz="5400" b="0" i="1" smtClean="0">
                          <a:latin typeface="Cambria Math" panose="02040503050406030204" pitchFamily="18" charset="0"/>
                        </a:rPr>
                        <m:t> </m:t>
                      </m:r>
                    </m:oMath>
                  </m:oMathPara>
                </a14:m>
                <a:endParaRPr lang="en-GB" sz="5400"/>
              </a:p>
              <a:p>
                <a:endParaRPr lang="en-US" sz="5400"/>
              </a:p>
            </p:txBody>
          </p:sp>
        </mc:Choice>
        <mc:Fallback xmlns="">
          <p:sp>
            <p:nvSpPr>
              <p:cNvPr id="18" name="Content Placeholder 2">
                <a:extLst>
                  <a:ext uri="{FF2B5EF4-FFF2-40B4-BE49-F238E27FC236}">
                    <a16:creationId xmlns:a16="http://schemas.microsoft.com/office/drawing/2014/main" id="{6B5AED8E-1139-05E6-FE29-230CC56A7645}"/>
                  </a:ext>
                </a:extLst>
              </p:cNvPr>
              <p:cNvSpPr txBox="1">
                <a:spLocks noRot="1" noChangeAspect="1" noMove="1" noResize="1" noEditPoints="1" noAdjustHandles="1" noChangeArrowheads="1" noChangeShapeType="1" noTextEdit="1"/>
              </p:cNvSpPr>
              <p:nvPr/>
            </p:nvSpPr>
            <p:spPr>
              <a:xfrm>
                <a:off x="3109000" y="4744636"/>
                <a:ext cx="1461907" cy="616119"/>
              </a:xfrm>
              <a:prstGeom prst="rect">
                <a:avLst/>
              </a:prstGeom>
              <a:blipFill>
                <a:blip r:embed="rId3"/>
                <a:stretch>
                  <a:fillRect/>
                </a:stretch>
              </a:blipFill>
            </p:spPr>
            <p:txBody>
              <a:bodyPr/>
              <a:lstStyle/>
              <a:p>
                <a:r>
                  <a:rPr lang="en-GB">
                    <a:noFill/>
                  </a:rPr>
                  <a:t> </a:t>
                </a:r>
              </a:p>
            </p:txBody>
          </p:sp>
        </mc:Fallback>
      </mc:AlternateContent>
      <p:sp>
        <p:nvSpPr>
          <p:cNvPr id="19" name="Rectangle 18">
            <a:extLst>
              <a:ext uri="{FF2B5EF4-FFF2-40B4-BE49-F238E27FC236}">
                <a16:creationId xmlns:a16="http://schemas.microsoft.com/office/drawing/2014/main" id="{A5C59564-1681-4DAB-42DA-12C7B5216A70}"/>
              </a:ext>
            </a:extLst>
          </p:cNvPr>
          <p:cNvSpPr/>
          <p:nvPr/>
        </p:nvSpPr>
        <p:spPr>
          <a:xfrm rot="383632">
            <a:off x="3070585" y="4903544"/>
            <a:ext cx="231157" cy="195901"/>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FF81B874-894D-B82E-C230-4432169D0BF8}"/>
              </a:ext>
            </a:extLst>
          </p:cNvPr>
          <p:cNvSpPr/>
          <p:nvPr/>
        </p:nvSpPr>
        <p:spPr>
          <a:xfrm rot="383632">
            <a:off x="2960643" y="5241554"/>
            <a:ext cx="231157" cy="195901"/>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1CFD16C9-E3F2-1CEA-7F90-BF9E05B97447}"/>
              </a:ext>
            </a:extLst>
          </p:cNvPr>
          <p:cNvSpPr/>
          <p:nvPr/>
        </p:nvSpPr>
        <p:spPr>
          <a:xfrm rot="383632">
            <a:off x="5379154" y="4975795"/>
            <a:ext cx="231157" cy="195901"/>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D33BB414-A93B-ECDA-5A11-5A7701211A91}"/>
              </a:ext>
            </a:extLst>
          </p:cNvPr>
          <p:cNvSpPr/>
          <p:nvPr/>
        </p:nvSpPr>
        <p:spPr>
          <a:xfrm rot="383632">
            <a:off x="5328391" y="5279311"/>
            <a:ext cx="231157" cy="195901"/>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93DDE48C-34B2-DA4E-807F-7AA9E4574C07}"/>
              </a:ext>
            </a:extLst>
          </p:cNvPr>
          <p:cNvSpPr txBox="1"/>
          <p:nvPr/>
        </p:nvSpPr>
        <p:spPr>
          <a:xfrm>
            <a:off x="6350505" y="1603157"/>
            <a:ext cx="5216938" cy="954107"/>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How can you find the weight of the bag?</a:t>
            </a:r>
          </a:p>
        </p:txBody>
      </p:sp>
      <p:sp>
        <p:nvSpPr>
          <p:cNvPr id="28" name="TextBox 27">
            <a:extLst>
              <a:ext uri="{FF2B5EF4-FFF2-40B4-BE49-F238E27FC236}">
                <a16:creationId xmlns:a16="http://schemas.microsoft.com/office/drawing/2014/main" id="{CFF17FDF-F632-C1E7-8E97-1E21D0412FF2}"/>
              </a:ext>
            </a:extLst>
          </p:cNvPr>
          <p:cNvSpPr txBox="1"/>
          <p:nvPr/>
        </p:nvSpPr>
        <p:spPr>
          <a:xfrm>
            <a:off x="6418558" y="4565224"/>
            <a:ext cx="5461869" cy="1384995"/>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How can you use the algebra tiles to find the weight of the bag?</a:t>
            </a:r>
          </a:p>
        </p:txBody>
      </p:sp>
      <p:pic>
        <p:nvPicPr>
          <p:cNvPr id="10" name="Picture 9" descr="A drawing of a balance scale. On the left pan of the scale, there is a green bag and two identical yellow cubes. On the right pan of the scale, there are seven of the same yellow cubes. The pans of the scale are balanced.&#10;">
            <a:extLst>
              <a:ext uri="{FF2B5EF4-FFF2-40B4-BE49-F238E27FC236}">
                <a16:creationId xmlns:a16="http://schemas.microsoft.com/office/drawing/2014/main" id="{70E979BB-522A-346E-2D17-5FD9803DFDD5}"/>
              </a:ext>
            </a:extLst>
          </p:cNvPr>
          <p:cNvPicPr>
            <a:picLocks noChangeAspect="1"/>
          </p:cNvPicPr>
          <p:nvPr/>
        </p:nvPicPr>
        <p:blipFill>
          <a:blip r:embed="rId4"/>
          <a:stretch>
            <a:fillRect/>
          </a:stretch>
        </p:blipFill>
        <p:spPr>
          <a:xfrm>
            <a:off x="1454337" y="1449685"/>
            <a:ext cx="4190369" cy="1718706"/>
          </a:xfrm>
          <a:prstGeom prst="rect">
            <a:avLst/>
          </a:prstGeom>
        </p:spPr>
      </p:pic>
      <p:cxnSp>
        <p:nvCxnSpPr>
          <p:cNvPr id="25" name="Straight Arrow Connector 24">
            <a:extLst>
              <a:ext uri="{FF2B5EF4-FFF2-40B4-BE49-F238E27FC236}">
                <a16:creationId xmlns:a16="http://schemas.microsoft.com/office/drawing/2014/main" id="{F5F1F785-E24E-5B8D-2575-6F4766407371}"/>
              </a:ext>
            </a:extLst>
          </p:cNvPr>
          <p:cNvCxnSpPr/>
          <p:nvPr/>
        </p:nvCxnSpPr>
        <p:spPr>
          <a:xfrm>
            <a:off x="1893241" y="2680487"/>
            <a:ext cx="26642" cy="2064149"/>
          </a:xfrm>
          <a:prstGeom prst="straightConnector1">
            <a:avLst/>
          </a:prstGeom>
          <a:ln w="63500">
            <a:solidFill>
              <a:schemeClr val="tx1">
                <a:lumMod val="65000"/>
                <a:lumOff val="35000"/>
              </a:schemeClr>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58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500"/>
                                        <p:tgtEl>
                                          <p:spTgt spid="1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dissolve">
                                      <p:cBhvr>
                                        <p:cTn id="16" dur="500"/>
                                        <p:tgtEl>
                                          <p:spTgt spid="2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dissolve">
                                      <p:cBhvr>
                                        <p:cTn id="19" dur="500"/>
                                        <p:tgtEl>
                                          <p:spTgt spid="2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dissolve">
                                      <p:cBhvr>
                                        <p:cTn id="22" dur="500"/>
                                        <p:tgtEl>
                                          <p:spTgt spid="2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500"/>
                                        <p:tgtEl>
                                          <p:spTgt spid="7"/>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ssolve">
                                      <p:cBhvr>
                                        <p:cTn id="28" dur="500"/>
                                        <p:tgtEl>
                                          <p:spTgt spid="1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ssolve">
                                      <p:cBhvr>
                                        <p:cTn id="34" dur="500"/>
                                        <p:tgtEl>
                                          <p:spTgt spid="8"/>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dissolv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1500"/>
                                        <p:tgtEl>
                                          <p:spTgt spid="20"/>
                                        </p:tgtEl>
                                        <p:attrNameLst>
                                          <p:attrName>ppt_x</p:attrName>
                                        </p:attrNameLst>
                                      </p:cBhvr>
                                      <p:tavLst>
                                        <p:tav tm="0">
                                          <p:val>
                                            <p:strVal val="ppt_x"/>
                                          </p:val>
                                        </p:tav>
                                        <p:tav tm="100000">
                                          <p:val>
                                            <p:strVal val="ppt_x"/>
                                          </p:val>
                                        </p:tav>
                                      </p:tavLst>
                                    </p:anim>
                                    <p:anim calcmode="lin" valueType="num">
                                      <p:cBhvr additive="base">
                                        <p:cTn id="45" dur="1500"/>
                                        <p:tgtEl>
                                          <p:spTgt spid="20"/>
                                        </p:tgtEl>
                                        <p:attrNameLst>
                                          <p:attrName>ppt_y</p:attrName>
                                        </p:attrNameLst>
                                      </p:cBhvr>
                                      <p:tavLst>
                                        <p:tav tm="0">
                                          <p:val>
                                            <p:strVal val="ppt_y"/>
                                          </p:val>
                                        </p:tav>
                                        <p:tav tm="100000">
                                          <p:val>
                                            <p:strVal val="1+ppt_h/2"/>
                                          </p:val>
                                        </p:tav>
                                      </p:tavLst>
                                    </p:anim>
                                    <p:set>
                                      <p:cBhvr>
                                        <p:cTn id="46" dur="1" fill="hold">
                                          <p:stCondLst>
                                            <p:cond delay="1499"/>
                                          </p:stCondLst>
                                        </p:cTn>
                                        <p:tgtEl>
                                          <p:spTgt spid="20"/>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1500"/>
                                        <p:tgtEl>
                                          <p:spTgt spid="19"/>
                                        </p:tgtEl>
                                        <p:attrNameLst>
                                          <p:attrName>ppt_x</p:attrName>
                                        </p:attrNameLst>
                                      </p:cBhvr>
                                      <p:tavLst>
                                        <p:tav tm="0">
                                          <p:val>
                                            <p:strVal val="ppt_x"/>
                                          </p:val>
                                        </p:tav>
                                        <p:tav tm="100000">
                                          <p:val>
                                            <p:strVal val="ppt_x"/>
                                          </p:val>
                                        </p:tav>
                                      </p:tavLst>
                                    </p:anim>
                                    <p:anim calcmode="lin" valueType="num">
                                      <p:cBhvr additive="base">
                                        <p:cTn id="49" dur="1500"/>
                                        <p:tgtEl>
                                          <p:spTgt spid="19"/>
                                        </p:tgtEl>
                                        <p:attrNameLst>
                                          <p:attrName>ppt_y</p:attrName>
                                        </p:attrNameLst>
                                      </p:cBhvr>
                                      <p:tavLst>
                                        <p:tav tm="0">
                                          <p:val>
                                            <p:strVal val="ppt_y"/>
                                          </p:val>
                                        </p:tav>
                                        <p:tav tm="100000">
                                          <p:val>
                                            <p:strVal val="1+ppt_h/2"/>
                                          </p:val>
                                        </p:tav>
                                      </p:tavLst>
                                    </p:anim>
                                    <p:set>
                                      <p:cBhvr>
                                        <p:cTn id="50" dur="1" fill="hold">
                                          <p:stCondLst>
                                            <p:cond delay="1499"/>
                                          </p:stCondLst>
                                        </p:cTn>
                                        <p:tgtEl>
                                          <p:spTgt spid="19"/>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1500"/>
                                        <p:tgtEl>
                                          <p:spTgt spid="23"/>
                                        </p:tgtEl>
                                        <p:attrNameLst>
                                          <p:attrName>ppt_x</p:attrName>
                                        </p:attrNameLst>
                                      </p:cBhvr>
                                      <p:tavLst>
                                        <p:tav tm="0">
                                          <p:val>
                                            <p:strVal val="ppt_x"/>
                                          </p:val>
                                        </p:tav>
                                        <p:tav tm="100000">
                                          <p:val>
                                            <p:strVal val="ppt_x"/>
                                          </p:val>
                                        </p:tav>
                                      </p:tavLst>
                                    </p:anim>
                                    <p:anim calcmode="lin" valueType="num">
                                      <p:cBhvr additive="base">
                                        <p:cTn id="53" dur="1500"/>
                                        <p:tgtEl>
                                          <p:spTgt spid="23"/>
                                        </p:tgtEl>
                                        <p:attrNameLst>
                                          <p:attrName>ppt_y</p:attrName>
                                        </p:attrNameLst>
                                      </p:cBhvr>
                                      <p:tavLst>
                                        <p:tav tm="0">
                                          <p:val>
                                            <p:strVal val="ppt_y"/>
                                          </p:val>
                                        </p:tav>
                                        <p:tav tm="100000">
                                          <p:val>
                                            <p:strVal val="1+ppt_h/2"/>
                                          </p:val>
                                        </p:tav>
                                      </p:tavLst>
                                    </p:anim>
                                    <p:set>
                                      <p:cBhvr>
                                        <p:cTn id="54" dur="1" fill="hold">
                                          <p:stCondLst>
                                            <p:cond delay="1499"/>
                                          </p:stCondLst>
                                        </p:cTn>
                                        <p:tgtEl>
                                          <p:spTgt spid="23"/>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1500"/>
                                        <p:tgtEl>
                                          <p:spTgt spid="24"/>
                                        </p:tgtEl>
                                        <p:attrNameLst>
                                          <p:attrName>ppt_x</p:attrName>
                                        </p:attrNameLst>
                                      </p:cBhvr>
                                      <p:tavLst>
                                        <p:tav tm="0">
                                          <p:val>
                                            <p:strVal val="ppt_x"/>
                                          </p:val>
                                        </p:tav>
                                        <p:tav tm="100000">
                                          <p:val>
                                            <p:strVal val="ppt_x"/>
                                          </p:val>
                                        </p:tav>
                                      </p:tavLst>
                                    </p:anim>
                                    <p:anim calcmode="lin" valueType="num">
                                      <p:cBhvr additive="base">
                                        <p:cTn id="57" dur="1500"/>
                                        <p:tgtEl>
                                          <p:spTgt spid="24"/>
                                        </p:tgtEl>
                                        <p:attrNameLst>
                                          <p:attrName>ppt_y</p:attrName>
                                        </p:attrNameLst>
                                      </p:cBhvr>
                                      <p:tavLst>
                                        <p:tav tm="0">
                                          <p:val>
                                            <p:strVal val="ppt_y"/>
                                          </p:val>
                                        </p:tav>
                                        <p:tav tm="100000">
                                          <p:val>
                                            <p:strVal val="1+ppt_h/2"/>
                                          </p:val>
                                        </p:tav>
                                      </p:tavLst>
                                    </p:anim>
                                    <p:set>
                                      <p:cBhvr>
                                        <p:cTn id="58" dur="1" fill="hold">
                                          <p:stCondLst>
                                            <p:cond delay="1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6" grpId="0" animBg="1"/>
      <p:bldP spid="17" grpId="0" animBg="1"/>
      <p:bldP spid="18" grpId="0"/>
      <p:bldP spid="19" grpId="0" animBg="1"/>
      <p:bldP spid="19" grpId="1" animBg="1"/>
      <p:bldP spid="20" grpId="0" animBg="1"/>
      <p:bldP spid="20" grpId="1" animBg="1"/>
      <p:bldP spid="23" grpId="0" animBg="1"/>
      <p:bldP spid="23" grpId="1" animBg="1"/>
      <p:bldP spid="24" grpId="0" animBg="1"/>
      <p:bldP spid="2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02AABD48-7F62-174B-98BD-03D513E3B1A1}"/>
              </a:ext>
            </a:extLst>
          </p:cNvPr>
          <p:cNvSpPr txBox="1">
            <a:spLocks noGrp="1"/>
          </p:cNvSpPr>
          <p:nvPr>
            <p:ph type="title"/>
          </p:nvPr>
        </p:nvSpPr>
        <p:spPr>
          <a:xfrm>
            <a:off x="1670400" y="112165"/>
            <a:ext cx="7948613"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Algebra tiles – key</a:t>
            </a:r>
          </a:p>
        </p:txBody>
      </p:sp>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9</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4D970DDE-3331-43C7-8808-F643520183D1}"/>
              </a:ext>
            </a:extLst>
          </p:cNvPr>
          <p:cNvSpPr txBox="1"/>
          <p:nvPr/>
        </p:nvSpPr>
        <p:spPr>
          <a:xfrm>
            <a:off x="-72000" y="165505"/>
            <a:ext cx="1679451" cy="461665"/>
          </a:xfrm>
          <a:prstGeom prst="rect">
            <a:avLst/>
          </a:prstGeom>
          <a:noFill/>
          <a:ln>
            <a:noFill/>
          </a:ln>
          <a:effectLst/>
        </p:spPr>
        <p:txBody>
          <a:bodyPr wrap="square" rtlCol="0">
            <a:spAutoFit/>
          </a:bodyPr>
          <a:lstStyle/>
          <a:p>
            <a:pPr algn="ctr"/>
            <a:r>
              <a:rPr lang="en-GB" sz="2400" b="1" dirty="0">
                <a:solidFill>
                  <a:schemeClr val="bg1"/>
                </a:solidFill>
                <a:latin typeface="Arial" panose="020B0604020202020204" pitchFamily="34" charset="0"/>
                <a:cs typeface="Arial" panose="020B0604020202020204" pitchFamily="34" charset="0"/>
              </a:rPr>
              <a:t>EXPLORE</a:t>
            </a:r>
          </a:p>
        </p:txBody>
      </p:sp>
      <p:sp>
        <p:nvSpPr>
          <p:cNvPr id="2" name="Rectangle 1">
            <a:extLst>
              <a:ext uri="{FF2B5EF4-FFF2-40B4-BE49-F238E27FC236}">
                <a16:creationId xmlns:a16="http://schemas.microsoft.com/office/drawing/2014/main" id="{215AC624-3B93-1974-5E83-AF44DF8F1595}"/>
              </a:ext>
            </a:extLst>
          </p:cNvPr>
          <p:cNvSpPr/>
          <p:nvPr/>
        </p:nvSpPr>
        <p:spPr>
          <a:xfrm rot="5400000" flipH="1">
            <a:off x="3643643" y="1843664"/>
            <a:ext cx="302400" cy="1696691"/>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059047A4-332D-B1F6-01D2-00578BD0826F}"/>
              </a:ext>
            </a:extLst>
          </p:cNvPr>
          <p:cNvSpPr/>
          <p:nvPr/>
        </p:nvSpPr>
        <p:spPr>
          <a:xfrm rot="5400000" flipH="1">
            <a:off x="7861858" y="1843664"/>
            <a:ext cx="356828" cy="1696691"/>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6EA2CC21-6CBB-31C5-AE86-AF7D08AE446E}"/>
              </a:ext>
            </a:extLst>
          </p:cNvPr>
          <p:cNvSpPr/>
          <p:nvPr/>
        </p:nvSpPr>
        <p:spPr>
          <a:xfrm rot="383632">
            <a:off x="3396671" y="1578226"/>
            <a:ext cx="421657" cy="413615"/>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5D0BCBF9-FBBB-0A80-3453-7FF76BF8D721}"/>
              </a:ext>
            </a:extLst>
          </p:cNvPr>
          <p:cNvSpPr/>
          <p:nvPr/>
        </p:nvSpPr>
        <p:spPr>
          <a:xfrm rot="383632">
            <a:off x="7587670" y="1578225"/>
            <a:ext cx="421657" cy="413615"/>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marR="0" lvl="0" indent="-285750" algn="ctr" defTabSz="914400" rtl="0" eaLnBrk="1" fontAlgn="auto" latinLnBrk="0" hangingPunct="1">
              <a:lnSpc>
                <a:spcPct val="100000"/>
              </a:lnSpc>
              <a:spcBef>
                <a:spcPts val="0"/>
              </a:spcBef>
              <a:spcAft>
                <a:spcPts val="0"/>
              </a:spcAft>
              <a:buClrTx/>
              <a:buSzTx/>
              <a:buFont typeface="Arial"/>
              <a:buChar char="•"/>
              <a:tabLst/>
              <a:defRPr/>
            </a:pPr>
            <a:endParaRPr lang="en-GB" sz="1800" i="0" u="none" strike="noStrike" kern="1200" cap="none" spc="0" normalizeH="0" baseline="0" noProof="0">
              <a:ln>
                <a:noFill/>
              </a:ln>
              <a:solidFill>
                <a:prstClr val="white"/>
              </a:solidFill>
              <a:effectLst/>
              <a:uLnTx/>
              <a:uFillTx/>
              <a:latin typeface="Calibri"/>
              <a:cs typeface="Calibri"/>
            </a:endParaRPr>
          </a:p>
        </p:txBody>
      </p:sp>
      <p:sp>
        <p:nvSpPr>
          <p:cNvPr id="15" name="Rectangle 14">
            <a:extLst>
              <a:ext uri="{FF2B5EF4-FFF2-40B4-BE49-F238E27FC236}">
                <a16:creationId xmlns:a16="http://schemas.microsoft.com/office/drawing/2014/main" id="{5018C379-4CFF-1545-99B7-7455E853D70E}"/>
              </a:ext>
            </a:extLst>
          </p:cNvPr>
          <p:cNvSpPr/>
          <p:nvPr/>
        </p:nvSpPr>
        <p:spPr>
          <a:xfrm rot="5400000" flipH="1">
            <a:off x="2915659" y="3374466"/>
            <a:ext cx="1758364" cy="1696692"/>
          </a:xfrm>
          <a:prstGeom prst="rect">
            <a:avLst/>
          </a:prstGeom>
          <a:solidFill>
            <a:srgbClr val="0020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EAB93E9B-9701-12CB-252A-7D6BC1A3FF79}"/>
              </a:ext>
            </a:extLst>
          </p:cNvPr>
          <p:cNvSpPr/>
          <p:nvPr/>
        </p:nvSpPr>
        <p:spPr>
          <a:xfrm rot="5400000" flipH="1">
            <a:off x="7147480" y="3374465"/>
            <a:ext cx="1758364" cy="1696692"/>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a:ln>
                <a:noFill/>
              </a:ln>
              <a:solidFill>
                <a:prstClr val="white"/>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877B99AC-8464-DCCB-065E-1C38352DB25D}"/>
              </a:ext>
            </a:extLst>
          </p:cNvPr>
          <p:cNvSpPr txBox="1"/>
          <p:nvPr/>
        </p:nvSpPr>
        <p:spPr>
          <a:xfrm>
            <a:off x="4872593" y="1558280"/>
            <a:ext cx="122464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Arial" panose="020B0604020202020204" pitchFamily="34" charset="0"/>
                <a:cs typeface="Arial" panose="020B0604020202020204" pitchFamily="34" charset="0"/>
              </a:rPr>
              <a:t>= 1</a:t>
            </a:r>
          </a:p>
        </p:txBody>
      </p:sp>
      <p:sp>
        <p:nvSpPr>
          <p:cNvPr id="30" name="TextBox 29">
            <a:extLst>
              <a:ext uri="{FF2B5EF4-FFF2-40B4-BE49-F238E27FC236}">
                <a16:creationId xmlns:a16="http://schemas.microsoft.com/office/drawing/2014/main" id="{F08D1149-D3FF-96F3-41F8-373CECC40A33}"/>
              </a:ext>
            </a:extLst>
          </p:cNvPr>
          <p:cNvSpPr txBox="1"/>
          <p:nvPr/>
        </p:nvSpPr>
        <p:spPr>
          <a:xfrm>
            <a:off x="9226877" y="1558280"/>
            <a:ext cx="122464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Arial" panose="020B0604020202020204" pitchFamily="34" charset="0"/>
                <a:cs typeface="Arial" panose="020B0604020202020204" pitchFamily="34" charset="0"/>
              </a:rPr>
              <a:t>= –1</a:t>
            </a:r>
          </a:p>
        </p:txBody>
      </p:sp>
      <p:sp>
        <p:nvSpPr>
          <p:cNvPr id="31" name="TextBox 30">
            <a:extLst>
              <a:ext uri="{FF2B5EF4-FFF2-40B4-BE49-F238E27FC236}">
                <a16:creationId xmlns:a16="http://schemas.microsoft.com/office/drawing/2014/main" id="{F4AE9BB2-8772-DCEB-C769-2B7A666B6045}"/>
              </a:ext>
            </a:extLst>
          </p:cNvPr>
          <p:cNvSpPr txBox="1"/>
          <p:nvPr/>
        </p:nvSpPr>
        <p:spPr>
          <a:xfrm>
            <a:off x="4872592" y="2439032"/>
            <a:ext cx="122464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Arial" panose="020B0604020202020204" pitchFamily="34" charset="0"/>
                <a:cs typeface="Arial" panose="020B0604020202020204" pitchFamily="34" charset="0"/>
              </a:rPr>
              <a:t>= </a:t>
            </a:r>
            <a:r>
              <a:rPr lang="en-US" sz="2800" dirty="0">
                <a:latin typeface="Times New Roman"/>
                <a:cs typeface="Calibri"/>
              </a:rPr>
              <a:t> </a:t>
            </a:r>
            <a:r>
              <a:rPr lang="en-US" sz="2800" i="1" dirty="0">
                <a:latin typeface="Times New Roman"/>
                <a:ea typeface="+mn-lt"/>
                <a:cs typeface="+mn-lt"/>
              </a:rPr>
              <a:t>x</a:t>
            </a:r>
            <a:endParaRPr lang="en-US" sz="2800" dirty="0">
              <a:latin typeface="Times New Roman"/>
              <a:cs typeface="Calibri"/>
            </a:endParaRPr>
          </a:p>
        </p:txBody>
      </p:sp>
      <p:sp>
        <p:nvSpPr>
          <p:cNvPr id="32" name="TextBox 31">
            <a:extLst>
              <a:ext uri="{FF2B5EF4-FFF2-40B4-BE49-F238E27FC236}">
                <a16:creationId xmlns:a16="http://schemas.microsoft.com/office/drawing/2014/main" id="{6F0A8E78-7215-770B-59F9-D6A1D83C47D0}"/>
              </a:ext>
            </a:extLst>
          </p:cNvPr>
          <p:cNvSpPr txBox="1"/>
          <p:nvPr/>
        </p:nvSpPr>
        <p:spPr>
          <a:xfrm>
            <a:off x="9226877" y="2439032"/>
            <a:ext cx="122464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Arial" panose="020B0604020202020204" pitchFamily="34" charset="0"/>
                <a:cs typeface="Arial" panose="020B0604020202020204" pitchFamily="34" charset="0"/>
              </a:rPr>
              <a:t>=</a:t>
            </a:r>
            <a:r>
              <a:rPr lang="en-US" sz="2800" dirty="0">
                <a:latin typeface="Times New Roman"/>
                <a:cs typeface="Calibri"/>
              </a:rPr>
              <a:t> –</a:t>
            </a:r>
            <a:r>
              <a:rPr lang="en-US" sz="2800" i="1" dirty="0">
                <a:latin typeface="Times New Roman"/>
                <a:ea typeface="+mn-lt"/>
                <a:cs typeface="+mn-lt"/>
              </a:rPr>
              <a:t>x</a:t>
            </a:r>
            <a:endParaRPr lang="en-US" sz="2800" dirty="0">
              <a:latin typeface="Times New Roman"/>
              <a:cs typeface="Calibri"/>
            </a:endParaRPr>
          </a:p>
        </p:txBody>
      </p:sp>
      <p:sp>
        <p:nvSpPr>
          <p:cNvPr id="33" name="TextBox 32">
            <a:extLst>
              <a:ext uri="{FF2B5EF4-FFF2-40B4-BE49-F238E27FC236}">
                <a16:creationId xmlns:a16="http://schemas.microsoft.com/office/drawing/2014/main" id="{C1A53A04-C152-DBB8-9C8D-2DA0356D62C3}"/>
              </a:ext>
            </a:extLst>
          </p:cNvPr>
          <p:cNvSpPr txBox="1"/>
          <p:nvPr/>
        </p:nvSpPr>
        <p:spPr>
          <a:xfrm>
            <a:off x="4862695" y="3972927"/>
            <a:ext cx="122464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Arial" panose="020B0604020202020204" pitchFamily="34" charset="0"/>
                <a:cs typeface="Arial" panose="020B0604020202020204" pitchFamily="34" charset="0"/>
              </a:rPr>
              <a:t>= </a:t>
            </a:r>
            <a:r>
              <a:rPr lang="en-US" sz="2800" dirty="0">
                <a:latin typeface="Times New Roman"/>
                <a:cs typeface="Calibri"/>
              </a:rPr>
              <a:t> </a:t>
            </a:r>
            <a:r>
              <a:rPr lang="en-US" sz="2800" i="1" dirty="0">
                <a:latin typeface="Times New Roman"/>
                <a:ea typeface="+mn-lt"/>
                <a:cs typeface="+mn-lt"/>
              </a:rPr>
              <a:t>x</a:t>
            </a:r>
            <a:r>
              <a:rPr lang="en-US" sz="2800" i="1" baseline="30000" dirty="0">
                <a:latin typeface="Times New Roman"/>
                <a:ea typeface="+mn-lt"/>
                <a:cs typeface="+mn-lt"/>
              </a:rPr>
              <a:t>2</a:t>
            </a:r>
            <a:endParaRPr lang="en-US" sz="2800" baseline="30000" dirty="0">
              <a:latin typeface="Times New Roman"/>
              <a:cs typeface="Calibri"/>
            </a:endParaRPr>
          </a:p>
        </p:txBody>
      </p:sp>
      <p:sp>
        <p:nvSpPr>
          <p:cNvPr id="34" name="TextBox 33">
            <a:extLst>
              <a:ext uri="{FF2B5EF4-FFF2-40B4-BE49-F238E27FC236}">
                <a16:creationId xmlns:a16="http://schemas.microsoft.com/office/drawing/2014/main" id="{9894AC11-EBC6-2BF1-5F7D-DA608E6DCFE9}"/>
              </a:ext>
            </a:extLst>
          </p:cNvPr>
          <p:cNvSpPr txBox="1"/>
          <p:nvPr/>
        </p:nvSpPr>
        <p:spPr>
          <a:xfrm>
            <a:off x="9226876" y="3972927"/>
            <a:ext cx="122464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Arial" panose="020B0604020202020204" pitchFamily="34" charset="0"/>
                <a:cs typeface="Arial" panose="020B0604020202020204" pitchFamily="34" charset="0"/>
              </a:rPr>
              <a:t>=</a:t>
            </a:r>
            <a:r>
              <a:rPr lang="en-US" sz="2800" dirty="0">
                <a:latin typeface="Times New Roman"/>
                <a:cs typeface="Calibri"/>
              </a:rPr>
              <a:t> –</a:t>
            </a:r>
            <a:r>
              <a:rPr lang="en-US" sz="2800" i="1" dirty="0">
                <a:latin typeface="Times New Roman"/>
                <a:ea typeface="+mn-lt"/>
                <a:cs typeface="+mn-lt"/>
              </a:rPr>
              <a:t>x</a:t>
            </a:r>
            <a:r>
              <a:rPr lang="en-US" sz="2800" i="1" baseline="30000" dirty="0">
                <a:latin typeface="Times New Roman"/>
                <a:ea typeface="+mn-lt"/>
                <a:cs typeface="+mn-lt"/>
              </a:rPr>
              <a:t>2</a:t>
            </a:r>
            <a:endParaRPr lang="en-US" sz="2800" baseline="30000" dirty="0">
              <a:latin typeface="Times New Roman"/>
              <a:cs typeface="Calibri"/>
            </a:endParaRPr>
          </a:p>
        </p:txBody>
      </p:sp>
    </p:spTree>
    <p:extLst>
      <p:ext uri="{BB962C8B-B14F-4D97-AF65-F5344CB8AC3E}">
        <p14:creationId xmlns:p14="http://schemas.microsoft.com/office/powerpoint/2010/main" val="1086633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ln>
          <a:noFill/>
        </a:ln>
      </a:spPr>
      <a:bodyPr rtlCol="0" anchor="t"/>
      <a:lstStyle>
        <a:defPPr algn="l">
          <a:defRPr sz="2400" dirty="0" smtClean="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A5EAA7B92BF643A9DF7FB42895D1F6" ma:contentTypeVersion="18" ma:contentTypeDescription="Create a new document." ma:contentTypeScope="" ma:versionID="c62f68ab48f709daf7a1cf300eba7c75">
  <xsd:schema xmlns:xsd="http://www.w3.org/2001/XMLSchema" xmlns:xs="http://www.w3.org/2001/XMLSchema" xmlns:p="http://schemas.microsoft.com/office/2006/metadata/properties" xmlns:ns2="d8465555-14fc-4b2a-bc04-d86be66f091c" xmlns:ns3="24ec57ad-4400-4e6b-b0ee-7b1e20d69afc" targetNamespace="http://schemas.microsoft.com/office/2006/metadata/properties" ma:root="true" ma:fieldsID="de1bd6db52eb86d31f395a493fb595d2" ns2:_="" ns3:_="">
    <xsd:import namespace="d8465555-14fc-4b2a-bc04-d86be66f091c"/>
    <xsd:import namespace="24ec57ad-4400-4e6b-b0ee-7b1e20d69a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465555-14fc-4b2a-bc04-d86be66f09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ec57ad-4400-4e6b-b0ee-7b1e20d69a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742d19-9655-4749-864c-21a7180a672d}" ma:internalName="TaxCatchAll" ma:showField="CatchAllData" ma:web="24ec57ad-4400-4e6b-b0ee-7b1e20d69a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4ec57ad-4400-4e6b-b0ee-7b1e20d69afc" xsi:nil="true"/>
    <lcf76f155ced4ddcb4097134ff3c332f xmlns="d8465555-14fc-4b2a-bc04-d86be66f091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5750DE2-DA89-48CE-9F79-28D425E37724}">
  <ds:schemaRefs>
    <ds:schemaRef ds:uri="http://schemas.microsoft.com/sharepoint/v3/contenttype/forms"/>
  </ds:schemaRefs>
</ds:datastoreItem>
</file>

<file path=customXml/itemProps2.xml><?xml version="1.0" encoding="utf-8"?>
<ds:datastoreItem xmlns:ds="http://schemas.openxmlformats.org/officeDocument/2006/customXml" ds:itemID="{EA3A3FFB-FFB5-4220-972F-2F3AC81A77B6}"/>
</file>

<file path=customXml/itemProps3.xml><?xml version="1.0" encoding="utf-8"?>
<ds:datastoreItem xmlns:ds="http://schemas.openxmlformats.org/officeDocument/2006/customXml" ds:itemID="{F054519A-5C88-4765-8DF4-097EB505FC69}">
  <ds:schemaRefs>
    <ds:schemaRef ds:uri="http://schemas.microsoft.com/office/infopath/2007/PartnerControls"/>
    <ds:schemaRef ds:uri="http://schemas.openxmlformats.org/package/2006/metadata/core-properties"/>
    <ds:schemaRef ds:uri="http://purl.org/dc/dcmitype/"/>
    <ds:schemaRef ds:uri="http://purl.org/dc/elements/1.1/"/>
    <ds:schemaRef ds:uri="http://purl.org/dc/terms/"/>
    <ds:schemaRef ds:uri="2bfdf3e8-25da-4e74-b057-a0e02081974e"/>
    <ds:schemaRef ds:uri="http://www.w3.org/XML/1998/namespace"/>
    <ds:schemaRef ds:uri="http://schemas.microsoft.com/office/2006/metadata/properties"/>
    <ds:schemaRef ds:uri="http://schemas.microsoft.com/office/2006/documentManagement/types"/>
    <ds:schemaRef ds:uri="5ffe337d-894c-4309-8959-e0fd255197bb"/>
  </ds:schemaRefs>
</ds:datastoreItem>
</file>

<file path=docProps/app.xml><?xml version="1.0" encoding="utf-8"?>
<Properties xmlns="http://schemas.openxmlformats.org/officeDocument/2006/extended-properties" xmlns:vt="http://schemas.openxmlformats.org/officeDocument/2006/docPropsVTypes">
  <TotalTime>35416</TotalTime>
  <Words>4174</Words>
  <Application>Microsoft Macintosh PowerPoint</Application>
  <PresentationFormat>Widescreen</PresentationFormat>
  <Paragraphs>731</Paragraphs>
  <Slides>37</Slides>
  <Notes>37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Arial</vt:lpstr>
      <vt:lpstr>Bariol Regular</vt:lpstr>
      <vt:lpstr>Calibri</vt:lpstr>
      <vt:lpstr>Cambria Math</vt:lpstr>
      <vt:lpstr>Century Gothic</vt:lpstr>
      <vt:lpstr>Open Sans</vt:lpstr>
      <vt:lpstr>Times New Roman</vt:lpstr>
      <vt:lpstr>Office Theme</vt:lpstr>
      <vt:lpstr>Custom Design</vt:lpstr>
      <vt:lpstr>Lesson 31:  Solving equations</vt:lpstr>
      <vt:lpstr>Weighing it up</vt:lpstr>
      <vt:lpstr>Solving equations</vt:lpstr>
      <vt:lpstr>Balance</vt:lpstr>
      <vt:lpstr>PowerPoint Presentation</vt:lpstr>
      <vt:lpstr>PowerPoint Presentation</vt:lpstr>
      <vt:lpstr>Solving equations</vt:lpstr>
      <vt:lpstr>Algebra tiles</vt:lpstr>
      <vt:lpstr>Algebra tiles – key</vt:lpstr>
      <vt:lpstr>Algebra tiles and equations</vt:lpstr>
      <vt:lpstr>One-step equations</vt:lpstr>
      <vt:lpstr>Solving one step equations with tiles</vt:lpstr>
      <vt:lpstr>Solving one step equations</vt:lpstr>
      <vt:lpstr>Solving more equations</vt:lpstr>
      <vt:lpstr>Solving equations in two steps</vt:lpstr>
      <vt:lpstr>Zero pairs</vt:lpstr>
      <vt:lpstr>Solving equations in two steps with tiles</vt:lpstr>
      <vt:lpstr>Solving equations in two steps</vt:lpstr>
      <vt:lpstr>Solving equations in three steps</vt:lpstr>
      <vt:lpstr>PowerPoint Presentation</vt:lpstr>
      <vt:lpstr>Solving equations</vt:lpstr>
      <vt:lpstr>Solving equations answers (a–c)</vt:lpstr>
      <vt:lpstr>Solving equations answers (d–f)</vt:lpstr>
      <vt:lpstr>Solving equations answers (g–i)</vt:lpstr>
      <vt:lpstr>Solving equations answers (j–l)</vt:lpstr>
      <vt:lpstr>Solving equations answers (m)</vt:lpstr>
      <vt:lpstr>Spot the mistake</vt:lpstr>
      <vt:lpstr>Spot the mistake answers (1–2)</vt:lpstr>
      <vt:lpstr>Spot the mistake answers (3–4)</vt:lpstr>
      <vt:lpstr>Spot the mistake answers (5–6)</vt:lpstr>
      <vt:lpstr>Spot the mistake answers (7–8)</vt:lpstr>
      <vt:lpstr>Summary</vt:lpstr>
      <vt:lpstr>Practice question (1) </vt:lpstr>
      <vt:lpstr>Practice question (2) </vt:lpstr>
      <vt:lpstr>Practice question (3) </vt:lpstr>
      <vt:lpstr>Lesson review:  Solving equations</vt:lpstr>
      <vt:lpstr>Lesson 31:  Credits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Centres for Excellence Mastery Lesson Slides</dc:title>
  <dc:subject/>
  <dc:creator>Pearson</dc:creator>
  <cp:keywords/>
  <dc:description/>
  <cp:lastModifiedBy>Steve Pardoe</cp:lastModifiedBy>
  <cp:revision>508</cp:revision>
  <dcterms:created xsi:type="dcterms:W3CDTF">2019-07-11T15:46:02Z</dcterms:created>
  <dcterms:modified xsi:type="dcterms:W3CDTF">2023-03-29T09:42:50Z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0x010100E1A5EAA7B92BF643A9DF7FB42895D1F6</vt:lpwstr>
  </property>
</Properties>
</file>