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 id="2147483672" r:id="rId5"/>
  </p:sldMasterIdLst>
  <p:notesMasterIdLst>
    <p:notesMasterId r:id="rId35"/>
  </p:notesMasterIdLst>
  <p:sldIdLst>
    <p:sldId id="327" r:id="rId6"/>
    <p:sldId id="256" r:id="rId7"/>
    <p:sldId id="257" r:id="rId8"/>
    <p:sldId id="258" r:id="rId9"/>
    <p:sldId id="259" r:id="rId10"/>
    <p:sldId id="260"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328" r:id="rId31"/>
    <p:sldId id="329" r:id="rId32"/>
    <p:sldId id="285" r:id="rId33"/>
    <p:sldId id="286"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iYSBShx1GuQ8i9olldkhwrEYj/N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9AC1C-7B49-93FF-9D4D-5A7A69B6E107}" name="Rose Parkin" initials="RP" userId="a9affac8917e8dd4" providerId="Windows Live"/>
  <p188:author id="{1171D62C-38AB-798B-31BA-C98494FB7663}" name="Lynette Woodward" initials="LW" userId="13fbb54c17c89d9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Colquitt" initials="SC" lastIdx="7" clrIdx="0">
    <p:extLst>
      <p:ext uri="{19B8F6BF-5375-455C-9EA6-DF929625EA0E}">
        <p15:presenceInfo xmlns:p15="http://schemas.microsoft.com/office/powerpoint/2012/main" userId="1bc9ee965db69a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9D79C2-6B54-CF49-BF2F-1AD7B00AE387}" v="9" dt="2023-03-30T11:19:30.377"/>
  </p1510:revLst>
</p1510:revInfo>
</file>

<file path=ppt/tableStyles.xml><?xml version="1.0" encoding="utf-8"?>
<a:tblStyleLst xmlns:a="http://schemas.openxmlformats.org/drawingml/2006/main" def="{D28F7FA3-90C6-4419-BCD3-F598DE76BCC1}">
  <a:tblStyle styleId="{D28F7FA3-90C6-4419-BCD3-F598DE76BCC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04" autoAdjust="0"/>
    <p:restoredTop sz="72857" autoAdjust="0"/>
  </p:normalViewPr>
  <p:slideViewPr>
    <p:cSldViewPr snapToGrid="0">
      <p:cViewPr varScale="1">
        <p:scale>
          <a:sx n="91" d="100"/>
          <a:sy n="91" d="100"/>
        </p:scale>
        <p:origin x="1456"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customschemas.google.com/relationships/presentationmetadata" Target="meta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46"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Pardoe" userId="6fa2db72-1fdb-41be-8a25-f49a2205c689" providerId="ADAL" clId="{909D79C2-6B54-CF49-BF2F-1AD7B00AE387}"/>
    <pc:docChg chg="undo redo custSel modSld">
      <pc:chgData name="Steve Pardoe" userId="6fa2db72-1fdb-41be-8a25-f49a2205c689" providerId="ADAL" clId="{909D79C2-6B54-CF49-BF2F-1AD7B00AE387}" dt="2023-03-30T12:00:06.419" v="780" actId="20577"/>
      <pc:docMkLst>
        <pc:docMk/>
      </pc:docMkLst>
      <pc:sldChg chg="modNotesTx">
        <pc:chgData name="Steve Pardoe" userId="6fa2db72-1fdb-41be-8a25-f49a2205c689" providerId="ADAL" clId="{909D79C2-6B54-CF49-BF2F-1AD7B00AE387}" dt="2023-03-30T10:55:27.131" v="8" actId="20577"/>
        <pc:sldMkLst>
          <pc:docMk/>
          <pc:sldMk cId="0" sldId="267"/>
        </pc:sldMkLst>
      </pc:sldChg>
      <pc:sldChg chg="modNotesTx">
        <pc:chgData name="Steve Pardoe" userId="6fa2db72-1fdb-41be-8a25-f49a2205c689" providerId="ADAL" clId="{909D79C2-6B54-CF49-BF2F-1AD7B00AE387}" dt="2023-03-30T10:59:27.939" v="122" actId="20577"/>
        <pc:sldMkLst>
          <pc:docMk/>
          <pc:sldMk cId="0" sldId="277"/>
        </pc:sldMkLst>
      </pc:sldChg>
      <pc:sldChg chg="addSp delSp modSp mod delAnim modAnim modNotesTx">
        <pc:chgData name="Steve Pardoe" userId="6fa2db72-1fdb-41be-8a25-f49a2205c689" providerId="ADAL" clId="{909D79C2-6B54-CF49-BF2F-1AD7B00AE387}" dt="2023-03-30T12:00:06.419" v="780" actId="20577"/>
        <pc:sldMkLst>
          <pc:docMk/>
          <pc:sldMk cId="0" sldId="328"/>
        </pc:sldMkLst>
        <pc:spChg chg="add del mod">
          <ac:chgData name="Steve Pardoe" userId="6fa2db72-1fdb-41be-8a25-f49a2205c689" providerId="ADAL" clId="{909D79C2-6B54-CF49-BF2F-1AD7B00AE387}" dt="2023-03-30T11:03:55.145" v="149" actId="478"/>
          <ac:spMkLst>
            <pc:docMk/>
            <pc:sldMk cId="0" sldId="328"/>
            <ac:spMk id="2" creationId="{00000000-0000-0000-0000-000000000000}"/>
          </ac:spMkLst>
        </pc:spChg>
        <pc:spChg chg="add mod">
          <ac:chgData name="Steve Pardoe" userId="6fa2db72-1fdb-41be-8a25-f49a2205c689" providerId="ADAL" clId="{909D79C2-6B54-CF49-BF2F-1AD7B00AE387}" dt="2023-03-30T11:03:58.645" v="153" actId="164"/>
          <ac:spMkLst>
            <pc:docMk/>
            <pc:sldMk cId="0" sldId="328"/>
            <ac:spMk id="3" creationId="{14084A89-4600-BAF4-3CCE-32420384BFC2}"/>
          </ac:spMkLst>
        </pc:spChg>
        <pc:spChg chg="mod">
          <ac:chgData name="Steve Pardoe" userId="6fa2db72-1fdb-41be-8a25-f49a2205c689" providerId="ADAL" clId="{909D79C2-6B54-CF49-BF2F-1AD7B00AE387}" dt="2023-03-30T11:03:58.645" v="153" actId="164"/>
          <ac:spMkLst>
            <pc:docMk/>
            <pc:sldMk cId="0" sldId="328"/>
            <ac:spMk id="4" creationId="{00000000-0000-0000-0000-000000000000}"/>
          </ac:spMkLst>
        </pc:spChg>
        <pc:spChg chg="mod">
          <ac:chgData name="Steve Pardoe" userId="6fa2db72-1fdb-41be-8a25-f49a2205c689" providerId="ADAL" clId="{909D79C2-6B54-CF49-BF2F-1AD7B00AE387}" dt="2023-03-30T11:03:58.645" v="153" actId="164"/>
          <ac:spMkLst>
            <pc:docMk/>
            <pc:sldMk cId="0" sldId="328"/>
            <ac:spMk id="5" creationId="{00000000-0000-0000-0000-000000000000}"/>
          </ac:spMkLst>
        </pc:spChg>
        <pc:spChg chg="mod">
          <ac:chgData name="Steve Pardoe" userId="6fa2db72-1fdb-41be-8a25-f49a2205c689" providerId="ADAL" clId="{909D79C2-6B54-CF49-BF2F-1AD7B00AE387}" dt="2023-03-30T11:03:58.645" v="153" actId="164"/>
          <ac:spMkLst>
            <pc:docMk/>
            <pc:sldMk cId="0" sldId="328"/>
            <ac:spMk id="6" creationId="{00000000-0000-0000-0000-000000000000}"/>
          </ac:spMkLst>
        </pc:spChg>
        <pc:spChg chg="mod">
          <ac:chgData name="Steve Pardoe" userId="6fa2db72-1fdb-41be-8a25-f49a2205c689" providerId="ADAL" clId="{909D79C2-6B54-CF49-BF2F-1AD7B00AE387}" dt="2023-03-30T11:04:02.981" v="154" actId="20577"/>
          <ac:spMkLst>
            <pc:docMk/>
            <pc:sldMk cId="0" sldId="328"/>
            <ac:spMk id="7" creationId="{00000000-0000-0000-0000-000000000000}"/>
          </ac:spMkLst>
        </pc:spChg>
        <pc:spChg chg="mod">
          <ac:chgData name="Steve Pardoe" userId="6fa2db72-1fdb-41be-8a25-f49a2205c689" providerId="ADAL" clId="{909D79C2-6B54-CF49-BF2F-1AD7B00AE387}" dt="2023-03-30T11:21:57.465" v="703" actId="1076"/>
          <ac:spMkLst>
            <pc:docMk/>
            <pc:sldMk cId="0" sldId="328"/>
            <ac:spMk id="8" creationId="{00000000-0000-0000-0000-000000000000}"/>
          </ac:spMkLst>
        </pc:spChg>
        <pc:spChg chg="add del mod">
          <ac:chgData name="Steve Pardoe" userId="6fa2db72-1fdb-41be-8a25-f49a2205c689" providerId="ADAL" clId="{909D79C2-6B54-CF49-BF2F-1AD7B00AE387}" dt="2023-03-30T11:24:39.202" v="715" actId="478"/>
          <ac:spMkLst>
            <pc:docMk/>
            <pc:sldMk cId="0" sldId="328"/>
            <ac:spMk id="10" creationId="{F74BA6B8-5A88-975A-21C1-51C83881A742}"/>
          </ac:spMkLst>
        </pc:spChg>
        <pc:spChg chg="add del mod">
          <ac:chgData name="Steve Pardoe" userId="6fa2db72-1fdb-41be-8a25-f49a2205c689" providerId="ADAL" clId="{909D79C2-6B54-CF49-BF2F-1AD7B00AE387}" dt="2023-03-30T11:24:46.290" v="718" actId="478"/>
          <ac:spMkLst>
            <pc:docMk/>
            <pc:sldMk cId="0" sldId="328"/>
            <ac:spMk id="11" creationId="{CEC195A8-2143-DDDB-493A-B3E6E7538678}"/>
          </ac:spMkLst>
        </pc:spChg>
        <pc:spChg chg="add del mod">
          <ac:chgData name="Steve Pardoe" userId="6fa2db72-1fdb-41be-8a25-f49a2205c689" providerId="ADAL" clId="{909D79C2-6B54-CF49-BF2F-1AD7B00AE387}" dt="2023-03-30T11:24:43.298" v="717" actId="478"/>
          <ac:spMkLst>
            <pc:docMk/>
            <pc:sldMk cId="0" sldId="328"/>
            <ac:spMk id="12" creationId="{F020593A-2A35-9AB0-1D07-87EFE56BDE23}"/>
          </ac:spMkLst>
        </pc:spChg>
        <pc:spChg chg="del mod">
          <ac:chgData name="Steve Pardoe" userId="6fa2db72-1fdb-41be-8a25-f49a2205c689" providerId="ADAL" clId="{909D79C2-6B54-CF49-BF2F-1AD7B00AE387}" dt="2023-03-30T11:24:41.305" v="716" actId="478"/>
          <ac:spMkLst>
            <pc:docMk/>
            <pc:sldMk cId="0" sldId="328"/>
            <ac:spMk id="24" creationId="{00000000-0000-0000-0000-000000000000}"/>
          </ac:spMkLst>
        </pc:spChg>
        <pc:grpChg chg="add mod">
          <ac:chgData name="Steve Pardoe" userId="6fa2db72-1fdb-41be-8a25-f49a2205c689" providerId="ADAL" clId="{909D79C2-6B54-CF49-BF2F-1AD7B00AE387}" dt="2023-03-30T11:24:49.108" v="719" actId="1076"/>
          <ac:grpSpMkLst>
            <pc:docMk/>
            <pc:sldMk cId="0" sldId="328"/>
            <ac:grpSpMk id="9" creationId="{6A1A0907-0006-92AA-E5D4-A15292E277D6}"/>
          </ac:grpSpMkLst>
        </pc:grpChg>
      </pc:sldChg>
      <pc:sldChg chg="addSp delSp modSp mod delAnim modAnim">
        <pc:chgData name="Steve Pardoe" userId="6fa2db72-1fdb-41be-8a25-f49a2205c689" providerId="ADAL" clId="{909D79C2-6B54-CF49-BF2F-1AD7B00AE387}" dt="2023-03-30T11:25:01.078" v="722" actId="14100"/>
        <pc:sldMkLst>
          <pc:docMk/>
          <pc:sldMk cId="0" sldId="329"/>
        </pc:sldMkLst>
        <pc:spChg chg="mod">
          <ac:chgData name="Steve Pardoe" userId="6fa2db72-1fdb-41be-8a25-f49a2205c689" providerId="ADAL" clId="{909D79C2-6B54-CF49-BF2F-1AD7B00AE387}" dt="2023-03-30T11:25:01.078" v="722" actId="14100"/>
          <ac:spMkLst>
            <pc:docMk/>
            <pc:sldMk cId="0" sldId="329"/>
            <ac:spMk id="4" creationId="{00000000-0000-0000-0000-000000000000}"/>
          </ac:spMkLst>
        </pc:spChg>
        <pc:spChg chg="add del mod">
          <ac:chgData name="Steve Pardoe" userId="6fa2db72-1fdb-41be-8a25-f49a2205c689" providerId="ADAL" clId="{909D79C2-6B54-CF49-BF2F-1AD7B00AE387}" dt="2023-03-30T11:24:57.437" v="721" actId="478"/>
          <ac:spMkLst>
            <pc:docMk/>
            <pc:sldMk cId="0" sldId="329"/>
            <ac:spMk id="5" creationId="{656DFCCB-DE8E-988D-9B6D-F66C36F79AC4}"/>
          </ac:spMkLst>
        </pc:spChg>
        <pc:spChg chg="add del">
          <ac:chgData name="Steve Pardoe" userId="6fa2db72-1fdb-41be-8a25-f49a2205c689" providerId="ADAL" clId="{909D79C2-6B54-CF49-BF2F-1AD7B00AE387}" dt="2023-03-30T11:24:55.515" v="720" actId="478"/>
          <ac:spMkLst>
            <pc:docMk/>
            <pc:sldMk cId="0" sldId="329"/>
            <ac:spMk id="6" creationId="{66B99C14-3536-E090-91D3-356EA821A42D}"/>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3-14T17:19:09.168" idx="2">
    <p:pos x="2736" y="194"/>
    <p:text>QUERY: would we benefit from a master slide with the logos across the top included. At the moment the Credits slides all show the logos in different positions.</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kern="1200" dirty="0">
                <a:solidFill>
                  <a:schemeClr val="tx1"/>
                </a:solidFill>
                <a:effectLst/>
                <a:latin typeface="+mn-lt"/>
                <a:ea typeface="+mn-ea"/>
                <a:cs typeface="+mn-cs"/>
              </a:rPr>
              <a:t>Tutor guidance</a:t>
            </a:r>
            <a:r>
              <a:rPr lang="en-GB" dirty="0"/>
              <a:t> </a:t>
            </a:r>
            <a:r>
              <a:rPr lang="en-GB" sz="1200" kern="1200" dirty="0">
                <a:solidFill>
                  <a:schemeClr val="tx1"/>
                </a:solidFill>
                <a:effectLst/>
                <a:latin typeface="+mn-lt"/>
                <a:ea typeface="+mn-ea"/>
                <a:cs typeface="+mn-cs"/>
              </a:rPr>
              <a:t>for lesson introduction:</a:t>
            </a:r>
            <a:r>
              <a:rPr lang="en-GB" dirty="0"/>
              <a:t>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Request confident/fluent learner read lesson objectives to the group.</a:t>
            </a:r>
            <a:endParaRPr lang="en-GB" sz="1200"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Reiterate and clarify learning objectives.</a:t>
            </a:r>
            <a:endParaRPr lang="en-GB" sz="1200"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dirty="0"/>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d0e9f59bf9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1d0e9f59bf9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GB" dirty="0"/>
              <a:t>Discuss multiplying by factors greater than 9, i.e. 2-digits. </a:t>
            </a:r>
            <a:endParaRPr dirty="0"/>
          </a:p>
          <a:p>
            <a:pPr marL="0" lvl="0" indent="0" algn="l" rtl="0">
              <a:lnSpc>
                <a:spcPct val="100000"/>
              </a:lnSpc>
              <a:spcBef>
                <a:spcPts val="0"/>
              </a:spcBef>
              <a:spcAft>
                <a:spcPts val="0"/>
              </a:spcAft>
              <a:buSzPts val="1400"/>
              <a:buNone/>
            </a:pPr>
            <a:r>
              <a:rPr lang="en-GB" dirty="0"/>
              <a:t>Explain/discuss that this is the same method but has to be repeated for each of the multiplier’s digits.</a:t>
            </a:r>
            <a:endParaRPr dirty="0"/>
          </a:p>
          <a:p>
            <a:pPr marL="0" lvl="0" indent="0" algn="l" rtl="0">
              <a:lnSpc>
                <a:spcPct val="100000"/>
              </a:lnSpc>
              <a:spcBef>
                <a:spcPts val="0"/>
              </a:spcBef>
              <a:spcAft>
                <a:spcPts val="0"/>
              </a:spcAft>
              <a:buSzPts val="1400"/>
              <a:buNone/>
            </a:pPr>
            <a:r>
              <a:rPr lang="en-GB" dirty="0"/>
              <a:t>Ask the question ‘</a:t>
            </a:r>
            <a:r>
              <a:rPr lang="en-GB" i="0" dirty="0"/>
              <a:t>What are the values of the digits in 13?’</a:t>
            </a:r>
            <a:r>
              <a:rPr lang="en-GB" dirty="0"/>
              <a:t> Make sure all learners are efficient at deconstructing it into 10 and 3.</a:t>
            </a:r>
            <a:endParaRPr dirty="0"/>
          </a:p>
          <a:p>
            <a:pPr marL="0" lvl="0" indent="0" algn="l" rtl="0">
              <a:lnSpc>
                <a:spcPct val="100000"/>
              </a:lnSpc>
              <a:spcBef>
                <a:spcPts val="0"/>
              </a:spcBef>
              <a:spcAft>
                <a:spcPts val="0"/>
              </a:spcAft>
              <a:buSzPts val="1400"/>
              <a:buNone/>
            </a:pPr>
            <a:r>
              <a:rPr lang="en-GB" dirty="0"/>
              <a:t>To reinforce that the algorithm is a more efficient method, take time to go through this procedure, repeating previous work for the 10 and for the 3, before adding to an answer.</a:t>
            </a:r>
            <a:endParaRPr dirty="0"/>
          </a:p>
          <a:p>
            <a:pPr marL="0" lvl="0" indent="0" algn="l" rtl="0">
              <a:lnSpc>
                <a:spcPct val="100000"/>
              </a:lnSpc>
              <a:spcBef>
                <a:spcPts val="0"/>
              </a:spcBef>
              <a:spcAft>
                <a:spcPts val="0"/>
              </a:spcAft>
              <a:buSzPts val="1400"/>
              <a:buNone/>
            </a:pPr>
            <a:r>
              <a:rPr lang="en-GB" dirty="0"/>
              <a:t>Emphasise that with increased steps comes the increased likelihood of making an error and that this method takes too much time.</a:t>
            </a:r>
            <a:endParaRPr dirty="0"/>
          </a:p>
          <a:p>
            <a:pPr marL="0" indent="0"/>
            <a:r>
              <a:rPr lang="en-GB" dirty="0"/>
              <a:t>Arrive at the conclusion that a more efficient written method is needed i.e. an algorithm but the place value is important to understanding why the algorithm works. </a:t>
            </a:r>
            <a:endParaRPr dirty="0"/>
          </a:p>
        </p:txBody>
      </p:sp>
      <p:sp>
        <p:nvSpPr>
          <p:cNvPr id="329" name="Google Shape;329;g1d0e9f59bf9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9b8f9e158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19b8f9e158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Misconceptions to pull out</a:t>
            </a:r>
            <a:endParaRPr/>
          </a:p>
          <a:p>
            <a:pPr marL="457200" lvl="0" indent="-304800" algn="l" rtl="0">
              <a:lnSpc>
                <a:spcPct val="100000"/>
              </a:lnSpc>
              <a:spcBef>
                <a:spcPts val="0"/>
              </a:spcBef>
              <a:spcAft>
                <a:spcPts val="0"/>
              </a:spcAft>
              <a:buClr>
                <a:schemeClr val="dk1"/>
              </a:buClr>
              <a:buSzPts val="1200"/>
              <a:buFont typeface="Calibri"/>
              <a:buChar char="-"/>
            </a:pPr>
            <a:r>
              <a:rPr lang="en-GB"/>
              <a:t>Adding 0 when multiplying by 10</a:t>
            </a:r>
            <a:endParaRPr/>
          </a:p>
          <a:p>
            <a:pPr marL="457200" lvl="0" indent="-304800" algn="l" rtl="0">
              <a:lnSpc>
                <a:spcPct val="100000"/>
              </a:lnSpc>
              <a:spcBef>
                <a:spcPts val="0"/>
              </a:spcBef>
              <a:spcAft>
                <a:spcPts val="0"/>
              </a:spcAft>
              <a:buClr>
                <a:schemeClr val="dk1"/>
              </a:buClr>
              <a:buSzPts val="1200"/>
              <a:buFont typeface="Calibri"/>
              <a:buChar char="-"/>
            </a:pPr>
            <a:r>
              <a:rPr lang="en-GB"/>
              <a:t>Multiplying makes the answer bigger</a:t>
            </a:r>
            <a:endParaRPr/>
          </a:p>
          <a:p>
            <a:pPr marL="0" lvl="0" indent="0" algn="l" rtl="0">
              <a:lnSpc>
                <a:spcPct val="100000"/>
              </a:lnSpc>
              <a:spcBef>
                <a:spcPts val="0"/>
              </a:spcBef>
              <a:spcAft>
                <a:spcPts val="0"/>
              </a:spcAft>
              <a:buClr>
                <a:schemeClr val="dk1"/>
              </a:buClr>
              <a:buSzPts val="1100"/>
              <a:buFont typeface="Arial"/>
              <a:buNone/>
            </a:pPr>
            <a:r>
              <a:rPr lang="en-GB"/>
              <a:t>Discussion points</a:t>
            </a:r>
            <a:endParaRPr/>
          </a:p>
          <a:p>
            <a:pPr marL="457200" lvl="0" indent="-317500" algn="l" rtl="0">
              <a:lnSpc>
                <a:spcPct val="100000"/>
              </a:lnSpc>
              <a:spcBef>
                <a:spcPts val="0"/>
              </a:spcBef>
              <a:spcAft>
                <a:spcPts val="0"/>
              </a:spcAft>
              <a:buSzPts val="1400"/>
              <a:buChar char="-"/>
            </a:pPr>
            <a:r>
              <a:rPr lang="en-GB"/>
              <a:t>Repeated addition</a:t>
            </a:r>
            <a:endParaRPr/>
          </a:p>
          <a:p>
            <a:pPr marL="457200" lvl="0" indent="-317500" algn="l" rtl="0">
              <a:lnSpc>
                <a:spcPct val="100000"/>
              </a:lnSpc>
              <a:spcBef>
                <a:spcPts val="0"/>
              </a:spcBef>
              <a:spcAft>
                <a:spcPts val="0"/>
              </a:spcAft>
              <a:buSzPts val="1400"/>
              <a:buChar char="-"/>
            </a:pPr>
            <a:r>
              <a:rPr lang="en-GB"/>
              <a:t>How to check (estimation)</a:t>
            </a:r>
            <a:endParaRPr/>
          </a:p>
        </p:txBody>
      </p:sp>
      <p:sp>
        <p:nvSpPr>
          <p:cNvPr id="370" name="Google Shape;370;g19b8f9e158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992a15f77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1992a15f775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r>
              <a:rPr lang="en-GB" dirty="0"/>
              <a:t>Discussion around what multiplication is and why we need it. </a:t>
            </a:r>
          </a:p>
          <a:p>
            <a:pPr marL="0" indent="0"/>
            <a:r>
              <a:rPr lang="en-GB" dirty="0"/>
              <a:t>Introduce the array as a way of showing why we use multiplication and discuss alternatives to counting individual circles, for example:</a:t>
            </a:r>
          </a:p>
          <a:p>
            <a:pPr marL="0" indent="0">
              <a:buFont typeface="Arial" panose="020B0604020202020204" pitchFamily="34" charset="0"/>
              <a:buNone/>
            </a:pPr>
            <a:r>
              <a:rPr lang="en-GB" dirty="0"/>
              <a:t>- Count how many there are in each column (or row), then add same number for each subsequent column (or row)</a:t>
            </a:r>
          </a:p>
          <a:p>
            <a:pPr marL="0" indent="0">
              <a:buFont typeface="Arial" panose="020B0604020202020204" pitchFamily="34" charset="0"/>
              <a:buNone/>
            </a:pPr>
            <a:r>
              <a:rPr lang="en-GB" dirty="0"/>
              <a:t>Leading to:</a:t>
            </a:r>
          </a:p>
          <a:p>
            <a:pPr marL="0" indent="0">
              <a:buFont typeface="Arial" panose="020B0604020202020204" pitchFamily="34" charset="0"/>
              <a:buNone/>
            </a:pPr>
            <a:r>
              <a:rPr lang="en-GB" dirty="0"/>
              <a:t>- Multiply the number in each column (or row) by the number of rows (or columns)</a:t>
            </a:r>
          </a:p>
          <a:p>
            <a:pPr marL="0" indent="0">
              <a:buFont typeface="Arial" panose="020B0604020202020204" pitchFamily="34" charset="0"/>
              <a:buNone/>
            </a:pPr>
            <a:r>
              <a:rPr lang="en-GB" dirty="0"/>
              <a:t>Leading to:</a:t>
            </a:r>
          </a:p>
          <a:p>
            <a:pPr marL="0" indent="0">
              <a:buFont typeface="Arial" panose="020B0604020202020204" pitchFamily="34" charset="0"/>
              <a:buNone/>
            </a:pPr>
            <a:r>
              <a:rPr lang="en-GB" dirty="0"/>
              <a:t>- Multiply the number of columns by the number of rows</a:t>
            </a:r>
          </a:p>
          <a:p>
            <a:pPr marL="0" indent="0"/>
            <a:endParaRPr lang="en-GB" dirty="0"/>
          </a:p>
          <a:p>
            <a:pPr marL="0" indent="0"/>
            <a:r>
              <a:rPr lang="en-GB" dirty="0"/>
              <a:t>Explain that it doesn’t matter which option you use to (rows x columns, or columns x rows), the answer will be the same.</a:t>
            </a:r>
          </a:p>
          <a:p>
            <a:pPr marL="0" indent="0"/>
            <a:endParaRPr lang="en-GB" dirty="0"/>
          </a:p>
        </p:txBody>
      </p:sp>
      <p:sp>
        <p:nvSpPr>
          <p:cNvPr id="386" name="Google Shape;386;g1992a15f775_0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cd56a28d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1cd56a28d7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Optional slide to further discuss</a:t>
            </a:r>
            <a:endParaRPr dirty="0"/>
          </a:p>
          <a:p>
            <a:pPr marL="0" indent="0"/>
            <a:r>
              <a:rPr lang="en-GB" dirty="0"/>
              <a:t>Ask learners to create as many ways as possible of grouping the array (factor pairs).</a:t>
            </a:r>
          </a:p>
          <a:p>
            <a:pPr marL="0" indent="0"/>
            <a:r>
              <a:rPr lang="en-GB" dirty="0"/>
              <a:t>Use the handout to explore </a:t>
            </a:r>
            <a:r>
              <a:rPr lang="en-GB" sz="1200" dirty="0">
                <a:solidFill>
                  <a:schemeClr val="dk1"/>
                </a:solidFill>
                <a:effectLst/>
                <a:latin typeface="Calibri"/>
                <a:cs typeface="Calibri"/>
              </a:rPr>
              <a:t>further </a:t>
            </a:r>
            <a:r>
              <a:rPr lang="en-GB" sz="1800" dirty="0">
                <a:solidFill>
                  <a:srgbClr val="00000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how an array can be translated into a ratio table and used as a method of calculation</a:t>
            </a:r>
            <a:endParaRPr lang="en-GB" dirty="0"/>
          </a:p>
        </p:txBody>
      </p:sp>
      <p:sp>
        <p:nvSpPr>
          <p:cNvPr id="398" name="Google Shape;398;g1cd56a28d7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9b8f9e158b_0_4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19b8f9e158b_0_4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A key learning point is for learners to understand that an array is a discrete model where multiplication is an efficient replacement for repeated addition.</a:t>
            </a:r>
            <a:endParaRPr dirty="0"/>
          </a:p>
          <a:p>
            <a:pPr marL="0" lvl="0" indent="0" algn="l" rtl="0">
              <a:lnSpc>
                <a:spcPct val="100000"/>
              </a:lnSpc>
              <a:spcBef>
                <a:spcPts val="0"/>
              </a:spcBef>
              <a:spcAft>
                <a:spcPts val="0"/>
              </a:spcAft>
              <a:buSzPts val="1400"/>
              <a:buNone/>
            </a:pPr>
            <a:r>
              <a:rPr lang="en-GB" dirty="0"/>
              <a:t>Discuss that decimals are a continuous measure and counting no longer works. The image is to visualise a transition from discrete to continuous and now requires an algorithm.</a:t>
            </a:r>
          </a:p>
          <a:p>
            <a:pPr marL="0" indent="0"/>
            <a:endParaRPr lang="en-GB" dirty="0"/>
          </a:p>
        </p:txBody>
      </p:sp>
      <p:sp>
        <p:nvSpPr>
          <p:cNvPr id="413" name="Google Shape;413;g19b8f9e158b_0_4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cd21eda80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1cd21eda80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424" name="Google Shape;424;g1cd21eda80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d0e9f59bf9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1d0e9f59bf9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435" name="Google Shape;435;g1d0e9f59bf9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cd21eda804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1cd21eda804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Discuss with learners what a rounding check is, what a sensible answer means and how to carry out checks. </a:t>
            </a:r>
            <a:endParaRPr dirty="0"/>
          </a:p>
          <a:p>
            <a:pPr marL="0" lvl="0" indent="0" algn="l" rtl="0">
              <a:lnSpc>
                <a:spcPct val="100000"/>
              </a:lnSpc>
              <a:spcBef>
                <a:spcPts val="0"/>
              </a:spcBef>
              <a:spcAft>
                <a:spcPts val="0"/>
              </a:spcAft>
              <a:buSzPts val="1400"/>
              <a:buNone/>
            </a:pPr>
            <a:r>
              <a:rPr lang="en-GB" dirty="0"/>
              <a:t>Ensure learners round factors and not the result.</a:t>
            </a:r>
            <a:endParaRPr dirty="0"/>
          </a:p>
          <a:p>
            <a:pPr marL="0" lvl="0" indent="0" algn="l" rtl="0">
              <a:lnSpc>
                <a:spcPct val="100000"/>
              </a:lnSpc>
              <a:spcBef>
                <a:spcPts val="0"/>
              </a:spcBef>
              <a:spcAft>
                <a:spcPts val="0"/>
              </a:spcAft>
              <a:buSzPts val="1400"/>
              <a:buNone/>
            </a:pPr>
            <a:r>
              <a:rPr lang="en-GB" dirty="0"/>
              <a:t>Confirm that learners understand a rounding check should carried out using mental arithmetic.</a:t>
            </a:r>
            <a:endParaRPr dirty="0"/>
          </a:p>
        </p:txBody>
      </p:sp>
      <p:sp>
        <p:nvSpPr>
          <p:cNvPr id="471" name="Google Shape;471;g1cd21eda804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c99aa7f95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1c99aa7f950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i="0" dirty="0"/>
              <a:t>This slide explores rounding a 2-digit number to the nearest 10. Discuss, then reveal the 10 possible digits that could follow the digit 6 (</a:t>
            </a:r>
            <a:r>
              <a:rPr lang="en-GB" i="0" dirty="0" err="1"/>
              <a:t>ie</a:t>
            </a:r>
            <a:r>
              <a:rPr lang="en-GB" i="0" dirty="0"/>
              <a:t> 60).</a:t>
            </a:r>
          </a:p>
          <a:p>
            <a:pPr marL="0" lvl="0" indent="0" algn="l" rtl="0">
              <a:lnSpc>
                <a:spcPct val="100000"/>
              </a:lnSpc>
              <a:spcBef>
                <a:spcPts val="0"/>
              </a:spcBef>
              <a:spcAft>
                <a:spcPts val="0"/>
              </a:spcAft>
              <a:buSzPts val="1400"/>
              <a:buNone/>
            </a:pPr>
            <a:r>
              <a:rPr lang="en-GB" i="0" dirty="0"/>
              <a:t>Check for and clarify any misconceptions around 0 or 10 being on the list.</a:t>
            </a:r>
          </a:p>
          <a:p>
            <a:pPr marL="0" lvl="0" indent="0" algn="l" rtl="0">
              <a:lnSpc>
                <a:spcPct val="100000"/>
              </a:lnSpc>
              <a:spcBef>
                <a:spcPts val="0"/>
              </a:spcBef>
              <a:spcAft>
                <a:spcPts val="0"/>
              </a:spcAft>
              <a:buSzPts val="1400"/>
              <a:buNone/>
            </a:pPr>
            <a:r>
              <a:rPr lang="en-GB" i="0" dirty="0"/>
              <a:t>Use the animation to reveal the digits 0 to 4 and discuss whether these would result in rounding up or down – and why.</a:t>
            </a:r>
          </a:p>
          <a:p>
            <a:pPr marL="0" lvl="0" indent="0" algn="l" rtl="0">
              <a:lnSpc>
                <a:spcPct val="100000"/>
              </a:lnSpc>
              <a:spcBef>
                <a:spcPts val="0"/>
              </a:spcBef>
              <a:spcAft>
                <a:spcPts val="0"/>
              </a:spcAft>
              <a:buSzPts val="1400"/>
              <a:buNone/>
            </a:pPr>
            <a:r>
              <a:rPr lang="en-GB" i="0" dirty="0"/>
              <a:t>Animate further to show that 5 belongs in a second equal grouping that results in rounding up.  Ask learners to justify why 5 rounds up.</a:t>
            </a:r>
          </a:p>
          <a:p>
            <a:pPr marL="0" lvl="0" indent="0" algn="l" rtl="0">
              <a:lnSpc>
                <a:spcPct val="100000"/>
              </a:lnSpc>
              <a:spcBef>
                <a:spcPts val="0"/>
              </a:spcBef>
              <a:spcAft>
                <a:spcPts val="0"/>
              </a:spcAft>
              <a:buSzPts val="1400"/>
              <a:buNone/>
            </a:pPr>
            <a:endParaRPr lang="en-GB" i="0" dirty="0"/>
          </a:p>
          <a:p>
            <a:pPr marL="0" lvl="0" indent="0" algn="l" rtl="0">
              <a:lnSpc>
                <a:spcPct val="100000"/>
              </a:lnSpc>
              <a:spcBef>
                <a:spcPts val="0"/>
              </a:spcBef>
              <a:spcAft>
                <a:spcPts val="0"/>
              </a:spcAft>
              <a:buSzPts val="1400"/>
              <a:buNone/>
            </a:pPr>
            <a:r>
              <a:rPr lang="en-GB" i="0" dirty="0"/>
              <a:t>Be careful to explain that the digits 0–4 do not ‘round down’ but disappear or are replaced with zeroes where appropriate. </a:t>
            </a:r>
          </a:p>
          <a:p>
            <a:pPr marL="0" lvl="0" indent="0" algn="l" rtl="0">
              <a:lnSpc>
                <a:spcPct val="100000"/>
              </a:lnSpc>
              <a:spcBef>
                <a:spcPts val="0"/>
              </a:spcBef>
              <a:spcAft>
                <a:spcPts val="0"/>
              </a:spcAft>
              <a:buSzPts val="1400"/>
              <a:buNone/>
            </a:pPr>
            <a:endParaRPr lang="en-GB" i="0" dirty="0"/>
          </a:p>
          <a:p>
            <a:pPr marL="0" lvl="0" indent="0" algn="l" rtl="0">
              <a:lnSpc>
                <a:spcPct val="100000"/>
              </a:lnSpc>
              <a:spcBef>
                <a:spcPts val="0"/>
              </a:spcBef>
              <a:spcAft>
                <a:spcPts val="0"/>
              </a:spcAft>
              <a:buSzPts val="1400"/>
              <a:buNone/>
            </a:pPr>
            <a:r>
              <a:rPr lang="en-GB" i="0" dirty="0"/>
              <a:t>Relate to money for clarity e.g. ‘£63 is closest to which £10 note?’ ‘£68 is closest to which £10 note?’</a:t>
            </a:r>
          </a:p>
          <a:p>
            <a:pPr marL="0" lvl="0" indent="0" algn="l" rtl="0">
              <a:lnSpc>
                <a:spcPct val="100000"/>
              </a:lnSpc>
              <a:spcBef>
                <a:spcPts val="0"/>
              </a:spcBef>
              <a:spcAft>
                <a:spcPts val="0"/>
              </a:spcAft>
              <a:buSzPts val="1400"/>
              <a:buNone/>
            </a:pPr>
            <a:endParaRPr lang="en-GB" i="0" dirty="0"/>
          </a:p>
          <a:p>
            <a:pPr marL="0" lvl="0" indent="0" algn="l" rtl="0">
              <a:lnSpc>
                <a:spcPct val="100000"/>
              </a:lnSpc>
              <a:spcBef>
                <a:spcPts val="0"/>
              </a:spcBef>
              <a:spcAft>
                <a:spcPts val="0"/>
              </a:spcAft>
              <a:buSzPts val="1400"/>
              <a:buNone/>
            </a:pPr>
            <a:endParaRPr lang="en-GB" i="0" dirty="0"/>
          </a:p>
        </p:txBody>
      </p:sp>
      <p:sp>
        <p:nvSpPr>
          <p:cNvPr id="483" name="Google Shape;483;g1c99aa7f950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cbc77025c4_0_2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1cbc77025c4_0_2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Tutors may ask their own questions (enter your own questions in the Question box). Question may include two, three digit numbers, or decimal numbers according to the class’s needs. Money is a comfortable context to use at this point but the ‘£’ may be removed.</a:t>
            </a:r>
            <a:endParaRPr dirty="0"/>
          </a:p>
          <a:p>
            <a:pPr marL="0" lvl="0" indent="0" algn="l" rtl="0">
              <a:lnSpc>
                <a:spcPct val="100000"/>
              </a:lnSpc>
              <a:spcBef>
                <a:spcPts val="0"/>
              </a:spcBef>
              <a:spcAft>
                <a:spcPts val="0"/>
              </a:spcAft>
              <a:buSzPts val="1400"/>
              <a:buNone/>
            </a:pPr>
            <a:r>
              <a:rPr lang="en-GB" dirty="0"/>
              <a:t>Practise rounding numbers using the rule until satisfies that all learners are comfortable and fluent.</a:t>
            </a:r>
            <a:endParaRPr dirty="0"/>
          </a:p>
        </p:txBody>
      </p:sp>
      <p:sp>
        <p:nvSpPr>
          <p:cNvPr id="500" name="Google Shape;500;g1cbc77025c4_0_2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992a15f77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1992a15f775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b="1" dirty="0">
                <a:latin typeface="Arial"/>
                <a:ea typeface="Arial"/>
                <a:cs typeface="Arial"/>
                <a:sym typeface="Arial"/>
              </a:rPr>
              <a:t>Discussion about prior knowledge relating to multiplication:</a:t>
            </a:r>
            <a:endParaRPr b="1" dirty="0">
              <a:latin typeface="Arial"/>
              <a:ea typeface="Arial"/>
              <a:cs typeface="Arial"/>
              <a:sym typeface="Arial"/>
            </a:endParaRPr>
          </a:p>
          <a:p>
            <a:pPr marL="0" lvl="0" indent="0" algn="just" rtl="0">
              <a:lnSpc>
                <a:spcPct val="115000"/>
              </a:lnSpc>
              <a:spcBef>
                <a:spcPts val="400"/>
              </a:spcBef>
              <a:spcAft>
                <a:spcPts val="0"/>
              </a:spcAft>
              <a:buSzPts val="1100"/>
              <a:buNone/>
            </a:pPr>
            <a:r>
              <a:rPr lang="en-GB" dirty="0">
                <a:latin typeface="Arial"/>
                <a:ea typeface="Arial"/>
                <a:cs typeface="Arial"/>
                <a:sym typeface="Arial"/>
              </a:rPr>
              <a:t>Tutor to facilitate a brief discussion around prior knowledge of multiplication e.g. vocabulary (factors, product, multiples etc.):</a:t>
            </a:r>
            <a:endParaRPr dirty="0">
              <a:latin typeface="Arial"/>
              <a:ea typeface="Arial"/>
              <a:cs typeface="Arial"/>
              <a:sym typeface="Arial"/>
            </a:endParaRPr>
          </a:p>
          <a:p>
            <a:pPr marL="0" lvl="0" indent="0" algn="just" rtl="0">
              <a:lnSpc>
                <a:spcPct val="115000"/>
              </a:lnSpc>
              <a:spcBef>
                <a:spcPts val="400"/>
              </a:spcBef>
              <a:spcAft>
                <a:spcPts val="0"/>
              </a:spcAft>
              <a:buSzPts val="1100"/>
              <a:buNone/>
            </a:pPr>
            <a:r>
              <a:rPr lang="en-GB" dirty="0">
                <a:latin typeface="Arial"/>
                <a:ea typeface="Arial"/>
                <a:cs typeface="Arial"/>
                <a:sym typeface="Arial"/>
              </a:rPr>
              <a:t>'What other words or phrases mean ‘</a:t>
            </a:r>
            <a:r>
              <a:rPr lang="en-GB" i="1" dirty="0">
                <a:latin typeface="Arial"/>
                <a:ea typeface="Arial"/>
                <a:cs typeface="Arial"/>
                <a:sym typeface="Arial"/>
              </a:rPr>
              <a:t>to multiply</a:t>
            </a:r>
            <a:r>
              <a:rPr lang="en-GB" dirty="0">
                <a:latin typeface="Arial"/>
                <a:ea typeface="Arial"/>
                <a:cs typeface="Arial"/>
                <a:sym typeface="Arial"/>
              </a:rPr>
              <a:t>?’ Answers may include ‘times’, ‘lots of’ ‘just keep adding up’ etc.</a:t>
            </a:r>
            <a:endParaRPr dirty="0">
              <a:latin typeface="Arial"/>
              <a:ea typeface="Arial"/>
              <a:cs typeface="Arial"/>
              <a:sym typeface="Arial"/>
            </a:endParaRPr>
          </a:p>
          <a:p>
            <a:pPr marL="0" lvl="0" indent="0" algn="just" rtl="0">
              <a:lnSpc>
                <a:spcPct val="115000"/>
              </a:lnSpc>
              <a:spcBef>
                <a:spcPts val="400"/>
              </a:spcBef>
              <a:spcAft>
                <a:spcPts val="0"/>
              </a:spcAft>
              <a:buSzPts val="1100"/>
              <a:buNone/>
            </a:pPr>
            <a:r>
              <a:rPr lang="en-GB" dirty="0">
                <a:latin typeface="Arial"/>
                <a:ea typeface="Arial"/>
                <a:cs typeface="Arial"/>
                <a:sym typeface="Arial"/>
              </a:rPr>
              <a:t>Consolidate these words and expressions on the board and reinforce that these all mean the same thing: relate to their usefulness in decoding worded questions.</a:t>
            </a:r>
            <a:endParaRPr dirty="0">
              <a:latin typeface="Arial"/>
              <a:ea typeface="Arial"/>
              <a:cs typeface="Arial"/>
              <a:sym typeface="Arial"/>
            </a:endParaRPr>
          </a:p>
          <a:p>
            <a:pPr marL="0" lvl="0" indent="0" algn="just" rtl="0">
              <a:lnSpc>
                <a:spcPct val="115000"/>
              </a:lnSpc>
              <a:spcBef>
                <a:spcPts val="400"/>
              </a:spcBef>
              <a:spcAft>
                <a:spcPts val="0"/>
              </a:spcAft>
              <a:buClr>
                <a:schemeClr val="dk1"/>
              </a:buClr>
              <a:buSzPts val="1100"/>
              <a:buFont typeface="Arial"/>
              <a:buNone/>
            </a:pPr>
            <a:r>
              <a:rPr lang="en-GB" dirty="0">
                <a:latin typeface="Arial"/>
                <a:ea typeface="Arial"/>
                <a:cs typeface="Arial"/>
                <a:sym typeface="Arial"/>
              </a:rPr>
              <a:t>SUGGESTION: write a multiplication question on the board i.e. 3 </a:t>
            </a:r>
            <a:r>
              <a:rPr lang="en-GB" sz="1200" b="0" dirty="0">
                <a:solidFill>
                  <a:srgbClr val="CC0000"/>
                </a:solidFill>
              </a:rPr>
              <a:t>×</a:t>
            </a:r>
            <a:r>
              <a:rPr lang="en-GB" dirty="0">
                <a:latin typeface="Arial"/>
                <a:ea typeface="Arial"/>
                <a:cs typeface="Arial"/>
                <a:sym typeface="Arial"/>
              </a:rPr>
              <a:t> 6 = 18 and annotate with correct vocabulary answers from learners. Establish all learners are aware of the meaning of factors and product in this example.</a:t>
            </a:r>
            <a:endParaRPr dirty="0">
              <a:latin typeface="Arial"/>
              <a:ea typeface="Arial"/>
              <a:cs typeface="Arial"/>
              <a:sym typeface="Arial"/>
            </a:endParaRPr>
          </a:p>
          <a:p>
            <a:pPr marL="0" lvl="0" indent="0" algn="just" rtl="0">
              <a:lnSpc>
                <a:spcPct val="115000"/>
              </a:lnSpc>
              <a:spcBef>
                <a:spcPts val="400"/>
              </a:spcBef>
              <a:spcAft>
                <a:spcPts val="400"/>
              </a:spcAft>
              <a:buClr>
                <a:schemeClr val="dk1"/>
              </a:buClr>
              <a:buSzPts val="1100"/>
              <a:buFont typeface="Arial"/>
              <a:buNone/>
            </a:pPr>
            <a:r>
              <a:rPr lang="en-GB" dirty="0">
                <a:latin typeface="Arial"/>
                <a:ea typeface="Arial"/>
                <a:cs typeface="Arial"/>
                <a:sym typeface="Arial"/>
              </a:rPr>
              <a:t>Reverse the question and confirm learners are aware of the equivalent division fact.</a:t>
            </a:r>
            <a:endParaRPr dirty="0">
              <a:latin typeface="Arial"/>
              <a:ea typeface="Arial"/>
              <a:cs typeface="Arial"/>
              <a:sym typeface="Arial"/>
            </a:endParaRPr>
          </a:p>
        </p:txBody>
      </p:sp>
      <p:sp>
        <p:nvSpPr>
          <p:cNvPr id="162" name="Google Shape;162;g1992a15f775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cbc77025c4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g1cbc77025c4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Consolidate the previous slides with a worked example of how to perform and justify a rounding check for decimal numbers if required.</a:t>
            </a:r>
            <a:endParaRPr/>
          </a:p>
          <a:p>
            <a:pPr marL="0" lvl="0" indent="0" algn="l" rtl="0">
              <a:lnSpc>
                <a:spcPct val="100000"/>
              </a:lnSpc>
              <a:spcBef>
                <a:spcPts val="0"/>
              </a:spcBef>
              <a:spcAft>
                <a:spcPts val="0"/>
              </a:spcAft>
              <a:buSzPts val="1400"/>
              <a:buNone/>
            </a:pPr>
            <a:r>
              <a:rPr lang="en-GB"/>
              <a:t>Explain the ‘approximately equals to’ symbol</a:t>
            </a:r>
            <a:endParaRPr/>
          </a:p>
        </p:txBody>
      </p:sp>
      <p:sp>
        <p:nvSpPr>
          <p:cNvPr id="521" name="Google Shape;521;g1cbc77025c4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1c99aa7f950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1c99aa7f950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Hand out place value cards and have learners work in pairs or threes.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GB" dirty="0"/>
              <a:t>Learners should select random cards to make a pair of two or three digit numbers that they then place on a sheet of paper or mini white-board and perform a clear rounding check before using a calculator to verify their answers as pictured.</a:t>
            </a:r>
            <a:endParaRPr dirty="0"/>
          </a:p>
          <a:p>
            <a:pPr marL="0" lvl="0" indent="0" algn="l" rtl="0">
              <a:lnSpc>
                <a:spcPct val="100000"/>
              </a:lnSpc>
              <a:spcBef>
                <a:spcPts val="0"/>
              </a:spcBef>
              <a:spcAft>
                <a:spcPts val="0"/>
              </a:spcAft>
              <a:buSzPts val="1400"/>
              <a:buNone/>
            </a:pPr>
            <a:r>
              <a:rPr lang="en-GB" dirty="0"/>
              <a:t>Ensure learners annotate with correct place value label to validate the ‘sensibility’ of their answer.</a:t>
            </a:r>
            <a:endParaRPr dirty="0"/>
          </a:p>
          <a:p>
            <a:pPr marL="0" lvl="0" indent="0" algn="l" rtl="0">
              <a:lnSpc>
                <a:spcPct val="100000"/>
              </a:lnSpc>
              <a:spcBef>
                <a:spcPts val="0"/>
              </a:spcBef>
              <a:spcAft>
                <a:spcPts val="0"/>
              </a:spcAft>
              <a:buSzPts val="1400"/>
              <a:buNone/>
            </a:pPr>
            <a:r>
              <a:rPr lang="en-GB" dirty="0"/>
              <a:t>Ask learners to include decimal points to their cards to increase difficulty.</a:t>
            </a:r>
            <a:endParaRPr dirty="0"/>
          </a:p>
          <a:p>
            <a:pPr marL="0" lvl="0" indent="0" algn="l" rtl="0">
              <a:lnSpc>
                <a:spcPct val="100000"/>
              </a:lnSpc>
              <a:spcBef>
                <a:spcPts val="0"/>
              </a:spcBef>
              <a:spcAft>
                <a:spcPts val="0"/>
              </a:spcAft>
              <a:buSzPts val="1400"/>
              <a:buNone/>
            </a:pPr>
            <a:r>
              <a:rPr lang="en-GB" dirty="0"/>
              <a:t>Practise until skill is secure and feedback/select/ questions and methods and/or incorrect answers to challenge misconceptions. </a:t>
            </a:r>
            <a:endParaRPr dirty="0"/>
          </a:p>
        </p:txBody>
      </p:sp>
      <p:sp>
        <p:nvSpPr>
          <p:cNvPr id="542" name="Google Shape;542;g1c99aa7f950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c99aa7f950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g1c99aa7f950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Ask learners to work independently on the handout, and then compare/discuss their answers with a partner.</a:t>
            </a:r>
          </a:p>
          <a:p>
            <a:pPr marL="0" lvl="0" indent="0" algn="l" rtl="0">
              <a:lnSpc>
                <a:spcPct val="100000"/>
              </a:lnSpc>
              <a:spcBef>
                <a:spcPts val="0"/>
              </a:spcBef>
              <a:spcAft>
                <a:spcPts val="0"/>
              </a:spcAft>
              <a:buSzPts val="1400"/>
              <a:buNone/>
            </a:pPr>
            <a:r>
              <a:rPr lang="en-GB" dirty="0"/>
              <a:t>Ensure learners are including rounding checks.</a:t>
            </a:r>
          </a:p>
          <a:p>
            <a:pPr marL="0" lvl="0" indent="0" algn="l" rtl="0">
              <a:lnSpc>
                <a:spcPct val="100000"/>
              </a:lnSpc>
              <a:spcBef>
                <a:spcPts val="0"/>
              </a:spcBef>
              <a:spcAft>
                <a:spcPts val="0"/>
              </a:spcAft>
              <a:buSzPts val="1400"/>
              <a:buNone/>
            </a:pPr>
            <a:r>
              <a:rPr lang="en-GB" dirty="0"/>
              <a:t>Learners who complete set 1 can move on to set 2.</a:t>
            </a:r>
          </a:p>
          <a:p>
            <a:pPr marL="0" lvl="0" indent="0" algn="l" rtl="0">
              <a:lnSpc>
                <a:spcPct val="100000"/>
              </a:lnSpc>
              <a:spcBef>
                <a:spcPts val="0"/>
              </a:spcBef>
              <a:spcAft>
                <a:spcPts val="0"/>
              </a:spcAft>
              <a:buSzPts val="1400"/>
              <a:buNone/>
            </a:pPr>
            <a:r>
              <a:rPr lang="en-GB" dirty="0"/>
              <a:t>When all learners have completed (at least) set A, discuss any shortcuts they took to find the answers. For example, once they had answered Q1, how did they find the answers to Q2 &amp; Q3? This is an example of procedural variation.</a:t>
            </a:r>
          </a:p>
          <a:p>
            <a:pPr marL="0" lvl="0" indent="0" algn="l" rtl="0">
              <a:lnSpc>
                <a:spcPct val="100000"/>
              </a:lnSpc>
              <a:spcBef>
                <a:spcPts val="0"/>
              </a:spcBef>
              <a:spcAft>
                <a:spcPts val="0"/>
              </a:spcAft>
              <a:buSzPts val="1400"/>
              <a:buNone/>
            </a:pPr>
            <a:r>
              <a:rPr lang="en-GB" dirty="0"/>
              <a:t>Highlight that all the other answers could have been derived from Q1 by adding or subtracting, or by multiplying/dividing by 10 (or powers of 10).</a:t>
            </a:r>
          </a:p>
          <a:p>
            <a:pPr marL="0" lvl="0" indent="0" algn="l" rtl="0">
              <a:lnSpc>
                <a:spcPct val="100000"/>
              </a:lnSpc>
              <a:spcBef>
                <a:spcPts val="0"/>
              </a:spcBef>
              <a:spcAft>
                <a:spcPts val="0"/>
              </a:spcAft>
              <a:buSzPts val="1400"/>
              <a:buNone/>
            </a:pPr>
            <a:endParaRPr lang="da-DK" dirty="0"/>
          </a:p>
          <a:p>
            <a:pPr marL="0" lvl="0" indent="0" algn="l" rtl="0">
              <a:lnSpc>
                <a:spcPct val="100000"/>
              </a:lnSpc>
              <a:spcBef>
                <a:spcPts val="0"/>
              </a:spcBef>
              <a:spcAft>
                <a:spcPts val="0"/>
              </a:spcAft>
              <a:buSzPts val="1400"/>
              <a:buNone/>
            </a:pPr>
            <a:r>
              <a:rPr lang="da-DK" dirty="0"/>
              <a:t>Set 1:</a:t>
            </a:r>
          </a:p>
          <a:p>
            <a:pPr marL="0" lvl="0" indent="0" algn="l" rtl="0">
              <a:lnSpc>
                <a:spcPct val="100000"/>
              </a:lnSpc>
              <a:spcBef>
                <a:spcPts val="0"/>
              </a:spcBef>
              <a:spcAft>
                <a:spcPts val="0"/>
              </a:spcAft>
              <a:buSzPts val="1400"/>
              <a:buNone/>
            </a:pPr>
            <a:r>
              <a:rPr lang="da-DK" dirty="0"/>
              <a:t>1) 247</a:t>
            </a:r>
          </a:p>
          <a:p>
            <a:pPr marL="0" lvl="0" indent="0" algn="l" rtl="0">
              <a:lnSpc>
                <a:spcPct val="100000"/>
              </a:lnSpc>
              <a:spcBef>
                <a:spcPts val="0"/>
              </a:spcBef>
              <a:spcAft>
                <a:spcPts val="0"/>
              </a:spcAft>
              <a:buSzPts val="1400"/>
              <a:buNone/>
            </a:pPr>
            <a:r>
              <a:rPr lang="da-DK" dirty="0"/>
              <a:t>2) 252</a:t>
            </a:r>
          </a:p>
          <a:p>
            <a:pPr marL="0" lvl="0" indent="0" algn="l" rtl="0">
              <a:lnSpc>
                <a:spcPct val="100000"/>
              </a:lnSpc>
              <a:spcBef>
                <a:spcPts val="0"/>
              </a:spcBef>
              <a:spcAft>
                <a:spcPts val="0"/>
              </a:spcAft>
              <a:buSzPts val="1400"/>
              <a:buNone/>
            </a:pPr>
            <a:r>
              <a:rPr lang="da-DK" dirty="0"/>
              <a:t>3) 2470</a:t>
            </a:r>
          </a:p>
          <a:p>
            <a:pPr marL="0" lvl="0" indent="0" algn="l" rtl="0">
              <a:lnSpc>
                <a:spcPct val="100000"/>
              </a:lnSpc>
              <a:spcBef>
                <a:spcPts val="0"/>
              </a:spcBef>
              <a:spcAft>
                <a:spcPts val="0"/>
              </a:spcAft>
              <a:buSzPts val="1400"/>
              <a:buNone/>
            </a:pPr>
            <a:r>
              <a:rPr lang="da-DK" dirty="0"/>
              <a:t>4) 2592</a:t>
            </a:r>
          </a:p>
          <a:p>
            <a:pPr marL="0" lvl="0" indent="0" algn="l" rtl="0">
              <a:lnSpc>
                <a:spcPct val="100000"/>
              </a:lnSpc>
              <a:spcBef>
                <a:spcPts val="0"/>
              </a:spcBef>
              <a:spcAft>
                <a:spcPts val="0"/>
              </a:spcAft>
              <a:buSzPts val="1400"/>
              <a:buNone/>
            </a:pPr>
            <a:r>
              <a:rPr lang="da-DK" dirty="0"/>
              <a:t>5) 25 920</a:t>
            </a:r>
          </a:p>
          <a:p>
            <a:pPr marL="0" lvl="0" indent="0" algn="l" rtl="0">
              <a:lnSpc>
                <a:spcPct val="100000"/>
              </a:lnSpc>
              <a:spcBef>
                <a:spcPts val="0"/>
              </a:spcBef>
              <a:spcAft>
                <a:spcPts val="0"/>
              </a:spcAft>
              <a:buSzPts val="1400"/>
              <a:buNone/>
            </a:pPr>
            <a:r>
              <a:rPr lang="da-DK" dirty="0"/>
              <a:t>6) £25 956</a:t>
            </a:r>
          </a:p>
          <a:p>
            <a:pPr marL="0" lvl="0" indent="0" algn="l" rtl="0">
              <a:lnSpc>
                <a:spcPct val="100000"/>
              </a:lnSpc>
              <a:spcBef>
                <a:spcPts val="0"/>
              </a:spcBef>
              <a:spcAft>
                <a:spcPts val="0"/>
              </a:spcAft>
              <a:buSzPts val="1400"/>
              <a:buNone/>
            </a:pPr>
            <a:r>
              <a:rPr lang="da-DK" dirty="0"/>
              <a:t>7) £259 560</a:t>
            </a:r>
          </a:p>
          <a:p>
            <a:pPr marL="0" lvl="0" indent="0" algn="l" rtl="0">
              <a:lnSpc>
                <a:spcPct val="100000"/>
              </a:lnSpc>
              <a:spcBef>
                <a:spcPts val="0"/>
              </a:spcBef>
              <a:spcAft>
                <a:spcPts val="0"/>
              </a:spcAft>
              <a:buSzPts val="1400"/>
              <a:buNone/>
            </a:pPr>
            <a:r>
              <a:rPr lang="da-DK" dirty="0"/>
              <a:t>8) £24.7</a:t>
            </a:r>
          </a:p>
          <a:p>
            <a:pPr marL="0" lvl="0" indent="0" algn="l" rtl="0">
              <a:lnSpc>
                <a:spcPct val="100000"/>
              </a:lnSpc>
              <a:spcBef>
                <a:spcPts val="0"/>
              </a:spcBef>
              <a:spcAft>
                <a:spcPts val="0"/>
              </a:spcAft>
              <a:buSzPts val="1400"/>
              <a:buNone/>
            </a:pPr>
            <a:endParaRPr lang="da-DK" dirty="0"/>
          </a:p>
          <a:p>
            <a:pPr marL="0" lvl="0" indent="0" algn="l" rtl="0">
              <a:lnSpc>
                <a:spcPct val="100000"/>
              </a:lnSpc>
              <a:spcBef>
                <a:spcPts val="0"/>
              </a:spcBef>
              <a:spcAft>
                <a:spcPts val="0"/>
              </a:spcAft>
              <a:buSzPts val="1400"/>
              <a:buNone/>
            </a:pPr>
            <a:r>
              <a:rPr lang="da-DK" dirty="0"/>
              <a:t>Set 2:</a:t>
            </a:r>
          </a:p>
          <a:p>
            <a:pPr marL="0" lvl="0" indent="0" algn="l" rtl="0">
              <a:lnSpc>
                <a:spcPct val="100000"/>
              </a:lnSpc>
              <a:spcBef>
                <a:spcPts val="0"/>
              </a:spcBef>
              <a:spcAft>
                <a:spcPts val="0"/>
              </a:spcAft>
              <a:buSzPts val="1400"/>
              <a:buNone/>
            </a:pPr>
            <a:r>
              <a:rPr lang="da-DK" dirty="0"/>
              <a:t>1) 24.7</a:t>
            </a:r>
          </a:p>
          <a:p>
            <a:pPr marL="0" lvl="0" indent="0" algn="l" rtl="0">
              <a:lnSpc>
                <a:spcPct val="100000"/>
              </a:lnSpc>
              <a:spcBef>
                <a:spcPts val="0"/>
              </a:spcBef>
              <a:spcAft>
                <a:spcPts val="0"/>
              </a:spcAft>
              <a:buSzPts val="1400"/>
              <a:buNone/>
            </a:pPr>
            <a:r>
              <a:rPr lang="da-DK" dirty="0"/>
              <a:t>2) 270</a:t>
            </a:r>
          </a:p>
          <a:p>
            <a:pPr marL="0" lvl="0" indent="0" algn="l" rtl="0">
              <a:lnSpc>
                <a:spcPct val="100000"/>
              </a:lnSpc>
              <a:spcBef>
                <a:spcPts val="0"/>
              </a:spcBef>
              <a:spcAft>
                <a:spcPts val="0"/>
              </a:spcAft>
              <a:buSzPts val="1400"/>
              <a:buNone/>
            </a:pPr>
            <a:r>
              <a:rPr lang="da-DK" dirty="0"/>
              <a:t>3) 247</a:t>
            </a:r>
          </a:p>
          <a:p>
            <a:pPr marL="0" lvl="0" indent="0" algn="l" rtl="0">
              <a:lnSpc>
                <a:spcPct val="100000"/>
              </a:lnSpc>
              <a:spcBef>
                <a:spcPts val="0"/>
              </a:spcBef>
              <a:spcAft>
                <a:spcPts val="0"/>
              </a:spcAft>
              <a:buSzPts val="1400"/>
              <a:buNone/>
            </a:pPr>
            <a:r>
              <a:rPr lang="da-DK" dirty="0"/>
              <a:t>4) £25.92</a:t>
            </a:r>
          </a:p>
          <a:p>
            <a:pPr marL="0" lvl="0" indent="0" algn="l" rtl="0">
              <a:lnSpc>
                <a:spcPct val="100000"/>
              </a:lnSpc>
              <a:spcBef>
                <a:spcPts val="0"/>
              </a:spcBef>
              <a:spcAft>
                <a:spcPts val="0"/>
              </a:spcAft>
              <a:buSzPts val="1400"/>
              <a:buNone/>
            </a:pPr>
            <a:r>
              <a:rPr lang="da-DK" dirty="0"/>
              <a:t>5) £2592</a:t>
            </a:r>
          </a:p>
          <a:p>
            <a:pPr marL="0" lvl="0" indent="0" algn="l" rtl="0">
              <a:lnSpc>
                <a:spcPct val="100000"/>
              </a:lnSpc>
              <a:spcBef>
                <a:spcPts val="0"/>
              </a:spcBef>
              <a:spcAft>
                <a:spcPts val="0"/>
              </a:spcAft>
              <a:buSzPts val="1400"/>
              <a:buNone/>
            </a:pPr>
            <a:r>
              <a:rPr lang="da-DK" dirty="0"/>
              <a:t>6) 259.56</a:t>
            </a:r>
          </a:p>
          <a:p>
            <a:pPr marL="0" lvl="0" indent="0" algn="l" rtl="0">
              <a:lnSpc>
                <a:spcPct val="100000"/>
              </a:lnSpc>
              <a:spcBef>
                <a:spcPts val="0"/>
              </a:spcBef>
              <a:spcAft>
                <a:spcPts val="0"/>
              </a:spcAft>
              <a:buSzPts val="1400"/>
              <a:buNone/>
            </a:pPr>
            <a:r>
              <a:rPr lang="da-DK" dirty="0"/>
              <a:t>7) £259 635.701</a:t>
            </a:r>
          </a:p>
          <a:p>
            <a:pPr marL="0" lvl="0" indent="0" algn="l" rtl="0">
              <a:lnSpc>
                <a:spcPct val="100000"/>
              </a:lnSpc>
              <a:spcBef>
                <a:spcPts val="0"/>
              </a:spcBef>
              <a:spcAft>
                <a:spcPts val="0"/>
              </a:spcAft>
              <a:buSzPts val="1400"/>
              <a:buNone/>
            </a:pPr>
            <a:r>
              <a:rPr lang="da-DK" dirty="0"/>
              <a:t>8) £25.0275</a:t>
            </a:r>
          </a:p>
          <a:p>
            <a:pPr marL="0" lvl="0" indent="0" algn="l" rtl="0">
              <a:lnSpc>
                <a:spcPct val="100000"/>
              </a:lnSpc>
              <a:spcBef>
                <a:spcPts val="0"/>
              </a:spcBef>
              <a:spcAft>
                <a:spcPts val="0"/>
              </a:spcAft>
              <a:buSzPts val="1400"/>
              <a:buNone/>
            </a:pPr>
            <a:endParaRPr lang="da-DK" dirty="0"/>
          </a:p>
          <a:p>
            <a:pPr marL="0" lvl="0" indent="0" algn="l" rtl="0">
              <a:lnSpc>
                <a:spcPct val="100000"/>
              </a:lnSpc>
              <a:spcBef>
                <a:spcPts val="0"/>
              </a:spcBef>
              <a:spcAft>
                <a:spcPts val="0"/>
              </a:spcAft>
              <a:buSzPts val="1400"/>
              <a:buNone/>
            </a:pPr>
            <a:endParaRPr lang="da-DK" dirty="0"/>
          </a:p>
          <a:p>
            <a:pPr marL="0" lvl="0" indent="0" algn="l" rtl="0">
              <a:lnSpc>
                <a:spcPct val="100000"/>
              </a:lnSpc>
              <a:spcBef>
                <a:spcPts val="0"/>
              </a:spcBef>
              <a:spcAft>
                <a:spcPts val="0"/>
              </a:spcAft>
              <a:buSzPts val="1400"/>
              <a:buNone/>
            </a:pPr>
            <a:r>
              <a:rPr lang="en-GB" dirty="0"/>
              <a:t>1) £7.60 × 12 = £91.2</a:t>
            </a:r>
          </a:p>
          <a:p>
            <a:pPr marL="0" lvl="0" indent="0" algn="l" rtl="0">
              <a:lnSpc>
                <a:spcPct val="100000"/>
              </a:lnSpc>
              <a:spcBef>
                <a:spcPts val="0"/>
              </a:spcBef>
              <a:spcAft>
                <a:spcPts val="0"/>
              </a:spcAft>
              <a:buSzPts val="1400"/>
              <a:buNone/>
            </a:pPr>
            <a:r>
              <a:rPr lang="en-GB" dirty="0"/>
              <a:t>2) 4.5 × 5.2 = 23.4 m2</a:t>
            </a:r>
          </a:p>
          <a:p>
            <a:pPr marL="0" lvl="0" indent="0" algn="l" rtl="0">
              <a:lnSpc>
                <a:spcPct val="100000"/>
              </a:lnSpc>
              <a:spcBef>
                <a:spcPts val="0"/>
              </a:spcBef>
              <a:spcAft>
                <a:spcPts val="0"/>
              </a:spcAft>
              <a:buSzPts val="1400"/>
              <a:buNone/>
            </a:pPr>
            <a:r>
              <a:rPr lang="en-GB" dirty="0"/>
              <a:t>3) 180 × 1.13 = €203.4</a:t>
            </a:r>
            <a:endParaRPr dirty="0"/>
          </a:p>
        </p:txBody>
      </p:sp>
      <p:sp>
        <p:nvSpPr>
          <p:cNvPr id="553" name="Google Shape;553;g1c99aa7f950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cbc77025c4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g1cbc77025c4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GB" dirty="0"/>
              <a:t>These questions (also on Handout 3) give learners the opportunity to apply multiplication to worded problems.  </a:t>
            </a:r>
          </a:p>
          <a:p>
            <a:pPr marL="0" lvl="0" indent="0" algn="l" rtl="0">
              <a:spcBef>
                <a:spcPts val="0"/>
              </a:spcBef>
              <a:spcAft>
                <a:spcPts val="0"/>
              </a:spcAft>
              <a:buSzPts val="1400"/>
              <a:buNone/>
            </a:pPr>
            <a:r>
              <a:rPr lang="en-GB" dirty="0"/>
              <a:t>Ask learners to work individually and check in pairs.  </a:t>
            </a:r>
          </a:p>
          <a:p>
            <a:pPr marL="0" lvl="0" indent="0" algn="l" rtl="0">
              <a:spcBef>
                <a:spcPts val="0"/>
              </a:spcBef>
              <a:spcAft>
                <a:spcPts val="0"/>
              </a:spcAft>
              <a:buSzPts val="1400"/>
              <a:buNone/>
            </a:pPr>
            <a:r>
              <a:rPr lang="en-GB" dirty="0"/>
              <a:t>Ensure learners are including rounding checks with the above task</a:t>
            </a:r>
          </a:p>
        </p:txBody>
      </p:sp>
      <p:sp>
        <p:nvSpPr>
          <p:cNvPr id="566" name="Google Shape;566;g1cbc77025c4_1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Discussion with learners on what current method they would use. Explore whether their method would change depending on the question. </a:t>
            </a:r>
            <a:endParaRPr dirty="0"/>
          </a:p>
        </p:txBody>
      </p:sp>
      <p:sp>
        <p:nvSpPr>
          <p:cNvPr id="576" name="Google Shape;576;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1ca20b251a4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1ca20b251a4_2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400"/>
              </a:spcBef>
              <a:spcAft>
                <a:spcPts val="400"/>
              </a:spcAft>
              <a:buSzPts val="1100"/>
              <a:buNone/>
            </a:pPr>
            <a:r>
              <a:rPr lang="en-GB" sz="1000" dirty="0">
                <a:solidFill>
                  <a:srgbClr val="404040"/>
                </a:solidFill>
                <a:latin typeface="Arial"/>
                <a:ea typeface="Arial"/>
                <a:cs typeface="Arial"/>
                <a:sym typeface="Arial"/>
              </a:rPr>
              <a:t>Discuss commutative properties of either 1650 groups of 19 or 19 groups of 1650. What methods have you used – how confident are you in multiplying? What do you believe you need to be more fluent and confident? Identify common misconceptions e.g. 0 </a:t>
            </a:r>
            <a:r>
              <a:rPr lang="en-GB" sz="1000" dirty="0">
                <a:solidFill>
                  <a:schemeClr val="tx1"/>
                </a:solidFill>
                <a:ea typeface="Arial Rounded"/>
                <a:cs typeface="Arial Rounded"/>
                <a:sym typeface="Arial Rounded"/>
              </a:rPr>
              <a:t>×</a:t>
            </a:r>
            <a:r>
              <a:rPr lang="en-GB" sz="1000" dirty="0">
                <a:solidFill>
                  <a:srgbClr val="404040"/>
                </a:solidFill>
                <a:latin typeface="Arial"/>
                <a:ea typeface="Arial"/>
                <a:cs typeface="Arial"/>
                <a:sym typeface="Arial"/>
              </a:rPr>
              <a:t> 9 = 0 and forgetting the zero in long multiplication. Did anyone use a distributive method 1650(10 + 10 </a:t>
            </a:r>
            <a:r>
              <a:rPr lang="en-GB" sz="1000" dirty="0">
                <a:solidFill>
                  <a:srgbClr val="404040"/>
                </a:solidFill>
                <a:latin typeface="Times New Roman" panose="02020603050405020304" pitchFamily="18" charset="0"/>
                <a:ea typeface="Arial"/>
                <a:cs typeface="Times New Roman" panose="02020603050405020304" pitchFamily="18" charset="0"/>
                <a:sym typeface="Arial"/>
              </a:rPr>
              <a:t>− </a:t>
            </a:r>
            <a:r>
              <a:rPr lang="en-GB" sz="1000" dirty="0">
                <a:solidFill>
                  <a:srgbClr val="404040"/>
                </a:solidFill>
                <a:latin typeface="Arial"/>
                <a:ea typeface="Arial"/>
                <a:cs typeface="Arial"/>
                <a:sym typeface="Arial"/>
              </a:rPr>
              <a:t>1) or ratio tables. </a:t>
            </a:r>
            <a:endParaRPr dirty="0"/>
          </a:p>
        </p:txBody>
      </p:sp>
      <p:sp>
        <p:nvSpPr>
          <p:cNvPr id="588" name="Google Shape;588;g1ca20b251a4_2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9fb35f6820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g19fb35f6820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0" dirty="0"/>
              <a:t>Ask learners to work independently on the questions on slides 26 and 27.</a:t>
            </a:r>
          </a:p>
          <a:p>
            <a:pPr marL="0" lvl="0" indent="0" algn="l" rtl="0">
              <a:lnSpc>
                <a:spcPct val="100000"/>
              </a:lnSpc>
              <a:spcBef>
                <a:spcPts val="0"/>
              </a:spcBef>
              <a:spcAft>
                <a:spcPts val="0"/>
              </a:spcAft>
              <a:buSzPts val="1400"/>
              <a:buNone/>
            </a:pPr>
            <a:r>
              <a:rPr lang="en-GB" b="0" dirty="0"/>
              <a:t>Afterwards, discuss methods and provide answer sheets for learners </a:t>
            </a:r>
            <a:r>
              <a:rPr lang="en-GB" b="0"/>
              <a:t>to check their work.</a:t>
            </a:r>
            <a:endParaRPr b="0" dirty="0"/>
          </a:p>
        </p:txBody>
      </p:sp>
      <p:sp>
        <p:nvSpPr>
          <p:cNvPr id="621" name="Google Shape;621;g19fb35f6820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26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d50397af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g1d50397af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641" name="Google Shape;641;g1d50397af6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27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0" name="Google Shape;6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cb88a04f52_3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1cb88a04f52_3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b="1" dirty="0">
                <a:latin typeface="Arial"/>
                <a:ea typeface="Arial"/>
                <a:cs typeface="Arial"/>
                <a:sym typeface="Arial"/>
              </a:rPr>
              <a:t>Discussion about prior knowledge relating to multiplication:</a:t>
            </a:r>
            <a:endParaRPr b="1" dirty="0">
              <a:latin typeface="Arial"/>
              <a:ea typeface="Arial"/>
              <a:cs typeface="Arial"/>
              <a:sym typeface="Arial"/>
            </a:endParaRPr>
          </a:p>
          <a:p>
            <a:pPr marL="0" lvl="0" indent="0" algn="just" rtl="0">
              <a:lnSpc>
                <a:spcPct val="115000"/>
              </a:lnSpc>
              <a:spcBef>
                <a:spcPts val="400"/>
              </a:spcBef>
              <a:spcAft>
                <a:spcPts val="0"/>
              </a:spcAft>
              <a:buSzPts val="1100"/>
              <a:buNone/>
            </a:pPr>
            <a:r>
              <a:rPr lang="en-GB" dirty="0">
                <a:latin typeface="Arial"/>
                <a:ea typeface="Arial"/>
                <a:cs typeface="Arial"/>
                <a:sym typeface="Arial"/>
              </a:rPr>
              <a:t>Tutor to facilitate a brief discussion investigating previous methods for simple multiplication problems, e.g. long, grid, broken-window, chunking.</a:t>
            </a:r>
            <a:endParaRPr dirty="0">
              <a:latin typeface="Arial"/>
              <a:ea typeface="Arial"/>
              <a:cs typeface="Arial"/>
              <a:sym typeface="Arial"/>
            </a:endParaRPr>
          </a:p>
          <a:p>
            <a:pPr marL="0" lvl="0" indent="0" algn="just" rtl="0">
              <a:lnSpc>
                <a:spcPct val="115000"/>
              </a:lnSpc>
              <a:spcBef>
                <a:spcPts val="400"/>
              </a:spcBef>
              <a:spcAft>
                <a:spcPts val="0"/>
              </a:spcAft>
              <a:buSzPts val="1100"/>
              <a:buNone/>
            </a:pPr>
            <a:r>
              <a:rPr lang="en-GB" dirty="0">
                <a:latin typeface="Arial"/>
                <a:ea typeface="Arial"/>
                <a:cs typeface="Arial"/>
                <a:sym typeface="Arial"/>
              </a:rPr>
              <a:t>Tutor to scribe different methods supplied from learners. Comment on effectiveness and efficiency of the methods given. If not supplied, highlight that this problem can be thought of as 10 </a:t>
            </a:r>
            <a:r>
              <a:rPr lang="en-GB" sz="1200" b="0" dirty="0">
                <a:solidFill>
                  <a:srgbClr val="CC0000"/>
                </a:solidFill>
              </a:rPr>
              <a:t>×</a:t>
            </a:r>
            <a:r>
              <a:rPr lang="en-GB" dirty="0">
                <a:latin typeface="Arial"/>
                <a:ea typeface="Arial"/>
                <a:cs typeface="Arial"/>
                <a:sym typeface="Arial"/>
              </a:rPr>
              <a:t> 6 add 2 </a:t>
            </a:r>
            <a:r>
              <a:rPr lang="en-GB" sz="1200" b="0" dirty="0">
                <a:solidFill>
                  <a:srgbClr val="CC0000"/>
                </a:solidFill>
              </a:rPr>
              <a:t>×</a:t>
            </a:r>
            <a:r>
              <a:rPr lang="en-GB" dirty="0">
                <a:latin typeface="Arial"/>
                <a:ea typeface="Arial"/>
                <a:cs typeface="Arial"/>
                <a:sym typeface="Arial"/>
              </a:rPr>
              <a:t> 6 = 60 add 12 = 72, so that learners begin to establish fluency with multiplying by 10 as a shortcut.</a:t>
            </a:r>
            <a:endParaRPr dirty="0">
              <a:latin typeface="Arial"/>
              <a:ea typeface="Arial"/>
              <a:cs typeface="Arial"/>
              <a:sym typeface="Arial"/>
            </a:endParaRPr>
          </a:p>
          <a:p>
            <a:pPr marL="0" lvl="0" indent="0" algn="just" rtl="0">
              <a:lnSpc>
                <a:spcPct val="115000"/>
              </a:lnSpc>
              <a:spcBef>
                <a:spcPts val="400"/>
              </a:spcBef>
              <a:spcAft>
                <a:spcPts val="0"/>
              </a:spcAft>
              <a:buSzPts val="1100"/>
              <a:buNone/>
            </a:pPr>
            <a:r>
              <a:rPr lang="en-GB" dirty="0">
                <a:latin typeface="Arial"/>
                <a:ea typeface="Arial"/>
                <a:cs typeface="Arial"/>
                <a:sym typeface="Arial"/>
              </a:rPr>
              <a:t>Emphasise that all written methods are simply algorithms for separating numbers into place value and multiplying single digits, before adding component parts together.</a:t>
            </a:r>
            <a:endParaRPr dirty="0">
              <a:latin typeface="Arial"/>
              <a:ea typeface="Arial"/>
              <a:cs typeface="Arial"/>
              <a:sym typeface="Arial"/>
            </a:endParaRPr>
          </a:p>
          <a:p>
            <a:pPr marL="0" lvl="0" indent="0" algn="just" rtl="0">
              <a:lnSpc>
                <a:spcPct val="115000"/>
              </a:lnSpc>
              <a:spcBef>
                <a:spcPts val="400"/>
              </a:spcBef>
              <a:spcAft>
                <a:spcPts val="400"/>
              </a:spcAft>
              <a:buSzPts val="1100"/>
              <a:buNone/>
            </a:pPr>
            <a:r>
              <a:rPr lang="en-GB" i="1" dirty="0">
                <a:latin typeface="Arial"/>
                <a:ea typeface="Arial"/>
                <a:cs typeface="Arial"/>
                <a:sym typeface="Arial"/>
              </a:rPr>
              <a:t>All methods scribed by the tutor should be able to demonstrate that this problem was broken down into 10 </a:t>
            </a:r>
            <a:r>
              <a:rPr lang="en-GB" sz="1200" b="0" i="1" dirty="0">
                <a:solidFill>
                  <a:srgbClr val="CC0000"/>
                </a:solidFill>
              </a:rPr>
              <a:t>×</a:t>
            </a:r>
            <a:r>
              <a:rPr lang="en-GB" i="1" dirty="0">
                <a:latin typeface="Arial"/>
                <a:ea typeface="Arial"/>
                <a:cs typeface="Arial"/>
                <a:sym typeface="Arial"/>
              </a:rPr>
              <a:t> 6 add 2 </a:t>
            </a:r>
            <a:r>
              <a:rPr lang="en-GB" sz="1200" b="0" i="1" dirty="0">
                <a:solidFill>
                  <a:srgbClr val="CC0000"/>
                </a:solidFill>
              </a:rPr>
              <a:t>×</a:t>
            </a:r>
            <a:r>
              <a:rPr lang="en-GB" i="1" dirty="0">
                <a:latin typeface="Arial"/>
                <a:ea typeface="Arial"/>
                <a:cs typeface="Arial"/>
                <a:sym typeface="Arial"/>
              </a:rPr>
              <a:t> 6 and 60 and 12 and were added to arrive at 72. </a:t>
            </a:r>
          </a:p>
          <a:p>
            <a:pPr marL="0" lvl="0" indent="0" algn="just" rtl="0">
              <a:lnSpc>
                <a:spcPct val="115000"/>
              </a:lnSpc>
              <a:spcBef>
                <a:spcPts val="400"/>
              </a:spcBef>
              <a:spcAft>
                <a:spcPts val="400"/>
              </a:spcAft>
              <a:buSzPts val="1100"/>
              <a:buNone/>
            </a:pPr>
            <a:r>
              <a:rPr lang="en-GB" i="1" dirty="0">
                <a:latin typeface="Arial"/>
                <a:ea typeface="Arial"/>
                <a:cs typeface="Arial"/>
                <a:sym typeface="Arial"/>
              </a:rPr>
              <a:t>This insight is critical to the lesson.</a:t>
            </a:r>
            <a:endParaRPr i="1" dirty="0">
              <a:latin typeface="Arial"/>
              <a:ea typeface="Arial"/>
              <a:cs typeface="Arial"/>
              <a:sym typeface="Arial"/>
            </a:endParaRPr>
          </a:p>
        </p:txBody>
      </p:sp>
      <p:sp>
        <p:nvSpPr>
          <p:cNvPr id="174" name="Google Shape;174;g1cb88a04f52_3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b88a04f52_3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cb88a04f52_3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sz="1400" b="1" dirty="0">
                <a:latin typeface="Arial"/>
                <a:ea typeface="Arial"/>
                <a:cs typeface="Arial"/>
                <a:sym typeface="Arial"/>
              </a:rPr>
              <a:t>Discussion about why we need multiplication:</a:t>
            </a:r>
            <a:endParaRPr sz="1400" b="1" dirty="0">
              <a:latin typeface="Arial"/>
              <a:ea typeface="Arial"/>
              <a:cs typeface="Arial"/>
              <a:sym typeface="Arial"/>
            </a:endParaRPr>
          </a:p>
          <a:p>
            <a:pPr marL="0" lvl="0" indent="0" algn="just" rtl="0">
              <a:lnSpc>
                <a:spcPct val="115000"/>
              </a:lnSpc>
              <a:spcBef>
                <a:spcPts val="400"/>
              </a:spcBef>
              <a:spcAft>
                <a:spcPts val="0"/>
              </a:spcAft>
              <a:buSzPts val="1100"/>
              <a:buNone/>
            </a:pPr>
            <a:r>
              <a:rPr lang="en-GB" sz="1400" dirty="0">
                <a:latin typeface="Arial"/>
                <a:ea typeface="Arial"/>
                <a:cs typeface="Arial"/>
                <a:sym typeface="Arial"/>
              </a:rPr>
              <a:t>Explain WHY multiplication is so integral to GCSE maths – multiplication is key to understanding proportionality, which is the core concept behind fractions, decimals and ratio &amp; proportion e.g. number sense. These skills are crucial underpinning in almost all other topic areas, such as algebra (expanding, factorising, solving equations etc.) and geometry (area, internal/external angles, trigonometry etc., and cover most of the Foundation curriculum.</a:t>
            </a:r>
            <a:endParaRPr sz="1400" dirty="0">
              <a:latin typeface="Arial"/>
              <a:ea typeface="Arial"/>
              <a:cs typeface="Arial"/>
              <a:sym typeface="Arial"/>
            </a:endParaRPr>
          </a:p>
          <a:p>
            <a:pPr marL="0" lvl="0" indent="0" algn="just" rtl="0">
              <a:lnSpc>
                <a:spcPct val="115000"/>
              </a:lnSpc>
              <a:spcBef>
                <a:spcPts val="400"/>
              </a:spcBef>
              <a:spcAft>
                <a:spcPts val="0"/>
              </a:spcAft>
              <a:buSzPts val="1100"/>
              <a:buNone/>
            </a:pPr>
            <a:r>
              <a:rPr lang="en-GB" sz="1400" dirty="0">
                <a:latin typeface="Arial"/>
                <a:ea typeface="Arial"/>
                <a:cs typeface="Arial"/>
                <a:sym typeface="Arial"/>
              </a:rPr>
              <a:t>Annotate the board with answers, enough so that learners see that multiplication (and division) are found in every aspect of the curriculum</a:t>
            </a:r>
            <a:endParaRPr sz="1400" dirty="0">
              <a:latin typeface="Arial"/>
              <a:ea typeface="Arial"/>
              <a:cs typeface="Arial"/>
              <a:sym typeface="Arial"/>
            </a:endParaRPr>
          </a:p>
          <a:p>
            <a:pPr marL="0" lvl="0" indent="0" algn="just" rtl="0">
              <a:lnSpc>
                <a:spcPct val="115000"/>
              </a:lnSpc>
              <a:spcBef>
                <a:spcPts val="400"/>
              </a:spcBef>
              <a:spcAft>
                <a:spcPts val="400"/>
              </a:spcAft>
              <a:buSzPts val="1100"/>
              <a:buNone/>
            </a:pPr>
            <a:r>
              <a:rPr lang="en-GB" sz="1400" dirty="0">
                <a:latin typeface="Arial"/>
                <a:ea typeface="Arial"/>
                <a:cs typeface="Arial"/>
                <a:sym typeface="Arial"/>
              </a:rPr>
              <a:t>Consolidate that multiplication is essential in every discipline within maths and learners need to be fluent in order to succeed</a:t>
            </a:r>
            <a:endParaRPr sz="1400" dirty="0">
              <a:latin typeface="Arial"/>
              <a:ea typeface="Arial"/>
              <a:cs typeface="Arial"/>
              <a:sym typeface="Arial"/>
            </a:endParaRPr>
          </a:p>
        </p:txBody>
      </p:sp>
      <p:sp>
        <p:nvSpPr>
          <p:cNvPr id="184" name="Google Shape;184;g1cb88a04f52_3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cb88a04f52_3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cb88a04f52_3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400"/>
              </a:spcBef>
              <a:spcAft>
                <a:spcPts val="0"/>
              </a:spcAft>
              <a:buSzPts val="1100"/>
              <a:buNone/>
            </a:pPr>
            <a:r>
              <a:rPr lang="en-GB" sz="1400" dirty="0">
                <a:latin typeface="Arial"/>
                <a:ea typeface="Arial"/>
                <a:cs typeface="Arial"/>
                <a:sym typeface="Arial"/>
              </a:rPr>
              <a:t>All learners should attempt the first true or false quiz. Learners to answer in pairs. Provide mini white-boards if possible.</a:t>
            </a:r>
            <a:endParaRPr sz="1400" dirty="0">
              <a:latin typeface="Arial"/>
              <a:ea typeface="Arial"/>
              <a:cs typeface="Arial"/>
              <a:sym typeface="Arial"/>
            </a:endParaRPr>
          </a:p>
          <a:p>
            <a:pPr marL="0" lvl="0" indent="0" algn="just" rtl="0">
              <a:lnSpc>
                <a:spcPct val="115000"/>
              </a:lnSpc>
              <a:spcBef>
                <a:spcPts val="400"/>
              </a:spcBef>
              <a:spcAft>
                <a:spcPts val="400"/>
              </a:spcAft>
              <a:buSzPts val="1100"/>
              <a:buNone/>
            </a:pPr>
            <a:r>
              <a:rPr lang="en-GB" sz="1400" dirty="0">
                <a:latin typeface="Arial"/>
                <a:ea typeface="Arial"/>
                <a:cs typeface="Arial"/>
                <a:sym typeface="Arial"/>
              </a:rPr>
              <a:t>Tutor to lead discussion on arising misconceptions: answers are animated</a:t>
            </a:r>
            <a:endParaRPr sz="1400" dirty="0">
              <a:latin typeface="Arial"/>
              <a:ea typeface="Arial"/>
              <a:cs typeface="Arial"/>
              <a:sym typeface="Arial"/>
            </a:endParaRPr>
          </a:p>
        </p:txBody>
      </p:sp>
      <p:sp>
        <p:nvSpPr>
          <p:cNvPr id="196" name="Google Shape;196;g1cb88a04f52_3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cb88a04f52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1cb88a04f52_1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400"/>
              </a:spcBef>
              <a:spcAft>
                <a:spcPts val="0"/>
              </a:spcAft>
              <a:buClr>
                <a:schemeClr val="dk1"/>
              </a:buClr>
              <a:buSzPts val="1100"/>
              <a:buFont typeface="Arial"/>
              <a:buNone/>
            </a:pPr>
            <a:r>
              <a:rPr lang="en-GB" sz="1400" i="1" dirty="0">
                <a:latin typeface="Arial"/>
                <a:ea typeface="Arial"/>
                <a:cs typeface="Arial"/>
                <a:sym typeface="Arial"/>
              </a:rPr>
              <a:t>OPTIONAL TASK:</a:t>
            </a:r>
            <a:endParaRPr sz="1400" i="1" dirty="0">
              <a:latin typeface="Arial"/>
              <a:ea typeface="Arial"/>
              <a:cs typeface="Arial"/>
              <a:sym typeface="Arial"/>
            </a:endParaRPr>
          </a:p>
          <a:p>
            <a:pPr marL="0" lvl="0" indent="0" algn="just" rtl="0">
              <a:lnSpc>
                <a:spcPct val="115000"/>
              </a:lnSpc>
              <a:spcBef>
                <a:spcPts val="400"/>
              </a:spcBef>
              <a:spcAft>
                <a:spcPts val="400"/>
              </a:spcAft>
              <a:buClr>
                <a:schemeClr val="dk1"/>
              </a:buClr>
              <a:buSzPts val="1100"/>
              <a:buFont typeface="Arial"/>
              <a:buNone/>
            </a:pPr>
            <a:r>
              <a:rPr lang="en-GB" sz="1400" dirty="0">
                <a:latin typeface="Arial"/>
                <a:ea typeface="Arial"/>
                <a:cs typeface="Arial"/>
                <a:sym typeface="Arial"/>
              </a:rPr>
              <a:t>Tutors to decide whether learners are able to attempt these more challenging questions in the same format.</a:t>
            </a:r>
            <a:endParaRPr dirty="0"/>
          </a:p>
        </p:txBody>
      </p:sp>
      <p:sp>
        <p:nvSpPr>
          <p:cNvPr id="216" name="Google Shape;216;g1cb88a04f52_1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c99aa7f950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1c99aa7f950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Write a 3-digit number onto the animated tiles provided above. Keep all digits &lt;5 so carry-over is not introduced yet on the following slide, e.g. 341</a:t>
            </a:r>
            <a:endParaRPr dirty="0"/>
          </a:p>
          <a:p>
            <a:pPr marL="0" lvl="0" indent="0" algn="l" rtl="0">
              <a:lnSpc>
                <a:spcPct val="100000"/>
              </a:lnSpc>
              <a:spcBef>
                <a:spcPts val="0"/>
              </a:spcBef>
              <a:spcAft>
                <a:spcPts val="0"/>
              </a:spcAft>
              <a:buSzPts val="1400"/>
              <a:buNone/>
            </a:pPr>
            <a:r>
              <a:rPr lang="en-GB" dirty="0"/>
              <a:t>Check vocabulary of the place value columns with learners (animated).</a:t>
            </a:r>
            <a:endParaRPr dirty="0"/>
          </a:p>
          <a:p>
            <a:pPr marL="0" lvl="0" indent="0" algn="l" rtl="0">
              <a:lnSpc>
                <a:spcPct val="100000"/>
              </a:lnSpc>
              <a:spcBef>
                <a:spcPts val="0"/>
              </a:spcBef>
              <a:spcAft>
                <a:spcPts val="0"/>
              </a:spcAft>
              <a:buSzPts val="1400"/>
              <a:buNone/>
            </a:pPr>
            <a:r>
              <a:rPr lang="en-GB" dirty="0"/>
              <a:t>Ask learners to describe the meaning of the digits relevant to their place value; e.g. ‘</a:t>
            </a:r>
            <a:r>
              <a:rPr lang="en-GB" i="0" dirty="0"/>
              <a:t>What is the value of each digit?’, ‘What is the value of the 4?’</a:t>
            </a:r>
            <a:endParaRPr i="0" dirty="0"/>
          </a:p>
          <a:p>
            <a:pPr marL="0" lvl="0" indent="0" algn="l" rtl="0">
              <a:lnSpc>
                <a:spcPct val="100000"/>
              </a:lnSpc>
              <a:spcBef>
                <a:spcPts val="0"/>
              </a:spcBef>
              <a:spcAft>
                <a:spcPts val="0"/>
              </a:spcAft>
              <a:buSzPts val="1400"/>
              <a:buNone/>
            </a:pPr>
            <a:r>
              <a:rPr lang="en-GB" dirty="0"/>
              <a:t>Discuss sequential orders of magnitude.</a:t>
            </a:r>
            <a:endParaRPr dirty="0"/>
          </a:p>
          <a:p>
            <a:pPr marL="0" lvl="0" indent="0" algn="l" rtl="0">
              <a:lnSpc>
                <a:spcPct val="100000"/>
              </a:lnSpc>
              <a:spcBef>
                <a:spcPts val="0"/>
              </a:spcBef>
              <a:spcAft>
                <a:spcPts val="0"/>
              </a:spcAft>
              <a:buSzPts val="1400"/>
              <a:buNone/>
            </a:pPr>
            <a:r>
              <a:rPr lang="en-GB" dirty="0"/>
              <a:t>Use the animation to reveal that it can be deconstructed into its place value; 300 and 40 and 1, and discuss that the ‘1’ means ‘1 lot of 1’,  ‘4’ means ‘4 lots of 10’ and the ‘3’ means ‘3 lots of 100’.</a:t>
            </a:r>
            <a:endParaRPr dirty="0"/>
          </a:p>
        </p:txBody>
      </p:sp>
      <p:sp>
        <p:nvSpPr>
          <p:cNvPr id="247" name="Google Shape;247;g1c99aa7f950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cbc77025c4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1cbc77025c4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Tutor to demonstrate that multiplying by a relatively small factor </a:t>
            </a:r>
            <a:r>
              <a:rPr lang="en-GB" dirty="0" err="1"/>
              <a:t>e.g</a:t>
            </a:r>
            <a:r>
              <a:rPr lang="en-GB" dirty="0"/>
              <a:t> 2 or 3 can be performed by repeated addition.</a:t>
            </a:r>
            <a:endParaRPr dirty="0"/>
          </a:p>
          <a:p>
            <a:pPr marL="0" lvl="0" indent="0" algn="l" rtl="0">
              <a:lnSpc>
                <a:spcPct val="100000"/>
              </a:lnSpc>
              <a:spcBef>
                <a:spcPts val="0"/>
              </a:spcBef>
              <a:spcAft>
                <a:spcPts val="0"/>
              </a:spcAft>
              <a:buSzPts val="1400"/>
              <a:buNone/>
            </a:pPr>
            <a:r>
              <a:rPr lang="en-GB" dirty="0"/>
              <a:t>Reinforce how numbers are deconstructed into their place value.</a:t>
            </a:r>
            <a:endParaRPr dirty="0"/>
          </a:p>
        </p:txBody>
      </p:sp>
      <p:sp>
        <p:nvSpPr>
          <p:cNvPr id="264" name="Google Shape;264;g1cbc77025c4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cbc77025c4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1cbc77025c4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Explain that multiplying by larger factors (e.g. &gt;3) using repeated multiplication can be done but is inefficient and time consuming.</a:t>
            </a:r>
            <a:endParaRPr dirty="0"/>
          </a:p>
          <a:p>
            <a:pPr marL="0" lvl="0" indent="0" algn="l" rtl="0">
              <a:lnSpc>
                <a:spcPct val="100000"/>
              </a:lnSpc>
              <a:spcBef>
                <a:spcPts val="0"/>
              </a:spcBef>
              <a:spcAft>
                <a:spcPts val="0"/>
              </a:spcAft>
              <a:buSzPts val="1400"/>
              <a:buNone/>
            </a:pPr>
            <a:r>
              <a:rPr lang="en-GB" dirty="0"/>
              <a:t>Consolidate with learners that 300 </a:t>
            </a:r>
            <a:r>
              <a:rPr lang="en-GB" sz="1200" b="0" dirty="0">
                <a:solidFill>
                  <a:schemeClr val="accent1"/>
                </a:solidFill>
                <a:latin typeface="+mn-lt"/>
                <a:ea typeface="Arial Rounded"/>
                <a:cs typeface="Arial Rounded"/>
                <a:sym typeface="Arial Rounded"/>
              </a:rPr>
              <a:t>×</a:t>
            </a:r>
            <a:r>
              <a:rPr lang="en-GB" dirty="0"/>
              <a:t> 6 is more efficient and less error-prone than 300 + 300 + 300 + 300 + 300 + 300</a:t>
            </a:r>
            <a:endParaRPr dirty="0"/>
          </a:p>
          <a:p>
            <a:pPr marL="0" lvl="0" indent="0" algn="l" rtl="0">
              <a:lnSpc>
                <a:spcPct val="100000"/>
              </a:lnSpc>
              <a:spcBef>
                <a:spcPts val="0"/>
              </a:spcBef>
              <a:spcAft>
                <a:spcPts val="0"/>
              </a:spcAft>
              <a:buSzPts val="1400"/>
              <a:buNone/>
            </a:pPr>
            <a:r>
              <a:rPr lang="en-GB" dirty="0"/>
              <a:t>Explain that 300 </a:t>
            </a:r>
            <a:r>
              <a:rPr lang="en-GB" sz="1200" b="0" dirty="0">
                <a:solidFill>
                  <a:schemeClr val="accent1"/>
                </a:solidFill>
                <a:latin typeface="+mn-lt"/>
                <a:ea typeface="Arial Rounded"/>
                <a:cs typeface="Arial Rounded"/>
                <a:sym typeface="Arial Rounded"/>
              </a:rPr>
              <a:t>×</a:t>
            </a:r>
            <a:r>
              <a:rPr lang="en-GB" dirty="0"/>
              <a:t> 6 can be completed with mental arithmetic by calculating 3 </a:t>
            </a:r>
            <a:r>
              <a:rPr lang="en-GB" sz="1200" b="0" dirty="0">
                <a:solidFill>
                  <a:schemeClr val="accent1"/>
                </a:solidFill>
                <a:latin typeface="+mn-lt"/>
                <a:ea typeface="Arial Rounded"/>
                <a:cs typeface="Arial Rounded"/>
                <a:sym typeface="Arial Rounded"/>
              </a:rPr>
              <a:t>×</a:t>
            </a:r>
            <a:r>
              <a:rPr lang="en-GB" dirty="0"/>
              <a:t> 6 = 18 but then completing with the trailing zeroes (avoid saying ‘adding’) because it is actually 6 lots of 300 and therefore needs the two zeroes adding to confirm the place value.</a:t>
            </a:r>
            <a:endParaRPr dirty="0"/>
          </a:p>
          <a:p>
            <a:pPr marL="0" lvl="0" indent="0" algn="l" rtl="0">
              <a:lnSpc>
                <a:spcPct val="100000"/>
              </a:lnSpc>
              <a:spcBef>
                <a:spcPts val="0"/>
              </a:spcBef>
              <a:spcAft>
                <a:spcPts val="0"/>
              </a:spcAft>
              <a:buSzPts val="1400"/>
              <a:buNone/>
            </a:pPr>
            <a:r>
              <a:rPr lang="en-GB" i="1" dirty="0"/>
              <a:t>Consolidate this method with learners with the 40 </a:t>
            </a:r>
            <a:r>
              <a:rPr lang="en-GB" sz="1200" b="0" i="1" dirty="0">
                <a:solidFill>
                  <a:schemeClr val="accent1"/>
                </a:solidFill>
                <a:latin typeface="+mn-lt"/>
                <a:ea typeface="Arial Rounded"/>
                <a:cs typeface="Arial Rounded"/>
                <a:sym typeface="Arial Rounded"/>
              </a:rPr>
              <a:t>×</a:t>
            </a:r>
            <a:r>
              <a:rPr lang="en-GB" i="1" dirty="0"/>
              <a:t> 6 = 24 with a zero, is an efficient way to multiply by 40 by breaking it down into </a:t>
            </a:r>
            <a:r>
              <a:rPr lang="en-GB" sz="1200" b="0" i="1" dirty="0">
                <a:solidFill>
                  <a:schemeClr val="accent1"/>
                </a:solidFill>
                <a:latin typeface="+mn-lt"/>
                <a:ea typeface="Arial Rounded"/>
                <a:cs typeface="Arial Rounded"/>
                <a:sym typeface="Arial Rounded"/>
              </a:rPr>
              <a:t>×</a:t>
            </a:r>
            <a:r>
              <a:rPr lang="en-GB" i="1" dirty="0"/>
              <a:t> 4 then </a:t>
            </a:r>
            <a:r>
              <a:rPr lang="en-GB" sz="1200" b="0" i="1" dirty="0">
                <a:solidFill>
                  <a:schemeClr val="accent1"/>
                </a:solidFill>
                <a:latin typeface="+mn-lt"/>
                <a:ea typeface="Arial Rounded"/>
                <a:cs typeface="Arial Rounded"/>
                <a:sym typeface="Arial Rounded"/>
              </a:rPr>
              <a:t>×</a:t>
            </a:r>
            <a:r>
              <a:rPr lang="en-GB" i="1" dirty="0"/>
              <a:t> 10, as it is critical to the algorithms that will follow.</a:t>
            </a:r>
            <a:endParaRPr i="1" dirty="0"/>
          </a:p>
          <a:p>
            <a:pPr marL="0" lvl="0" indent="0" algn="l" rtl="0">
              <a:lnSpc>
                <a:spcPct val="100000"/>
              </a:lnSpc>
              <a:spcBef>
                <a:spcPts val="0"/>
              </a:spcBef>
              <a:spcAft>
                <a:spcPts val="0"/>
              </a:spcAft>
              <a:buSzPts val="1400"/>
              <a:buNone/>
            </a:pPr>
            <a:r>
              <a:rPr lang="en-GB" dirty="0"/>
              <a:t>Take time to discuss the ‘carry-over’ of the hundred column in the final answer (800 + 200 = 1000) and that learners can fluently embed this step into their methodology. </a:t>
            </a:r>
            <a:endParaRPr dirty="0"/>
          </a:p>
        </p:txBody>
      </p:sp>
      <p:sp>
        <p:nvSpPr>
          <p:cNvPr id="300" name="Google Shape;300;g1cbc77025c4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3/30/23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766234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3/30/23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200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3/30/23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3947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3/30/23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42105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3/30/23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6522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3/30/23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527110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3/30/23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87640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3/30/23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8047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3/30/23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685534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3/30/23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09398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3/30/23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63399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1"/>
          <p:cNvSpPr>
            <a:spLocks noGrp="1"/>
          </p:cNvSpPr>
          <p:nvPr>
            <p:ph type="pic" idx="2"/>
          </p:nvPr>
        </p:nvSpPr>
        <p:spPr>
          <a:xfrm>
            <a:off x="5183188" y="987425"/>
            <a:ext cx="6172200" cy="4873625"/>
          </a:xfrm>
          <a:prstGeom prst="rect">
            <a:avLst/>
          </a:prstGeom>
          <a:noFill/>
          <a:ln>
            <a:noFill/>
          </a:ln>
        </p:spPr>
      </p:sp>
      <p:sp>
        <p:nvSpPr>
          <p:cNvPr id="143" name="Google Shape;143;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3/30/23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787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idx="12"/>
          </p:nvPr>
        </p:nvSpPr>
        <p:spPr/>
        <p:txBody>
          <a:bodyPr/>
          <a:lstStyle/>
          <a:p>
            <a:fld id="{A75AAEF5-C690-5D4B-B5C7-510283CCFE4D}" type="slidenum">
              <a:rPr lang="en-US" smtClean="0"/>
              <a:t>1</a:t>
            </a:fld>
            <a:endParaRPr lang="en-US" dirty="0"/>
          </a:p>
        </p:txBody>
      </p:sp>
      <p:sp>
        <p:nvSpPr>
          <p:cNvPr id="2" name="Title 1">
            <a:extLst>
              <a:ext uri="{FF2B5EF4-FFF2-40B4-BE49-F238E27FC236}">
                <a16:creationId xmlns:a16="http://schemas.microsoft.com/office/drawing/2014/main" id="{71B8AF66-BDEC-4533-9866-E930CF55A033}"/>
              </a:ext>
            </a:extLst>
          </p:cNvPr>
          <p:cNvSpPr>
            <a:spLocks noGrp="1"/>
          </p:cNvSpPr>
          <p:nvPr>
            <p:ph type="ctrTitle" idx="4294967295"/>
          </p:nvPr>
        </p:nvSpPr>
        <p:spPr>
          <a:xfrm>
            <a:off x="1432800" y="1202400"/>
            <a:ext cx="9326563" cy="1851025"/>
          </a:xfrm>
          <a:prstGeom prst="rect">
            <a:avLst/>
          </a:prstGeom>
          <a:solidFill>
            <a:schemeClr val="accent1"/>
          </a:solidFill>
        </p:spPr>
        <p:txBody>
          <a:bodyPr>
            <a:normAutofit/>
          </a:bodyPr>
          <a:lstStyle/>
          <a:p>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Lesson 11: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Multiplication and estimation </a:t>
            </a:r>
            <a:endParaRPr lang="en-GB"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4294967295"/>
          </p:nvPr>
        </p:nvSpPr>
        <p:spPr>
          <a:xfrm>
            <a:off x="1522800" y="3206749"/>
            <a:ext cx="9144000" cy="3228343"/>
          </a:xfrm>
          <a:prstGeom prst="rect">
            <a:avLst/>
          </a:prstGeom>
          <a:ln w="38100">
            <a:solidFill>
              <a:schemeClr val="accent1"/>
            </a:solidFill>
          </a:ln>
        </p:spPr>
        <p:txBody>
          <a:bodyPr vert="horz" lIns="91440" tIns="45720" rIns="91440" bIns="45720" rtlCol="0" anchor="t">
            <a:normAutofit lnSpcReduction="10000"/>
          </a:bodyPr>
          <a:lstStyle/>
          <a:p>
            <a:pPr marL="50800" indent="0" algn="l">
              <a:lnSpc>
                <a:spcPts val="3200"/>
              </a:lnSpc>
              <a:spcBef>
                <a:spcPts val="400"/>
              </a:spcBef>
              <a:spcAft>
                <a:spcPts val="600"/>
              </a:spcAft>
              <a:buClr>
                <a:schemeClr val="accent1">
                  <a:lumMod val="75000"/>
                </a:schemeClr>
              </a:buClr>
              <a:buNone/>
            </a:pPr>
            <a:r>
              <a:rPr lang="en-GB" b="1" dirty="0">
                <a:solidFill>
                  <a:schemeClr val="accent1"/>
                </a:solidFill>
                <a:latin typeface="Arial" panose="020B0604020202020204" pitchFamily="34" charset="0"/>
                <a:cs typeface="Arial" panose="020B0604020202020204" pitchFamily="34" charset="0"/>
              </a:rPr>
              <a:t>Objectives</a:t>
            </a:r>
            <a:endParaRPr lang="en-GB" dirty="0">
              <a:solidFill>
                <a:schemeClr val="accent1"/>
              </a:solidFill>
              <a:latin typeface="Arial" panose="020B0604020202020204" pitchFamily="34" charset="0"/>
              <a:cs typeface="Arial" panose="020B0604020202020204" pitchFamily="34" charset="0"/>
            </a:endParaRPr>
          </a:p>
          <a:p>
            <a:pPr marL="268288" indent="-268288" algn="l">
              <a:spcBef>
                <a:spcPts val="400"/>
              </a:spcBef>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Explore, evaluate and select different representations for multiplication.</a:t>
            </a:r>
          </a:p>
          <a:p>
            <a:pPr marL="268288" indent="-268288" algn="l">
              <a:spcBef>
                <a:spcPts val="400"/>
              </a:spcBef>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Apply various methods and representations to a singular context using integers and decimals.</a:t>
            </a:r>
          </a:p>
          <a:p>
            <a:pPr marL="268288" indent="-268288" algn="l">
              <a:spcBef>
                <a:spcPts val="400"/>
              </a:spcBef>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Apply efficient mastery methods to questions in different contexts.</a:t>
            </a:r>
          </a:p>
          <a:p>
            <a:pPr marL="268288" indent="-268288" algn="l">
              <a:spcBef>
                <a:spcPts val="400"/>
              </a:spcBef>
              <a:spcAft>
                <a:spcPts val="600"/>
              </a:spcAft>
              <a:buClr>
                <a:schemeClr val="accent1"/>
              </a:buClr>
              <a:buFont typeface="Arial" panose="020B0604020202020204" pitchFamily="34" charset="0"/>
              <a:buChar char="•"/>
            </a:pPr>
            <a:r>
              <a:rPr lang="en-GB" sz="2200" dirty="0">
                <a:latin typeface="Arial" panose="020B0604020202020204" pitchFamily="34" charset="0"/>
                <a:cs typeface="Arial" panose="020B0604020202020204" pitchFamily="34" charset="0"/>
              </a:rPr>
              <a:t>Apply estimation, inversion and rounding to check accuracy of answers.</a:t>
            </a:r>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pic>
        <p:nvPicPr>
          <p:cNvPr id="8" name="Picture 7" descr="A picture containing text, plate, tableware, dishware&#10;&#10;Description automatically generated">
            <a:extLst>
              <a:ext uri="{FF2B5EF4-FFF2-40B4-BE49-F238E27FC236}">
                <a16:creationId xmlns:a16="http://schemas.microsoft.com/office/drawing/2014/main" id="{BA019637-EC80-4AF4-B07C-CD43BBF59A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647" y="105423"/>
            <a:ext cx="3893465" cy="638948"/>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F5EF0742-CF21-979D-74BC-D8664AFDF15C}"/>
              </a:ext>
            </a:extLst>
          </p:cNvPr>
          <p:cNvPicPr>
            <a:picLocks noChangeAspect="1"/>
          </p:cNvPicPr>
          <p:nvPr/>
        </p:nvPicPr>
        <p:blipFill>
          <a:blip r:embed="rId5"/>
          <a:stretch>
            <a:fillRect/>
          </a:stretch>
        </p:blipFill>
        <p:spPr>
          <a:xfrm>
            <a:off x="5367003" y="183929"/>
            <a:ext cx="2123825" cy="796434"/>
          </a:xfrm>
          <a:prstGeom prst="rect">
            <a:avLst/>
          </a:prstGeom>
        </p:spPr>
      </p:pic>
    </p:spTree>
    <p:extLst>
      <p:ext uri="{BB962C8B-B14F-4D97-AF65-F5344CB8AC3E}">
        <p14:creationId xmlns:p14="http://schemas.microsoft.com/office/powerpoint/2010/main" val="118776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1d0e9f59bf9_0_5"/>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32" name="Google Shape;332;g1d0e9f59bf9_0_5"/>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333" name="Google Shape;333;g1d0e9f59bf9_0_5"/>
          <p:cNvSpPr txBox="1"/>
          <p:nvPr/>
        </p:nvSpPr>
        <p:spPr>
          <a:xfrm>
            <a:off x="3007000" y="112175"/>
            <a:ext cx="7028100" cy="946373"/>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r>
              <a:rPr lang="en-GB" sz="5000" b="1" dirty="0">
                <a:solidFill>
                  <a:schemeClr val="accent1"/>
                </a:solidFill>
                <a:latin typeface="Arial" panose="020B0604020202020204" pitchFamily="34" charset="0"/>
                <a:ea typeface="Arial Rounded"/>
                <a:cs typeface="Arial" panose="020B0604020202020204" pitchFamily="34" charset="0"/>
                <a:sym typeface="Arial Rounded"/>
              </a:rPr>
              <a:t> </a:t>
            </a:r>
            <a:r>
              <a:rPr lang="en-GB" sz="4000" b="1" dirty="0">
                <a:solidFill>
                  <a:schemeClr val="accent1"/>
                </a:solidFill>
                <a:latin typeface="Arial" panose="020B0604020202020204" pitchFamily="34" charset="0"/>
                <a:ea typeface="Arial Rounded"/>
                <a:cs typeface="Arial" panose="020B0604020202020204" pitchFamily="34" charset="0"/>
                <a:sym typeface="Arial Rounded"/>
              </a:rPr>
              <a:t>What about 341 × 13? </a:t>
            </a:r>
            <a:endParaRPr sz="4000" b="1" i="0" u="none" strike="noStrike" cap="none" dirty="0">
              <a:solidFill>
                <a:schemeClr val="accent1"/>
              </a:solidFill>
              <a:latin typeface="Arial" panose="020B0604020202020204" pitchFamily="34" charset="0"/>
              <a:ea typeface="Arial Rounded"/>
              <a:cs typeface="Arial" panose="020B0604020202020204" pitchFamily="34" charset="0"/>
              <a:sym typeface="Arial Rounded"/>
            </a:endParaRPr>
          </a:p>
        </p:txBody>
      </p:sp>
      <p:sp>
        <p:nvSpPr>
          <p:cNvPr id="334" name="Google Shape;334;g1d0e9f59bf9_0_5"/>
          <p:cNvSpPr txBox="1"/>
          <p:nvPr/>
        </p:nvSpPr>
        <p:spPr>
          <a:xfrm>
            <a:off x="3222775" y="1351350"/>
            <a:ext cx="1557900" cy="815578"/>
          </a:xfrm>
          <a:prstGeom prst="rect">
            <a:avLst/>
          </a:prstGeom>
          <a:noFill/>
          <a:ln>
            <a:noFill/>
          </a:ln>
        </p:spPr>
        <p:txBody>
          <a:bodyPr spcFirstLastPara="1" wrap="square" lIns="91425" tIns="91425" rIns="91425" bIns="91425" anchor="t" anchorCtr="0">
            <a:spAutoFit/>
          </a:bodyPr>
          <a:lstStyle/>
          <a:p>
            <a:pPr lvl="0"/>
            <a:r>
              <a:rPr lang="en-GB" sz="4000" dirty="0">
                <a:solidFill>
                  <a:schemeClr val="tx1"/>
                </a:solidFill>
                <a:latin typeface="Arial" panose="020B0604020202020204" pitchFamily="34" charset="0"/>
                <a:ea typeface="Arial Rounded"/>
                <a:cs typeface="Arial" panose="020B0604020202020204" pitchFamily="34" charset="0"/>
                <a:sym typeface="Arial Rounded"/>
              </a:rPr>
              <a:t>×</a:t>
            </a:r>
            <a:r>
              <a:rPr lang="en-GB" sz="4100" dirty="0">
                <a:latin typeface="Arial" panose="020B0604020202020204" pitchFamily="34" charset="0"/>
                <a:ea typeface="Arial Rounded"/>
                <a:cs typeface="Arial" panose="020B0604020202020204" pitchFamily="34" charset="0"/>
                <a:sym typeface="Arial Rounded"/>
              </a:rPr>
              <a:t> 10  </a:t>
            </a:r>
            <a:endParaRPr sz="4100" dirty="0">
              <a:latin typeface="Arial" panose="020B0604020202020204" pitchFamily="34" charset="0"/>
              <a:ea typeface="Arial Rounded"/>
              <a:cs typeface="Arial" panose="020B0604020202020204" pitchFamily="34" charset="0"/>
              <a:sym typeface="Arial Rounded"/>
            </a:endParaRPr>
          </a:p>
        </p:txBody>
      </p:sp>
      <p:sp>
        <p:nvSpPr>
          <p:cNvPr id="335" name="Google Shape;335;g1d0e9f59bf9_0_5"/>
          <p:cNvSpPr txBox="1"/>
          <p:nvPr/>
        </p:nvSpPr>
        <p:spPr>
          <a:xfrm>
            <a:off x="766525" y="1455625"/>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3  0  0</a:t>
            </a:r>
            <a:endParaRPr sz="4800" b="1">
              <a:latin typeface="Arial" panose="020B0604020202020204" pitchFamily="34" charset="0"/>
              <a:cs typeface="Arial" panose="020B0604020202020204" pitchFamily="34" charset="0"/>
            </a:endParaRPr>
          </a:p>
        </p:txBody>
      </p:sp>
      <p:sp>
        <p:nvSpPr>
          <p:cNvPr id="336" name="Google Shape;336;g1d0e9f59bf9_0_5"/>
          <p:cNvSpPr txBox="1"/>
          <p:nvPr/>
        </p:nvSpPr>
        <p:spPr>
          <a:xfrm>
            <a:off x="1452033" y="2109150"/>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337" name="Google Shape;337;g1d0e9f59bf9_0_5"/>
          <p:cNvSpPr txBox="1"/>
          <p:nvPr/>
        </p:nvSpPr>
        <p:spPr>
          <a:xfrm>
            <a:off x="1992025" y="2776525"/>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1</a:t>
            </a:r>
            <a:endParaRPr sz="4800" b="1">
              <a:latin typeface="Arial" panose="020B0604020202020204" pitchFamily="34" charset="0"/>
              <a:cs typeface="Arial" panose="020B0604020202020204" pitchFamily="34" charset="0"/>
            </a:endParaRPr>
          </a:p>
        </p:txBody>
      </p:sp>
      <p:sp>
        <p:nvSpPr>
          <p:cNvPr id="338" name="Google Shape;338;g1d0e9f59bf9_0_5"/>
          <p:cNvSpPr txBox="1"/>
          <p:nvPr/>
        </p:nvSpPr>
        <p:spPr>
          <a:xfrm>
            <a:off x="3222775" y="2037150"/>
            <a:ext cx="1557900" cy="815578"/>
          </a:xfrm>
          <a:prstGeom prst="rect">
            <a:avLst/>
          </a:prstGeom>
          <a:noFill/>
          <a:ln>
            <a:noFill/>
          </a:ln>
        </p:spPr>
        <p:txBody>
          <a:bodyPr spcFirstLastPara="1" wrap="square" lIns="91425" tIns="91425" rIns="91425" bIns="91425" anchor="t" anchorCtr="0">
            <a:spAutoFit/>
          </a:bodyPr>
          <a:lstStyle/>
          <a:p>
            <a:pPr lvl="0"/>
            <a:r>
              <a:rPr lang="en-GB" sz="4000" dirty="0">
                <a:solidFill>
                  <a:schemeClr val="tx1"/>
                </a:solidFill>
                <a:latin typeface="Arial" panose="020B0604020202020204" pitchFamily="34" charset="0"/>
                <a:ea typeface="Arial Rounded"/>
                <a:cs typeface="Arial" panose="020B0604020202020204" pitchFamily="34" charset="0"/>
                <a:sym typeface="Arial Rounded"/>
              </a:rPr>
              <a:t>×</a:t>
            </a:r>
            <a:r>
              <a:rPr lang="en-GB" sz="4100" dirty="0">
                <a:latin typeface="Arial" panose="020B0604020202020204" pitchFamily="34" charset="0"/>
                <a:ea typeface="Arial Rounded"/>
                <a:cs typeface="Arial" panose="020B0604020202020204" pitchFamily="34" charset="0"/>
                <a:sym typeface="Arial Rounded"/>
              </a:rPr>
              <a:t> 10  </a:t>
            </a:r>
            <a:endParaRPr sz="4100" dirty="0">
              <a:latin typeface="Arial" panose="020B0604020202020204" pitchFamily="34" charset="0"/>
              <a:ea typeface="Arial Rounded"/>
              <a:cs typeface="Arial" panose="020B0604020202020204" pitchFamily="34" charset="0"/>
              <a:sym typeface="Arial Rounded"/>
            </a:endParaRPr>
          </a:p>
        </p:txBody>
      </p:sp>
      <p:sp>
        <p:nvSpPr>
          <p:cNvPr id="339" name="Google Shape;339;g1d0e9f59bf9_0_5"/>
          <p:cNvSpPr txBox="1"/>
          <p:nvPr/>
        </p:nvSpPr>
        <p:spPr>
          <a:xfrm>
            <a:off x="3222775" y="2722950"/>
            <a:ext cx="1557900" cy="815578"/>
          </a:xfrm>
          <a:prstGeom prst="rect">
            <a:avLst/>
          </a:prstGeom>
          <a:noFill/>
          <a:ln>
            <a:noFill/>
          </a:ln>
        </p:spPr>
        <p:txBody>
          <a:bodyPr spcFirstLastPara="1" wrap="square" lIns="91425" tIns="91425" rIns="91425" bIns="91425" anchor="t" anchorCtr="0">
            <a:spAutoFit/>
          </a:bodyPr>
          <a:lstStyle/>
          <a:p>
            <a:pPr lvl="0"/>
            <a:r>
              <a:rPr lang="en-GB" sz="4000" dirty="0">
                <a:solidFill>
                  <a:schemeClr val="tx1"/>
                </a:solidFill>
                <a:latin typeface="Arial" panose="020B0604020202020204" pitchFamily="34" charset="0"/>
                <a:ea typeface="Arial Rounded"/>
                <a:cs typeface="Arial" panose="020B0604020202020204" pitchFamily="34" charset="0"/>
                <a:sym typeface="Arial Rounded"/>
              </a:rPr>
              <a:t>×</a:t>
            </a:r>
            <a:r>
              <a:rPr lang="en-GB" sz="4100" dirty="0">
                <a:latin typeface="Arial" panose="020B0604020202020204" pitchFamily="34" charset="0"/>
                <a:ea typeface="Arial Rounded"/>
                <a:cs typeface="Arial" panose="020B0604020202020204" pitchFamily="34" charset="0"/>
                <a:sym typeface="Arial Rounded"/>
              </a:rPr>
              <a:t> 10  </a:t>
            </a:r>
            <a:endParaRPr sz="4100" dirty="0">
              <a:latin typeface="Arial" panose="020B0604020202020204" pitchFamily="34" charset="0"/>
              <a:ea typeface="Arial Rounded"/>
              <a:cs typeface="Arial" panose="020B0604020202020204" pitchFamily="34" charset="0"/>
              <a:sym typeface="Arial Rounded"/>
            </a:endParaRPr>
          </a:p>
        </p:txBody>
      </p:sp>
      <p:sp>
        <p:nvSpPr>
          <p:cNvPr id="340" name="Google Shape;340;g1d0e9f59bf9_0_5"/>
          <p:cNvSpPr/>
          <p:nvPr/>
        </p:nvSpPr>
        <p:spPr>
          <a:xfrm>
            <a:off x="263200" y="943175"/>
            <a:ext cx="4593600" cy="27219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grpSp>
        <p:nvGrpSpPr>
          <p:cNvPr id="341" name="Google Shape;341;g1d0e9f59bf9_0_5"/>
          <p:cNvGrpSpPr/>
          <p:nvPr/>
        </p:nvGrpSpPr>
        <p:grpSpPr>
          <a:xfrm>
            <a:off x="8251375" y="4422025"/>
            <a:ext cx="1942200" cy="690525"/>
            <a:chOff x="8251375" y="4498225"/>
            <a:chExt cx="1942200" cy="690525"/>
          </a:xfrm>
        </p:grpSpPr>
        <p:sp>
          <p:nvSpPr>
            <p:cNvPr id="342" name="Google Shape;342;g1d0e9f59bf9_0_5"/>
            <p:cNvSpPr txBox="1"/>
            <p:nvPr/>
          </p:nvSpPr>
          <p:spPr>
            <a:xfrm>
              <a:off x="8251375" y="4530250"/>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1  0  0</a:t>
              </a:r>
              <a:endParaRPr sz="4800" b="1">
                <a:latin typeface="Arial" panose="020B0604020202020204" pitchFamily="34" charset="0"/>
                <a:cs typeface="Arial" panose="020B0604020202020204" pitchFamily="34" charset="0"/>
              </a:endParaRPr>
            </a:p>
          </p:txBody>
        </p:sp>
        <p:sp>
          <p:nvSpPr>
            <p:cNvPr id="343" name="Google Shape;343;g1d0e9f59bf9_0_5"/>
            <p:cNvSpPr txBox="1"/>
            <p:nvPr/>
          </p:nvSpPr>
          <p:spPr>
            <a:xfrm>
              <a:off x="8919625" y="4498225"/>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2  0</a:t>
              </a:r>
              <a:endParaRPr sz="4800" b="1">
                <a:latin typeface="Arial" panose="020B0604020202020204" pitchFamily="34" charset="0"/>
                <a:cs typeface="Arial" panose="020B0604020202020204" pitchFamily="34" charset="0"/>
              </a:endParaRPr>
            </a:p>
          </p:txBody>
        </p:sp>
      </p:grpSp>
      <p:sp>
        <p:nvSpPr>
          <p:cNvPr id="344" name="Google Shape;344;g1d0e9f59bf9_0_5"/>
          <p:cNvSpPr txBox="1"/>
          <p:nvPr/>
        </p:nvSpPr>
        <p:spPr>
          <a:xfrm>
            <a:off x="1609958" y="5057625"/>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1  0</a:t>
            </a:r>
            <a:endParaRPr sz="4800" b="1">
              <a:latin typeface="Arial" panose="020B0604020202020204" pitchFamily="34" charset="0"/>
              <a:cs typeface="Arial" panose="020B0604020202020204" pitchFamily="34" charset="0"/>
            </a:endParaRPr>
          </a:p>
        </p:txBody>
      </p:sp>
      <p:sp>
        <p:nvSpPr>
          <p:cNvPr id="345" name="Google Shape;345;g1d0e9f59bf9_0_5"/>
          <p:cNvSpPr txBox="1"/>
          <p:nvPr/>
        </p:nvSpPr>
        <p:spPr>
          <a:xfrm>
            <a:off x="9459625" y="5117475"/>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3</a:t>
            </a:r>
            <a:endParaRPr sz="4800" b="1">
              <a:latin typeface="Arial" panose="020B0604020202020204" pitchFamily="34" charset="0"/>
              <a:cs typeface="Arial" panose="020B0604020202020204" pitchFamily="34" charset="0"/>
            </a:endParaRPr>
          </a:p>
        </p:txBody>
      </p:sp>
      <p:sp>
        <p:nvSpPr>
          <p:cNvPr id="346" name="Google Shape;346;g1d0e9f59bf9_0_5"/>
          <p:cNvSpPr txBox="1"/>
          <p:nvPr/>
        </p:nvSpPr>
        <p:spPr>
          <a:xfrm>
            <a:off x="8245700" y="3802763"/>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9  0  0</a:t>
            </a:r>
            <a:endParaRPr sz="4800" b="1">
              <a:latin typeface="Arial" panose="020B0604020202020204" pitchFamily="34" charset="0"/>
              <a:cs typeface="Arial" panose="020B0604020202020204" pitchFamily="34" charset="0"/>
            </a:endParaRPr>
          </a:p>
        </p:txBody>
      </p:sp>
      <p:sp>
        <p:nvSpPr>
          <p:cNvPr id="347" name="Google Shape;347;g1d0e9f59bf9_0_5"/>
          <p:cNvSpPr txBox="1"/>
          <p:nvPr/>
        </p:nvSpPr>
        <p:spPr>
          <a:xfrm>
            <a:off x="10537975" y="1427550"/>
            <a:ext cx="1557900" cy="861744"/>
          </a:xfrm>
          <a:prstGeom prst="rect">
            <a:avLst/>
          </a:prstGeom>
          <a:noFill/>
          <a:ln>
            <a:noFill/>
          </a:ln>
        </p:spPr>
        <p:txBody>
          <a:bodyPr spcFirstLastPara="1" wrap="square" lIns="91425" tIns="91425" rIns="91425" bIns="91425" anchor="t" anchorCtr="0">
            <a:spAutoFit/>
          </a:bodyPr>
          <a:lstStyle/>
          <a:p>
            <a:pPr lvl="0"/>
            <a:r>
              <a:rPr lang="en-GB" sz="4400" dirty="0">
                <a:solidFill>
                  <a:schemeClr val="tx1"/>
                </a:solidFill>
                <a:latin typeface="Arial" panose="020B0604020202020204" pitchFamily="34" charset="0"/>
                <a:ea typeface="Arial Rounded"/>
                <a:cs typeface="Arial" panose="020B0604020202020204" pitchFamily="34" charset="0"/>
                <a:sym typeface="Arial Rounded"/>
              </a:rPr>
              <a:t>×</a:t>
            </a:r>
            <a:r>
              <a:rPr lang="en-GB" sz="4100" dirty="0">
                <a:latin typeface="Arial" panose="020B0604020202020204" pitchFamily="34" charset="0"/>
                <a:ea typeface="Arial Rounded"/>
                <a:cs typeface="Arial" panose="020B0604020202020204" pitchFamily="34" charset="0"/>
                <a:sym typeface="Arial Rounded"/>
              </a:rPr>
              <a:t> 3  </a:t>
            </a:r>
            <a:endParaRPr sz="4100" dirty="0">
              <a:latin typeface="Arial" panose="020B0604020202020204" pitchFamily="34" charset="0"/>
              <a:ea typeface="Arial Rounded"/>
              <a:cs typeface="Arial" panose="020B0604020202020204" pitchFamily="34" charset="0"/>
              <a:sym typeface="Arial Rounded"/>
            </a:endParaRPr>
          </a:p>
        </p:txBody>
      </p:sp>
      <p:sp>
        <p:nvSpPr>
          <p:cNvPr id="348" name="Google Shape;348;g1d0e9f59bf9_0_5"/>
          <p:cNvSpPr txBox="1"/>
          <p:nvPr/>
        </p:nvSpPr>
        <p:spPr>
          <a:xfrm>
            <a:off x="8081725" y="1531825"/>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3  0  0</a:t>
            </a:r>
            <a:endParaRPr sz="4800" b="1">
              <a:latin typeface="Arial" panose="020B0604020202020204" pitchFamily="34" charset="0"/>
              <a:cs typeface="Arial" panose="020B0604020202020204" pitchFamily="34" charset="0"/>
            </a:endParaRPr>
          </a:p>
        </p:txBody>
      </p:sp>
      <p:sp>
        <p:nvSpPr>
          <p:cNvPr id="349" name="Google Shape;349;g1d0e9f59bf9_0_5"/>
          <p:cNvSpPr txBox="1"/>
          <p:nvPr/>
        </p:nvSpPr>
        <p:spPr>
          <a:xfrm>
            <a:off x="8767233" y="2185350"/>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350" name="Google Shape;350;g1d0e9f59bf9_0_5"/>
          <p:cNvSpPr txBox="1"/>
          <p:nvPr/>
        </p:nvSpPr>
        <p:spPr>
          <a:xfrm>
            <a:off x="9307225" y="2852725"/>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1</a:t>
            </a:r>
            <a:endParaRPr sz="4800" b="1">
              <a:latin typeface="Arial" panose="020B0604020202020204" pitchFamily="34" charset="0"/>
              <a:cs typeface="Arial" panose="020B0604020202020204" pitchFamily="34" charset="0"/>
            </a:endParaRPr>
          </a:p>
        </p:txBody>
      </p:sp>
      <p:sp>
        <p:nvSpPr>
          <p:cNvPr id="351" name="Google Shape;351;g1d0e9f59bf9_0_5"/>
          <p:cNvSpPr txBox="1"/>
          <p:nvPr/>
        </p:nvSpPr>
        <p:spPr>
          <a:xfrm>
            <a:off x="10537975" y="2113350"/>
            <a:ext cx="1557900" cy="815578"/>
          </a:xfrm>
          <a:prstGeom prst="rect">
            <a:avLst/>
          </a:prstGeom>
          <a:noFill/>
          <a:ln>
            <a:noFill/>
          </a:ln>
        </p:spPr>
        <p:txBody>
          <a:bodyPr spcFirstLastPara="1" wrap="square" lIns="91425" tIns="91425" rIns="91425" bIns="91425" anchor="t" anchorCtr="0">
            <a:spAutoFit/>
          </a:bodyPr>
          <a:lstStyle/>
          <a:p>
            <a:pPr lvl="0"/>
            <a:r>
              <a:rPr lang="en-GB" sz="4000" dirty="0">
                <a:solidFill>
                  <a:schemeClr val="tx1"/>
                </a:solidFill>
                <a:latin typeface="Arial" panose="020B0604020202020204" pitchFamily="34" charset="0"/>
                <a:ea typeface="Arial Rounded"/>
                <a:cs typeface="Arial" panose="020B0604020202020204" pitchFamily="34" charset="0"/>
                <a:sym typeface="Arial Rounded"/>
              </a:rPr>
              <a:t>×</a:t>
            </a:r>
            <a:r>
              <a:rPr lang="en-GB" sz="4100" dirty="0">
                <a:latin typeface="Arial" panose="020B0604020202020204" pitchFamily="34" charset="0"/>
                <a:ea typeface="Arial Rounded"/>
                <a:cs typeface="Arial" panose="020B0604020202020204" pitchFamily="34" charset="0"/>
                <a:sym typeface="Arial Rounded"/>
              </a:rPr>
              <a:t> 3  </a:t>
            </a:r>
            <a:endParaRPr sz="4100" dirty="0">
              <a:latin typeface="Arial" panose="020B0604020202020204" pitchFamily="34" charset="0"/>
              <a:ea typeface="Arial Rounded"/>
              <a:cs typeface="Arial" panose="020B0604020202020204" pitchFamily="34" charset="0"/>
              <a:sym typeface="Arial Rounded"/>
            </a:endParaRPr>
          </a:p>
        </p:txBody>
      </p:sp>
      <p:sp>
        <p:nvSpPr>
          <p:cNvPr id="352" name="Google Shape;352;g1d0e9f59bf9_0_5"/>
          <p:cNvSpPr txBox="1"/>
          <p:nvPr/>
        </p:nvSpPr>
        <p:spPr>
          <a:xfrm>
            <a:off x="10537975" y="2774125"/>
            <a:ext cx="1557900" cy="815578"/>
          </a:xfrm>
          <a:prstGeom prst="rect">
            <a:avLst/>
          </a:prstGeom>
          <a:noFill/>
          <a:ln>
            <a:noFill/>
          </a:ln>
        </p:spPr>
        <p:txBody>
          <a:bodyPr spcFirstLastPara="1" wrap="square" lIns="91425" tIns="91425" rIns="91425" bIns="91425" anchor="t" anchorCtr="0">
            <a:spAutoFit/>
          </a:bodyPr>
          <a:lstStyle/>
          <a:p>
            <a:pPr lvl="0"/>
            <a:r>
              <a:rPr lang="en-GB" sz="4000" dirty="0">
                <a:solidFill>
                  <a:schemeClr val="tx1"/>
                </a:solidFill>
                <a:latin typeface="Arial" panose="020B0604020202020204" pitchFamily="34" charset="0"/>
                <a:ea typeface="Arial Rounded"/>
                <a:cs typeface="Arial" panose="020B0604020202020204" pitchFamily="34" charset="0"/>
                <a:sym typeface="Arial Rounded"/>
              </a:rPr>
              <a:t>×</a:t>
            </a:r>
            <a:r>
              <a:rPr lang="en-GB" sz="4100" dirty="0">
                <a:latin typeface="Arial" panose="020B0604020202020204" pitchFamily="34" charset="0"/>
                <a:ea typeface="Arial Rounded"/>
                <a:cs typeface="Arial" panose="020B0604020202020204" pitchFamily="34" charset="0"/>
                <a:sym typeface="Arial Rounded"/>
              </a:rPr>
              <a:t> 3  </a:t>
            </a:r>
            <a:endParaRPr sz="4100" dirty="0">
              <a:latin typeface="Arial" panose="020B0604020202020204" pitchFamily="34" charset="0"/>
              <a:ea typeface="Arial Rounded"/>
              <a:cs typeface="Arial" panose="020B0604020202020204" pitchFamily="34" charset="0"/>
              <a:sym typeface="Arial Rounded"/>
            </a:endParaRPr>
          </a:p>
        </p:txBody>
      </p:sp>
      <p:sp>
        <p:nvSpPr>
          <p:cNvPr id="353" name="Google Shape;353;g1d0e9f59bf9_0_5"/>
          <p:cNvSpPr/>
          <p:nvPr/>
        </p:nvSpPr>
        <p:spPr>
          <a:xfrm rot="-664300">
            <a:off x="4460123" y="1185132"/>
            <a:ext cx="3240004" cy="21369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54" name="Google Shape;354;g1d0e9f59bf9_0_5"/>
          <p:cNvSpPr txBox="1"/>
          <p:nvPr/>
        </p:nvSpPr>
        <p:spPr>
          <a:xfrm>
            <a:off x="272850" y="3726575"/>
            <a:ext cx="2593800" cy="658500"/>
          </a:xfrm>
          <a:prstGeom prst="rect">
            <a:avLst/>
          </a:prstGeom>
          <a:solidFill>
            <a:srgbClr val="FFE59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3  0  0  0</a:t>
            </a:r>
            <a:endParaRPr sz="4800" b="1">
              <a:latin typeface="Arial" panose="020B0604020202020204" pitchFamily="34" charset="0"/>
              <a:cs typeface="Arial" panose="020B0604020202020204" pitchFamily="34" charset="0"/>
            </a:endParaRPr>
          </a:p>
        </p:txBody>
      </p:sp>
      <p:sp>
        <p:nvSpPr>
          <p:cNvPr id="355" name="Google Shape;355;g1d0e9f59bf9_0_5"/>
          <p:cNvSpPr txBox="1"/>
          <p:nvPr/>
        </p:nvSpPr>
        <p:spPr>
          <a:xfrm>
            <a:off x="924450" y="4377850"/>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4  0  0</a:t>
            </a:r>
            <a:endParaRPr sz="4800" b="1">
              <a:latin typeface="Arial" panose="020B0604020202020204" pitchFamily="34" charset="0"/>
              <a:cs typeface="Arial" panose="020B0604020202020204" pitchFamily="34" charset="0"/>
            </a:endParaRPr>
          </a:p>
        </p:txBody>
      </p:sp>
      <p:grpSp>
        <p:nvGrpSpPr>
          <p:cNvPr id="356" name="Google Shape;356;g1d0e9f59bf9_0_5"/>
          <p:cNvGrpSpPr/>
          <p:nvPr/>
        </p:nvGrpSpPr>
        <p:grpSpPr>
          <a:xfrm>
            <a:off x="4596250" y="3663613"/>
            <a:ext cx="2593800" cy="658513"/>
            <a:chOff x="4596250" y="3816013"/>
            <a:chExt cx="2593800" cy="658513"/>
          </a:xfrm>
        </p:grpSpPr>
        <p:sp>
          <p:nvSpPr>
            <p:cNvPr id="357" name="Google Shape;357;g1d0e9f59bf9_0_5"/>
            <p:cNvSpPr txBox="1"/>
            <p:nvPr/>
          </p:nvSpPr>
          <p:spPr>
            <a:xfrm>
              <a:off x="4596250" y="3816025"/>
              <a:ext cx="2593800" cy="658500"/>
            </a:xfrm>
            <a:prstGeom prst="rect">
              <a:avLst/>
            </a:prstGeom>
            <a:solidFill>
              <a:srgbClr val="FFE59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3  0  0  0</a:t>
              </a:r>
              <a:endParaRPr sz="4800" b="1">
                <a:latin typeface="Arial" panose="020B0604020202020204" pitchFamily="34" charset="0"/>
                <a:cs typeface="Arial" panose="020B0604020202020204" pitchFamily="34" charset="0"/>
              </a:endParaRPr>
            </a:p>
          </p:txBody>
        </p:sp>
        <p:sp>
          <p:nvSpPr>
            <p:cNvPr id="358" name="Google Shape;358;g1d0e9f59bf9_0_5"/>
            <p:cNvSpPr txBox="1"/>
            <p:nvPr/>
          </p:nvSpPr>
          <p:spPr>
            <a:xfrm>
              <a:off x="5230775" y="3816013"/>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9  0  0</a:t>
              </a:r>
              <a:endParaRPr sz="4800" b="1">
                <a:latin typeface="Arial" panose="020B0604020202020204" pitchFamily="34" charset="0"/>
                <a:cs typeface="Arial" panose="020B0604020202020204" pitchFamily="34" charset="0"/>
              </a:endParaRPr>
            </a:p>
          </p:txBody>
        </p:sp>
      </p:grpSp>
      <p:sp>
        <p:nvSpPr>
          <p:cNvPr id="359" name="Google Shape;359;g1d0e9f59bf9_0_5"/>
          <p:cNvSpPr txBox="1"/>
          <p:nvPr/>
        </p:nvSpPr>
        <p:spPr>
          <a:xfrm>
            <a:off x="5226838" y="4328450"/>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5  0  0</a:t>
            </a:r>
            <a:endParaRPr sz="4800" b="1">
              <a:latin typeface="Arial" panose="020B0604020202020204" pitchFamily="34" charset="0"/>
              <a:cs typeface="Arial" panose="020B0604020202020204" pitchFamily="34" charset="0"/>
            </a:endParaRPr>
          </a:p>
        </p:txBody>
      </p:sp>
      <p:sp>
        <p:nvSpPr>
          <p:cNvPr id="360" name="Google Shape;360;g1d0e9f59bf9_0_5"/>
          <p:cNvSpPr txBox="1"/>
          <p:nvPr/>
        </p:nvSpPr>
        <p:spPr>
          <a:xfrm>
            <a:off x="5931508" y="4349425"/>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2  0</a:t>
            </a:r>
            <a:endParaRPr sz="4800" b="1">
              <a:latin typeface="Arial" panose="020B0604020202020204" pitchFamily="34" charset="0"/>
              <a:cs typeface="Arial" panose="020B0604020202020204" pitchFamily="34" charset="0"/>
            </a:endParaRPr>
          </a:p>
        </p:txBody>
      </p:sp>
      <p:sp>
        <p:nvSpPr>
          <p:cNvPr id="361" name="Google Shape;361;g1d0e9f59bf9_0_5"/>
          <p:cNvSpPr txBox="1"/>
          <p:nvPr/>
        </p:nvSpPr>
        <p:spPr>
          <a:xfrm>
            <a:off x="5931508" y="5041275"/>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1  0</a:t>
            </a:r>
            <a:endParaRPr sz="4800" b="1">
              <a:latin typeface="Arial" panose="020B0604020202020204" pitchFamily="34" charset="0"/>
              <a:cs typeface="Arial" panose="020B0604020202020204" pitchFamily="34" charset="0"/>
            </a:endParaRPr>
          </a:p>
        </p:txBody>
      </p:sp>
      <p:sp>
        <p:nvSpPr>
          <p:cNvPr id="362" name="Google Shape;362;g1d0e9f59bf9_0_5"/>
          <p:cNvSpPr/>
          <p:nvPr/>
        </p:nvSpPr>
        <p:spPr>
          <a:xfrm rot="-10123448">
            <a:off x="8139712" y="1068658"/>
            <a:ext cx="2671161" cy="233634"/>
          </a:xfrm>
          <a:prstGeom prst="leftArrow">
            <a:avLst>
              <a:gd name="adj1" fmla="val 36577"/>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63" name="Google Shape;363;g1d0e9f59bf9_0_5"/>
          <p:cNvSpPr/>
          <p:nvPr/>
        </p:nvSpPr>
        <p:spPr>
          <a:xfrm>
            <a:off x="7183375" y="1351350"/>
            <a:ext cx="5083800" cy="23136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64" name="Google Shape;364;g1d0e9f59bf9_0_5"/>
          <p:cNvSpPr txBox="1"/>
          <p:nvPr/>
        </p:nvSpPr>
        <p:spPr>
          <a:xfrm>
            <a:off x="6473350" y="5020400"/>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3</a:t>
            </a:r>
            <a:endParaRPr sz="4800" b="1">
              <a:latin typeface="Arial" panose="020B0604020202020204" pitchFamily="34" charset="0"/>
              <a:cs typeface="Arial" panose="020B0604020202020204" pitchFamily="34" charset="0"/>
            </a:endParaRPr>
          </a:p>
        </p:txBody>
      </p:sp>
      <p:pic>
        <p:nvPicPr>
          <p:cNvPr id="365" name="Google Shape;365;g1d0e9f59bf9_0_5"/>
          <p:cNvPicPr preferRelativeResize="0"/>
          <p:nvPr/>
        </p:nvPicPr>
        <p:blipFill rotWithShape="1">
          <a:blip r:embed="rId3">
            <a:alphaModFix/>
          </a:blip>
          <a:srcRect l="3790"/>
          <a:stretch/>
        </p:blipFill>
        <p:spPr>
          <a:xfrm>
            <a:off x="5922900" y="3630071"/>
            <a:ext cx="1256700" cy="706879"/>
          </a:xfrm>
          <a:prstGeom prst="rect">
            <a:avLst/>
          </a:prstGeom>
          <a:noFill/>
          <a:ln>
            <a:noFill/>
          </a:ln>
        </p:spPr>
      </p:pic>
      <p:pic>
        <p:nvPicPr>
          <p:cNvPr id="366" name="Google Shape;366;g1d0e9f59bf9_0_5"/>
          <p:cNvPicPr preferRelativeResize="0"/>
          <p:nvPr/>
        </p:nvPicPr>
        <p:blipFill>
          <a:blip r:embed="rId4">
            <a:alphaModFix/>
          </a:blip>
          <a:stretch>
            <a:fillRect/>
          </a:stretch>
        </p:blipFill>
        <p:spPr>
          <a:xfrm>
            <a:off x="4579194" y="3618325"/>
            <a:ext cx="1352306" cy="706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1000"/>
                                        <p:tgtEl>
                                          <p:spTgt spid="335"/>
                                        </p:tgtEl>
                                      </p:cBhvr>
                                    </p:animEffect>
                                  </p:childTnLst>
                                </p:cTn>
                              </p:par>
                              <p:par>
                                <p:cTn id="8" presetID="10" presetClass="entr" presetSubtype="0" fill="hold" nodeType="withEffect">
                                  <p:stCondLst>
                                    <p:cond delay="0"/>
                                  </p:stCondLst>
                                  <p:childTnLst>
                                    <p:set>
                                      <p:cBhvr>
                                        <p:cTn id="9" dur="1" fill="hold">
                                          <p:stCondLst>
                                            <p:cond delay="0"/>
                                          </p:stCondLst>
                                        </p:cTn>
                                        <p:tgtEl>
                                          <p:spTgt spid="336"/>
                                        </p:tgtEl>
                                        <p:attrNameLst>
                                          <p:attrName>style.visibility</p:attrName>
                                        </p:attrNameLst>
                                      </p:cBhvr>
                                      <p:to>
                                        <p:strVal val="visible"/>
                                      </p:to>
                                    </p:set>
                                    <p:animEffect transition="in" filter="fade">
                                      <p:cBhvr>
                                        <p:cTn id="10" dur="1000"/>
                                        <p:tgtEl>
                                          <p:spTgt spid="336"/>
                                        </p:tgtEl>
                                      </p:cBhvr>
                                    </p:animEffect>
                                  </p:childTnLst>
                                </p:cTn>
                              </p:par>
                              <p:par>
                                <p:cTn id="11" presetID="10" presetClass="entr" presetSubtype="0" fill="hold" nodeType="withEffect">
                                  <p:stCondLst>
                                    <p:cond delay="0"/>
                                  </p:stCondLst>
                                  <p:childTnLst>
                                    <p:set>
                                      <p:cBhvr>
                                        <p:cTn id="12" dur="1" fill="hold">
                                          <p:stCondLst>
                                            <p:cond delay="0"/>
                                          </p:stCondLst>
                                        </p:cTn>
                                        <p:tgtEl>
                                          <p:spTgt spid="337"/>
                                        </p:tgtEl>
                                        <p:attrNameLst>
                                          <p:attrName>style.visibility</p:attrName>
                                        </p:attrNameLst>
                                      </p:cBhvr>
                                      <p:to>
                                        <p:strVal val="visible"/>
                                      </p:to>
                                    </p:set>
                                    <p:animEffect transition="in" filter="fade">
                                      <p:cBhvr>
                                        <p:cTn id="13" dur="1000"/>
                                        <p:tgtEl>
                                          <p:spTgt spid="33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53"/>
                                        </p:tgtEl>
                                        <p:attrNameLst>
                                          <p:attrName>style.visibility</p:attrName>
                                        </p:attrNameLst>
                                      </p:cBhvr>
                                      <p:to>
                                        <p:strVal val="visible"/>
                                      </p:to>
                                    </p:set>
                                    <p:animEffect transition="in" filter="fade">
                                      <p:cBhvr>
                                        <p:cTn id="18" dur="1000"/>
                                        <p:tgtEl>
                                          <p:spTgt spid="3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8"/>
                                        </p:tgtEl>
                                        <p:attrNameLst>
                                          <p:attrName>style.visibility</p:attrName>
                                        </p:attrNameLst>
                                      </p:cBhvr>
                                      <p:to>
                                        <p:strVal val="visible"/>
                                      </p:to>
                                    </p:set>
                                    <p:animEffect transition="in" filter="fade">
                                      <p:cBhvr>
                                        <p:cTn id="23" dur="1000"/>
                                        <p:tgtEl>
                                          <p:spTgt spid="338"/>
                                        </p:tgtEl>
                                      </p:cBhvr>
                                    </p:animEffect>
                                  </p:childTnLst>
                                </p:cTn>
                              </p:par>
                              <p:par>
                                <p:cTn id="24" presetID="10" presetClass="entr" presetSubtype="0" fill="hold" nodeType="withEffect">
                                  <p:stCondLst>
                                    <p:cond delay="0"/>
                                  </p:stCondLst>
                                  <p:childTnLst>
                                    <p:set>
                                      <p:cBhvr>
                                        <p:cTn id="25" dur="1" fill="hold">
                                          <p:stCondLst>
                                            <p:cond delay="0"/>
                                          </p:stCondLst>
                                        </p:cTn>
                                        <p:tgtEl>
                                          <p:spTgt spid="339"/>
                                        </p:tgtEl>
                                        <p:attrNameLst>
                                          <p:attrName>style.visibility</p:attrName>
                                        </p:attrNameLst>
                                      </p:cBhvr>
                                      <p:to>
                                        <p:strVal val="visible"/>
                                      </p:to>
                                    </p:set>
                                    <p:animEffect transition="in" filter="fade">
                                      <p:cBhvr>
                                        <p:cTn id="26" dur="1000"/>
                                        <p:tgtEl>
                                          <p:spTgt spid="339"/>
                                        </p:tgtEl>
                                      </p:cBhvr>
                                    </p:animEffect>
                                  </p:childTnLst>
                                </p:cTn>
                              </p:par>
                              <p:par>
                                <p:cTn id="27" presetID="10" presetClass="entr" presetSubtype="0" fill="hold" nodeType="withEffect">
                                  <p:stCondLst>
                                    <p:cond delay="0"/>
                                  </p:stCondLst>
                                  <p:childTnLst>
                                    <p:set>
                                      <p:cBhvr>
                                        <p:cTn id="28" dur="1" fill="hold">
                                          <p:stCondLst>
                                            <p:cond delay="0"/>
                                          </p:stCondLst>
                                        </p:cTn>
                                        <p:tgtEl>
                                          <p:spTgt spid="334"/>
                                        </p:tgtEl>
                                        <p:attrNameLst>
                                          <p:attrName>style.visibility</p:attrName>
                                        </p:attrNameLst>
                                      </p:cBhvr>
                                      <p:to>
                                        <p:strVal val="visible"/>
                                      </p:to>
                                    </p:set>
                                    <p:animEffect transition="in" filter="fade">
                                      <p:cBhvr>
                                        <p:cTn id="29" dur="1000"/>
                                        <p:tgtEl>
                                          <p:spTgt spid="3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8"/>
                                        </p:tgtEl>
                                        <p:attrNameLst>
                                          <p:attrName>style.visibility</p:attrName>
                                        </p:attrNameLst>
                                      </p:cBhvr>
                                      <p:to>
                                        <p:strVal val="visible"/>
                                      </p:to>
                                    </p:set>
                                    <p:animEffect transition="in" filter="fade">
                                      <p:cBhvr>
                                        <p:cTn id="34" dur="1000"/>
                                        <p:tgtEl>
                                          <p:spTgt spid="348"/>
                                        </p:tgtEl>
                                      </p:cBhvr>
                                    </p:animEffect>
                                  </p:childTnLst>
                                </p:cTn>
                              </p:par>
                              <p:par>
                                <p:cTn id="35" presetID="10" presetClass="entr" presetSubtype="0" fill="hold" nodeType="withEffect">
                                  <p:stCondLst>
                                    <p:cond delay="0"/>
                                  </p:stCondLst>
                                  <p:childTnLst>
                                    <p:set>
                                      <p:cBhvr>
                                        <p:cTn id="36" dur="1" fill="hold">
                                          <p:stCondLst>
                                            <p:cond delay="0"/>
                                          </p:stCondLst>
                                        </p:cTn>
                                        <p:tgtEl>
                                          <p:spTgt spid="349"/>
                                        </p:tgtEl>
                                        <p:attrNameLst>
                                          <p:attrName>style.visibility</p:attrName>
                                        </p:attrNameLst>
                                      </p:cBhvr>
                                      <p:to>
                                        <p:strVal val="visible"/>
                                      </p:to>
                                    </p:set>
                                    <p:animEffect transition="in" filter="fade">
                                      <p:cBhvr>
                                        <p:cTn id="37" dur="1000"/>
                                        <p:tgtEl>
                                          <p:spTgt spid="349"/>
                                        </p:tgtEl>
                                      </p:cBhvr>
                                    </p:animEffect>
                                  </p:childTnLst>
                                </p:cTn>
                              </p:par>
                              <p:par>
                                <p:cTn id="38" presetID="10" presetClass="entr" presetSubtype="0" fill="hold" nodeType="withEffect">
                                  <p:stCondLst>
                                    <p:cond delay="0"/>
                                  </p:stCondLst>
                                  <p:childTnLst>
                                    <p:set>
                                      <p:cBhvr>
                                        <p:cTn id="39" dur="1" fill="hold">
                                          <p:stCondLst>
                                            <p:cond delay="0"/>
                                          </p:stCondLst>
                                        </p:cTn>
                                        <p:tgtEl>
                                          <p:spTgt spid="350"/>
                                        </p:tgtEl>
                                        <p:attrNameLst>
                                          <p:attrName>style.visibility</p:attrName>
                                        </p:attrNameLst>
                                      </p:cBhvr>
                                      <p:to>
                                        <p:strVal val="visible"/>
                                      </p:to>
                                    </p:set>
                                    <p:animEffect transition="in" filter="fade">
                                      <p:cBhvr>
                                        <p:cTn id="40" dur="1000"/>
                                        <p:tgtEl>
                                          <p:spTgt spid="35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62"/>
                                        </p:tgtEl>
                                        <p:attrNameLst>
                                          <p:attrName>style.visibility</p:attrName>
                                        </p:attrNameLst>
                                      </p:cBhvr>
                                      <p:to>
                                        <p:strVal val="visible"/>
                                      </p:to>
                                    </p:set>
                                    <p:animEffect transition="in" filter="fade">
                                      <p:cBhvr>
                                        <p:cTn id="45" dur="1000"/>
                                        <p:tgtEl>
                                          <p:spTgt spid="36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1"/>
                                        </p:tgtEl>
                                        <p:attrNameLst>
                                          <p:attrName>style.visibility</p:attrName>
                                        </p:attrNameLst>
                                      </p:cBhvr>
                                      <p:to>
                                        <p:strVal val="visible"/>
                                      </p:to>
                                    </p:set>
                                    <p:animEffect transition="in" filter="fade">
                                      <p:cBhvr>
                                        <p:cTn id="50" dur="1000"/>
                                        <p:tgtEl>
                                          <p:spTgt spid="351"/>
                                        </p:tgtEl>
                                      </p:cBhvr>
                                    </p:animEffect>
                                  </p:childTnLst>
                                </p:cTn>
                              </p:par>
                              <p:par>
                                <p:cTn id="51" presetID="10" presetClass="entr" presetSubtype="0" fill="hold" nodeType="withEffect">
                                  <p:stCondLst>
                                    <p:cond delay="0"/>
                                  </p:stCondLst>
                                  <p:childTnLst>
                                    <p:set>
                                      <p:cBhvr>
                                        <p:cTn id="52" dur="1" fill="hold">
                                          <p:stCondLst>
                                            <p:cond delay="0"/>
                                          </p:stCondLst>
                                        </p:cTn>
                                        <p:tgtEl>
                                          <p:spTgt spid="352"/>
                                        </p:tgtEl>
                                        <p:attrNameLst>
                                          <p:attrName>style.visibility</p:attrName>
                                        </p:attrNameLst>
                                      </p:cBhvr>
                                      <p:to>
                                        <p:strVal val="visible"/>
                                      </p:to>
                                    </p:set>
                                    <p:animEffect transition="in" filter="fade">
                                      <p:cBhvr>
                                        <p:cTn id="53" dur="1000"/>
                                        <p:tgtEl>
                                          <p:spTgt spid="352"/>
                                        </p:tgtEl>
                                      </p:cBhvr>
                                    </p:animEffect>
                                  </p:childTnLst>
                                </p:cTn>
                              </p:par>
                              <p:par>
                                <p:cTn id="54" presetID="10" presetClass="entr" presetSubtype="0" fill="hold" nodeType="withEffect">
                                  <p:stCondLst>
                                    <p:cond delay="0"/>
                                  </p:stCondLst>
                                  <p:childTnLst>
                                    <p:set>
                                      <p:cBhvr>
                                        <p:cTn id="55" dur="1" fill="hold">
                                          <p:stCondLst>
                                            <p:cond delay="0"/>
                                          </p:stCondLst>
                                        </p:cTn>
                                        <p:tgtEl>
                                          <p:spTgt spid="347"/>
                                        </p:tgtEl>
                                        <p:attrNameLst>
                                          <p:attrName>style.visibility</p:attrName>
                                        </p:attrNameLst>
                                      </p:cBhvr>
                                      <p:to>
                                        <p:strVal val="visible"/>
                                      </p:to>
                                    </p:set>
                                    <p:animEffect transition="in" filter="fade">
                                      <p:cBhvr>
                                        <p:cTn id="56" dur="1000"/>
                                        <p:tgtEl>
                                          <p:spTgt spid="34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40"/>
                                        </p:tgtEl>
                                        <p:attrNameLst>
                                          <p:attrName>style.visibility</p:attrName>
                                        </p:attrNameLst>
                                      </p:cBhvr>
                                      <p:to>
                                        <p:strVal val="visible"/>
                                      </p:to>
                                    </p:set>
                                    <p:animEffect transition="in" filter="fade">
                                      <p:cBhvr>
                                        <p:cTn id="61" dur="1000"/>
                                        <p:tgtEl>
                                          <p:spTgt spid="34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54"/>
                                        </p:tgtEl>
                                        <p:attrNameLst>
                                          <p:attrName>style.visibility</p:attrName>
                                        </p:attrNameLst>
                                      </p:cBhvr>
                                      <p:to>
                                        <p:strVal val="visible"/>
                                      </p:to>
                                    </p:set>
                                    <p:animEffect transition="in" filter="fade">
                                      <p:cBhvr>
                                        <p:cTn id="66" dur="1000"/>
                                        <p:tgtEl>
                                          <p:spTgt spid="35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55"/>
                                        </p:tgtEl>
                                        <p:attrNameLst>
                                          <p:attrName>style.visibility</p:attrName>
                                        </p:attrNameLst>
                                      </p:cBhvr>
                                      <p:to>
                                        <p:strVal val="visible"/>
                                      </p:to>
                                    </p:set>
                                    <p:animEffect transition="in" filter="fade">
                                      <p:cBhvr>
                                        <p:cTn id="71" dur="1000"/>
                                        <p:tgtEl>
                                          <p:spTgt spid="35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44"/>
                                        </p:tgtEl>
                                        <p:attrNameLst>
                                          <p:attrName>style.visibility</p:attrName>
                                        </p:attrNameLst>
                                      </p:cBhvr>
                                      <p:to>
                                        <p:strVal val="visible"/>
                                      </p:to>
                                    </p:set>
                                    <p:animEffect transition="in" filter="fade">
                                      <p:cBhvr>
                                        <p:cTn id="76" dur="1000"/>
                                        <p:tgtEl>
                                          <p:spTgt spid="34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3"/>
                                        </p:tgtEl>
                                        <p:attrNameLst>
                                          <p:attrName>style.visibility</p:attrName>
                                        </p:attrNameLst>
                                      </p:cBhvr>
                                      <p:to>
                                        <p:strVal val="visible"/>
                                      </p:to>
                                    </p:set>
                                    <p:animEffect transition="in" filter="fade">
                                      <p:cBhvr>
                                        <p:cTn id="81" dur="1000"/>
                                        <p:tgtEl>
                                          <p:spTgt spid="36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46"/>
                                        </p:tgtEl>
                                        <p:attrNameLst>
                                          <p:attrName>style.visibility</p:attrName>
                                        </p:attrNameLst>
                                      </p:cBhvr>
                                      <p:to>
                                        <p:strVal val="visible"/>
                                      </p:to>
                                    </p:set>
                                    <p:animEffect transition="in" filter="fade">
                                      <p:cBhvr>
                                        <p:cTn id="86" dur="1000"/>
                                        <p:tgtEl>
                                          <p:spTgt spid="34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41"/>
                                        </p:tgtEl>
                                        <p:attrNameLst>
                                          <p:attrName>style.visibility</p:attrName>
                                        </p:attrNameLst>
                                      </p:cBhvr>
                                      <p:to>
                                        <p:strVal val="visible"/>
                                      </p:to>
                                    </p:set>
                                    <p:animEffect transition="in" filter="fade">
                                      <p:cBhvr>
                                        <p:cTn id="91" dur="1000"/>
                                        <p:tgtEl>
                                          <p:spTgt spid="34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45"/>
                                        </p:tgtEl>
                                        <p:attrNameLst>
                                          <p:attrName>style.visibility</p:attrName>
                                        </p:attrNameLst>
                                      </p:cBhvr>
                                      <p:to>
                                        <p:strVal val="visible"/>
                                      </p:to>
                                    </p:set>
                                    <p:animEffect transition="in" filter="fade">
                                      <p:cBhvr>
                                        <p:cTn id="96" dur="1000"/>
                                        <p:tgtEl>
                                          <p:spTgt spid="34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1000"/>
                                        <p:tgtEl>
                                          <p:spTgt spid="354"/>
                                        </p:tgtEl>
                                      </p:cBhvr>
                                    </p:animEffect>
                                    <p:set>
                                      <p:cBhvr>
                                        <p:cTn id="101" dur="1" fill="hold">
                                          <p:stCondLst>
                                            <p:cond delay="1000"/>
                                          </p:stCondLst>
                                        </p:cTn>
                                        <p:tgtEl>
                                          <p:spTgt spid="354"/>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1000"/>
                                        <p:tgtEl>
                                          <p:spTgt spid="346"/>
                                        </p:tgtEl>
                                      </p:cBhvr>
                                    </p:animEffect>
                                    <p:set>
                                      <p:cBhvr>
                                        <p:cTn id="104" dur="1" fill="hold">
                                          <p:stCondLst>
                                            <p:cond delay="1000"/>
                                          </p:stCondLst>
                                        </p:cTn>
                                        <p:tgtEl>
                                          <p:spTgt spid="346"/>
                                        </p:tgtEl>
                                        <p:attrNameLst>
                                          <p:attrName>style.visibility</p:attrName>
                                        </p:attrNameLst>
                                      </p:cBhvr>
                                      <p:to>
                                        <p:strVal val="hidden"/>
                                      </p:to>
                                    </p:set>
                                  </p:childTnLst>
                                </p:cTn>
                              </p:par>
                            </p:childTnLst>
                          </p:cTn>
                        </p:par>
                        <p:par>
                          <p:cTn id="105" fill="hold">
                            <p:stCondLst>
                              <p:cond delay="1000"/>
                            </p:stCondLst>
                            <p:childTnLst>
                              <p:par>
                                <p:cTn id="106" presetID="10" presetClass="entr" presetSubtype="0" fill="hold" nodeType="afterEffect">
                                  <p:stCondLst>
                                    <p:cond delay="0"/>
                                  </p:stCondLst>
                                  <p:childTnLst>
                                    <p:set>
                                      <p:cBhvr>
                                        <p:cTn id="107" dur="1" fill="hold">
                                          <p:stCondLst>
                                            <p:cond delay="0"/>
                                          </p:stCondLst>
                                        </p:cTn>
                                        <p:tgtEl>
                                          <p:spTgt spid="356"/>
                                        </p:tgtEl>
                                        <p:attrNameLst>
                                          <p:attrName>style.visibility</p:attrName>
                                        </p:attrNameLst>
                                      </p:cBhvr>
                                      <p:to>
                                        <p:strVal val="visible"/>
                                      </p:to>
                                    </p:set>
                                    <p:animEffect transition="in" filter="fade">
                                      <p:cBhvr>
                                        <p:cTn id="108" dur="1000"/>
                                        <p:tgtEl>
                                          <p:spTgt spid="356"/>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nodeType="clickEffect">
                                  <p:stCondLst>
                                    <p:cond delay="0"/>
                                  </p:stCondLst>
                                  <p:childTnLst>
                                    <p:animEffect transition="out" filter="fade">
                                      <p:cBhvr>
                                        <p:cTn id="112" dur="1000"/>
                                        <p:tgtEl>
                                          <p:spTgt spid="355"/>
                                        </p:tgtEl>
                                      </p:cBhvr>
                                    </p:animEffect>
                                    <p:set>
                                      <p:cBhvr>
                                        <p:cTn id="113" dur="1" fill="hold">
                                          <p:stCondLst>
                                            <p:cond delay="1000"/>
                                          </p:stCondLst>
                                        </p:cTn>
                                        <p:tgtEl>
                                          <p:spTgt spid="355"/>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1000"/>
                                        <p:tgtEl>
                                          <p:spTgt spid="341"/>
                                        </p:tgtEl>
                                      </p:cBhvr>
                                    </p:animEffect>
                                    <p:set>
                                      <p:cBhvr>
                                        <p:cTn id="116" dur="1" fill="hold">
                                          <p:stCondLst>
                                            <p:cond delay="1000"/>
                                          </p:stCondLst>
                                        </p:cTn>
                                        <p:tgtEl>
                                          <p:spTgt spid="341"/>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59"/>
                                        </p:tgtEl>
                                        <p:attrNameLst>
                                          <p:attrName>style.visibility</p:attrName>
                                        </p:attrNameLst>
                                      </p:cBhvr>
                                      <p:to>
                                        <p:strVal val="visible"/>
                                      </p:to>
                                    </p:set>
                                    <p:animEffect transition="in" filter="fade">
                                      <p:cBhvr>
                                        <p:cTn id="121" dur="1000"/>
                                        <p:tgtEl>
                                          <p:spTgt spid="359"/>
                                        </p:tgtEl>
                                      </p:cBhvr>
                                    </p:animEffect>
                                  </p:childTnLst>
                                </p:cTn>
                              </p:par>
                              <p:par>
                                <p:cTn id="122" presetID="10" presetClass="entr" presetSubtype="0" fill="hold" nodeType="withEffect">
                                  <p:stCondLst>
                                    <p:cond delay="0"/>
                                  </p:stCondLst>
                                  <p:childTnLst>
                                    <p:set>
                                      <p:cBhvr>
                                        <p:cTn id="123" dur="1" fill="hold">
                                          <p:stCondLst>
                                            <p:cond delay="0"/>
                                          </p:stCondLst>
                                        </p:cTn>
                                        <p:tgtEl>
                                          <p:spTgt spid="360"/>
                                        </p:tgtEl>
                                        <p:attrNameLst>
                                          <p:attrName>style.visibility</p:attrName>
                                        </p:attrNameLst>
                                      </p:cBhvr>
                                      <p:to>
                                        <p:strVal val="visible"/>
                                      </p:to>
                                    </p:set>
                                    <p:animEffect transition="in" filter="fade">
                                      <p:cBhvr>
                                        <p:cTn id="124" dur="1000"/>
                                        <p:tgtEl>
                                          <p:spTgt spid="36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1000"/>
                                        <p:tgtEl>
                                          <p:spTgt spid="344"/>
                                        </p:tgtEl>
                                      </p:cBhvr>
                                    </p:animEffect>
                                    <p:set>
                                      <p:cBhvr>
                                        <p:cTn id="129" dur="1" fill="hold">
                                          <p:stCondLst>
                                            <p:cond delay="1000"/>
                                          </p:stCondLst>
                                        </p:cTn>
                                        <p:tgtEl>
                                          <p:spTgt spid="344"/>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1000"/>
                                        <p:tgtEl>
                                          <p:spTgt spid="345"/>
                                        </p:tgtEl>
                                      </p:cBhvr>
                                    </p:animEffect>
                                    <p:set>
                                      <p:cBhvr>
                                        <p:cTn id="132" dur="1" fill="hold">
                                          <p:stCondLst>
                                            <p:cond delay="1000"/>
                                          </p:stCondLst>
                                        </p:cTn>
                                        <p:tgtEl>
                                          <p:spTgt spid="345"/>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61"/>
                                        </p:tgtEl>
                                        <p:attrNameLst>
                                          <p:attrName>style.visibility</p:attrName>
                                        </p:attrNameLst>
                                      </p:cBhvr>
                                      <p:to>
                                        <p:strVal val="visible"/>
                                      </p:to>
                                    </p:set>
                                    <p:animEffect transition="in" filter="fade">
                                      <p:cBhvr>
                                        <p:cTn id="137" dur="1000"/>
                                        <p:tgtEl>
                                          <p:spTgt spid="361"/>
                                        </p:tgtEl>
                                      </p:cBhvr>
                                    </p:animEffect>
                                  </p:childTnLst>
                                </p:cTn>
                              </p:par>
                              <p:par>
                                <p:cTn id="138" presetID="10" presetClass="entr" presetSubtype="0" fill="hold" nodeType="withEffect">
                                  <p:stCondLst>
                                    <p:cond delay="0"/>
                                  </p:stCondLst>
                                  <p:childTnLst>
                                    <p:set>
                                      <p:cBhvr>
                                        <p:cTn id="139" dur="1" fill="hold">
                                          <p:stCondLst>
                                            <p:cond delay="0"/>
                                          </p:stCondLst>
                                        </p:cTn>
                                        <p:tgtEl>
                                          <p:spTgt spid="364"/>
                                        </p:tgtEl>
                                        <p:attrNameLst>
                                          <p:attrName>style.visibility</p:attrName>
                                        </p:attrNameLst>
                                      </p:cBhvr>
                                      <p:to>
                                        <p:strVal val="visible"/>
                                      </p:to>
                                    </p:set>
                                    <p:animEffect transition="in" filter="fade">
                                      <p:cBhvr>
                                        <p:cTn id="140" dur="1000"/>
                                        <p:tgtEl>
                                          <p:spTgt spid="364"/>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nodeType="clickEffect">
                                  <p:stCondLst>
                                    <p:cond delay="0"/>
                                  </p:stCondLst>
                                  <p:childTnLst>
                                    <p:set>
                                      <p:cBhvr>
                                        <p:cTn id="144" dur="1" fill="hold">
                                          <p:stCondLst>
                                            <p:cond delay="1000"/>
                                          </p:stCondLst>
                                        </p:cTn>
                                        <p:tgtEl>
                                          <p:spTgt spid="364"/>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1000"/>
                                          </p:stCondLst>
                                        </p:cTn>
                                        <p:tgtEl>
                                          <p:spTgt spid="361"/>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1000"/>
                                          </p:stCondLst>
                                        </p:cTn>
                                        <p:tgtEl>
                                          <p:spTgt spid="360"/>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365"/>
                                        </p:tgtEl>
                                        <p:attrNameLst>
                                          <p:attrName>style.visibility</p:attrName>
                                        </p:attrNameLst>
                                      </p:cBhvr>
                                      <p:to>
                                        <p:strVal val="visible"/>
                                      </p:to>
                                    </p:set>
                                    <p:animEffect transition="in" filter="fade">
                                      <p:cBhvr>
                                        <p:cTn id="153" dur="1000"/>
                                        <p:tgtEl>
                                          <p:spTgt spid="365"/>
                                        </p:tgtEl>
                                      </p:cBhvr>
                                    </p:animEffect>
                                  </p:childTnLst>
                                </p:cTn>
                              </p:par>
                            </p:childTnLst>
                          </p:cTn>
                        </p:par>
                      </p:childTnLst>
                    </p:cTn>
                  </p:par>
                  <p:par>
                    <p:cTn id="154" fill="hold">
                      <p:stCondLst>
                        <p:cond delay="indefinite"/>
                      </p:stCondLst>
                      <p:childTnLst>
                        <p:par>
                          <p:cTn id="155" fill="hold">
                            <p:stCondLst>
                              <p:cond delay="0"/>
                            </p:stCondLst>
                            <p:childTnLst>
                              <p:par>
                                <p:cTn id="156" presetID="1" presetClass="exit" presetSubtype="0" fill="hold" nodeType="clickEffect">
                                  <p:stCondLst>
                                    <p:cond delay="0"/>
                                  </p:stCondLst>
                                  <p:childTnLst>
                                    <p:set>
                                      <p:cBhvr>
                                        <p:cTn id="157" dur="1" fill="hold">
                                          <p:stCondLst>
                                            <p:cond delay="1000"/>
                                          </p:stCondLst>
                                        </p:cTn>
                                        <p:tgtEl>
                                          <p:spTgt spid="359"/>
                                        </p:tgtEl>
                                        <p:attrNameLst>
                                          <p:attrName>style.visibility</p:attrName>
                                        </p:attrNameLst>
                                      </p:cBhvr>
                                      <p:to>
                                        <p:strVal val="hidden"/>
                                      </p:to>
                                    </p:set>
                                  </p:childTnLst>
                                </p:cTn>
                              </p:par>
                            </p:childTnLst>
                          </p:cTn>
                        </p:par>
                        <p:par>
                          <p:cTn id="158" fill="hold">
                            <p:stCondLst>
                              <p:cond delay="1000"/>
                            </p:stCondLst>
                            <p:childTnLst>
                              <p:par>
                                <p:cTn id="159" presetID="10" presetClass="entr" presetSubtype="0" fill="hold" nodeType="afterEffect">
                                  <p:stCondLst>
                                    <p:cond delay="0"/>
                                  </p:stCondLst>
                                  <p:childTnLst>
                                    <p:set>
                                      <p:cBhvr>
                                        <p:cTn id="160" dur="1" fill="hold">
                                          <p:stCondLst>
                                            <p:cond delay="0"/>
                                          </p:stCondLst>
                                        </p:cTn>
                                        <p:tgtEl>
                                          <p:spTgt spid="366"/>
                                        </p:tgtEl>
                                        <p:attrNameLst>
                                          <p:attrName>style.visibility</p:attrName>
                                        </p:attrNameLst>
                                      </p:cBhvr>
                                      <p:to>
                                        <p:strVal val="visible"/>
                                      </p:to>
                                    </p:set>
                                    <p:animEffect transition="in" filter="fade">
                                      <p:cBhvr>
                                        <p:cTn id="161" dur="1000"/>
                                        <p:tgtEl>
                                          <p:spTgt spid="366"/>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356"/>
                                        </p:tgtEl>
                                        <p:attrNameLst>
                                          <p:attrName>style.visibility</p:attrName>
                                        </p:attrNameLst>
                                      </p:cBhvr>
                                      <p:to>
                                        <p:strVal val="visible"/>
                                      </p:to>
                                    </p:set>
                                    <p:animEffect transition="in" filter="fade">
                                      <p:cBhvr>
                                        <p:cTn id="166" dur="10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Google Shape;373;g19b8f9e158b_0_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11</a:t>
            </a:fld>
            <a:endParaRPr/>
          </a:p>
        </p:txBody>
      </p:sp>
      <p:sp>
        <p:nvSpPr>
          <p:cNvPr id="372" name="Google Shape;372;g19b8f9e158b_0_0"/>
          <p:cNvSpPr txBox="1">
            <a:spLocks noGrp="1"/>
          </p:cNvSpPr>
          <p:nvPr>
            <p:ph type="title" idx="4294967295"/>
          </p:nvPr>
        </p:nvSpPr>
        <p:spPr>
          <a:xfrm>
            <a:off x="2300576" y="184341"/>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Talking numbers</a:t>
            </a:r>
            <a:endParaRPr b="1" dirty="0">
              <a:latin typeface="Arial" panose="020B0604020202020204" pitchFamily="34" charset="0"/>
              <a:cs typeface="Arial" panose="020B0604020202020204" pitchFamily="34" charset="0"/>
            </a:endParaRPr>
          </a:p>
        </p:txBody>
      </p:sp>
      <p:sp>
        <p:nvSpPr>
          <p:cNvPr id="374" name="Google Shape;374;g19b8f9e158b_0_0"/>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75" name="Google Shape;375;g19b8f9e158b_0_0"/>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376" name="Google Shape;376;g19b8f9e158b_0_0"/>
          <p:cNvSpPr txBox="1"/>
          <p:nvPr/>
        </p:nvSpPr>
        <p:spPr>
          <a:xfrm>
            <a:off x="496351" y="4213425"/>
            <a:ext cx="3376200" cy="1014725"/>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r>
              <a:rPr lang="en-GB" sz="5000" b="0" i="0" u="none" strike="noStrike" cap="none" dirty="0">
                <a:solidFill>
                  <a:schemeClr val="dk1"/>
                </a:solidFill>
                <a:latin typeface="Arial" panose="020B0604020202020204" pitchFamily="34" charset="0"/>
                <a:cs typeface="Arial" panose="020B0604020202020204" pitchFamily="34" charset="0"/>
                <a:sym typeface="Arial"/>
              </a:rPr>
              <a:t>3 </a:t>
            </a:r>
            <a:r>
              <a:rPr lang="en-GB" sz="5400" dirty="0">
                <a:solidFill>
                  <a:schemeClr val="tx1"/>
                </a:solidFill>
                <a:latin typeface="Arial" panose="020B0604020202020204" pitchFamily="34" charset="0"/>
                <a:ea typeface="Arial Rounded"/>
                <a:cs typeface="Arial" panose="020B0604020202020204" pitchFamily="34" charset="0"/>
                <a:sym typeface="Arial Rounded"/>
              </a:rPr>
              <a:t>×</a:t>
            </a:r>
            <a:r>
              <a:rPr lang="en-GB" sz="5000" b="0" i="0" u="none" strike="noStrike" cap="none" dirty="0">
                <a:solidFill>
                  <a:schemeClr val="dk1"/>
                </a:solidFill>
                <a:latin typeface="Arial" panose="020B0604020202020204" pitchFamily="34" charset="0"/>
                <a:cs typeface="Arial" panose="020B0604020202020204" pitchFamily="34" charset="0"/>
                <a:sym typeface="Arial"/>
              </a:rPr>
              <a:t> 0.23 =</a:t>
            </a:r>
            <a:endParaRPr sz="5000" b="0" i="0" u="none" strike="noStrike" cap="none" dirty="0">
              <a:solidFill>
                <a:schemeClr val="dk1"/>
              </a:solidFill>
              <a:latin typeface="Arial" panose="020B0604020202020204" pitchFamily="34" charset="0"/>
              <a:cs typeface="Arial" panose="020B0604020202020204" pitchFamily="34" charset="0"/>
              <a:sym typeface="Arial"/>
            </a:endParaRPr>
          </a:p>
        </p:txBody>
      </p:sp>
      <p:sp>
        <p:nvSpPr>
          <p:cNvPr id="377" name="Google Shape;377;g19b8f9e158b_0_0"/>
          <p:cNvSpPr txBox="1"/>
          <p:nvPr/>
        </p:nvSpPr>
        <p:spPr>
          <a:xfrm>
            <a:off x="1018876" y="1627725"/>
            <a:ext cx="3376200" cy="1014725"/>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r>
              <a:rPr lang="en-GB" sz="5000" b="0" i="0" u="none" strike="noStrike" cap="none" dirty="0">
                <a:solidFill>
                  <a:schemeClr val="dk1"/>
                </a:solidFill>
                <a:latin typeface="Arial" panose="020B0604020202020204" pitchFamily="34" charset="0"/>
                <a:cs typeface="Arial" panose="020B0604020202020204" pitchFamily="34" charset="0"/>
                <a:sym typeface="Arial"/>
              </a:rPr>
              <a:t>3 </a:t>
            </a:r>
            <a:r>
              <a:rPr lang="en-GB" sz="5400" dirty="0">
                <a:solidFill>
                  <a:schemeClr val="tx1"/>
                </a:solidFill>
                <a:latin typeface="Arial" panose="020B0604020202020204" pitchFamily="34" charset="0"/>
                <a:ea typeface="Arial Rounded"/>
                <a:cs typeface="Arial" panose="020B0604020202020204" pitchFamily="34" charset="0"/>
                <a:sym typeface="Arial Rounded"/>
              </a:rPr>
              <a:t>×</a:t>
            </a:r>
            <a:r>
              <a:rPr lang="en-GB" sz="5000" b="0" i="0" u="none" strike="noStrike" cap="none" dirty="0">
                <a:solidFill>
                  <a:schemeClr val="dk1"/>
                </a:solidFill>
                <a:latin typeface="Arial" panose="020B0604020202020204" pitchFamily="34" charset="0"/>
                <a:cs typeface="Arial" panose="020B0604020202020204" pitchFamily="34" charset="0"/>
                <a:sym typeface="Arial"/>
              </a:rPr>
              <a:t> 23 =</a:t>
            </a:r>
            <a:endParaRPr sz="5000" b="0" i="0" u="none" strike="noStrike" cap="none" dirty="0">
              <a:solidFill>
                <a:schemeClr val="dk1"/>
              </a:solidFill>
              <a:latin typeface="Arial" panose="020B0604020202020204" pitchFamily="34" charset="0"/>
              <a:cs typeface="Arial" panose="020B0604020202020204" pitchFamily="34" charset="0"/>
              <a:sym typeface="Arial"/>
            </a:endParaRPr>
          </a:p>
        </p:txBody>
      </p:sp>
      <p:sp>
        <p:nvSpPr>
          <p:cNvPr id="378" name="Google Shape;378;g19b8f9e158b_0_0"/>
          <p:cNvSpPr txBox="1"/>
          <p:nvPr/>
        </p:nvSpPr>
        <p:spPr>
          <a:xfrm>
            <a:off x="140750" y="3351525"/>
            <a:ext cx="3936979" cy="1014725"/>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r>
              <a:rPr lang="en-GB" sz="5000" b="0" i="0" u="none" strike="noStrike" cap="none" dirty="0">
                <a:solidFill>
                  <a:schemeClr val="dk1"/>
                </a:solidFill>
                <a:latin typeface="Arial" panose="020B0604020202020204" pitchFamily="34" charset="0"/>
                <a:cs typeface="Arial" panose="020B0604020202020204" pitchFamily="34" charset="0"/>
                <a:sym typeface="Arial"/>
              </a:rPr>
              <a:t>0.23 </a:t>
            </a:r>
            <a:r>
              <a:rPr lang="en-GB" sz="5400" dirty="0">
                <a:solidFill>
                  <a:schemeClr val="tx1"/>
                </a:solidFill>
                <a:latin typeface="Arial" panose="020B0604020202020204" pitchFamily="34" charset="0"/>
                <a:ea typeface="Arial Rounded"/>
                <a:cs typeface="Arial" panose="020B0604020202020204" pitchFamily="34" charset="0"/>
                <a:sym typeface="Arial Rounded"/>
              </a:rPr>
              <a:t>×</a:t>
            </a:r>
            <a:r>
              <a:rPr lang="en-GB" sz="5000" b="0" i="0" u="none" strike="noStrike" cap="none" dirty="0">
                <a:solidFill>
                  <a:schemeClr val="dk1"/>
                </a:solidFill>
                <a:latin typeface="Arial" panose="020B0604020202020204" pitchFamily="34" charset="0"/>
                <a:cs typeface="Arial" panose="020B0604020202020204" pitchFamily="34" charset="0"/>
                <a:sym typeface="Arial"/>
              </a:rPr>
              <a:t> 10 =</a:t>
            </a:r>
            <a:endParaRPr sz="5000" b="0" i="0" u="none" strike="noStrike" cap="none" dirty="0">
              <a:solidFill>
                <a:schemeClr val="dk1"/>
              </a:solidFill>
              <a:latin typeface="Arial" panose="020B0604020202020204" pitchFamily="34" charset="0"/>
              <a:cs typeface="Arial" panose="020B0604020202020204" pitchFamily="34" charset="0"/>
              <a:sym typeface="Arial"/>
            </a:endParaRPr>
          </a:p>
        </p:txBody>
      </p:sp>
      <p:sp>
        <p:nvSpPr>
          <p:cNvPr id="379" name="Google Shape;379;g19b8f9e158b_0_0"/>
          <p:cNvSpPr txBox="1"/>
          <p:nvPr/>
        </p:nvSpPr>
        <p:spPr>
          <a:xfrm>
            <a:off x="318551" y="2489625"/>
            <a:ext cx="3376200" cy="1014725"/>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r>
              <a:rPr lang="en-GB" sz="5000" b="0" i="0" u="none" strike="noStrike" cap="none" dirty="0">
                <a:solidFill>
                  <a:schemeClr val="dk1"/>
                </a:solidFill>
                <a:latin typeface="Arial" panose="020B0604020202020204" pitchFamily="34" charset="0"/>
                <a:cs typeface="Arial" panose="020B0604020202020204" pitchFamily="34" charset="0"/>
                <a:sym typeface="Arial"/>
              </a:rPr>
              <a:t>23 </a:t>
            </a:r>
            <a:r>
              <a:rPr lang="en-GB" sz="5400" dirty="0">
                <a:solidFill>
                  <a:schemeClr val="tx1"/>
                </a:solidFill>
                <a:latin typeface="Arial" panose="020B0604020202020204" pitchFamily="34" charset="0"/>
                <a:ea typeface="Arial Rounded"/>
                <a:cs typeface="Arial" panose="020B0604020202020204" pitchFamily="34" charset="0"/>
                <a:sym typeface="Arial Rounded"/>
              </a:rPr>
              <a:t>×</a:t>
            </a:r>
            <a:r>
              <a:rPr lang="en-GB" sz="5000" b="0" i="0" u="none" strike="noStrike" cap="none" dirty="0">
                <a:solidFill>
                  <a:schemeClr val="dk1"/>
                </a:solidFill>
                <a:latin typeface="Arial" panose="020B0604020202020204" pitchFamily="34" charset="0"/>
                <a:cs typeface="Arial" panose="020B0604020202020204" pitchFamily="34" charset="0"/>
                <a:sym typeface="Arial"/>
              </a:rPr>
              <a:t> 100 =</a:t>
            </a:r>
            <a:endParaRPr sz="5000" b="0" i="0" u="none" strike="noStrike" cap="none" dirty="0">
              <a:solidFill>
                <a:schemeClr val="dk1"/>
              </a:solidFill>
              <a:latin typeface="Arial" panose="020B0604020202020204" pitchFamily="34" charset="0"/>
              <a:cs typeface="Arial" panose="020B0604020202020204" pitchFamily="34" charset="0"/>
              <a:sym typeface="Arial"/>
            </a:endParaRPr>
          </a:p>
        </p:txBody>
      </p:sp>
      <p:sp>
        <p:nvSpPr>
          <p:cNvPr id="380" name="Google Shape;380;g19b8f9e158b_0_0"/>
          <p:cNvSpPr txBox="1"/>
          <p:nvPr/>
        </p:nvSpPr>
        <p:spPr>
          <a:xfrm>
            <a:off x="4704625" y="1181200"/>
            <a:ext cx="7075200" cy="184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rgbClr val="000000"/>
                </a:solidFill>
                <a:latin typeface="Arial" panose="020B0604020202020204" pitchFamily="34" charset="0"/>
                <a:cs typeface="Arial" panose="020B0604020202020204" pitchFamily="34" charset="0"/>
                <a:sym typeface="Arial"/>
              </a:rPr>
              <a:t>How would you calculate the answers </a:t>
            </a:r>
            <a:r>
              <a:rPr lang="en-GB" sz="3600" b="1" i="0" u="none" strike="noStrike" cap="none" dirty="0">
                <a:solidFill>
                  <a:schemeClr val="accent1"/>
                </a:solidFill>
                <a:latin typeface="Arial" panose="020B0604020202020204" pitchFamily="34" charset="0"/>
                <a:cs typeface="Arial" panose="020B0604020202020204" pitchFamily="34" charset="0"/>
                <a:sym typeface="Arial"/>
              </a:rPr>
              <a:t>without</a:t>
            </a:r>
            <a:r>
              <a:rPr lang="en-GB" sz="3600" b="0" i="0" u="none" strike="noStrike" cap="none" dirty="0">
                <a:solidFill>
                  <a:srgbClr val="000000"/>
                </a:solidFill>
                <a:latin typeface="Arial" panose="020B0604020202020204" pitchFamily="34" charset="0"/>
                <a:cs typeface="Arial" panose="020B0604020202020204" pitchFamily="34" charset="0"/>
                <a:sym typeface="Arial"/>
              </a:rPr>
              <a:t> writing anything down?</a:t>
            </a:r>
            <a:endParaRPr sz="36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381" name="Google Shape;381;g19b8f9e158b_0_0"/>
          <p:cNvSpPr txBox="1"/>
          <p:nvPr/>
        </p:nvSpPr>
        <p:spPr>
          <a:xfrm>
            <a:off x="4704600" y="3305350"/>
            <a:ext cx="70752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dirty="0">
                <a:solidFill>
                  <a:srgbClr val="000000"/>
                </a:solidFill>
                <a:latin typeface="Arial" panose="020B0604020202020204" pitchFamily="34" charset="0"/>
                <a:cs typeface="Arial" panose="020B0604020202020204" pitchFamily="34" charset="0"/>
                <a:sym typeface="Arial"/>
              </a:rPr>
              <a:t>What does multiplying by 10 or 100 do to the number?</a:t>
            </a:r>
            <a:endParaRPr sz="36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382" name="Google Shape;382;g19b8f9e158b_0_0"/>
          <p:cNvSpPr txBox="1"/>
          <p:nvPr/>
        </p:nvSpPr>
        <p:spPr>
          <a:xfrm>
            <a:off x="4704600" y="4875400"/>
            <a:ext cx="70752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000000"/>
                </a:solidFill>
                <a:latin typeface="Arial" panose="020B0604020202020204" pitchFamily="34" charset="0"/>
                <a:cs typeface="Arial" panose="020B0604020202020204" pitchFamily="34" charset="0"/>
                <a:sym typeface="Arial"/>
              </a:rPr>
              <a:t>Which question creates a smaller number than the original? Why?</a:t>
            </a:r>
            <a:endParaRPr sz="3600" b="0" i="0" u="none" strike="noStrike" cap="none">
              <a:solidFill>
                <a:srgbClr val="000000"/>
              </a:solidFill>
              <a:latin typeface="Arial" panose="020B0604020202020204" pitchFamily="34" charset="0"/>
              <a:cs typeface="Arial" panose="020B06040202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Effect transition="in" filter="fade">
                                      <p:cBhvr>
                                        <p:cTn id="7" dur="1000"/>
                                        <p:tgtEl>
                                          <p:spTgt spid="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2"/>
                                        </p:tgtEl>
                                        <p:attrNameLst>
                                          <p:attrName>style.visibility</p:attrName>
                                        </p:attrNameLst>
                                      </p:cBhvr>
                                      <p:to>
                                        <p:strVal val="visible"/>
                                      </p:to>
                                    </p:set>
                                    <p:animEffect transition="in" filter="fade">
                                      <p:cBhvr>
                                        <p:cTn id="12" dur="1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g1992a15f775_0_3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12</a:t>
            </a:fld>
            <a:endParaRPr/>
          </a:p>
        </p:txBody>
      </p:sp>
      <p:sp>
        <p:nvSpPr>
          <p:cNvPr id="388" name="Google Shape;388;g1992a15f775_0_30"/>
          <p:cNvSpPr txBox="1">
            <a:spLocks noGrp="1"/>
          </p:cNvSpPr>
          <p:nvPr>
            <p:ph type="title" idx="4294967295"/>
          </p:nvPr>
        </p:nvSpPr>
        <p:spPr>
          <a:xfrm>
            <a:off x="2300400" y="183600"/>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What is multiplication?</a:t>
            </a:r>
            <a:endParaRPr b="1" dirty="0">
              <a:latin typeface="Arial" panose="020B0604020202020204" pitchFamily="34" charset="0"/>
              <a:cs typeface="Arial" panose="020B0604020202020204" pitchFamily="34" charset="0"/>
            </a:endParaRPr>
          </a:p>
        </p:txBody>
      </p:sp>
      <p:sp>
        <p:nvSpPr>
          <p:cNvPr id="390" name="Google Shape;390;g1992a15f775_0_30"/>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1" name="Google Shape;391;g1992a15f775_0_30"/>
          <p:cNvSpPr txBox="1"/>
          <p:nvPr/>
        </p:nvSpPr>
        <p:spPr>
          <a:xfrm>
            <a:off x="10550" y="112175"/>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a:ea typeface="Arial"/>
                <a:cs typeface="Arial"/>
                <a:sym typeface="Arial"/>
              </a:rPr>
              <a:t>YOUR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a:ea typeface="Arial"/>
                <a:cs typeface="Arial"/>
                <a:sym typeface="Arial"/>
              </a:rPr>
              <a:t>TURN</a:t>
            </a:r>
            <a:endParaRPr sz="1400" b="0" i="0" u="none" strike="noStrike" cap="none" dirty="0">
              <a:solidFill>
                <a:srgbClr val="000000"/>
              </a:solidFill>
              <a:latin typeface="Arial"/>
              <a:ea typeface="Arial"/>
              <a:cs typeface="Arial"/>
              <a:sym typeface="Arial"/>
            </a:endParaRPr>
          </a:p>
        </p:txBody>
      </p:sp>
      <p:sp>
        <p:nvSpPr>
          <p:cNvPr id="392" name="Google Shape;392;g1992a15f775_0_30"/>
          <p:cNvSpPr txBox="1"/>
          <p:nvPr/>
        </p:nvSpPr>
        <p:spPr>
          <a:xfrm>
            <a:off x="677000" y="3609200"/>
            <a:ext cx="60786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For example look at this </a:t>
            </a:r>
            <a:r>
              <a:rPr lang="en-GB" sz="2400" dirty="0"/>
              <a:t>array…</a:t>
            </a:r>
            <a:endParaRPr sz="2400" dirty="0"/>
          </a:p>
          <a:p>
            <a:pPr marL="0" marR="0" lvl="0" indent="0" algn="l" rtl="0">
              <a:lnSpc>
                <a:spcPct val="100000"/>
              </a:lnSpc>
              <a:spcBef>
                <a:spcPts val="0"/>
              </a:spcBef>
              <a:spcAft>
                <a:spcPts val="0"/>
              </a:spcAft>
              <a:buClr>
                <a:srgbClr val="000000"/>
              </a:buClr>
              <a:buSzPts val="2400"/>
              <a:buFont typeface="Arial"/>
              <a:buNone/>
            </a:pPr>
            <a:endParaRPr sz="2400" dirty="0"/>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Rather than counting each </a:t>
            </a:r>
            <a:r>
              <a:rPr lang="en-GB" sz="2400" dirty="0"/>
              <a:t>circle</a:t>
            </a:r>
            <a:r>
              <a:rPr lang="en-GB" sz="2400" b="0" i="0" u="none" strike="noStrike" cap="none" dirty="0">
                <a:solidFill>
                  <a:srgbClr val="000000"/>
                </a:solidFill>
                <a:latin typeface="Arial"/>
                <a:ea typeface="Arial"/>
                <a:cs typeface="Arial"/>
                <a:sym typeface="Arial"/>
              </a:rPr>
              <a:t>, how else could we view this?</a:t>
            </a:r>
            <a:endParaRPr sz="2400" b="0" i="0" u="none" strike="noStrike" cap="none" dirty="0">
              <a:solidFill>
                <a:srgbClr val="000000"/>
              </a:solidFill>
              <a:latin typeface="Arial"/>
              <a:ea typeface="Arial"/>
              <a:cs typeface="Arial"/>
              <a:sym typeface="Arial"/>
            </a:endParaRPr>
          </a:p>
        </p:txBody>
      </p:sp>
      <p:sp>
        <p:nvSpPr>
          <p:cNvPr id="393" name="Google Shape;393;g1992a15f775_0_30"/>
          <p:cNvSpPr txBox="1"/>
          <p:nvPr/>
        </p:nvSpPr>
        <p:spPr>
          <a:xfrm>
            <a:off x="1092650" y="1181200"/>
            <a:ext cx="10687200" cy="203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Arial"/>
                <a:ea typeface="Arial"/>
                <a:cs typeface="Arial"/>
                <a:sym typeface="Arial"/>
              </a:rPr>
              <a:t>Essentially, repeated addition. </a:t>
            </a: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dk1"/>
                </a:solidFill>
                <a:latin typeface="Arial"/>
                <a:ea typeface="Arial"/>
                <a:cs typeface="Arial"/>
                <a:sym typeface="Arial"/>
              </a:rPr>
              <a:t>But when we are working with big numbers, this isn’t always the best approach. </a:t>
            </a: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2400" b="1" i="0" u="none" strike="noStrike" cap="none" dirty="0">
                <a:solidFill>
                  <a:schemeClr val="dk1"/>
                </a:solidFill>
                <a:latin typeface="Arial"/>
                <a:ea typeface="Arial"/>
                <a:cs typeface="Arial"/>
                <a:sym typeface="Arial"/>
              </a:rPr>
              <a:t>Discussion point – why?</a:t>
            </a:r>
            <a:endParaRPr sz="2400" b="1" i="0" u="none" strike="noStrike" cap="none" dirty="0">
              <a:solidFill>
                <a:srgbClr val="000000"/>
              </a:solidFill>
              <a:latin typeface="Arial"/>
              <a:ea typeface="Arial"/>
              <a:cs typeface="Arial"/>
              <a:sym typeface="Arial"/>
            </a:endParaRPr>
          </a:p>
        </p:txBody>
      </p:sp>
      <p:sp>
        <p:nvSpPr>
          <p:cNvPr id="3" name="Google Shape;612;p7">
            <a:extLst>
              <a:ext uri="{FF2B5EF4-FFF2-40B4-BE49-F238E27FC236}">
                <a16:creationId xmlns:a16="http://schemas.microsoft.com/office/drawing/2014/main" id="{8C4C00BB-C3CB-A64D-F9CB-D2FADAD90FE6}"/>
              </a:ext>
            </a:extLst>
          </p:cNvPr>
          <p:cNvSpPr txBox="1"/>
          <p:nvPr/>
        </p:nvSpPr>
        <p:spPr>
          <a:xfrm>
            <a:off x="9495879" y="228785"/>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Worksheet</a:t>
            </a:r>
            <a:br>
              <a:rPr lang="en-GB" sz="2000" b="1" i="0" u="none" strike="noStrike" cap="none">
                <a:solidFill>
                  <a:schemeClr val="dk1"/>
                </a:solidFill>
                <a:latin typeface="Arial"/>
                <a:ea typeface="Arial"/>
                <a:cs typeface="Arial"/>
                <a:sym typeface="Arial"/>
              </a:rPr>
            </a:br>
            <a:r>
              <a:rPr lang="en-GB" sz="2000" b="1" i="0" u="none" strike="noStrike" cap="none">
                <a:solidFill>
                  <a:schemeClr val="dk1"/>
                </a:solidFill>
                <a:latin typeface="Arial"/>
                <a:ea typeface="Arial"/>
                <a:cs typeface="Arial"/>
                <a:sym typeface="Arial"/>
              </a:rPr>
              <a:t>available</a:t>
            </a:r>
            <a:endParaRPr sz="1400" b="0" i="0" u="none" strike="noStrike" cap="none">
              <a:solidFill>
                <a:srgbClr val="000000"/>
              </a:solidFill>
              <a:latin typeface="Arial"/>
              <a:ea typeface="Arial"/>
              <a:cs typeface="Arial"/>
              <a:sym typeface="Arial"/>
            </a:endParaRPr>
          </a:p>
        </p:txBody>
      </p:sp>
      <p:grpSp>
        <p:nvGrpSpPr>
          <p:cNvPr id="422" name="Group 421" descr="Diagram showing an array of blue dots. There are five rows and ten columns..">
            <a:extLst>
              <a:ext uri="{FF2B5EF4-FFF2-40B4-BE49-F238E27FC236}">
                <a16:creationId xmlns:a16="http://schemas.microsoft.com/office/drawing/2014/main" id="{9497B2D1-AB24-77DB-137B-6236795EFF5F}"/>
              </a:ext>
            </a:extLst>
          </p:cNvPr>
          <p:cNvGrpSpPr/>
          <p:nvPr/>
        </p:nvGrpSpPr>
        <p:grpSpPr>
          <a:xfrm>
            <a:off x="7036653" y="2911758"/>
            <a:ext cx="4150224" cy="2262618"/>
            <a:chOff x="7036653" y="2911758"/>
            <a:chExt cx="4150224" cy="2262618"/>
          </a:xfrm>
        </p:grpSpPr>
        <p:grpSp>
          <p:nvGrpSpPr>
            <p:cNvPr id="8" name="Group 7">
              <a:extLst>
                <a:ext uri="{FF2B5EF4-FFF2-40B4-BE49-F238E27FC236}">
                  <a16:creationId xmlns:a16="http://schemas.microsoft.com/office/drawing/2014/main" id="{BE216CDD-4232-B5B5-9707-D14E7D2F7253}"/>
                </a:ext>
              </a:extLst>
            </p:cNvPr>
            <p:cNvGrpSpPr/>
            <p:nvPr/>
          </p:nvGrpSpPr>
          <p:grpSpPr>
            <a:xfrm>
              <a:off x="7036653" y="2950169"/>
              <a:ext cx="319350" cy="2221816"/>
              <a:chOff x="6436250" y="2940368"/>
              <a:chExt cx="319350" cy="2221816"/>
            </a:xfrm>
          </p:grpSpPr>
          <p:sp>
            <p:nvSpPr>
              <p:cNvPr id="2" name="Oval 2">
                <a:extLst>
                  <a:ext uri="{FF2B5EF4-FFF2-40B4-BE49-F238E27FC236}">
                    <a16:creationId xmlns:a16="http://schemas.microsoft.com/office/drawing/2014/main" id="{CD104DD5-9D1B-758C-EE1D-83D72306DBB7}"/>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 name="Oval 2">
                <a:extLst>
                  <a:ext uri="{FF2B5EF4-FFF2-40B4-BE49-F238E27FC236}">
                    <a16:creationId xmlns:a16="http://schemas.microsoft.com/office/drawing/2014/main" id="{A86273F7-A3BC-F354-8153-CB0C05FFB8B6}"/>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5" name="Oval 2">
                <a:extLst>
                  <a:ext uri="{FF2B5EF4-FFF2-40B4-BE49-F238E27FC236}">
                    <a16:creationId xmlns:a16="http://schemas.microsoft.com/office/drawing/2014/main" id="{EB1B2078-030E-195A-29B8-E23B9E9363B4}"/>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6" name="Oval 2">
                <a:extLst>
                  <a:ext uri="{FF2B5EF4-FFF2-40B4-BE49-F238E27FC236}">
                    <a16:creationId xmlns:a16="http://schemas.microsoft.com/office/drawing/2014/main" id="{3D985829-78C4-4ECD-AEFD-2454026F6FF9}"/>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7" name="Oval 2">
                <a:extLst>
                  <a:ext uri="{FF2B5EF4-FFF2-40B4-BE49-F238E27FC236}">
                    <a16:creationId xmlns:a16="http://schemas.microsoft.com/office/drawing/2014/main" id="{A645C2A8-7D53-05E9-E297-64B6BDE16076}"/>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nvGrpSpPr>
            <p:cNvPr id="9" name="Group 8">
              <a:extLst>
                <a:ext uri="{FF2B5EF4-FFF2-40B4-BE49-F238E27FC236}">
                  <a16:creationId xmlns:a16="http://schemas.microsoft.com/office/drawing/2014/main" id="{4B56392F-80B5-FC97-6EA2-14086AD27057}"/>
                </a:ext>
              </a:extLst>
            </p:cNvPr>
            <p:cNvGrpSpPr/>
            <p:nvPr/>
          </p:nvGrpSpPr>
          <p:grpSpPr>
            <a:xfrm>
              <a:off x="7879693" y="2952560"/>
              <a:ext cx="319350" cy="2221816"/>
              <a:chOff x="6436250" y="2940368"/>
              <a:chExt cx="319350" cy="2221816"/>
            </a:xfrm>
          </p:grpSpPr>
          <p:sp>
            <p:nvSpPr>
              <p:cNvPr id="10" name="Oval 2">
                <a:extLst>
                  <a:ext uri="{FF2B5EF4-FFF2-40B4-BE49-F238E27FC236}">
                    <a16:creationId xmlns:a16="http://schemas.microsoft.com/office/drawing/2014/main" id="{5E50D907-E939-0056-8326-42A0D60C2801}"/>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11" name="Oval 2">
                <a:extLst>
                  <a:ext uri="{FF2B5EF4-FFF2-40B4-BE49-F238E27FC236}">
                    <a16:creationId xmlns:a16="http://schemas.microsoft.com/office/drawing/2014/main" id="{C47BB475-A558-D42C-ECFD-7A7F81812D11}"/>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12" name="Oval 2">
                <a:extLst>
                  <a:ext uri="{FF2B5EF4-FFF2-40B4-BE49-F238E27FC236}">
                    <a16:creationId xmlns:a16="http://schemas.microsoft.com/office/drawing/2014/main" id="{E60ABD90-7629-1716-DF68-C532B1474E7D}"/>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13" name="Oval 2">
                <a:extLst>
                  <a:ext uri="{FF2B5EF4-FFF2-40B4-BE49-F238E27FC236}">
                    <a16:creationId xmlns:a16="http://schemas.microsoft.com/office/drawing/2014/main" id="{933F04D7-36F9-95D6-2284-523C3476914F}"/>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14" name="Oval 2">
                <a:extLst>
                  <a:ext uri="{FF2B5EF4-FFF2-40B4-BE49-F238E27FC236}">
                    <a16:creationId xmlns:a16="http://schemas.microsoft.com/office/drawing/2014/main" id="{75B40243-1D2F-E445-EFA4-D25D74C80F7A}"/>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nvGrpSpPr>
            <p:cNvPr id="15" name="Group 14">
              <a:extLst>
                <a:ext uri="{FF2B5EF4-FFF2-40B4-BE49-F238E27FC236}">
                  <a16:creationId xmlns:a16="http://schemas.microsoft.com/office/drawing/2014/main" id="{64F45E96-0C95-EA12-6B05-8C4B2B5CCE8D}"/>
                </a:ext>
              </a:extLst>
            </p:cNvPr>
            <p:cNvGrpSpPr/>
            <p:nvPr/>
          </p:nvGrpSpPr>
          <p:grpSpPr>
            <a:xfrm>
              <a:off x="7440296" y="2944936"/>
              <a:ext cx="319350" cy="2221816"/>
              <a:chOff x="6436250" y="2940368"/>
              <a:chExt cx="319350" cy="2221816"/>
            </a:xfrm>
          </p:grpSpPr>
          <p:sp>
            <p:nvSpPr>
              <p:cNvPr id="16" name="Oval 2">
                <a:extLst>
                  <a:ext uri="{FF2B5EF4-FFF2-40B4-BE49-F238E27FC236}">
                    <a16:creationId xmlns:a16="http://schemas.microsoft.com/office/drawing/2014/main" id="{7051F657-17AA-F01D-66E6-FF148A13F674}"/>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17" name="Oval 2">
                <a:extLst>
                  <a:ext uri="{FF2B5EF4-FFF2-40B4-BE49-F238E27FC236}">
                    <a16:creationId xmlns:a16="http://schemas.microsoft.com/office/drawing/2014/main" id="{A255FD42-24EE-7577-539A-DE74BCCC86E6}"/>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18" name="Oval 2">
                <a:extLst>
                  <a:ext uri="{FF2B5EF4-FFF2-40B4-BE49-F238E27FC236}">
                    <a16:creationId xmlns:a16="http://schemas.microsoft.com/office/drawing/2014/main" id="{E8973C14-3A19-333A-29DE-D190C28FFB6B}"/>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19" name="Oval 2">
                <a:extLst>
                  <a:ext uri="{FF2B5EF4-FFF2-40B4-BE49-F238E27FC236}">
                    <a16:creationId xmlns:a16="http://schemas.microsoft.com/office/drawing/2014/main" id="{2C731B3B-E7A9-1A2E-C5AB-2256253CDD2E}"/>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20" name="Oval 2">
                <a:extLst>
                  <a:ext uri="{FF2B5EF4-FFF2-40B4-BE49-F238E27FC236}">
                    <a16:creationId xmlns:a16="http://schemas.microsoft.com/office/drawing/2014/main" id="{E4785645-97CE-A032-464D-0CD724FD98B1}"/>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nvGrpSpPr>
            <p:cNvPr id="21" name="Group 20">
              <a:extLst>
                <a:ext uri="{FF2B5EF4-FFF2-40B4-BE49-F238E27FC236}">
                  <a16:creationId xmlns:a16="http://schemas.microsoft.com/office/drawing/2014/main" id="{40A5AEAE-C76F-76B0-12D1-3C867AA19175}"/>
                </a:ext>
              </a:extLst>
            </p:cNvPr>
            <p:cNvGrpSpPr/>
            <p:nvPr/>
          </p:nvGrpSpPr>
          <p:grpSpPr>
            <a:xfrm>
              <a:off x="9120969" y="2936231"/>
              <a:ext cx="319350" cy="2221816"/>
              <a:chOff x="6436250" y="2940368"/>
              <a:chExt cx="319350" cy="2221816"/>
            </a:xfrm>
          </p:grpSpPr>
          <p:sp>
            <p:nvSpPr>
              <p:cNvPr id="22" name="Oval 2">
                <a:extLst>
                  <a:ext uri="{FF2B5EF4-FFF2-40B4-BE49-F238E27FC236}">
                    <a16:creationId xmlns:a16="http://schemas.microsoft.com/office/drawing/2014/main" id="{27930D5C-BAFF-5902-3A6E-062B200E1F3B}"/>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23" name="Oval 2">
                <a:extLst>
                  <a:ext uri="{FF2B5EF4-FFF2-40B4-BE49-F238E27FC236}">
                    <a16:creationId xmlns:a16="http://schemas.microsoft.com/office/drawing/2014/main" id="{8FBC34F8-131C-8737-BC6C-D684B69453E2}"/>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24" name="Oval 2">
                <a:extLst>
                  <a:ext uri="{FF2B5EF4-FFF2-40B4-BE49-F238E27FC236}">
                    <a16:creationId xmlns:a16="http://schemas.microsoft.com/office/drawing/2014/main" id="{67E15EF4-B317-E5B7-A4D6-64B20BFA7311}"/>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25" name="Oval 2">
                <a:extLst>
                  <a:ext uri="{FF2B5EF4-FFF2-40B4-BE49-F238E27FC236}">
                    <a16:creationId xmlns:a16="http://schemas.microsoft.com/office/drawing/2014/main" id="{AA73024F-B35B-7C9A-568A-3828B0447475}"/>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26" name="Oval 2">
                <a:extLst>
                  <a:ext uri="{FF2B5EF4-FFF2-40B4-BE49-F238E27FC236}">
                    <a16:creationId xmlns:a16="http://schemas.microsoft.com/office/drawing/2014/main" id="{2F608692-ECB1-66FB-A47B-07D6F80ADA63}"/>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dirty="0"/>
              </a:p>
            </p:txBody>
          </p:sp>
        </p:grpSp>
        <p:grpSp>
          <p:nvGrpSpPr>
            <p:cNvPr id="27" name="Group 26">
              <a:extLst>
                <a:ext uri="{FF2B5EF4-FFF2-40B4-BE49-F238E27FC236}">
                  <a16:creationId xmlns:a16="http://schemas.microsoft.com/office/drawing/2014/main" id="{29B3D03C-014D-FD37-AF0A-D88CC0492E62}"/>
                </a:ext>
              </a:extLst>
            </p:cNvPr>
            <p:cNvGrpSpPr/>
            <p:nvPr/>
          </p:nvGrpSpPr>
          <p:grpSpPr>
            <a:xfrm>
              <a:off x="8303442" y="2952560"/>
              <a:ext cx="319350" cy="2221816"/>
              <a:chOff x="6436250" y="2940368"/>
              <a:chExt cx="319350" cy="2221816"/>
            </a:xfrm>
          </p:grpSpPr>
          <p:sp>
            <p:nvSpPr>
              <p:cNvPr id="28" name="Oval 2">
                <a:extLst>
                  <a:ext uri="{FF2B5EF4-FFF2-40B4-BE49-F238E27FC236}">
                    <a16:creationId xmlns:a16="http://schemas.microsoft.com/office/drawing/2014/main" id="{83FC6650-D458-9481-DDA8-81C1356DA548}"/>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29" name="Oval 2">
                <a:extLst>
                  <a:ext uri="{FF2B5EF4-FFF2-40B4-BE49-F238E27FC236}">
                    <a16:creationId xmlns:a16="http://schemas.microsoft.com/office/drawing/2014/main" id="{90C4E17A-6565-E32E-D199-4B6F2EA780B4}"/>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30" name="Oval 2">
                <a:extLst>
                  <a:ext uri="{FF2B5EF4-FFF2-40B4-BE49-F238E27FC236}">
                    <a16:creationId xmlns:a16="http://schemas.microsoft.com/office/drawing/2014/main" id="{075FC3BE-73AA-96DE-343F-0629E5149C49}"/>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31" name="Oval 2">
                <a:extLst>
                  <a:ext uri="{FF2B5EF4-FFF2-40B4-BE49-F238E27FC236}">
                    <a16:creationId xmlns:a16="http://schemas.microsoft.com/office/drawing/2014/main" id="{321D4529-2D2A-C465-DFA3-3C1E0873407E}"/>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384" name="Oval 2">
                <a:extLst>
                  <a:ext uri="{FF2B5EF4-FFF2-40B4-BE49-F238E27FC236}">
                    <a16:creationId xmlns:a16="http://schemas.microsoft.com/office/drawing/2014/main" id="{55A64360-9C3B-2F56-677D-53D8E8D99486}"/>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nvGrpSpPr>
            <p:cNvPr id="385" name="Group 384">
              <a:extLst>
                <a:ext uri="{FF2B5EF4-FFF2-40B4-BE49-F238E27FC236}">
                  <a16:creationId xmlns:a16="http://schemas.microsoft.com/office/drawing/2014/main" id="{DFE79184-2D54-0CDC-4ECA-AEC428923054}"/>
                </a:ext>
              </a:extLst>
            </p:cNvPr>
            <p:cNvGrpSpPr/>
            <p:nvPr/>
          </p:nvGrpSpPr>
          <p:grpSpPr>
            <a:xfrm>
              <a:off x="8731726" y="2944834"/>
              <a:ext cx="319350" cy="2221816"/>
              <a:chOff x="6436250" y="2940368"/>
              <a:chExt cx="319350" cy="2221816"/>
            </a:xfrm>
          </p:grpSpPr>
          <p:sp>
            <p:nvSpPr>
              <p:cNvPr id="386" name="Oval 2">
                <a:extLst>
                  <a:ext uri="{FF2B5EF4-FFF2-40B4-BE49-F238E27FC236}">
                    <a16:creationId xmlns:a16="http://schemas.microsoft.com/office/drawing/2014/main" id="{A9C57F5E-F5A9-7A10-39AC-2159A6B697A3}"/>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387" name="Oval 2">
                <a:extLst>
                  <a:ext uri="{FF2B5EF4-FFF2-40B4-BE49-F238E27FC236}">
                    <a16:creationId xmlns:a16="http://schemas.microsoft.com/office/drawing/2014/main" id="{855CA3DC-EC4A-89B3-2629-906F285F3C69}"/>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395" name="Oval 2">
                <a:extLst>
                  <a:ext uri="{FF2B5EF4-FFF2-40B4-BE49-F238E27FC236}">
                    <a16:creationId xmlns:a16="http://schemas.microsoft.com/office/drawing/2014/main" id="{A7B55F27-6C58-D78B-2BCD-35B5C5555AA5}"/>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396" name="Oval 2">
                <a:extLst>
                  <a:ext uri="{FF2B5EF4-FFF2-40B4-BE49-F238E27FC236}">
                    <a16:creationId xmlns:a16="http://schemas.microsoft.com/office/drawing/2014/main" id="{6A70E5E0-8F04-CF22-9CC4-437404D3A236}"/>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397" name="Oval 2">
                <a:extLst>
                  <a:ext uri="{FF2B5EF4-FFF2-40B4-BE49-F238E27FC236}">
                    <a16:creationId xmlns:a16="http://schemas.microsoft.com/office/drawing/2014/main" id="{7B042D2D-80AB-7FF0-CD63-E0EA85213E0F}"/>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nvGrpSpPr>
            <p:cNvPr id="398" name="Group 397">
              <a:extLst>
                <a:ext uri="{FF2B5EF4-FFF2-40B4-BE49-F238E27FC236}">
                  <a16:creationId xmlns:a16="http://schemas.microsoft.com/office/drawing/2014/main" id="{CD38DEF9-E2F8-E5F3-7D93-FA5029A724C3}"/>
                </a:ext>
              </a:extLst>
            </p:cNvPr>
            <p:cNvGrpSpPr/>
            <p:nvPr/>
          </p:nvGrpSpPr>
          <p:grpSpPr>
            <a:xfrm>
              <a:off x="9546587" y="2924364"/>
              <a:ext cx="319350" cy="2221816"/>
              <a:chOff x="6436250" y="2940368"/>
              <a:chExt cx="319350" cy="2221816"/>
            </a:xfrm>
          </p:grpSpPr>
          <p:sp>
            <p:nvSpPr>
              <p:cNvPr id="399" name="Oval 2">
                <a:extLst>
                  <a:ext uri="{FF2B5EF4-FFF2-40B4-BE49-F238E27FC236}">
                    <a16:creationId xmlns:a16="http://schemas.microsoft.com/office/drawing/2014/main" id="{7D62661B-343F-A5B0-04A2-99E0E2898936}"/>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00" name="Oval 2">
                <a:extLst>
                  <a:ext uri="{FF2B5EF4-FFF2-40B4-BE49-F238E27FC236}">
                    <a16:creationId xmlns:a16="http://schemas.microsoft.com/office/drawing/2014/main" id="{99EEEC03-040D-91EC-8DB6-14A1A4E5BE90}"/>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01" name="Oval 2">
                <a:extLst>
                  <a:ext uri="{FF2B5EF4-FFF2-40B4-BE49-F238E27FC236}">
                    <a16:creationId xmlns:a16="http://schemas.microsoft.com/office/drawing/2014/main" id="{F5228603-500B-F7A9-20A1-26CA604BD1FE}"/>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02" name="Oval 2">
                <a:extLst>
                  <a:ext uri="{FF2B5EF4-FFF2-40B4-BE49-F238E27FC236}">
                    <a16:creationId xmlns:a16="http://schemas.microsoft.com/office/drawing/2014/main" id="{4AC3263B-7095-DD82-562A-7A036111AFC6}"/>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03" name="Oval 2">
                <a:extLst>
                  <a:ext uri="{FF2B5EF4-FFF2-40B4-BE49-F238E27FC236}">
                    <a16:creationId xmlns:a16="http://schemas.microsoft.com/office/drawing/2014/main" id="{85593CB3-4D90-6019-083C-D127A40232F0}"/>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nvGrpSpPr>
            <p:cNvPr id="404" name="Group 403">
              <a:extLst>
                <a:ext uri="{FF2B5EF4-FFF2-40B4-BE49-F238E27FC236}">
                  <a16:creationId xmlns:a16="http://schemas.microsoft.com/office/drawing/2014/main" id="{CAA7FDA5-D989-55CB-30B3-D02712583B2B}"/>
                </a:ext>
              </a:extLst>
            </p:cNvPr>
            <p:cNvGrpSpPr/>
            <p:nvPr/>
          </p:nvGrpSpPr>
          <p:grpSpPr>
            <a:xfrm>
              <a:off x="9960341" y="2928847"/>
              <a:ext cx="319350" cy="2221816"/>
              <a:chOff x="6436250" y="2940368"/>
              <a:chExt cx="319350" cy="2221816"/>
            </a:xfrm>
          </p:grpSpPr>
          <p:sp>
            <p:nvSpPr>
              <p:cNvPr id="405" name="Oval 2">
                <a:extLst>
                  <a:ext uri="{FF2B5EF4-FFF2-40B4-BE49-F238E27FC236}">
                    <a16:creationId xmlns:a16="http://schemas.microsoft.com/office/drawing/2014/main" id="{0A6AC425-BF04-1CA1-86F7-B4E369CF2D7A}"/>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06" name="Oval 2">
                <a:extLst>
                  <a:ext uri="{FF2B5EF4-FFF2-40B4-BE49-F238E27FC236}">
                    <a16:creationId xmlns:a16="http://schemas.microsoft.com/office/drawing/2014/main" id="{0CE70CFD-2741-EBC8-8E97-4DC2438399F1}"/>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07" name="Oval 2">
                <a:extLst>
                  <a:ext uri="{FF2B5EF4-FFF2-40B4-BE49-F238E27FC236}">
                    <a16:creationId xmlns:a16="http://schemas.microsoft.com/office/drawing/2014/main" id="{E6D5CEAA-6FB0-8C07-52BE-8709B709C8E7}"/>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08" name="Oval 2">
                <a:extLst>
                  <a:ext uri="{FF2B5EF4-FFF2-40B4-BE49-F238E27FC236}">
                    <a16:creationId xmlns:a16="http://schemas.microsoft.com/office/drawing/2014/main" id="{45ACECED-E370-5583-6837-4CC1E2543111}"/>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09" name="Oval 2">
                <a:extLst>
                  <a:ext uri="{FF2B5EF4-FFF2-40B4-BE49-F238E27FC236}">
                    <a16:creationId xmlns:a16="http://schemas.microsoft.com/office/drawing/2014/main" id="{32AB4BBF-CEA4-7E44-64B7-A17DF0834E9C}"/>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nvGrpSpPr>
            <p:cNvPr id="410" name="Group 409">
              <a:extLst>
                <a:ext uri="{FF2B5EF4-FFF2-40B4-BE49-F238E27FC236}">
                  <a16:creationId xmlns:a16="http://schemas.microsoft.com/office/drawing/2014/main" id="{F101684F-4CE5-4B11-FC32-BA8F54DEF231}"/>
                </a:ext>
              </a:extLst>
            </p:cNvPr>
            <p:cNvGrpSpPr/>
            <p:nvPr/>
          </p:nvGrpSpPr>
          <p:grpSpPr>
            <a:xfrm>
              <a:off x="10400901" y="2928847"/>
              <a:ext cx="319350" cy="2221816"/>
              <a:chOff x="6436250" y="2940368"/>
              <a:chExt cx="319350" cy="2221816"/>
            </a:xfrm>
          </p:grpSpPr>
          <p:sp>
            <p:nvSpPr>
              <p:cNvPr id="411" name="Oval 2">
                <a:extLst>
                  <a:ext uri="{FF2B5EF4-FFF2-40B4-BE49-F238E27FC236}">
                    <a16:creationId xmlns:a16="http://schemas.microsoft.com/office/drawing/2014/main" id="{C8B5BA26-5FBC-4791-0016-13796AAD27DB}"/>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12" name="Oval 2">
                <a:extLst>
                  <a:ext uri="{FF2B5EF4-FFF2-40B4-BE49-F238E27FC236}">
                    <a16:creationId xmlns:a16="http://schemas.microsoft.com/office/drawing/2014/main" id="{06F34CF7-80BB-1002-D780-C209E6E72090}"/>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13" name="Oval 2">
                <a:extLst>
                  <a:ext uri="{FF2B5EF4-FFF2-40B4-BE49-F238E27FC236}">
                    <a16:creationId xmlns:a16="http://schemas.microsoft.com/office/drawing/2014/main" id="{C1456274-BB03-3327-F79A-66BE9766FC7A}"/>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14" name="Oval 2">
                <a:extLst>
                  <a:ext uri="{FF2B5EF4-FFF2-40B4-BE49-F238E27FC236}">
                    <a16:creationId xmlns:a16="http://schemas.microsoft.com/office/drawing/2014/main" id="{B8EF38FA-8319-680A-8FBB-429DDDE68A16}"/>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15" name="Oval 2">
                <a:extLst>
                  <a:ext uri="{FF2B5EF4-FFF2-40B4-BE49-F238E27FC236}">
                    <a16:creationId xmlns:a16="http://schemas.microsoft.com/office/drawing/2014/main" id="{6877CC73-0D7E-5535-5BE8-6BC561E444A0}"/>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nvGrpSpPr>
            <p:cNvPr id="416" name="Group 415">
              <a:extLst>
                <a:ext uri="{FF2B5EF4-FFF2-40B4-BE49-F238E27FC236}">
                  <a16:creationId xmlns:a16="http://schemas.microsoft.com/office/drawing/2014/main" id="{B850E407-0E57-D8E2-4F63-C5666E26C031}"/>
                </a:ext>
              </a:extLst>
            </p:cNvPr>
            <p:cNvGrpSpPr/>
            <p:nvPr/>
          </p:nvGrpSpPr>
          <p:grpSpPr>
            <a:xfrm>
              <a:off x="10867527" y="2911758"/>
              <a:ext cx="319350" cy="2221816"/>
              <a:chOff x="6436250" y="2940368"/>
              <a:chExt cx="319350" cy="2221816"/>
            </a:xfrm>
          </p:grpSpPr>
          <p:sp>
            <p:nvSpPr>
              <p:cNvPr id="417" name="Oval 2">
                <a:extLst>
                  <a:ext uri="{FF2B5EF4-FFF2-40B4-BE49-F238E27FC236}">
                    <a16:creationId xmlns:a16="http://schemas.microsoft.com/office/drawing/2014/main" id="{6FE89E40-5CD5-0477-2E84-6963E8FF9CB2}"/>
                  </a:ext>
                </a:extLst>
              </p:cNvPr>
              <p:cNvSpPr>
                <a:spLocks noChangeArrowheads="1"/>
              </p:cNvSpPr>
              <p:nvPr/>
            </p:nvSpPr>
            <p:spPr bwMode="auto">
              <a:xfrm>
                <a:off x="6436250" y="2940368"/>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18" name="Oval 2">
                <a:extLst>
                  <a:ext uri="{FF2B5EF4-FFF2-40B4-BE49-F238E27FC236}">
                    <a16:creationId xmlns:a16="http://schemas.microsoft.com/office/drawing/2014/main" id="{F5E14426-4DF6-D599-8E92-8D6F6AF0029F}"/>
                  </a:ext>
                </a:extLst>
              </p:cNvPr>
              <p:cNvSpPr>
                <a:spLocks noChangeArrowheads="1"/>
              </p:cNvSpPr>
              <p:nvPr/>
            </p:nvSpPr>
            <p:spPr bwMode="auto">
              <a:xfrm>
                <a:off x="6436250" y="3419284"/>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19" name="Oval 2">
                <a:extLst>
                  <a:ext uri="{FF2B5EF4-FFF2-40B4-BE49-F238E27FC236}">
                    <a16:creationId xmlns:a16="http://schemas.microsoft.com/office/drawing/2014/main" id="{5ECDDB1A-19B4-52CC-9E27-E3F63FB9296D}"/>
                  </a:ext>
                </a:extLst>
              </p:cNvPr>
              <p:cNvSpPr>
                <a:spLocks noChangeArrowheads="1"/>
              </p:cNvSpPr>
              <p:nvPr/>
            </p:nvSpPr>
            <p:spPr bwMode="auto">
              <a:xfrm>
                <a:off x="6436250" y="391763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20" name="Oval 2">
                <a:extLst>
                  <a:ext uri="{FF2B5EF4-FFF2-40B4-BE49-F238E27FC236}">
                    <a16:creationId xmlns:a16="http://schemas.microsoft.com/office/drawing/2014/main" id="{9294DBC4-77AD-F504-3787-22F5BC90A166}"/>
                  </a:ext>
                </a:extLst>
              </p:cNvPr>
              <p:cNvSpPr>
                <a:spLocks noChangeArrowheads="1"/>
              </p:cNvSpPr>
              <p:nvPr/>
            </p:nvSpPr>
            <p:spPr bwMode="auto">
              <a:xfrm>
                <a:off x="6436250" y="441039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sp>
            <p:nvSpPr>
              <p:cNvPr id="421" name="Oval 2">
                <a:extLst>
                  <a:ext uri="{FF2B5EF4-FFF2-40B4-BE49-F238E27FC236}">
                    <a16:creationId xmlns:a16="http://schemas.microsoft.com/office/drawing/2014/main" id="{8B53E684-7B32-6339-00D1-0FFDCA2273FD}"/>
                  </a:ext>
                </a:extLst>
              </p:cNvPr>
              <p:cNvSpPr>
                <a:spLocks noChangeArrowheads="1"/>
              </p:cNvSpPr>
              <p:nvPr/>
            </p:nvSpPr>
            <p:spPr bwMode="auto">
              <a:xfrm>
                <a:off x="6436250" y="4853752"/>
                <a:ext cx="319350" cy="308432"/>
              </a:xfrm>
              <a:prstGeom prst="ellipse">
                <a:avLst/>
              </a:prstGeom>
              <a:solidFill>
                <a:srgbClr val="00B0F0"/>
              </a:solidFill>
              <a:ln w="12700" algn="ctr">
                <a:solidFill>
                  <a:srgbClr val="2F549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spAutoFit/>
              </a:bodyPr>
              <a:lstStyle/>
              <a:p>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10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g1cd56a28d79_0_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13</a:t>
            </a:fld>
            <a:endParaRPr/>
          </a:p>
        </p:txBody>
      </p:sp>
      <p:sp>
        <p:nvSpPr>
          <p:cNvPr id="400" name="Google Shape;400;g1cd56a28d79_0_0"/>
          <p:cNvSpPr txBox="1">
            <a:spLocks noGrp="1"/>
          </p:cNvSpPr>
          <p:nvPr>
            <p:ph type="title" idx="4294967295"/>
          </p:nvPr>
        </p:nvSpPr>
        <p:spPr>
          <a:xfrm>
            <a:off x="2570060" y="176875"/>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What is multiplication?</a:t>
            </a:r>
            <a:endParaRPr b="1" dirty="0">
              <a:latin typeface="Arial" panose="020B0604020202020204" pitchFamily="34" charset="0"/>
              <a:cs typeface="Arial" panose="020B0604020202020204" pitchFamily="34" charset="0"/>
            </a:endParaRPr>
          </a:p>
        </p:txBody>
      </p:sp>
      <p:sp>
        <p:nvSpPr>
          <p:cNvPr id="402" name="Google Shape;402;g1cd56a28d79_0_0"/>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403" name="Google Shape;403;g1cd56a28d79_0_0"/>
          <p:cNvSpPr txBox="1"/>
          <p:nvPr/>
        </p:nvSpPr>
        <p:spPr>
          <a:xfrm>
            <a:off x="10550" y="112175"/>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grpSp>
        <p:nvGrpSpPr>
          <p:cNvPr id="404" name="Google Shape;404;g1cd56a28d79_0_0" descr="Diagram showing an array of blue dots. There are 3 rows and 10 columns."/>
          <p:cNvGrpSpPr/>
          <p:nvPr/>
        </p:nvGrpSpPr>
        <p:grpSpPr>
          <a:xfrm rot="-846344">
            <a:off x="4922502" y="3350930"/>
            <a:ext cx="6901662" cy="2058548"/>
            <a:chOff x="1570675" y="1906100"/>
            <a:chExt cx="6902001" cy="2058650"/>
          </a:xfrm>
        </p:grpSpPr>
        <p:pic>
          <p:nvPicPr>
            <p:cNvPr id="405" name="Google Shape;405;g1cd56a28d79_0_0"/>
            <p:cNvPicPr preferRelativeResize="0"/>
            <p:nvPr/>
          </p:nvPicPr>
          <p:blipFill>
            <a:blip r:embed="rId3">
              <a:alphaModFix/>
            </a:blip>
            <a:stretch>
              <a:fillRect/>
            </a:stretch>
          </p:blipFill>
          <p:spPr>
            <a:xfrm>
              <a:off x="1570675" y="1906100"/>
              <a:ext cx="3451001" cy="2058650"/>
            </a:xfrm>
            <a:prstGeom prst="rect">
              <a:avLst/>
            </a:prstGeom>
            <a:noFill/>
            <a:ln>
              <a:noFill/>
            </a:ln>
          </p:spPr>
        </p:pic>
        <p:pic>
          <p:nvPicPr>
            <p:cNvPr id="406" name="Google Shape;406;g1cd56a28d79_0_0"/>
            <p:cNvPicPr preferRelativeResize="0"/>
            <p:nvPr/>
          </p:nvPicPr>
          <p:blipFill>
            <a:blip r:embed="rId3">
              <a:alphaModFix/>
            </a:blip>
            <a:stretch>
              <a:fillRect/>
            </a:stretch>
          </p:blipFill>
          <p:spPr>
            <a:xfrm>
              <a:off x="5021675" y="1906100"/>
              <a:ext cx="3451001" cy="2058650"/>
            </a:xfrm>
            <a:prstGeom prst="rect">
              <a:avLst/>
            </a:prstGeom>
            <a:noFill/>
            <a:ln>
              <a:noFill/>
            </a:ln>
          </p:spPr>
        </p:pic>
      </p:grpSp>
      <p:grpSp>
        <p:nvGrpSpPr>
          <p:cNvPr id="407" name="Google Shape;407;g1cd56a28d79_0_0" descr="Diagram showing an array of orange dots. There are 3 rows and 8 columns."/>
          <p:cNvGrpSpPr/>
          <p:nvPr/>
        </p:nvGrpSpPr>
        <p:grpSpPr>
          <a:xfrm rot="902827">
            <a:off x="508756" y="982287"/>
            <a:ext cx="4800314" cy="2985948"/>
            <a:chOff x="-1005244" y="1367547"/>
            <a:chExt cx="5878423" cy="3347606"/>
          </a:xfrm>
        </p:grpSpPr>
        <p:pic>
          <p:nvPicPr>
            <p:cNvPr id="408" name="Google Shape;408;g1cd56a28d79_0_0"/>
            <p:cNvPicPr preferRelativeResize="0"/>
            <p:nvPr/>
          </p:nvPicPr>
          <p:blipFill>
            <a:blip r:embed="rId4">
              <a:alphaModFix/>
            </a:blip>
            <a:stretch>
              <a:fillRect/>
            </a:stretch>
          </p:blipFill>
          <p:spPr>
            <a:xfrm rot="-846344">
              <a:off x="-806422" y="2267135"/>
              <a:ext cx="3450831" cy="2058548"/>
            </a:xfrm>
            <a:prstGeom prst="rect">
              <a:avLst/>
            </a:prstGeom>
            <a:noFill/>
            <a:ln>
              <a:noFill/>
            </a:ln>
          </p:spPr>
        </p:pic>
        <p:pic>
          <p:nvPicPr>
            <p:cNvPr id="409" name="Google Shape;409;g1cd56a28d79_0_0"/>
            <p:cNvPicPr preferRelativeResize="0"/>
            <p:nvPr/>
          </p:nvPicPr>
          <p:blipFill rotWithShape="1">
            <a:blip r:embed="rId4">
              <a:alphaModFix/>
            </a:blip>
            <a:srcRect r="39346"/>
            <a:stretch/>
          </p:blipFill>
          <p:spPr>
            <a:xfrm rot="-846352">
              <a:off x="2560819" y="1591567"/>
              <a:ext cx="2093069" cy="2058561"/>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19b8f9e158b_0_436"/>
          <p:cNvSpPr/>
          <p:nvPr/>
        </p:nvSpPr>
        <p:spPr>
          <a:xfrm rot="10800000" flipH="1">
            <a:off x="-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417" name="Google Shape;417;g19b8f9e158b_0_43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14</a:t>
            </a:fld>
            <a:endParaRPr/>
          </a:p>
        </p:txBody>
      </p:sp>
      <p:sp>
        <p:nvSpPr>
          <p:cNvPr id="416" name="Google Shape;416;g19b8f9e158b_0_436"/>
          <p:cNvSpPr txBox="1">
            <a:spLocks noGrp="1"/>
          </p:cNvSpPr>
          <p:nvPr>
            <p:ph type="title" idx="4294967295"/>
          </p:nvPr>
        </p:nvSpPr>
        <p:spPr>
          <a:xfrm>
            <a:off x="2889504" y="136525"/>
            <a:ext cx="8110538"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Another model </a:t>
            </a:r>
            <a:endParaRPr b="1" dirty="0">
              <a:latin typeface="Arial" panose="020B0604020202020204" pitchFamily="34" charset="0"/>
              <a:cs typeface="Arial" panose="020B0604020202020204" pitchFamily="34" charset="0"/>
            </a:endParaRPr>
          </a:p>
        </p:txBody>
      </p:sp>
      <p:sp>
        <p:nvSpPr>
          <p:cNvPr id="418" name="Google Shape;418;g19b8f9e158b_0_436"/>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419" name="Google Shape;419;g19b8f9e158b_0_436"/>
          <p:cNvSpPr txBox="1"/>
          <p:nvPr/>
        </p:nvSpPr>
        <p:spPr>
          <a:xfrm>
            <a:off x="999775" y="1201575"/>
            <a:ext cx="81948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dirty="0">
                <a:latin typeface="Arial" panose="020B0604020202020204" pitchFamily="34" charset="0"/>
                <a:cs typeface="Arial" panose="020B0604020202020204" pitchFamily="34" charset="0"/>
              </a:rPr>
              <a:t>When we have decimals, an array isn’t the best model because we can’t easily count or predict answers. </a:t>
            </a:r>
            <a:endParaRPr sz="24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2400"/>
              <a:buFont typeface="Arial"/>
              <a:buNone/>
            </a:pPr>
            <a:endParaRPr sz="24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2400"/>
              <a:buFont typeface="Arial"/>
              <a:buNone/>
            </a:pPr>
            <a:r>
              <a:rPr lang="en-GB" sz="2400" dirty="0">
                <a:latin typeface="Arial" panose="020B0604020202020204" pitchFamily="34" charset="0"/>
                <a:cs typeface="Arial" panose="020B0604020202020204" pitchFamily="34" charset="0"/>
              </a:rPr>
              <a:t>What other models can we use when we can’t count?</a:t>
            </a:r>
            <a:endParaRPr sz="1400" b="0" i="0" u="none" strike="noStrike" cap="none" dirty="0">
              <a:solidFill>
                <a:srgbClr val="FF0000"/>
              </a:solidFill>
              <a:latin typeface="Arial" panose="020B0604020202020204" pitchFamily="34" charset="0"/>
              <a:cs typeface="Arial" panose="020B0604020202020204" pitchFamily="34" charset="0"/>
              <a:sym typeface="Arial"/>
            </a:endParaRPr>
          </a:p>
        </p:txBody>
      </p:sp>
      <p:pic>
        <p:nvPicPr>
          <p:cNvPr id="420" name="Google Shape;420;g19b8f9e158b_0_436" descr="Diagram showing an array of blue dots. There are five rows and ten columns. The first row and column of dots are pale blue with other dots fading diagonally downwards and towards the right through a gradient to white."/>
          <p:cNvPicPr preferRelativeResize="0"/>
          <p:nvPr/>
        </p:nvPicPr>
        <p:blipFill>
          <a:blip r:embed="rId3"/>
          <a:srcRect/>
          <a:stretch/>
        </p:blipFill>
        <p:spPr>
          <a:xfrm>
            <a:off x="2889504" y="3360959"/>
            <a:ext cx="4400400" cy="21750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cd21eda804_0_6"/>
          <p:cNvSpPr/>
          <p:nvPr/>
        </p:nvSpPr>
        <p:spPr>
          <a:xfrm rot="10800000" flipH="1">
            <a:off x="-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428" name="Google Shape;428;g1cd21eda804_0_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15</a:t>
            </a:fld>
            <a:endParaRPr/>
          </a:p>
        </p:txBody>
      </p:sp>
      <p:sp>
        <p:nvSpPr>
          <p:cNvPr id="427" name="Google Shape;427;g1cd21eda804_0_6"/>
          <p:cNvSpPr txBox="1">
            <a:spLocks noGrp="1"/>
          </p:cNvSpPr>
          <p:nvPr>
            <p:ph type="title" idx="4294967295"/>
          </p:nvPr>
        </p:nvSpPr>
        <p:spPr>
          <a:xfrm>
            <a:off x="3020993" y="148253"/>
            <a:ext cx="8110538"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Area model </a:t>
            </a:r>
            <a:endParaRPr b="1" dirty="0">
              <a:latin typeface="Arial" panose="020B0604020202020204" pitchFamily="34" charset="0"/>
              <a:cs typeface="Arial" panose="020B0604020202020204" pitchFamily="34" charset="0"/>
            </a:endParaRPr>
          </a:p>
        </p:txBody>
      </p:sp>
      <p:sp>
        <p:nvSpPr>
          <p:cNvPr id="429" name="Google Shape;429;g1cd21eda804_0_6"/>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430" name="Google Shape;430;g1cd21eda804_0_6"/>
          <p:cNvSpPr txBox="1"/>
          <p:nvPr/>
        </p:nvSpPr>
        <p:spPr>
          <a:xfrm>
            <a:off x="999775" y="1201575"/>
            <a:ext cx="8194800" cy="1508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dirty="0">
                <a:latin typeface="Arial" panose="020B0604020202020204" pitchFamily="34" charset="0"/>
                <a:cs typeface="Arial" panose="020B0604020202020204" pitchFamily="34" charset="0"/>
              </a:rPr>
              <a:t>When we have decimals, an array is not the best model, </a:t>
            </a:r>
          </a:p>
          <a:p>
            <a:pPr marL="0" marR="0" lvl="0" indent="0" algn="l" rtl="0">
              <a:lnSpc>
                <a:spcPct val="100000"/>
              </a:lnSpc>
              <a:spcBef>
                <a:spcPts val="0"/>
              </a:spcBef>
              <a:spcAft>
                <a:spcPts val="0"/>
              </a:spcAft>
              <a:buClr>
                <a:srgbClr val="000000"/>
              </a:buClr>
              <a:buSzPts val="2400"/>
              <a:buFont typeface="Arial"/>
              <a:buNone/>
            </a:pPr>
            <a:r>
              <a:rPr lang="en-GB" sz="2400" dirty="0">
                <a:latin typeface="Arial" panose="020B0604020202020204" pitchFamily="34" charset="0"/>
                <a:cs typeface="Arial" panose="020B0604020202020204" pitchFamily="34" charset="0"/>
              </a:rPr>
              <a:t>so we use an </a:t>
            </a:r>
            <a:r>
              <a:rPr lang="en-GB" sz="2400" b="1" dirty="0">
                <a:solidFill>
                  <a:schemeClr val="accent1"/>
                </a:solidFill>
                <a:latin typeface="Arial" panose="020B0604020202020204" pitchFamily="34" charset="0"/>
                <a:cs typeface="Arial" panose="020B0604020202020204" pitchFamily="34" charset="0"/>
              </a:rPr>
              <a:t>area</a:t>
            </a:r>
            <a:r>
              <a:rPr lang="en-GB" sz="2400" dirty="0">
                <a:latin typeface="Arial" panose="020B0604020202020204" pitchFamily="34" charset="0"/>
                <a:cs typeface="Arial" panose="020B0604020202020204" pitchFamily="34" charset="0"/>
              </a:rPr>
              <a:t> model e.g. </a:t>
            </a:r>
            <a:endParaRPr sz="24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2400"/>
              <a:buFont typeface="Arial"/>
              <a:buNone/>
            </a:pPr>
            <a:endParaRPr sz="24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2400"/>
              <a:buFont typeface="Arial"/>
              <a:buNone/>
            </a:pPr>
            <a:endParaRPr sz="1400" b="0" i="0" u="none" strike="noStrike" cap="none" dirty="0">
              <a:solidFill>
                <a:srgbClr val="FF0000"/>
              </a:solidFill>
              <a:latin typeface="Arial" panose="020B0604020202020204" pitchFamily="34" charset="0"/>
              <a:cs typeface="Arial" panose="020B0604020202020204" pitchFamily="34" charset="0"/>
              <a:sym typeface="Arial"/>
            </a:endParaRPr>
          </a:p>
        </p:txBody>
      </p:sp>
      <p:pic>
        <p:nvPicPr>
          <p:cNvPr id="431" name="Google Shape;431;g1cd21eda804_0_6" descr="Chart&#10;&#10;Description automatically generated with low confidence"/>
          <p:cNvPicPr preferRelativeResize="0"/>
          <p:nvPr/>
        </p:nvPicPr>
        <p:blipFill>
          <a:blip r:embed="rId3">
            <a:alphaModFix/>
          </a:blip>
          <a:stretch>
            <a:fillRect/>
          </a:stretch>
        </p:blipFill>
        <p:spPr>
          <a:xfrm>
            <a:off x="325400" y="2671807"/>
            <a:ext cx="11541200" cy="2918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fade">
                                      <p:cBhvr>
                                        <p:cTn id="7" dur="10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1d0e9f59bf9_0_67"/>
          <p:cNvSpPr/>
          <p:nvPr/>
        </p:nvSpPr>
        <p:spPr>
          <a:xfrm rot="10800000" flipH="1">
            <a:off x="-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439" name="Google Shape;439;g1d0e9f59bf9_0_6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16</a:t>
            </a:fld>
            <a:endParaRPr/>
          </a:p>
        </p:txBody>
      </p:sp>
      <p:sp>
        <p:nvSpPr>
          <p:cNvPr id="438" name="Google Shape;438;g1d0e9f59bf9_0_67"/>
          <p:cNvSpPr txBox="1">
            <a:spLocks noGrp="1"/>
          </p:cNvSpPr>
          <p:nvPr>
            <p:ph type="title" idx="4294967295"/>
          </p:nvPr>
        </p:nvSpPr>
        <p:spPr>
          <a:xfrm>
            <a:off x="2572575" y="147016"/>
            <a:ext cx="8110538"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Another model </a:t>
            </a:r>
            <a:endParaRPr b="1" dirty="0">
              <a:latin typeface="Arial" panose="020B0604020202020204" pitchFamily="34" charset="0"/>
              <a:cs typeface="Arial" panose="020B0604020202020204" pitchFamily="34" charset="0"/>
            </a:endParaRPr>
          </a:p>
        </p:txBody>
      </p:sp>
      <p:sp>
        <p:nvSpPr>
          <p:cNvPr id="440" name="Google Shape;440;g1d0e9f59bf9_0_67"/>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441" name="Google Shape;441;g1d0e9f59bf9_0_67"/>
          <p:cNvSpPr txBox="1"/>
          <p:nvPr/>
        </p:nvSpPr>
        <p:spPr>
          <a:xfrm>
            <a:off x="938175" y="1049175"/>
            <a:ext cx="112539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dirty="0"/>
              <a:t>We can use an </a:t>
            </a:r>
            <a:r>
              <a:rPr lang="en-GB" sz="2400" b="1" dirty="0">
                <a:solidFill>
                  <a:schemeClr val="accent1"/>
                </a:solidFill>
              </a:rPr>
              <a:t>area</a:t>
            </a:r>
            <a:r>
              <a:rPr lang="en-GB" sz="2400" dirty="0"/>
              <a:t> model to think about multiplying decimals by breaking numbers down: </a:t>
            </a:r>
            <a:endParaRPr sz="1400" b="0" i="0" u="none" strike="noStrike" cap="none" dirty="0">
              <a:solidFill>
                <a:srgbClr val="FF0000"/>
              </a:solidFill>
              <a:latin typeface="Arial"/>
              <a:ea typeface="Arial"/>
              <a:cs typeface="Arial"/>
              <a:sym typeface="Arial"/>
            </a:endParaRPr>
          </a:p>
        </p:txBody>
      </p:sp>
      <p:sp>
        <p:nvSpPr>
          <p:cNvPr id="442" name="Google Shape;442;g1d0e9f59bf9_0_67"/>
          <p:cNvSpPr txBox="1"/>
          <p:nvPr/>
        </p:nvSpPr>
        <p:spPr>
          <a:xfrm>
            <a:off x="2104275" y="2425700"/>
            <a:ext cx="9366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latin typeface="Arial" panose="020B0604020202020204" pitchFamily="34" charset="0"/>
                <a:cs typeface="Arial" panose="020B0604020202020204" pitchFamily="34" charset="0"/>
              </a:rPr>
              <a:t>3</a:t>
            </a:r>
            <a:endParaRPr sz="2300">
              <a:latin typeface="Arial" panose="020B0604020202020204" pitchFamily="34" charset="0"/>
              <a:cs typeface="Arial" panose="020B0604020202020204" pitchFamily="34" charset="0"/>
            </a:endParaRPr>
          </a:p>
        </p:txBody>
      </p:sp>
      <p:sp>
        <p:nvSpPr>
          <p:cNvPr id="443" name="Google Shape;443;g1d0e9f59bf9_0_67"/>
          <p:cNvSpPr txBox="1"/>
          <p:nvPr/>
        </p:nvSpPr>
        <p:spPr>
          <a:xfrm>
            <a:off x="4088200" y="2433500"/>
            <a:ext cx="936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latin typeface="Arial" panose="020B0604020202020204" pitchFamily="34" charset="0"/>
                <a:cs typeface="Arial" panose="020B0604020202020204" pitchFamily="34" charset="0"/>
              </a:rPr>
              <a:t>0.4</a:t>
            </a:r>
            <a:endParaRPr sz="2200">
              <a:latin typeface="Arial" panose="020B0604020202020204" pitchFamily="34" charset="0"/>
              <a:cs typeface="Arial" panose="020B0604020202020204" pitchFamily="34" charset="0"/>
            </a:endParaRPr>
          </a:p>
        </p:txBody>
      </p:sp>
      <p:sp>
        <p:nvSpPr>
          <p:cNvPr id="444" name="Google Shape;444;g1d0e9f59bf9_0_67"/>
          <p:cNvSpPr txBox="1"/>
          <p:nvPr/>
        </p:nvSpPr>
        <p:spPr>
          <a:xfrm>
            <a:off x="306375" y="3689350"/>
            <a:ext cx="9366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latin typeface="Arial" panose="020B0604020202020204" pitchFamily="34" charset="0"/>
                <a:cs typeface="Arial" panose="020B0604020202020204" pitchFamily="34" charset="0"/>
              </a:rPr>
              <a:t>2</a:t>
            </a:r>
            <a:endParaRPr sz="2300">
              <a:latin typeface="Arial" panose="020B0604020202020204" pitchFamily="34" charset="0"/>
              <a:cs typeface="Arial" panose="020B0604020202020204" pitchFamily="34" charset="0"/>
            </a:endParaRPr>
          </a:p>
        </p:txBody>
      </p:sp>
      <p:sp>
        <p:nvSpPr>
          <p:cNvPr id="445" name="Google Shape;445;g1d0e9f59bf9_0_67"/>
          <p:cNvSpPr/>
          <p:nvPr/>
        </p:nvSpPr>
        <p:spPr>
          <a:xfrm>
            <a:off x="7567575" y="2843600"/>
            <a:ext cx="4030800" cy="206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46" name="Google Shape;446;g1d0e9f59bf9_0_67"/>
          <p:cNvSpPr txBox="1"/>
          <p:nvPr/>
        </p:nvSpPr>
        <p:spPr>
          <a:xfrm>
            <a:off x="8581275" y="2425700"/>
            <a:ext cx="9366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latin typeface="Arial" panose="020B0604020202020204" pitchFamily="34" charset="0"/>
                <a:cs typeface="Arial" panose="020B0604020202020204" pitchFamily="34" charset="0"/>
              </a:rPr>
              <a:t>7</a:t>
            </a:r>
            <a:endParaRPr sz="2300">
              <a:latin typeface="Arial" panose="020B0604020202020204" pitchFamily="34" charset="0"/>
              <a:cs typeface="Arial" panose="020B0604020202020204" pitchFamily="34" charset="0"/>
            </a:endParaRPr>
          </a:p>
        </p:txBody>
      </p:sp>
      <p:sp>
        <p:nvSpPr>
          <p:cNvPr id="447" name="Google Shape;447;g1d0e9f59bf9_0_67"/>
          <p:cNvSpPr txBox="1"/>
          <p:nvPr/>
        </p:nvSpPr>
        <p:spPr>
          <a:xfrm>
            <a:off x="10565200" y="2433500"/>
            <a:ext cx="936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a:latin typeface="Arial" panose="020B0604020202020204" pitchFamily="34" charset="0"/>
                <a:cs typeface="Arial" panose="020B0604020202020204" pitchFamily="34" charset="0"/>
              </a:rPr>
              <a:t>0.3</a:t>
            </a:r>
            <a:endParaRPr sz="2200">
              <a:latin typeface="Arial" panose="020B0604020202020204" pitchFamily="34" charset="0"/>
              <a:cs typeface="Arial" panose="020B0604020202020204" pitchFamily="34" charset="0"/>
            </a:endParaRPr>
          </a:p>
        </p:txBody>
      </p:sp>
      <p:sp>
        <p:nvSpPr>
          <p:cNvPr id="448" name="Google Shape;448;g1d0e9f59bf9_0_67"/>
          <p:cNvSpPr txBox="1"/>
          <p:nvPr/>
        </p:nvSpPr>
        <p:spPr>
          <a:xfrm>
            <a:off x="6825950" y="3340100"/>
            <a:ext cx="9366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latin typeface="Arial" panose="020B0604020202020204" pitchFamily="34" charset="0"/>
                <a:cs typeface="Arial" panose="020B0604020202020204" pitchFamily="34" charset="0"/>
              </a:rPr>
              <a:t>4</a:t>
            </a:r>
            <a:endParaRPr sz="2300">
              <a:latin typeface="Arial" panose="020B0604020202020204" pitchFamily="34" charset="0"/>
              <a:cs typeface="Arial" panose="020B0604020202020204" pitchFamily="34" charset="0"/>
            </a:endParaRPr>
          </a:p>
        </p:txBody>
      </p:sp>
      <p:sp>
        <p:nvSpPr>
          <p:cNvPr id="449" name="Google Shape;449;g1d0e9f59bf9_0_67"/>
          <p:cNvSpPr txBox="1"/>
          <p:nvPr/>
        </p:nvSpPr>
        <p:spPr>
          <a:xfrm>
            <a:off x="8581275" y="3340100"/>
            <a:ext cx="936600" cy="53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a:latin typeface="Arial" panose="020B0604020202020204" pitchFamily="34" charset="0"/>
                <a:cs typeface="Arial" panose="020B0604020202020204" pitchFamily="34" charset="0"/>
              </a:rPr>
              <a:t>28</a:t>
            </a:r>
            <a:endParaRPr sz="2300">
              <a:latin typeface="Arial" panose="020B0604020202020204" pitchFamily="34" charset="0"/>
              <a:cs typeface="Arial" panose="020B0604020202020204" pitchFamily="34" charset="0"/>
            </a:endParaRPr>
          </a:p>
        </p:txBody>
      </p:sp>
      <p:sp>
        <p:nvSpPr>
          <p:cNvPr id="450" name="Google Shape;450;g1d0e9f59bf9_0_67"/>
          <p:cNvSpPr txBox="1"/>
          <p:nvPr/>
        </p:nvSpPr>
        <p:spPr>
          <a:xfrm>
            <a:off x="10489000" y="4375150"/>
            <a:ext cx="9366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latin typeface="Arial" panose="020B0604020202020204" pitchFamily="34" charset="0"/>
                <a:cs typeface="Arial" panose="020B0604020202020204" pitchFamily="34" charset="0"/>
              </a:rPr>
              <a:t>0.18</a:t>
            </a:r>
            <a:endParaRPr sz="2300">
              <a:latin typeface="Arial" panose="020B0604020202020204" pitchFamily="34" charset="0"/>
              <a:cs typeface="Arial" panose="020B0604020202020204" pitchFamily="34" charset="0"/>
            </a:endParaRPr>
          </a:p>
        </p:txBody>
      </p:sp>
      <p:sp>
        <p:nvSpPr>
          <p:cNvPr id="451" name="Google Shape;451;g1d0e9f59bf9_0_67"/>
          <p:cNvSpPr txBox="1"/>
          <p:nvPr/>
        </p:nvSpPr>
        <p:spPr>
          <a:xfrm>
            <a:off x="6791938" y="4386950"/>
            <a:ext cx="9366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latin typeface="Arial" panose="020B0604020202020204" pitchFamily="34" charset="0"/>
                <a:cs typeface="Arial" panose="020B0604020202020204" pitchFamily="34" charset="0"/>
              </a:rPr>
              <a:t>0.6</a:t>
            </a:r>
            <a:endParaRPr sz="2300">
              <a:latin typeface="Arial" panose="020B0604020202020204" pitchFamily="34" charset="0"/>
              <a:cs typeface="Arial" panose="020B0604020202020204" pitchFamily="34" charset="0"/>
            </a:endParaRPr>
          </a:p>
        </p:txBody>
      </p:sp>
      <p:sp>
        <p:nvSpPr>
          <p:cNvPr id="452" name="Google Shape;452;g1d0e9f59bf9_0_67"/>
          <p:cNvSpPr txBox="1"/>
          <p:nvPr/>
        </p:nvSpPr>
        <p:spPr>
          <a:xfrm>
            <a:off x="10445750" y="3313975"/>
            <a:ext cx="10821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latin typeface="Arial" panose="020B0604020202020204" pitchFamily="34" charset="0"/>
                <a:cs typeface="Arial" panose="020B0604020202020204" pitchFamily="34" charset="0"/>
              </a:rPr>
              <a:t>1.2</a:t>
            </a:r>
            <a:endParaRPr sz="2300">
              <a:latin typeface="Arial" panose="020B0604020202020204" pitchFamily="34" charset="0"/>
              <a:cs typeface="Arial" panose="020B0604020202020204" pitchFamily="34" charset="0"/>
            </a:endParaRPr>
          </a:p>
        </p:txBody>
      </p:sp>
      <p:grpSp>
        <p:nvGrpSpPr>
          <p:cNvPr id="453" name="Google Shape;453;g1d0e9f59bf9_0_67"/>
          <p:cNvGrpSpPr/>
          <p:nvPr/>
        </p:nvGrpSpPr>
        <p:grpSpPr>
          <a:xfrm>
            <a:off x="7545525" y="2857500"/>
            <a:ext cx="4074900" cy="2031900"/>
            <a:chOff x="7545525" y="2857500"/>
            <a:chExt cx="4074900" cy="2031900"/>
          </a:xfrm>
        </p:grpSpPr>
        <p:cxnSp>
          <p:nvCxnSpPr>
            <p:cNvPr id="454" name="Google Shape;454;g1d0e9f59bf9_0_67"/>
            <p:cNvCxnSpPr/>
            <p:nvPr/>
          </p:nvCxnSpPr>
          <p:spPr>
            <a:xfrm>
              <a:off x="10445750" y="2857500"/>
              <a:ext cx="0" cy="2031900"/>
            </a:xfrm>
            <a:prstGeom prst="straightConnector1">
              <a:avLst/>
            </a:prstGeom>
            <a:noFill/>
            <a:ln w="9525" cap="flat" cmpd="sng">
              <a:solidFill>
                <a:schemeClr val="dk2"/>
              </a:solidFill>
              <a:prstDash val="solid"/>
              <a:round/>
              <a:headEnd type="none" w="med" len="med"/>
              <a:tailEnd type="none" w="med" len="med"/>
            </a:ln>
          </p:spPr>
        </p:cxnSp>
        <p:cxnSp>
          <p:nvCxnSpPr>
            <p:cNvPr id="455" name="Google Shape;455;g1d0e9f59bf9_0_67"/>
            <p:cNvCxnSpPr/>
            <p:nvPr/>
          </p:nvCxnSpPr>
          <p:spPr>
            <a:xfrm rot="10800000" flipH="1">
              <a:off x="7545525" y="4349750"/>
              <a:ext cx="4074900" cy="8100"/>
            </a:xfrm>
            <a:prstGeom prst="straightConnector1">
              <a:avLst/>
            </a:prstGeom>
            <a:noFill/>
            <a:ln w="9525" cap="flat" cmpd="sng">
              <a:solidFill>
                <a:schemeClr val="dk2"/>
              </a:solidFill>
              <a:prstDash val="solid"/>
              <a:round/>
              <a:headEnd type="none" w="med" len="med"/>
              <a:tailEnd type="none" w="med" len="med"/>
            </a:ln>
          </p:spPr>
        </p:cxnSp>
      </p:grpSp>
      <p:sp>
        <p:nvSpPr>
          <p:cNvPr id="456" name="Google Shape;456;g1d0e9f59bf9_0_67"/>
          <p:cNvSpPr txBox="1"/>
          <p:nvPr/>
        </p:nvSpPr>
        <p:spPr>
          <a:xfrm>
            <a:off x="8581275" y="4391025"/>
            <a:ext cx="9366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latin typeface="Arial" panose="020B0604020202020204" pitchFamily="34" charset="0"/>
                <a:cs typeface="Arial" panose="020B0604020202020204" pitchFamily="34" charset="0"/>
              </a:rPr>
              <a:t>4.2</a:t>
            </a:r>
            <a:endParaRPr sz="2300">
              <a:latin typeface="Arial" panose="020B0604020202020204" pitchFamily="34" charset="0"/>
              <a:cs typeface="Arial" panose="020B0604020202020204" pitchFamily="34" charset="0"/>
            </a:endParaRPr>
          </a:p>
        </p:txBody>
      </p:sp>
      <p:sp>
        <p:nvSpPr>
          <p:cNvPr id="457" name="Google Shape;457;g1d0e9f59bf9_0_67"/>
          <p:cNvSpPr txBox="1"/>
          <p:nvPr/>
        </p:nvSpPr>
        <p:spPr>
          <a:xfrm>
            <a:off x="8955925" y="3435438"/>
            <a:ext cx="1870800" cy="93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900" b="1" dirty="0">
                <a:latin typeface="Arial" panose="020B0604020202020204" pitchFamily="34" charset="0"/>
                <a:cs typeface="Arial" panose="020B0604020202020204" pitchFamily="34" charset="0"/>
              </a:rPr>
              <a:t>33.58</a:t>
            </a:r>
            <a:endParaRPr sz="4900" b="1" dirty="0">
              <a:latin typeface="Arial" panose="020B0604020202020204" pitchFamily="34" charset="0"/>
              <a:cs typeface="Arial" panose="020B0604020202020204" pitchFamily="34" charset="0"/>
            </a:endParaRPr>
          </a:p>
        </p:txBody>
      </p:sp>
      <p:grpSp>
        <p:nvGrpSpPr>
          <p:cNvPr id="458" name="Google Shape;458;g1d0e9f59bf9_0_67"/>
          <p:cNvGrpSpPr/>
          <p:nvPr/>
        </p:nvGrpSpPr>
        <p:grpSpPr>
          <a:xfrm>
            <a:off x="1083450" y="2927800"/>
            <a:ext cx="4030800" cy="2061900"/>
            <a:chOff x="938175" y="2843600"/>
            <a:chExt cx="4030800" cy="2061900"/>
          </a:xfrm>
        </p:grpSpPr>
        <p:sp>
          <p:nvSpPr>
            <p:cNvPr id="459" name="Google Shape;459;g1d0e9f59bf9_0_67"/>
            <p:cNvSpPr/>
            <p:nvPr/>
          </p:nvSpPr>
          <p:spPr>
            <a:xfrm>
              <a:off x="938175" y="2843600"/>
              <a:ext cx="4030800" cy="2061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cxnSp>
          <p:nvCxnSpPr>
            <p:cNvPr id="460" name="Google Shape;460;g1d0e9f59bf9_0_67"/>
            <p:cNvCxnSpPr/>
            <p:nvPr/>
          </p:nvCxnSpPr>
          <p:spPr>
            <a:xfrm>
              <a:off x="3892550" y="2857500"/>
              <a:ext cx="0" cy="2031900"/>
            </a:xfrm>
            <a:prstGeom prst="straightConnector1">
              <a:avLst/>
            </a:prstGeom>
            <a:noFill/>
            <a:ln w="9525" cap="flat" cmpd="sng">
              <a:solidFill>
                <a:schemeClr val="dk2"/>
              </a:solidFill>
              <a:prstDash val="solid"/>
              <a:round/>
              <a:headEnd type="none" w="med" len="med"/>
              <a:tailEnd type="none" w="med" len="med"/>
            </a:ln>
          </p:spPr>
        </p:cxnSp>
      </p:grpSp>
      <p:sp>
        <p:nvSpPr>
          <p:cNvPr id="461" name="Google Shape;461;g1d0e9f59bf9_0_67"/>
          <p:cNvSpPr txBox="1"/>
          <p:nvPr/>
        </p:nvSpPr>
        <p:spPr>
          <a:xfrm>
            <a:off x="2113725" y="1813138"/>
            <a:ext cx="1679700" cy="615523"/>
          </a:xfrm>
          <a:prstGeom prst="rect">
            <a:avLst/>
          </a:prstGeom>
          <a:noFill/>
          <a:ln>
            <a:noFill/>
          </a:ln>
        </p:spPr>
        <p:txBody>
          <a:bodyPr spcFirstLastPara="1" wrap="square" lIns="91425" tIns="91425" rIns="91425" bIns="91425" anchor="t" anchorCtr="0">
            <a:spAutoFit/>
          </a:bodyPr>
          <a:lstStyle/>
          <a:p>
            <a:pPr lvl="0" algn="ctr"/>
            <a:r>
              <a:rPr lang="en-GB" sz="2600" b="1" dirty="0">
                <a:solidFill>
                  <a:schemeClr val="accent1"/>
                </a:solidFill>
                <a:latin typeface="Arial" panose="020B0604020202020204" pitchFamily="34" charset="0"/>
                <a:cs typeface="Arial" panose="020B0604020202020204" pitchFamily="34" charset="0"/>
              </a:rPr>
              <a:t>2 </a:t>
            </a:r>
            <a:r>
              <a:rPr lang="en-GB" sz="2800" b="1" dirty="0">
                <a:solidFill>
                  <a:schemeClr val="accent1"/>
                </a:solidFill>
                <a:latin typeface="Arial" panose="020B0604020202020204" pitchFamily="34" charset="0"/>
                <a:ea typeface="Arial Rounded"/>
                <a:cs typeface="Arial" panose="020B0604020202020204" pitchFamily="34" charset="0"/>
                <a:sym typeface="Arial Rounded"/>
              </a:rPr>
              <a:t>×</a:t>
            </a:r>
            <a:r>
              <a:rPr lang="en-GB" sz="2600" b="1" dirty="0">
                <a:solidFill>
                  <a:schemeClr val="accent1"/>
                </a:solidFill>
                <a:latin typeface="Arial" panose="020B0604020202020204" pitchFamily="34" charset="0"/>
                <a:cs typeface="Arial" panose="020B0604020202020204" pitchFamily="34" charset="0"/>
              </a:rPr>
              <a:t> 3.4</a:t>
            </a:r>
            <a:endParaRPr sz="2600" b="1" dirty="0">
              <a:solidFill>
                <a:schemeClr val="accent1"/>
              </a:solidFill>
              <a:latin typeface="Arial" panose="020B0604020202020204" pitchFamily="34" charset="0"/>
              <a:cs typeface="Arial" panose="020B0604020202020204" pitchFamily="34" charset="0"/>
            </a:endParaRPr>
          </a:p>
        </p:txBody>
      </p:sp>
      <p:sp>
        <p:nvSpPr>
          <p:cNvPr id="462" name="Google Shape;462;g1d0e9f59bf9_0_67"/>
          <p:cNvSpPr txBox="1"/>
          <p:nvPr/>
        </p:nvSpPr>
        <p:spPr>
          <a:xfrm>
            <a:off x="8955925" y="1800075"/>
            <a:ext cx="1679700" cy="615523"/>
          </a:xfrm>
          <a:prstGeom prst="rect">
            <a:avLst/>
          </a:prstGeom>
          <a:noFill/>
          <a:ln>
            <a:noFill/>
          </a:ln>
        </p:spPr>
        <p:txBody>
          <a:bodyPr spcFirstLastPara="1" wrap="square" lIns="91425" tIns="91425" rIns="91425" bIns="91425" anchor="t" anchorCtr="0">
            <a:spAutoFit/>
          </a:bodyPr>
          <a:lstStyle/>
          <a:p>
            <a:pPr lvl="0" algn="ctr"/>
            <a:r>
              <a:rPr lang="en-GB" sz="2600" b="1" dirty="0">
                <a:solidFill>
                  <a:schemeClr val="accent1"/>
                </a:solidFill>
                <a:latin typeface="Arial" panose="020B0604020202020204" pitchFamily="34" charset="0"/>
                <a:cs typeface="Arial" panose="020B0604020202020204" pitchFamily="34" charset="0"/>
              </a:rPr>
              <a:t>4.6 </a:t>
            </a:r>
            <a:r>
              <a:rPr lang="en-GB" sz="2800" b="1" dirty="0">
                <a:solidFill>
                  <a:schemeClr val="accent1"/>
                </a:solidFill>
                <a:latin typeface="Arial" panose="020B0604020202020204" pitchFamily="34" charset="0"/>
                <a:ea typeface="Arial Rounded"/>
                <a:cs typeface="Arial" panose="020B0604020202020204" pitchFamily="34" charset="0"/>
                <a:sym typeface="Arial Rounded"/>
              </a:rPr>
              <a:t>×</a:t>
            </a:r>
            <a:r>
              <a:rPr lang="en-GB" sz="2600" b="1" dirty="0">
                <a:solidFill>
                  <a:schemeClr val="accent1"/>
                </a:solidFill>
                <a:latin typeface="Arial" panose="020B0604020202020204" pitchFamily="34" charset="0"/>
                <a:cs typeface="Arial" panose="020B0604020202020204" pitchFamily="34" charset="0"/>
              </a:rPr>
              <a:t> 7.3</a:t>
            </a:r>
            <a:endParaRPr sz="2600" b="1" dirty="0">
              <a:solidFill>
                <a:schemeClr val="accent1"/>
              </a:solidFill>
              <a:latin typeface="Arial" panose="020B0604020202020204" pitchFamily="34" charset="0"/>
              <a:cs typeface="Arial" panose="020B0604020202020204" pitchFamily="34" charset="0"/>
            </a:endParaRPr>
          </a:p>
        </p:txBody>
      </p:sp>
      <p:sp>
        <p:nvSpPr>
          <p:cNvPr id="463" name="Google Shape;463;g1d0e9f59bf9_0_67"/>
          <p:cNvSpPr txBox="1"/>
          <p:nvPr/>
        </p:nvSpPr>
        <p:spPr>
          <a:xfrm>
            <a:off x="4088200" y="3489800"/>
            <a:ext cx="936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800" b="1">
                <a:latin typeface="Arial" panose="020B0604020202020204" pitchFamily="34" charset="0"/>
                <a:cs typeface="Arial" panose="020B0604020202020204" pitchFamily="34" charset="0"/>
              </a:rPr>
              <a:t>0.8</a:t>
            </a:r>
            <a:endParaRPr sz="3800" b="1">
              <a:latin typeface="Arial" panose="020B0604020202020204" pitchFamily="34" charset="0"/>
              <a:cs typeface="Arial" panose="020B0604020202020204" pitchFamily="34" charset="0"/>
            </a:endParaRPr>
          </a:p>
        </p:txBody>
      </p:sp>
      <p:sp>
        <p:nvSpPr>
          <p:cNvPr id="464" name="Google Shape;464;g1d0e9f59bf9_0_67"/>
          <p:cNvSpPr txBox="1"/>
          <p:nvPr/>
        </p:nvSpPr>
        <p:spPr>
          <a:xfrm>
            <a:off x="2104275" y="3417613"/>
            <a:ext cx="9366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800" b="1">
                <a:latin typeface="Arial" panose="020B0604020202020204" pitchFamily="34" charset="0"/>
                <a:cs typeface="Arial" panose="020B0604020202020204" pitchFamily="34" charset="0"/>
              </a:rPr>
              <a:t>6</a:t>
            </a:r>
            <a:endParaRPr sz="3800" b="1">
              <a:latin typeface="Arial" panose="020B0604020202020204" pitchFamily="34" charset="0"/>
              <a:cs typeface="Arial" panose="020B0604020202020204" pitchFamily="34" charset="0"/>
            </a:endParaRPr>
          </a:p>
        </p:txBody>
      </p:sp>
      <p:sp>
        <p:nvSpPr>
          <p:cNvPr id="465" name="Google Shape;465;g1d0e9f59bf9_0_67"/>
          <p:cNvSpPr txBox="1"/>
          <p:nvPr/>
        </p:nvSpPr>
        <p:spPr>
          <a:xfrm>
            <a:off x="3989649" y="3259550"/>
            <a:ext cx="1124599" cy="553968"/>
          </a:xfrm>
          <a:prstGeom prst="rect">
            <a:avLst/>
          </a:prstGeom>
          <a:noFill/>
          <a:ln>
            <a:noFill/>
          </a:ln>
        </p:spPr>
        <p:txBody>
          <a:bodyPr spcFirstLastPara="1" wrap="square" lIns="91425" tIns="91425" rIns="91425" bIns="91425" anchor="t" anchorCtr="0">
            <a:spAutoFit/>
          </a:bodyPr>
          <a:lstStyle/>
          <a:p>
            <a:pPr lvl="0" algn="ctr"/>
            <a:r>
              <a:rPr lang="en-GB" sz="2300" dirty="0">
                <a:latin typeface="Arial" panose="020B0604020202020204" pitchFamily="34" charset="0"/>
                <a:cs typeface="Arial" panose="020B0604020202020204" pitchFamily="34" charset="0"/>
              </a:rPr>
              <a:t>2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300" dirty="0">
                <a:latin typeface="Arial" panose="020B0604020202020204" pitchFamily="34" charset="0"/>
                <a:cs typeface="Arial" panose="020B0604020202020204" pitchFamily="34" charset="0"/>
              </a:rPr>
              <a:t> 0.4</a:t>
            </a:r>
            <a:endParaRPr sz="2300" dirty="0">
              <a:latin typeface="Arial" panose="020B0604020202020204" pitchFamily="34" charset="0"/>
              <a:cs typeface="Arial" panose="020B0604020202020204" pitchFamily="34" charset="0"/>
            </a:endParaRPr>
          </a:p>
        </p:txBody>
      </p:sp>
      <p:sp>
        <p:nvSpPr>
          <p:cNvPr id="466" name="Google Shape;466;g1d0e9f59bf9_0_67"/>
          <p:cNvSpPr txBox="1"/>
          <p:nvPr/>
        </p:nvSpPr>
        <p:spPr>
          <a:xfrm>
            <a:off x="2035509" y="3159600"/>
            <a:ext cx="1082100" cy="553968"/>
          </a:xfrm>
          <a:prstGeom prst="rect">
            <a:avLst/>
          </a:prstGeom>
          <a:noFill/>
          <a:ln>
            <a:noFill/>
          </a:ln>
        </p:spPr>
        <p:txBody>
          <a:bodyPr spcFirstLastPara="1" wrap="square" lIns="91425" tIns="91425" rIns="91425" bIns="91425" anchor="t" anchorCtr="0">
            <a:spAutoFit/>
          </a:bodyPr>
          <a:lstStyle/>
          <a:p>
            <a:pPr lvl="0" algn="ctr"/>
            <a:r>
              <a:rPr lang="en-GB" sz="2300" dirty="0">
                <a:latin typeface="Arial" panose="020B0604020202020204" pitchFamily="34" charset="0"/>
                <a:cs typeface="Arial" panose="020B0604020202020204" pitchFamily="34" charset="0"/>
              </a:rPr>
              <a:t>2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300" dirty="0">
                <a:latin typeface="Arial" panose="020B0604020202020204" pitchFamily="34" charset="0"/>
                <a:cs typeface="Arial" panose="020B0604020202020204" pitchFamily="34" charset="0"/>
              </a:rPr>
              <a:t> 3</a:t>
            </a:r>
            <a:endParaRPr sz="2300" dirty="0">
              <a:latin typeface="Arial" panose="020B0604020202020204" pitchFamily="34" charset="0"/>
              <a:cs typeface="Arial" panose="020B0604020202020204" pitchFamily="34" charset="0"/>
            </a:endParaRPr>
          </a:p>
        </p:txBody>
      </p:sp>
      <p:sp>
        <p:nvSpPr>
          <p:cNvPr id="467" name="Google Shape;467;g1d0e9f59bf9_0_67"/>
          <p:cNvSpPr txBox="1"/>
          <p:nvPr/>
        </p:nvSpPr>
        <p:spPr>
          <a:xfrm>
            <a:off x="2794626" y="3911925"/>
            <a:ext cx="1679700" cy="92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5800" b="1" dirty="0">
                <a:latin typeface="Arial" panose="020B0604020202020204" pitchFamily="34" charset="0"/>
                <a:cs typeface="Arial" panose="020B0604020202020204" pitchFamily="34" charset="0"/>
              </a:rPr>
              <a:t>6.8</a:t>
            </a:r>
            <a:endParaRPr sz="5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fade">
                                      <p:cBhvr>
                                        <p:cTn id="7" dur="1000"/>
                                        <p:tgtEl>
                                          <p:spTgt spid="4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8"/>
                                        </p:tgtEl>
                                        <p:attrNameLst>
                                          <p:attrName>style.visibility</p:attrName>
                                        </p:attrNameLst>
                                      </p:cBhvr>
                                      <p:to>
                                        <p:strVal val="visible"/>
                                      </p:to>
                                    </p:set>
                                    <p:animEffect transition="in" filter="fade">
                                      <p:cBhvr>
                                        <p:cTn id="12" dur="1000"/>
                                        <p:tgtEl>
                                          <p:spTgt spid="4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4"/>
                                        </p:tgtEl>
                                        <p:attrNameLst>
                                          <p:attrName>style.visibility</p:attrName>
                                        </p:attrNameLst>
                                      </p:cBhvr>
                                      <p:to>
                                        <p:strVal val="visible"/>
                                      </p:to>
                                    </p:set>
                                    <p:animEffect transition="in" filter="fade">
                                      <p:cBhvr>
                                        <p:cTn id="17" dur="1000"/>
                                        <p:tgtEl>
                                          <p:spTgt spid="4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2"/>
                                        </p:tgtEl>
                                        <p:attrNameLst>
                                          <p:attrName>style.visibility</p:attrName>
                                        </p:attrNameLst>
                                      </p:cBhvr>
                                      <p:to>
                                        <p:strVal val="visible"/>
                                      </p:to>
                                    </p:set>
                                    <p:animEffect transition="in" filter="fade">
                                      <p:cBhvr>
                                        <p:cTn id="22" dur="1000"/>
                                        <p:tgtEl>
                                          <p:spTgt spid="4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3"/>
                                        </p:tgtEl>
                                        <p:attrNameLst>
                                          <p:attrName>style.visibility</p:attrName>
                                        </p:attrNameLst>
                                      </p:cBhvr>
                                      <p:to>
                                        <p:strVal val="visible"/>
                                      </p:to>
                                    </p:set>
                                    <p:animEffect transition="in" filter="fade">
                                      <p:cBhvr>
                                        <p:cTn id="27" dur="1000"/>
                                        <p:tgtEl>
                                          <p:spTgt spid="4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6"/>
                                        </p:tgtEl>
                                        <p:attrNameLst>
                                          <p:attrName>style.visibility</p:attrName>
                                        </p:attrNameLst>
                                      </p:cBhvr>
                                      <p:to>
                                        <p:strVal val="visible"/>
                                      </p:to>
                                    </p:set>
                                    <p:animEffect transition="in" filter="fade">
                                      <p:cBhvr>
                                        <p:cTn id="32" dur="1000"/>
                                        <p:tgtEl>
                                          <p:spTgt spid="4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5"/>
                                        </p:tgtEl>
                                        <p:attrNameLst>
                                          <p:attrName>style.visibility</p:attrName>
                                        </p:attrNameLst>
                                      </p:cBhvr>
                                      <p:to>
                                        <p:strVal val="visible"/>
                                      </p:to>
                                    </p:set>
                                    <p:animEffect transition="in" filter="fade">
                                      <p:cBhvr>
                                        <p:cTn id="37" dur="1000"/>
                                        <p:tgtEl>
                                          <p:spTgt spid="46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00"/>
                                        <p:tgtEl>
                                          <p:spTgt spid="466"/>
                                        </p:tgtEl>
                                      </p:cBhvr>
                                    </p:animEffect>
                                    <p:set>
                                      <p:cBhvr>
                                        <p:cTn id="42" dur="1" fill="hold">
                                          <p:stCondLst>
                                            <p:cond delay="1000"/>
                                          </p:stCondLst>
                                        </p:cTn>
                                        <p:tgtEl>
                                          <p:spTgt spid="466"/>
                                        </p:tgtEl>
                                        <p:attrNameLst>
                                          <p:attrName>style.visibility</p:attrName>
                                        </p:attrNameLst>
                                      </p:cBhvr>
                                      <p:to>
                                        <p:strVal val="hidden"/>
                                      </p:to>
                                    </p:se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464"/>
                                        </p:tgtEl>
                                        <p:attrNameLst>
                                          <p:attrName>style.visibility</p:attrName>
                                        </p:attrNameLst>
                                      </p:cBhvr>
                                      <p:to>
                                        <p:strVal val="visible"/>
                                      </p:to>
                                    </p:set>
                                    <p:animEffect transition="in" filter="fade">
                                      <p:cBhvr>
                                        <p:cTn id="46" dur="1000"/>
                                        <p:tgtEl>
                                          <p:spTgt spid="46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00"/>
                                        <p:tgtEl>
                                          <p:spTgt spid="465"/>
                                        </p:tgtEl>
                                      </p:cBhvr>
                                    </p:animEffect>
                                    <p:set>
                                      <p:cBhvr>
                                        <p:cTn id="51" dur="1" fill="hold">
                                          <p:stCondLst>
                                            <p:cond delay="1000"/>
                                          </p:stCondLst>
                                        </p:cTn>
                                        <p:tgtEl>
                                          <p:spTgt spid="465"/>
                                        </p:tgtEl>
                                        <p:attrNameLst>
                                          <p:attrName>style.visibility</p:attrName>
                                        </p:attrNameLst>
                                      </p:cBhvr>
                                      <p:to>
                                        <p:strVal val="hidden"/>
                                      </p:to>
                                    </p:se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463"/>
                                        </p:tgtEl>
                                        <p:attrNameLst>
                                          <p:attrName>style.visibility</p:attrName>
                                        </p:attrNameLst>
                                      </p:cBhvr>
                                      <p:to>
                                        <p:strVal val="visible"/>
                                      </p:to>
                                    </p:set>
                                    <p:animEffect transition="in" filter="fade">
                                      <p:cBhvr>
                                        <p:cTn id="55" dur="1000"/>
                                        <p:tgtEl>
                                          <p:spTgt spid="46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1000"/>
                                        <p:tgtEl>
                                          <p:spTgt spid="464"/>
                                        </p:tgtEl>
                                      </p:cBhvr>
                                    </p:animEffect>
                                    <p:set>
                                      <p:cBhvr>
                                        <p:cTn id="60" dur="1" fill="hold">
                                          <p:stCondLst>
                                            <p:cond delay="1000"/>
                                          </p:stCondLst>
                                        </p:cTn>
                                        <p:tgtEl>
                                          <p:spTgt spid="464"/>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1000"/>
                                        <p:tgtEl>
                                          <p:spTgt spid="463"/>
                                        </p:tgtEl>
                                      </p:cBhvr>
                                    </p:animEffect>
                                    <p:set>
                                      <p:cBhvr>
                                        <p:cTn id="63" dur="1" fill="hold">
                                          <p:stCondLst>
                                            <p:cond delay="1000"/>
                                          </p:stCondLst>
                                        </p:cTn>
                                        <p:tgtEl>
                                          <p:spTgt spid="46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67"/>
                                        </p:tgtEl>
                                        <p:attrNameLst>
                                          <p:attrName>style.visibility</p:attrName>
                                        </p:attrNameLst>
                                      </p:cBhvr>
                                      <p:to>
                                        <p:strVal val="visible"/>
                                      </p:to>
                                    </p:set>
                                    <p:animEffect transition="in" filter="fade">
                                      <p:cBhvr>
                                        <p:cTn id="68" dur="1000"/>
                                        <p:tgtEl>
                                          <p:spTgt spid="46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62"/>
                                        </p:tgtEl>
                                        <p:attrNameLst>
                                          <p:attrName>style.visibility</p:attrName>
                                        </p:attrNameLst>
                                      </p:cBhvr>
                                      <p:to>
                                        <p:strVal val="visible"/>
                                      </p:to>
                                    </p:set>
                                    <p:animEffect transition="in" filter="fade">
                                      <p:cBhvr>
                                        <p:cTn id="73" dur="1000"/>
                                        <p:tgtEl>
                                          <p:spTgt spid="46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45"/>
                                        </p:tgtEl>
                                        <p:attrNameLst>
                                          <p:attrName>style.visibility</p:attrName>
                                        </p:attrNameLst>
                                      </p:cBhvr>
                                      <p:to>
                                        <p:strVal val="visible"/>
                                      </p:to>
                                    </p:set>
                                    <p:animEffect transition="in" filter="fade">
                                      <p:cBhvr>
                                        <p:cTn id="78" dur="1000"/>
                                        <p:tgtEl>
                                          <p:spTgt spid="445"/>
                                        </p:tgtEl>
                                      </p:cBhvr>
                                    </p:animEffect>
                                  </p:childTnLst>
                                </p:cTn>
                              </p:par>
                              <p:par>
                                <p:cTn id="79" presetID="10" presetClass="entr" presetSubtype="0" fill="hold" nodeType="withEffect">
                                  <p:stCondLst>
                                    <p:cond delay="0"/>
                                  </p:stCondLst>
                                  <p:childTnLst>
                                    <p:set>
                                      <p:cBhvr>
                                        <p:cTn id="80" dur="1" fill="hold">
                                          <p:stCondLst>
                                            <p:cond delay="0"/>
                                          </p:stCondLst>
                                        </p:cTn>
                                        <p:tgtEl>
                                          <p:spTgt spid="453"/>
                                        </p:tgtEl>
                                        <p:attrNameLst>
                                          <p:attrName>style.visibility</p:attrName>
                                        </p:attrNameLst>
                                      </p:cBhvr>
                                      <p:to>
                                        <p:strVal val="visible"/>
                                      </p:to>
                                    </p:set>
                                    <p:animEffect transition="in" filter="fade">
                                      <p:cBhvr>
                                        <p:cTn id="81" dur="1000"/>
                                        <p:tgtEl>
                                          <p:spTgt spid="45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448"/>
                                        </p:tgtEl>
                                        <p:attrNameLst>
                                          <p:attrName>style.visibility</p:attrName>
                                        </p:attrNameLst>
                                      </p:cBhvr>
                                      <p:to>
                                        <p:strVal val="visible"/>
                                      </p:to>
                                    </p:set>
                                    <p:animEffect transition="in" filter="fade">
                                      <p:cBhvr>
                                        <p:cTn id="86" dur="1000"/>
                                        <p:tgtEl>
                                          <p:spTgt spid="448"/>
                                        </p:tgtEl>
                                      </p:cBhvr>
                                    </p:animEffect>
                                  </p:childTnLst>
                                </p:cTn>
                              </p:par>
                              <p:par>
                                <p:cTn id="87" presetID="10" presetClass="entr" presetSubtype="0" fill="hold" nodeType="withEffect">
                                  <p:stCondLst>
                                    <p:cond delay="0"/>
                                  </p:stCondLst>
                                  <p:childTnLst>
                                    <p:set>
                                      <p:cBhvr>
                                        <p:cTn id="88" dur="1" fill="hold">
                                          <p:stCondLst>
                                            <p:cond delay="0"/>
                                          </p:stCondLst>
                                        </p:cTn>
                                        <p:tgtEl>
                                          <p:spTgt spid="451"/>
                                        </p:tgtEl>
                                        <p:attrNameLst>
                                          <p:attrName>style.visibility</p:attrName>
                                        </p:attrNameLst>
                                      </p:cBhvr>
                                      <p:to>
                                        <p:strVal val="visible"/>
                                      </p:to>
                                    </p:set>
                                    <p:animEffect transition="in" filter="fade">
                                      <p:cBhvr>
                                        <p:cTn id="89" dur="1000"/>
                                        <p:tgtEl>
                                          <p:spTgt spid="45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446"/>
                                        </p:tgtEl>
                                        <p:attrNameLst>
                                          <p:attrName>style.visibility</p:attrName>
                                        </p:attrNameLst>
                                      </p:cBhvr>
                                      <p:to>
                                        <p:strVal val="visible"/>
                                      </p:to>
                                    </p:set>
                                    <p:animEffect transition="in" filter="fade">
                                      <p:cBhvr>
                                        <p:cTn id="94" dur="1000"/>
                                        <p:tgtEl>
                                          <p:spTgt spid="446"/>
                                        </p:tgtEl>
                                      </p:cBhvr>
                                    </p:animEffect>
                                  </p:childTnLst>
                                </p:cTn>
                              </p:par>
                              <p:par>
                                <p:cTn id="95" presetID="10" presetClass="entr" presetSubtype="0" fill="hold" nodeType="withEffect">
                                  <p:stCondLst>
                                    <p:cond delay="0"/>
                                  </p:stCondLst>
                                  <p:childTnLst>
                                    <p:set>
                                      <p:cBhvr>
                                        <p:cTn id="96" dur="1" fill="hold">
                                          <p:stCondLst>
                                            <p:cond delay="0"/>
                                          </p:stCondLst>
                                        </p:cTn>
                                        <p:tgtEl>
                                          <p:spTgt spid="447"/>
                                        </p:tgtEl>
                                        <p:attrNameLst>
                                          <p:attrName>style.visibility</p:attrName>
                                        </p:attrNameLst>
                                      </p:cBhvr>
                                      <p:to>
                                        <p:strVal val="visible"/>
                                      </p:to>
                                    </p:set>
                                    <p:animEffect transition="in" filter="fade">
                                      <p:cBhvr>
                                        <p:cTn id="97" dur="1000"/>
                                        <p:tgtEl>
                                          <p:spTgt spid="44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49"/>
                                        </p:tgtEl>
                                        <p:attrNameLst>
                                          <p:attrName>style.visibility</p:attrName>
                                        </p:attrNameLst>
                                      </p:cBhvr>
                                      <p:to>
                                        <p:strVal val="visible"/>
                                      </p:to>
                                    </p:set>
                                    <p:animEffect transition="in" filter="fade">
                                      <p:cBhvr>
                                        <p:cTn id="102" dur="1000"/>
                                        <p:tgtEl>
                                          <p:spTgt spid="44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52"/>
                                        </p:tgtEl>
                                        <p:attrNameLst>
                                          <p:attrName>style.visibility</p:attrName>
                                        </p:attrNameLst>
                                      </p:cBhvr>
                                      <p:to>
                                        <p:strVal val="visible"/>
                                      </p:to>
                                    </p:set>
                                    <p:animEffect transition="in" filter="fade">
                                      <p:cBhvr>
                                        <p:cTn id="107" dur="1000"/>
                                        <p:tgtEl>
                                          <p:spTgt spid="45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456"/>
                                        </p:tgtEl>
                                        <p:attrNameLst>
                                          <p:attrName>style.visibility</p:attrName>
                                        </p:attrNameLst>
                                      </p:cBhvr>
                                      <p:to>
                                        <p:strVal val="visible"/>
                                      </p:to>
                                    </p:set>
                                    <p:animEffect transition="in" filter="fade">
                                      <p:cBhvr>
                                        <p:cTn id="112" dur="1000"/>
                                        <p:tgtEl>
                                          <p:spTgt spid="45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450"/>
                                        </p:tgtEl>
                                        <p:attrNameLst>
                                          <p:attrName>style.visibility</p:attrName>
                                        </p:attrNameLst>
                                      </p:cBhvr>
                                      <p:to>
                                        <p:strVal val="visible"/>
                                      </p:to>
                                    </p:set>
                                    <p:animEffect transition="in" filter="fade">
                                      <p:cBhvr>
                                        <p:cTn id="117" dur="1000"/>
                                        <p:tgtEl>
                                          <p:spTgt spid="45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1000"/>
                                        <p:tgtEl>
                                          <p:spTgt spid="449"/>
                                        </p:tgtEl>
                                      </p:cBhvr>
                                    </p:animEffect>
                                    <p:set>
                                      <p:cBhvr>
                                        <p:cTn id="122" dur="1" fill="hold">
                                          <p:stCondLst>
                                            <p:cond delay="1000"/>
                                          </p:stCondLst>
                                        </p:cTn>
                                        <p:tgtEl>
                                          <p:spTgt spid="449"/>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1000"/>
                                        <p:tgtEl>
                                          <p:spTgt spid="452"/>
                                        </p:tgtEl>
                                      </p:cBhvr>
                                    </p:animEffect>
                                    <p:set>
                                      <p:cBhvr>
                                        <p:cTn id="125" dur="1" fill="hold">
                                          <p:stCondLst>
                                            <p:cond delay="1000"/>
                                          </p:stCondLst>
                                        </p:cTn>
                                        <p:tgtEl>
                                          <p:spTgt spid="452"/>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1000"/>
                                        <p:tgtEl>
                                          <p:spTgt spid="456"/>
                                        </p:tgtEl>
                                      </p:cBhvr>
                                    </p:animEffect>
                                    <p:set>
                                      <p:cBhvr>
                                        <p:cTn id="128" dur="1" fill="hold">
                                          <p:stCondLst>
                                            <p:cond delay="1000"/>
                                          </p:stCondLst>
                                        </p:cTn>
                                        <p:tgtEl>
                                          <p:spTgt spid="456"/>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1000"/>
                                        <p:tgtEl>
                                          <p:spTgt spid="450"/>
                                        </p:tgtEl>
                                      </p:cBhvr>
                                    </p:animEffect>
                                    <p:set>
                                      <p:cBhvr>
                                        <p:cTn id="131" dur="1" fill="hold">
                                          <p:stCondLst>
                                            <p:cond delay="1000"/>
                                          </p:stCondLst>
                                        </p:cTn>
                                        <p:tgtEl>
                                          <p:spTgt spid="450"/>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457"/>
                                        </p:tgtEl>
                                        <p:attrNameLst>
                                          <p:attrName>style.visibility</p:attrName>
                                        </p:attrNameLst>
                                      </p:cBhvr>
                                      <p:to>
                                        <p:strVal val="visible"/>
                                      </p:to>
                                    </p:set>
                                    <p:animEffect transition="in" filter="fade">
                                      <p:cBhvr>
                                        <p:cTn id="136" dur="10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1cd21eda804_0_25"/>
          <p:cNvSpPr/>
          <p:nvPr/>
        </p:nvSpPr>
        <p:spPr>
          <a:xfrm rot="10800000" flipH="1">
            <a:off x="-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475" name="Google Shape;475;g1cd21eda804_0_2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17</a:t>
            </a:fld>
            <a:endParaRPr/>
          </a:p>
        </p:txBody>
      </p:sp>
      <p:sp>
        <p:nvSpPr>
          <p:cNvPr id="474" name="Google Shape;474;g1cd21eda804_0_25"/>
          <p:cNvSpPr txBox="1">
            <a:spLocks noGrp="1"/>
          </p:cNvSpPr>
          <p:nvPr>
            <p:ph type="title" idx="4294967295"/>
          </p:nvPr>
        </p:nvSpPr>
        <p:spPr>
          <a:xfrm>
            <a:off x="2419109" y="148253"/>
            <a:ext cx="8110538"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Rounding and estimation checks</a:t>
            </a:r>
            <a:endParaRPr b="1" dirty="0">
              <a:latin typeface="Arial" panose="020B0604020202020204" pitchFamily="34" charset="0"/>
              <a:cs typeface="Arial" panose="020B0604020202020204" pitchFamily="34" charset="0"/>
            </a:endParaRPr>
          </a:p>
        </p:txBody>
      </p:sp>
      <p:sp>
        <p:nvSpPr>
          <p:cNvPr id="476" name="Google Shape;476;g1cd21eda804_0_25"/>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477" name="Google Shape;477;g1cd21eda804_0_25"/>
          <p:cNvSpPr txBox="1"/>
          <p:nvPr/>
        </p:nvSpPr>
        <p:spPr>
          <a:xfrm>
            <a:off x="999775" y="1201575"/>
            <a:ext cx="81948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dirty="0">
                <a:latin typeface="Arial" panose="020B0604020202020204" pitchFamily="34" charset="0"/>
                <a:cs typeface="Arial" panose="020B0604020202020204" pitchFamily="34" charset="0"/>
              </a:rPr>
              <a:t>When multiplying, we should always carry out a simple rounding check to see whether our answers are sensible.</a:t>
            </a:r>
            <a:endParaRPr sz="1400" b="0" i="0" u="none" strike="noStrike" cap="none" dirty="0">
              <a:solidFill>
                <a:srgbClr val="FF0000"/>
              </a:solidFill>
              <a:latin typeface="Arial" panose="020B0604020202020204" pitchFamily="34" charset="0"/>
              <a:cs typeface="Arial" panose="020B0604020202020204" pitchFamily="34" charset="0"/>
              <a:sym typeface="Arial"/>
            </a:endParaRPr>
          </a:p>
        </p:txBody>
      </p:sp>
      <p:sp>
        <p:nvSpPr>
          <p:cNvPr id="478" name="Google Shape;478;g1cd21eda804_0_25"/>
          <p:cNvSpPr txBox="1"/>
          <p:nvPr/>
        </p:nvSpPr>
        <p:spPr>
          <a:xfrm>
            <a:off x="1016450" y="2813925"/>
            <a:ext cx="819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a:latin typeface="Arial" panose="020B0604020202020204" pitchFamily="34" charset="0"/>
                <a:cs typeface="Arial" panose="020B0604020202020204" pitchFamily="34" charset="0"/>
              </a:rPr>
              <a:t>What does ‘sensible’ mean?</a:t>
            </a:r>
            <a:endParaRPr sz="1400" b="0" i="0" u="none" strike="noStrike" cap="none">
              <a:solidFill>
                <a:srgbClr val="FF0000"/>
              </a:solidFill>
              <a:latin typeface="Arial" panose="020B0604020202020204" pitchFamily="34" charset="0"/>
              <a:cs typeface="Arial" panose="020B0604020202020204" pitchFamily="34" charset="0"/>
              <a:sym typeface="Arial"/>
            </a:endParaRPr>
          </a:p>
        </p:txBody>
      </p:sp>
      <p:sp>
        <p:nvSpPr>
          <p:cNvPr id="479" name="Google Shape;479;g1cd21eda804_0_25"/>
          <p:cNvSpPr txBox="1"/>
          <p:nvPr/>
        </p:nvSpPr>
        <p:spPr>
          <a:xfrm>
            <a:off x="1092650" y="4056975"/>
            <a:ext cx="819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dirty="0">
                <a:latin typeface="Arial" panose="020B0604020202020204" pitchFamily="34" charset="0"/>
                <a:cs typeface="Arial" panose="020B0604020202020204" pitchFamily="34" charset="0"/>
              </a:rPr>
              <a:t>How do we carry out a rounding check?</a:t>
            </a:r>
            <a:endParaRPr sz="1400" b="0" i="0" u="none" strike="noStrike" cap="none" dirty="0">
              <a:solidFill>
                <a:srgbClr val="FF0000"/>
              </a:solidFill>
              <a:latin typeface="Arial" panose="020B0604020202020204" pitchFamily="34" charset="0"/>
              <a:cs typeface="Arial" panose="020B0604020202020204" pitchFamily="34"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fade">
                                      <p:cBhvr>
                                        <p:cTn id="7" dur="1000"/>
                                        <p:tgtEl>
                                          <p:spTgt spid="4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9"/>
                                        </p:tgtEl>
                                        <p:attrNameLst>
                                          <p:attrName>style.visibility</p:attrName>
                                        </p:attrNameLst>
                                      </p:cBhvr>
                                      <p:to>
                                        <p:strVal val="visible"/>
                                      </p:to>
                                    </p:set>
                                    <p:animEffect transition="in" filter="fade">
                                      <p:cBhvr>
                                        <p:cTn id="12" dur="10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6" name="Google Shape;486;g1c99aa7f950_0_2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18</a:t>
            </a:fld>
            <a:endParaRPr/>
          </a:p>
        </p:txBody>
      </p:sp>
      <p:sp>
        <p:nvSpPr>
          <p:cNvPr id="485" name="Google Shape;485;g1c99aa7f950_0_22"/>
          <p:cNvSpPr txBox="1">
            <a:spLocks noGrp="1"/>
          </p:cNvSpPr>
          <p:nvPr>
            <p:ph type="title" idx="4294967295"/>
          </p:nvPr>
        </p:nvSpPr>
        <p:spPr>
          <a:xfrm>
            <a:off x="0" y="112713"/>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a:solidFill>
                  <a:schemeClr val="accent1"/>
                </a:solidFill>
              </a:rPr>
              <a:t>Starter</a:t>
            </a:r>
            <a:endParaRPr/>
          </a:p>
        </p:txBody>
      </p:sp>
      <p:sp>
        <p:nvSpPr>
          <p:cNvPr id="487" name="Google Shape;487;g1c99aa7f950_0_22"/>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8" name="Google Shape;488;g1c99aa7f950_0_22"/>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a:ea typeface="Arial"/>
                <a:cs typeface="Arial"/>
                <a:sym typeface="Arial"/>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a:ea typeface="Arial"/>
                <a:cs typeface="Arial"/>
                <a:sym typeface="Arial"/>
              </a:rPr>
              <a:t>TURN</a:t>
            </a:r>
            <a:endParaRPr sz="1400" b="0" i="0" u="none" strike="noStrike" cap="none">
              <a:solidFill>
                <a:srgbClr val="000000"/>
              </a:solidFill>
              <a:latin typeface="Arial"/>
              <a:ea typeface="Arial"/>
              <a:cs typeface="Arial"/>
              <a:sym typeface="Arial"/>
            </a:endParaRPr>
          </a:p>
        </p:txBody>
      </p:sp>
      <p:cxnSp>
        <p:nvCxnSpPr>
          <p:cNvPr id="489" name="Google Shape;489;g1c99aa7f950_0_22"/>
          <p:cNvCxnSpPr/>
          <p:nvPr/>
        </p:nvCxnSpPr>
        <p:spPr>
          <a:xfrm>
            <a:off x="6195375" y="2863225"/>
            <a:ext cx="0" cy="3240300"/>
          </a:xfrm>
          <a:prstGeom prst="straightConnector1">
            <a:avLst/>
          </a:prstGeom>
          <a:noFill/>
          <a:ln w="114300" cap="flat" cmpd="sng">
            <a:solidFill>
              <a:schemeClr val="dk2"/>
            </a:solidFill>
            <a:prstDash val="solid"/>
            <a:round/>
            <a:headEnd type="none" w="med" len="med"/>
            <a:tailEnd type="none" w="med" len="med"/>
          </a:ln>
        </p:spPr>
      </p:cxnSp>
      <p:sp>
        <p:nvSpPr>
          <p:cNvPr id="490" name="Google Shape;490;g1c99aa7f950_0_22"/>
          <p:cNvSpPr txBox="1"/>
          <p:nvPr/>
        </p:nvSpPr>
        <p:spPr>
          <a:xfrm>
            <a:off x="1409700" y="324421"/>
            <a:ext cx="10515600" cy="738633"/>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GB" sz="3400" b="1" dirty="0">
                <a:solidFill>
                  <a:schemeClr val="accent1"/>
                </a:solidFill>
                <a:latin typeface="Arial" panose="020B0604020202020204" pitchFamily="34" charset="0"/>
                <a:cs typeface="Arial" panose="020B0604020202020204" pitchFamily="34" charset="0"/>
              </a:rPr>
              <a:t> </a:t>
            </a:r>
            <a:r>
              <a:rPr lang="en-GB" sz="3600" b="1" dirty="0">
                <a:solidFill>
                  <a:schemeClr val="accent1"/>
                </a:solidFill>
                <a:latin typeface="Arial" panose="020B0604020202020204" pitchFamily="34" charset="0"/>
                <a:cs typeface="Arial" panose="020B0604020202020204" pitchFamily="34" charset="0"/>
              </a:rPr>
              <a:t>6? Which digits can take the place of  the ‘?’</a:t>
            </a:r>
            <a:endParaRPr sz="3400" b="1" dirty="0">
              <a:solidFill>
                <a:schemeClr val="accent1"/>
              </a:solidFill>
              <a:latin typeface="Arial" panose="020B0604020202020204" pitchFamily="34" charset="0"/>
              <a:cs typeface="Arial" panose="020B0604020202020204" pitchFamily="34" charset="0"/>
            </a:endParaRPr>
          </a:p>
        </p:txBody>
      </p:sp>
      <p:graphicFrame>
        <p:nvGraphicFramePr>
          <p:cNvPr id="491" name="Google Shape;491;g1c99aa7f950_0_22"/>
          <p:cNvGraphicFramePr/>
          <p:nvPr>
            <p:extLst>
              <p:ext uri="{D42A27DB-BD31-4B8C-83A1-F6EECF244321}">
                <p14:modId xmlns:p14="http://schemas.microsoft.com/office/powerpoint/2010/main" val="4063708387"/>
              </p:ext>
            </p:extLst>
          </p:nvPr>
        </p:nvGraphicFramePr>
        <p:xfrm>
          <a:off x="952500" y="3901450"/>
          <a:ext cx="10287000" cy="731490"/>
        </p:xfrm>
        <a:graphic>
          <a:graphicData uri="http://schemas.openxmlformats.org/drawingml/2006/table">
            <a:tbl>
              <a:tblPr>
                <a:noFill/>
                <a:tableStyleId>{D28F7FA3-90C6-4419-BCD3-F598DE76BCC1}</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tblGrid>
              <a:tr h="381000">
                <a:tc>
                  <a:txBody>
                    <a:bodyPr/>
                    <a:lstStyle/>
                    <a:p>
                      <a:pPr marL="0" lvl="0" indent="0" algn="ctr" rtl="0">
                        <a:spcBef>
                          <a:spcPts val="0"/>
                        </a:spcBef>
                        <a:spcAft>
                          <a:spcPts val="0"/>
                        </a:spcAft>
                        <a:buNone/>
                      </a:pPr>
                      <a:r>
                        <a:rPr lang="en-GB" sz="3600" b="1">
                          <a:solidFill>
                            <a:srgbClr val="CC0000"/>
                          </a:solidFill>
                        </a:rPr>
                        <a:t>0</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1</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2</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3</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4</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5</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6</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7</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8</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9</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92" name="Google Shape;492;g1c99aa7f950_0_22"/>
          <p:cNvSpPr/>
          <p:nvPr/>
        </p:nvSpPr>
        <p:spPr>
          <a:xfrm>
            <a:off x="974025" y="3740425"/>
            <a:ext cx="5121900" cy="1152900"/>
          </a:xfrm>
          <a:prstGeom prst="ellipse">
            <a:avLst/>
          </a:prstGeom>
          <a:noFill/>
          <a:ln w="28575"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93" name="Google Shape;493;g1c99aa7f950_0_22"/>
          <p:cNvSpPr/>
          <p:nvPr/>
        </p:nvSpPr>
        <p:spPr>
          <a:xfrm>
            <a:off x="6294825" y="3740425"/>
            <a:ext cx="5121900" cy="1152900"/>
          </a:xfrm>
          <a:prstGeom prst="ellipse">
            <a:avLst/>
          </a:prstGeom>
          <a:noFill/>
          <a:ln w="28575"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94" name="Google Shape;494;g1c99aa7f950_0_22"/>
          <p:cNvSpPr/>
          <p:nvPr/>
        </p:nvSpPr>
        <p:spPr>
          <a:xfrm>
            <a:off x="8481375" y="2863225"/>
            <a:ext cx="775200" cy="877200"/>
          </a:xfrm>
          <a:prstGeom prst="upArrow">
            <a:avLst>
              <a:gd name="adj1" fmla="val 50000"/>
              <a:gd name="adj2" fmla="val 50000"/>
            </a:avLst>
          </a:prstGeom>
          <a:noFill/>
          <a:ln w="28575"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495" name="Google Shape;495;g1c99aa7f950_0_22"/>
          <p:cNvSpPr txBox="1"/>
          <p:nvPr/>
        </p:nvSpPr>
        <p:spPr>
          <a:xfrm>
            <a:off x="1609275" y="1961425"/>
            <a:ext cx="9172200" cy="585000"/>
          </a:xfrm>
          <a:prstGeom prst="rect">
            <a:avLst/>
          </a:prstGeom>
          <a:solidFill>
            <a:schemeClr val="lt1"/>
          </a:solid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GB" sz="1500" dirty="0">
                <a:solidFill>
                  <a:srgbClr val="0B5394"/>
                </a:solidFill>
                <a:latin typeface="Arial" panose="020B0604020202020204" pitchFamily="34" charset="0"/>
                <a:cs typeface="Arial" panose="020B0604020202020204" pitchFamily="34" charset="0"/>
              </a:rPr>
              <a:t> </a:t>
            </a:r>
            <a:r>
              <a:rPr lang="en-GB" sz="2600" dirty="0">
                <a:solidFill>
                  <a:schemeClr val="dk1"/>
                </a:solidFill>
                <a:latin typeface="Arial" panose="020B0604020202020204" pitchFamily="34" charset="0"/>
                <a:cs typeface="Arial" panose="020B0604020202020204" pitchFamily="34" charset="0"/>
              </a:rPr>
              <a:t>How can we round them to the nearest ten?</a:t>
            </a:r>
            <a:endParaRPr sz="1500" dirty="0">
              <a:solidFill>
                <a:schemeClr val="dk1"/>
              </a:solidFill>
              <a:latin typeface="Arial" panose="020B0604020202020204" pitchFamily="34" charset="0"/>
              <a:cs typeface="Arial" panose="020B0604020202020204" pitchFamily="34" charset="0"/>
            </a:endParaRPr>
          </a:p>
        </p:txBody>
      </p:sp>
      <p:sp>
        <p:nvSpPr>
          <p:cNvPr id="496" name="Google Shape;496;g1c99aa7f950_0_22"/>
          <p:cNvSpPr txBox="1"/>
          <p:nvPr/>
        </p:nvSpPr>
        <p:spPr>
          <a:xfrm>
            <a:off x="2890625" y="4776638"/>
            <a:ext cx="145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b="1">
                <a:solidFill>
                  <a:srgbClr val="CC0000"/>
                </a:solidFill>
                <a:latin typeface="Arial" panose="020B0604020202020204" pitchFamily="34" charset="0"/>
                <a:ea typeface="Comic Sans MS"/>
                <a:cs typeface="Arial" panose="020B0604020202020204" pitchFamily="34" charset="0"/>
                <a:sym typeface="Comic Sans MS"/>
              </a:rPr>
              <a:t>✖</a:t>
            </a:r>
            <a:endParaRPr sz="6000" b="1">
              <a:solidFill>
                <a:srgbClr val="CC0000"/>
              </a:solidFill>
              <a:latin typeface="Arial" panose="020B0604020202020204" pitchFamily="34" charset="0"/>
              <a:ea typeface="Comic Sans MS"/>
              <a:cs typeface="Arial" panose="020B0604020202020204" pitchFamily="34" charset="0"/>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1000"/>
                                        <p:tgtEl>
                                          <p:spTgt spid="4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5"/>
                                        </p:tgtEl>
                                        <p:attrNameLst>
                                          <p:attrName>style.visibility</p:attrName>
                                        </p:attrNameLst>
                                      </p:cBhvr>
                                      <p:to>
                                        <p:strVal val="visible"/>
                                      </p:to>
                                    </p:set>
                                    <p:animEffect transition="in" filter="fade">
                                      <p:cBhvr>
                                        <p:cTn id="12" dur="1"/>
                                        <p:tgtEl>
                                          <p:spTgt spid="4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9"/>
                                        </p:tgtEl>
                                        <p:attrNameLst>
                                          <p:attrName>style.visibility</p:attrName>
                                        </p:attrNameLst>
                                      </p:cBhvr>
                                      <p:to>
                                        <p:strVal val="visible"/>
                                      </p:to>
                                    </p:set>
                                    <p:animEffect transition="in" filter="fade">
                                      <p:cBhvr>
                                        <p:cTn id="17" dur="1000"/>
                                        <p:tgtEl>
                                          <p:spTgt spid="4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2"/>
                                        </p:tgtEl>
                                        <p:attrNameLst>
                                          <p:attrName>style.visibility</p:attrName>
                                        </p:attrNameLst>
                                      </p:cBhvr>
                                      <p:to>
                                        <p:strVal val="visible"/>
                                      </p:to>
                                    </p:set>
                                    <p:animEffect transition="in" filter="fade">
                                      <p:cBhvr>
                                        <p:cTn id="22" dur="1000"/>
                                        <p:tgtEl>
                                          <p:spTgt spid="4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3"/>
                                        </p:tgtEl>
                                        <p:attrNameLst>
                                          <p:attrName>style.visibility</p:attrName>
                                        </p:attrNameLst>
                                      </p:cBhvr>
                                      <p:to>
                                        <p:strVal val="visible"/>
                                      </p:to>
                                    </p:set>
                                    <p:animEffect transition="in" filter="fade">
                                      <p:cBhvr>
                                        <p:cTn id="27" dur="1000"/>
                                        <p:tgtEl>
                                          <p:spTgt spid="4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94"/>
                                        </p:tgtEl>
                                        <p:attrNameLst>
                                          <p:attrName>style.visibility</p:attrName>
                                        </p:attrNameLst>
                                      </p:cBhvr>
                                      <p:to>
                                        <p:strVal val="visible"/>
                                      </p:to>
                                    </p:set>
                                    <p:animEffect transition="in" filter="fade">
                                      <p:cBhvr>
                                        <p:cTn id="32" dur="1000"/>
                                        <p:tgtEl>
                                          <p:spTgt spid="49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6"/>
                                        </p:tgtEl>
                                        <p:attrNameLst>
                                          <p:attrName>style.visibility</p:attrName>
                                        </p:attrNameLst>
                                      </p:cBhvr>
                                      <p:to>
                                        <p:strVal val="visible"/>
                                      </p:to>
                                    </p:set>
                                    <p:animEffect transition="in" filter="fade">
                                      <p:cBhvr>
                                        <p:cTn id="37" dur="10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3" name="Google Shape;503;g1cbc77025c4_0_20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19</a:t>
            </a:fld>
            <a:endParaRPr/>
          </a:p>
        </p:txBody>
      </p:sp>
      <p:sp>
        <p:nvSpPr>
          <p:cNvPr id="502" name="Google Shape;502;g1cbc77025c4_0_203"/>
          <p:cNvSpPr txBox="1">
            <a:spLocks noGrp="1"/>
          </p:cNvSpPr>
          <p:nvPr>
            <p:ph type="title" idx="4294967295"/>
          </p:nvPr>
        </p:nvSpPr>
        <p:spPr>
          <a:xfrm>
            <a:off x="2063994" y="166724"/>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Rounding</a:t>
            </a:r>
            <a:endParaRPr b="1" dirty="0">
              <a:latin typeface="Arial" panose="020B0604020202020204" pitchFamily="34" charset="0"/>
              <a:cs typeface="Arial" panose="020B0604020202020204" pitchFamily="34" charset="0"/>
            </a:endParaRPr>
          </a:p>
        </p:txBody>
      </p:sp>
      <p:sp>
        <p:nvSpPr>
          <p:cNvPr id="504" name="Google Shape;504;g1cbc77025c4_0_203"/>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505" name="Google Shape;505;g1cbc77025c4_0_203"/>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cxnSp>
        <p:nvCxnSpPr>
          <p:cNvPr id="506" name="Google Shape;506;g1cbc77025c4_0_203"/>
          <p:cNvCxnSpPr/>
          <p:nvPr/>
        </p:nvCxnSpPr>
        <p:spPr>
          <a:xfrm>
            <a:off x="6195375" y="2863225"/>
            <a:ext cx="11700" cy="2371500"/>
          </a:xfrm>
          <a:prstGeom prst="straightConnector1">
            <a:avLst/>
          </a:prstGeom>
          <a:noFill/>
          <a:ln w="114300" cap="flat" cmpd="sng">
            <a:solidFill>
              <a:schemeClr val="dk2"/>
            </a:solidFill>
            <a:prstDash val="solid"/>
            <a:round/>
            <a:headEnd type="none" w="med" len="med"/>
            <a:tailEnd type="none" w="med" len="med"/>
          </a:ln>
        </p:spPr>
      </p:cxnSp>
      <p:graphicFrame>
        <p:nvGraphicFramePr>
          <p:cNvPr id="507" name="Google Shape;507;g1cbc77025c4_0_203"/>
          <p:cNvGraphicFramePr/>
          <p:nvPr/>
        </p:nvGraphicFramePr>
        <p:xfrm>
          <a:off x="952500" y="3901450"/>
          <a:ext cx="10287000" cy="731490"/>
        </p:xfrm>
        <a:graphic>
          <a:graphicData uri="http://schemas.openxmlformats.org/drawingml/2006/table">
            <a:tbl>
              <a:tblPr>
                <a:noFill/>
                <a:tableStyleId>{D28F7FA3-90C6-4419-BCD3-F598DE76BCC1}</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tblGrid>
              <a:tr h="381000">
                <a:tc>
                  <a:txBody>
                    <a:bodyPr/>
                    <a:lstStyle/>
                    <a:p>
                      <a:pPr marL="0" lvl="0" indent="0" algn="ctr" rtl="0">
                        <a:spcBef>
                          <a:spcPts val="0"/>
                        </a:spcBef>
                        <a:spcAft>
                          <a:spcPts val="0"/>
                        </a:spcAft>
                        <a:buNone/>
                      </a:pPr>
                      <a:r>
                        <a:rPr lang="en-GB" sz="3600" b="1">
                          <a:solidFill>
                            <a:srgbClr val="CC0000"/>
                          </a:solidFill>
                        </a:rPr>
                        <a:t>0</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1</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2</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3</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4</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5</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6</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7</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8</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GB" sz="3600" b="1">
                          <a:solidFill>
                            <a:srgbClr val="CC0000"/>
                          </a:solidFill>
                        </a:rPr>
                        <a:t>9</a:t>
                      </a:r>
                      <a:endParaRPr sz="3600" b="1">
                        <a:solidFill>
                          <a:srgbClr val="CC0000"/>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08" name="Google Shape;508;g1cbc77025c4_0_203"/>
          <p:cNvSpPr/>
          <p:nvPr/>
        </p:nvSpPr>
        <p:spPr>
          <a:xfrm>
            <a:off x="974025" y="3740425"/>
            <a:ext cx="5121900" cy="1152900"/>
          </a:xfrm>
          <a:prstGeom prst="ellipse">
            <a:avLst/>
          </a:prstGeom>
          <a:noFill/>
          <a:ln w="28575"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509" name="Google Shape;509;g1cbc77025c4_0_203"/>
          <p:cNvSpPr/>
          <p:nvPr/>
        </p:nvSpPr>
        <p:spPr>
          <a:xfrm>
            <a:off x="6294825" y="3740425"/>
            <a:ext cx="5121900" cy="1152900"/>
          </a:xfrm>
          <a:prstGeom prst="ellipse">
            <a:avLst/>
          </a:prstGeom>
          <a:noFill/>
          <a:ln w="28575"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510" name="Google Shape;510;g1cbc77025c4_0_203"/>
          <p:cNvSpPr/>
          <p:nvPr/>
        </p:nvSpPr>
        <p:spPr>
          <a:xfrm>
            <a:off x="8481375" y="2863225"/>
            <a:ext cx="775200" cy="877200"/>
          </a:xfrm>
          <a:prstGeom prst="upArrow">
            <a:avLst>
              <a:gd name="adj1" fmla="val 50000"/>
              <a:gd name="adj2" fmla="val 50000"/>
            </a:avLst>
          </a:prstGeom>
          <a:noFill/>
          <a:ln w="28575" cap="flat" cmpd="sng">
            <a:solidFill>
              <a:srgbClr val="88888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511" name="Google Shape;511;g1cbc77025c4_0_203"/>
          <p:cNvSpPr txBox="1"/>
          <p:nvPr/>
        </p:nvSpPr>
        <p:spPr>
          <a:xfrm>
            <a:off x="1490250" y="1319250"/>
            <a:ext cx="10012200" cy="1400700"/>
          </a:xfrm>
          <a:prstGeom prst="rect">
            <a:avLst/>
          </a:prstGeom>
          <a:solidFill>
            <a:schemeClr val="lt1"/>
          </a:solid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GB" sz="3400" dirty="0">
                <a:solidFill>
                  <a:srgbClr val="0B5394"/>
                </a:solidFill>
                <a:latin typeface="Arial" panose="020B0604020202020204" pitchFamily="34" charset="0"/>
                <a:cs typeface="Arial" panose="020B0604020202020204" pitchFamily="34" charset="0"/>
              </a:rPr>
              <a:t> </a:t>
            </a:r>
            <a:r>
              <a:rPr lang="en-GB" sz="4500" dirty="0">
                <a:solidFill>
                  <a:schemeClr val="dk1"/>
                </a:solidFill>
                <a:latin typeface="Arial" panose="020B0604020202020204" pitchFamily="34" charset="0"/>
                <a:cs typeface="Arial" panose="020B0604020202020204" pitchFamily="34" charset="0"/>
              </a:rPr>
              <a:t>6</a:t>
            </a:r>
            <a:r>
              <a:rPr lang="en-GB" sz="4500" u="sng" dirty="0">
                <a:solidFill>
                  <a:schemeClr val="dk1"/>
                </a:solidFill>
                <a:latin typeface="Arial" panose="020B0604020202020204" pitchFamily="34" charset="0"/>
                <a:cs typeface="Arial" panose="020B0604020202020204" pitchFamily="34" charset="0"/>
              </a:rPr>
              <a:t>?</a:t>
            </a:r>
            <a:r>
              <a:rPr lang="en-GB" sz="3400" dirty="0">
                <a:solidFill>
                  <a:srgbClr val="0B5394"/>
                </a:solidFill>
                <a:latin typeface="Arial" panose="020B0604020202020204" pitchFamily="34" charset="0"/>
                <a:cs typeface="Arial" panose="020B0604020202020204" pitchFamily="34" charset="0"/>
              </a:rPr>
              <a:t> </a:t>
            </a:r>
            <a:r>
              <a:rPr lang="en-GB" sz="3400" dirty="0">
                <a:solidFill>
                  <a:schemeClr val="dk1"/>
                </a:solidFill>
                <a:latin typeface="Arial" panose="020B0604020202020204" pitchFamily="34" charset="0"/>
                <a:cs typeface="Arial" panose="020B0604020202020204" pitchFamily="34" charset="0"/>
              </a:rPr>
              <a:t> </a:t>
            </a:r>
            <a:endParaRPr sz="3400" dirty="0">
              <a:solidFill>
                <a:schemeClr val="dk1"/>
              </a:solidFill>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sz="3400" dirty="0">
                <a:solidFill>
                  <a:schemeClr val="dk1"/>
                </a:solidFill>
                <a:latin typeface="Arial" panose="020B0604020202020204" pitchFamily="34" charset="0"/>
                <a:cs typeface="Arial" panose="020B0604020202020204" pitchFamily="34" charset="0"/>
              </a:rPr>
              <a:t>Round this number to the nearest </a:t>
            </a:r>
            <a:r>
              <a:rPr lang="en-GB" sz="2300" dirty="0">
                <a:solidFill>
                  <a:schemeClr val="dk1"/>
                </a:solidFill>
                <a:latin typeface="Arial" panose="020B0604020202020204" pitchFamily="34" charset="0"/>
                <a:cs typeface="Arial" panose="020B0604020202020204" pitchFamily="34" charset="0"/>
              </a:rPr>
              <a:t>……………….…….</a:t>
            </a:r>
            <a:endParaRPr sz="2300" dirty="0">
              <a:solidFill>
                <a:schemeClr val="dk1"/>
              </a:solidFill>
              <a:latin typeface="Arial" panose="020B0604020202020204" pitchFamily="34" charset="0"/>
              <a:cs typeface="Arial" panose="020B0604020202020204" pitchFamily="34" charset="0"/>
            </a:endParaRPr>
          </a:p>
        </p:txBody>
      </p:sp>
      <p:sp>
        <p:nvSpPr>
          <p:cNvPr id="512" name="Google Shape;512;g1cbc77025c4_0_203"/>
          <p:cNvSpPr txBox="1"/>
          <p:nvPr/>
        </p:nvSpPr>
        <p:spPr>
          <a:xfrm>
            <a:off x="6218625" y="1166850"/>
            <a:ext cx="775200" cy="877200"/>
          </a:xfrm>
          <a:prstGeom prst="rect">
            <a:avLst/>
          </a:prstGeom>
          <a:solidFill>
            <a:schemeClr val="lt1"/>
          </a:solid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GB" sz="4500" b="1">
                <a:solidFill>
                  <a:srgbClr val="CC0000"/>
                </a:solidFill>
                <a:latin typeface="Arial" panose="020B0604020202020204" pitchFamily="34" charset="0"/>
                <a:cs typeface="Arial" panose="020B0604020202020204" pitchFamily="34" charset="0"/>
              </a:rPr>
              <a:t>5</a:t>
            </a:r>
            <a:endParaRPr sz="4500" b="1">
              <a:solidFill>
                <a:srgbClr val="CC0000"/>
              </a:solidFill>
              <a:latin typeface="Arial" panose="020B0604020202020204" pitchFamily="34" charset="0"/>
              <a:cs typeface="Arial" panose="020B0604020202020204" pitchFamily="34" charset="0"/>
            </a:endParaRPr>
          </a:p>
        </p:txBody>
      </p:sp>
      <p:sp>
        <p:nvSpPr>
          <p:cNvPr id="513" name="Google Shape;513;g1cbc77025c4_0_203"/>
          <p:cNvSpPr txBox="1"/>
          <p:nvPr/>
        </p:nvSpPr>
        <p:spPr>
          <a:xfrm>
            <a:off x="5836575" y="1166850"/>
            <a:ext cx="1082100" cy="877200"/>
          </a:xfrm>
          <a:prstGeom prst="rect">
            <a:avLst/>
          </a:prstGeom>
          <a:solidFill>
            <a:schemeClr val="lt1"/>
          </a:solid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GB" sz="4500" b="1">
                <a:solidFill>
                  <a:srgbClr val="CC0000"/>
                </a:solidFill>
                <a:latin typeface="Arial" panose="020B0604020202020204" pitchFamily="34" charset="0"/>
                <a:cs typeface="Arial" panose="020B0604020202020204" pitchFamily="34" charset="0"/>
              </a:rPr>
              <a:t>70</a:t>
            </a:r>
            <a:endParaRPr sz="4500" b="1">
              <a:solidFill>
                <a:srgbClr val="CC0000"/>
              </a:solidFill>
              <a:latin typeface="Arial" panose="020B0604020202020204" pitchFamily="34" charset="0"/>
              <a:cs typeface="Arial" panose="020B0604020202020204" pitchFamily="34" charset="0"/>
            </a:endParaRPr>
          </a:p>
        </p:txBody>
      </p:sp>
      <p:sp>
        <p:nvSpPr>
          <p:cNvPr id="514" name="Google Shape;514;g1cbc77025c4_0_203"/>
          <p:cNvSpPr txBox="1"/>
          <p:nvPr/>
        </p:nvSpPr>
        <p:spPr>
          <a:xfrm>
            <a:off x="6195375" y="1166850"/>
            <a:ext cx="775200" cy="877200"/>
          </a:xfrm>
          <a:prstGeom prst="rect">
            <a:avLst/>
          </a:prstGeom>
          <a:solidFill>
            <a:schemeClr val="lt1"/>
          </a:solid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GB" sz="4500" b="1">
                <a:solidFill>
                  <a:srgbClr val="CC0000"/>
                </a:solidFill>
                <a:latin typeface="Arial" panose="020B0604020202020204" pitchFamily="34" charset="0"/>
                <a:cs typeface="Arial" panose="020B0604020202020204" pitchFamily="34" charset="0"/>
              </a:rPr>
              <a:t>4</a:t>
            </a:r>
            <a:endParaRPr sz="4500" b="1">
              <a:solidFill>
                <a:srgbClr val="CC0000"/>
              </a:solidFill>
              <a:latin typeface="Arial" panose="020B0604020202020204" pitchFamily="34" charset="0"/>
              <a:cs typeface="Arial" panose="020B0604020202020204" pitchFamily="34" charset="0"/>
            </a:endParaRPr>
          </a:p>
        </p:txBody>
      </p:sp>
      <p:sp>
        <p:nvSpPr>
          <p:cNvPr id="515" name="Google Shape;515;g1cbc77025c4_0_203"/>
          <p:cNvSpPr txBox="1"/>
          <p:nvPr/>
        </p:nvSpPr>
        <p:spPr>
          <a:xfrm>
            <a:off x="4380600" y="1166850"/>
            <a:ext cx="3772800" cy="877200"/>
          </a:xfrm>
          <a:prstGeom prst="rect">
            <a:avLst/>
          </a:prstGeom>
          <a:solidFill>
            <a:schemeClr val="lt1"/>
          </a:solidFill>
          <a:ln w="38100" cap="flat" cmpd="sng">
            <a:solidFill>
              <a:srgbClr val="404040"/>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r>
              <a:rPr lang="en-GB" sz="4500" b="1">
                <a:solidFill>
                  <a:srgbClr val="CC0000"/>
                </a:solidFill>
                <a:latin typeface="Arial" panose="020B0604020202020204" pitchFamily="34" charset="0"/>
                <a:cs typeface="Arial" panose="020B0604020202020204" pitchFamily="34" charset="0"/>
              </a:rPr>
              <a:t> £ </a:t>
            </a:r>
            <a:endParaRPr sz="3900" b="1">
              <a:solidFill>
                <a:srgbClr val="CC0000"/>
              </a:solidFill>
              <a:latin typeface="Arial" panose="020B0604020202020204" pitchFamily="34" charset="0"/>
              <a:cs typeface="Arial" panose="020B0604020202020204" pitchFamily="34" charset="0"/>
            </a:endParaRPr>
          </a:p>
        </p:txBody>
      </p:sp>
      <p:sp>
        <p:nvSpPr>
          <p:cNvPr id="516" name="Google Shape;516;g1cbc77025c4_0_203"/>
          <p:cNvSpPr txBox="1"/>
          <p:nvPr/>
        </p:nvSpPr>
        <p:spPr>
          <a:xfrm>
            <a:off x="2890625" y="4776638"/>
            <a:ext cx="145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b="1">
                <a:solidFill>
                  <a:srgbClr val="CC0000"/>
                </a:solidFill>
                <a:latin typeface="Arial" panose="020B0604020202020204" pitchFamily="34" charset="0"/>
                <a:ea typeface="Comic Sans MS"/>
                <a:cs typeface="Arial" panose="020B0604020202020204" pitchFamily="34" charset="0"/>
                <a:sym typeface="Comic Sans MS"/>
              </a:rPr>
              <a:t>✖</a:t>
            </a:r>
            <a:endParaRPr sz="6000" b="1">
              <a:solidFill>
                <a:srgbClr val="CC0000"/>
              </a:solidFill>
              <a:latin typeface="Arial" panose="020B0604020202020204" pitchFamily="34" charset="0"/>
              <a:ea typeface="Comic Sans MS"/>
              <a:cs typeface="Arial" panose="020B0604020202020204" pitchFamily="34" charset="0"/>
              <a:sym typeface="Comic Sans MS"/>
            </a:endParaRPr>
          </a:p>
        </p:txBody>
      </p:sp>
      <p:sp>
        <p:nvSpPr>
          <p:cNvPr id="517" name="Google Shape;517;g1cbc77025c4_0_203"/>
          <p:cNvSpPr txBox="1"/>
          <p:nvPr/>
        </p:nvSpPr>
        <p:spPr>
          <a:xfrm>
            <a:off x="4228200" y="5300442"/>
            <a:ext cx="7125600" cy="877200"/>
          </a:xfrm>
          <a:prstGeom prst="rect">
            <a:avLst/>
          </a:prstGeom>
          <a:solidFill>
            <a:schemeClr val="lt1"/>
          </a:solidFill>
          <a:ln w="38100" cap="flat" cmpd="sng">
            <a:solidFill>
              <a:srgbClr val="404040"/>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r>
              <a:rPr lang="en-GB" sz="4500" dirty="0">
                <a:solidFill>
                  <a:srgbClr val="CC0000"/>
                </a:solidFill>
                <a:latin typeface="Arial" panose="020B0604020202020204" pitchFamily="34" charset="0"/>
                <a:cs typeface="Arial" panose="020B0604020202020204" pitchFamily="34" charset="0"/>
              </a:rPr>
              <a:t> Answer: £ </a:t>
            </a:r>
            <a:endParaRPr sz="3900" dirty="0">
              <a:solidFill>
                <a:srgbClr val="CC0000"/>
              </a:solidFill>
              <a:latin typeface="Arial" panose="020B0604020202020204" pitchFamily="34" charset="0"/>
              <a:cs typeface="Arial" panose="020B0604020202020204" pitchFamily="34" charset="0"/>
            </a:endParaRPr>
          </a:p>
        </p:txBody>
      </p:sp>
      <p:sp>
        <p:nvSpPr>
          <p:cNvPr id="2" name="Google Shape;515;g1cbc77025c4_0_203">
            <a:extLst>
              <a:ext uri="{FF2B5EF4-FFF2-40B4-BE49-F238E27FC236}">
                <a16:creationId xmlns:a16="http://schemas.microsoft.com/office/drawing/2014/main" id="{92FC95AA-6B6C-4860-D13F-FA171CD929A2}"/>
              </a:ext>
            </a:extLst>
          </p:cNvPr>
          <p:cNvSpPr txBox="1"/>
          <p:nvPr/>
        </p:nvSpPr>
        <p:spPr>
          <a:xfrm>
            <a:off x="4408425" y="1166850"/>
            <a:ext cx="3772800" cy="877200"/>
          </a:xfrm>
          <a:prstGeom prst="rect">
            <a:avLst/>
          </a:prstGeom>
          <a:solidFill>
            <a:schemeClr val="lt1"/>
          </a:solidFill>
          <a:ln w="38100" cap="flat" cmpd="sng">
            <a:solidFill>
              <a:srgbClr val="404040"/>
            </a:solidFill>
            <a:prstDash val="solid"/>
            <a:round/>
            <a:headEnd type="none" w="sm" len="sm"/>
            <a:tailEnd type="none" w="sm" len="sm"/>
          </a:ln>
        </p:spPr>
        <p:txBody>
          <a:bodyPr spcFirstLastPara="1" wrap="square" lIns="91425" tIns="91425" rIns="91425" bIns="91425" anchor="ctr" anchorCtr="0">
            <a:spAutoFit/>
          </a:bodyPr>
          <a:lstStyle/>
          <a:p>
            <a:pPr marL="0" lvl="0" indent="0" algn="l" rtl="0">
              <a:spcBef>
                <a:spcPts val="0"/>
              </a:spcBef>
              <a:spcAft>
                <a:spcPts val="0"/>
              </a:spcAft>
              <a:buNone/>
            </a:pPr>
            <a:r>
              <a:rPr lang="en-GB" sz="4500" dirty="0">
                <a:solidFill>
                  <a:srgbClr val="CC0000"/>
                </a:solidFill>
                <a:latin typeface="Arial" panose="020B0604020202020204" pitchFamily="34" charset="0"/>
                <a:cs typeface="Arial" panose="020B0604020202020204" pitchFamily="34" charset="0"/>
              </a:rPr>
              <a:t> £ </a:t>
            </a:r>
            <a:endParaRPr sz="3900" dirty="0">
              <a:solidFill>
                <a:srgbClr val="CC0000"/>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g1992a15f775_0_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a:t>
            </a:fld>
            <a:endParaRPr/>
          </a:p>
        </p:txBody>
      </p:sp>
      <p:sp>
        <p:nvSpPr>
          <p:cNvPr id="164" name="Google Shape;164;g1992a15f775_0_7"/>
          <p:cNvSpPr txBox="1">
            <a:spLocks noGrp="1"/>
          </p:cNvSpPr>
          <p:nvPr>
            <p:ph type="title" idx="4294967295"/>
          </p:nvPr>
        </p:nvSpPr>
        <p:spPr>
          <a:xfrm>
            <a:off x="2615975" y="112166"/>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  Vocabulary check</a:t>
            </a:r>
            <a:endParaRPr b="1" dirty="0">
              <a:latin typeface="Arial" panose="020B0604020202020204" pitchFamily="34" charset="0"/>
              <a:cs typeface="Arial" panose="020B0604020202020204" pitchFamily="34" charset="0"/>
            </a:endParaRPr>
          </a:p>
        </p:txBody>
      </p:sp>
      <p:sp>
        <p:nvSpPr>
          <p:cNvPr id="166" name="Google Shape;166;g1992a15f775_0_7"/>
          <p:cNvSpPr/>
          <p:nvPr/>
        </p:nvSpPr>
        <p:spPr>
          <a:xfrm rot="10800000" flipH="1">
            <a:off x="-27606" y="-5455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167" name="Google Shape;167;g1992a15f775_0_7"/>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168" name="Google Shape;168;g1992a15f775_0_7"/>
          <p:cNvSpPr txBox="1"/>
          <p:nvPr/>
        </p:nvSpPr>
        <p:spPr>
          <a:xfrm>
            <a:off x="1412675" y="1303575"/>
            <a:ext cx="8260200" cy="782748"/>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400"/>
              </a:spcBef>
              <a:spcAft>
                <a:spcPts val="400"/>
              </a:spcAft>
              <a:buClr>
                <a:schemeClr val="dk1"/>
              </a:buClr>
              <a:buSzPts val="1100"/>
              <a:buFont typeface="Arial"/>
              <a:buNone/>
            </a:pPr>
            <a:r>
              <a:rPr lang="en-GB" sz="2800" dirty="0">
                <a:solidFill>
                  <a:schemeClr val="tx1"/>
                </a:solidFill>
                <a:latin typeface="Arial" panose="020B0604020202020204" pitchFamily="34" charset="0"/>
                <a:cs typeface="Arial" panose="020B0604020202020204" pitchFamily="34" charset="0"/>
              </a:rPr>
              <a:t>What other words or phrases mean </a:t>
            </a:r>
            <a:r>
              <a:rPr lang="en-GB" sz="2800" b="1" dirty="0">
                <a:solidFill>
                  <a:schemeClr val="accent1"/>
                </a:solidFill>
                <a:latin typeface="Arial" panose="020B0604020202020204" pitchFamily="34" charset="0"/>
                <a:cs typeface="Arial" panose="020B0604020202020204" pitchFamily="34" charset="0"/>
              </a:rPr>
              <a:t>to multiply</a:t>
            </a:r>
            <a:r>
              <a:rPr lang="en-GB" sz="2800" dirty="0">
                <a:solidFill>
                  <a:schemeClr val="tx1"/>
                </a:solidFill>
                <a:latin typeface="Arial" panose="020B0604020202020204" pitchFamily="34" charset="0"/>
                <a:cs typeface="Arial" panose="020B0604020202020204" pitchFamily="34" charset="0"/>
              </a:rPr>
              <a:t>?</a:t>
            </a:r>
            <a:endParaRPr sz="2800" dirty="0">
              <a:solidFill>
                <a:schemeClr val="tx1"/>
              </a:solidFill>
              <a:latin typeface="Arial" panose="020B0604020202020204" pitchFamily="34" charset="0"/>
              <a:cs typeface="Arial" panose="020B0604020202020204" pitchFamily="34" charset="0"/>
            </a:endParaRPr>
          </a:p>
        </p:txBody>
      </p:sp>
      <p:sp>
        <p:nvSpPr>
          <p:cNvPr id="169" name="Google Shape;169;g1992a15f775_0_7"/>
          <p:cNvSpPr txBox="1"/>
          <p:nvPr/>
        </p:nvSpPr>
        <p:spPr>
          <a:xfrm>
            <a:off x="2615975" y="2250798"/>
            <a:ext cx="6593400" cy="187638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400"/>
              </a:spcBef>
              <a:spcAft>
                <a:spcPts val="0"/>
              </a:spcAft>
              <a:buNone/>
            </a:pPr>
            <a:r>
              <a:rPr lang="en-GB" sz="2800" dirty="0">
                <a:solidFill>
                  <a:schemeClr val="tx1"/>
                </a:solidFill>
                <a:latin typeface="Arial" panose="020B0604020202020204" pitchFamily="34" charset="0"/>
                <a:cs typeface="Arial" panose="020B0604020202020204" pitchFamily="34" charset="0"/>
              </a:rPr>
              <a:t>Let’s add some vocabulary:</a:t>
            </a:r>
            <a:endParaRPr sz="2800" dirty="0">
              <a:solidFill>
                <a:schemeClr val="tx1"/>
              </a:solidFill>
              <a:latin typeface="Arial" panose="020B0604020202020204" pitchFamily="34" charset="0"/>
              <a:cs typeface="Arial" panose="020B0604020202020204" pitchFamily="34" charset="0"/>
            </a:endParaRPr>
          </a:p>
          <a:p>
            <a:pPr marL="0" lvl="0" indent="0" algn="ctr" rtl="0">
              <a:lnSpc>
                <a:spcPct val="115000"/>
              </a:lnSpc>
              <a:spcBef>
                <a:spcPts val="400"/>
              </a:spcBef>
              <a:spcAft>
                <a:spcPts val="0"/>
              </a:spcAft>
              <a:buNone/>
            </a:pPr>
            <a:endParaRPr sz="2800" b="1" dirty="0">
              <a:solidFill>
                <a:srgbClr val="0000FF"/>
              </a:solidFill>
              <a:latin typeface="Arial" panose="020B0604020202020204" pitchFamily="34" charset="0"/>
              <a:cs typeface="Arial" panose="020B0604020202020204" pitchFamily="34" charset="0"/>
            </a:endParaRPr>
          </a:p>
          <a:p>
            <a:pPr marL="0" lvl="0" indent="0" algn="ctr" rtl="0">
              <a:lnSpc>
                <a:spcPct val="115000"/>
              </a:lnSpc>
              <a:spcBef>
                <a:spcPts val="400"/>
              </a:spcBef>
              <a:spcAft>
                <a:spcPts val="400"/>
              </a:spcAft>
              <a:buNone/>
            </a:pPr>
            <a:r>
              <a:rPr lang="en-GB" sz="2800" b="1" dirty="0">
                <a:solidFill>
                  <a:srgbClr val="CC0000"/>
                </a:solidFill>
                <a:latin typeface="Arial" panose="020B0604020202020204" pitchFamily="34" charset="0"/>
                <a:cs typeface="Arial" panose="020B0604020202020204" pitchFamily="34" charset="0"/>
              </a:rPr>
              <a:t>3 × 7 = 21</a:t>
            </a:r>
            <a:endParaRPr sz="2800" b="1" dirty="0">
              <a:solidFill>
                <a:srgbClr val="CC0000"/>
              </a:solidFill>
              <a:latin typeface="Arial" panose="020B0604020202020204" pitchFamily="34" charset="0"/>
              <a:cs typeface="Arial" panose="020B0604020202020204" pitchFamily="34" charset="0"/>
            </a:endParaRPr>
          </a:p>
        </p:txBody>
      </p:sp>
      <p:sp>
        <p:nvSpPr>
          <p:cNvPr id="170" name="Google Shape;170;g1992a15f775_0_7"/>
          <p:cNvSpPr txBox="1"/>
          <p:nvPr/>
        </p:nvSpPr>
        <p:spPr>
          <a:xfrm>
            <a:off x="4588853" y="4153087"/>
            <a:ext cx="2257500" cy="998192"/>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400"/>
              </a:spcBef>
              <a:spcAft>
                <a:spcPts val="0"/>
              </a:spcAft>
              <a:buClr>
                <a:schemeClr val="dk1"/>
              </a:buClr>
              <a:buSzPts val="1100"/>
              <a:buFont typeface="Arial"/>
              <a:buNone/>
            </a:pPr>
            <a:r>
              <a:rPr lang="en-GB" sz="2800" b="1" dirty="0">
                <a:solidFill>
                  <a:srgbClr val="CC0000"/>
                </a:solidFill>
                <a:latin typeface="Arial" panose="020B0604020202020204" pitchFamily="34" charset="0"/>
                <a:cs typeface="Arial" panose="020B0604020202020204" pitchFamily="34" charset="0"/>
              </a:rPr>
              <a:t>21 ÷ 7 = 3</a:t>
            </a:r>
            <a:endParaRPr sz="2800" b="1" dirty="0">
              <a:solidFill>
                <a:srgbClr val="CC0000"/>
              </a:solidFill>
              <a:latin typeface="Arial" panose="020B0604020202020204" pitchFamily="34" charset="0"/>
              <a:cs typeface="Arial" panose="020B0604020202020204" pitchFamily="34" charset="0"/>
            </a:endParaRPr>
          </a:p>
          <a:p>
            <a:pPr marL="0" lvl="0" indent="0" algn="l" rtl="0">
              <a:spcBef>
                <a:spcPts val="400"/>
              </a:spcBef>
              <a:spcAft>
                <a:spcPts val="0"/>
              </a:spcAft>
              <a:buNone/>
            </a:pPr>
            <a:endParaRPr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4" name="Google Shape;524;g1cbc77025c4_0_1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20</a:t>
            </a:fld>
            <a:endParaRPr/>
          </a:p>
        </p:txBody>
      </p:sp>
      <p:sp>
        <p:nvSpPr>
          <p:cNvPr id="523" name="Google Shape;523;g1cbc77025c4_0_14"/>
          <p:cNvSpPr txBox="1">
            <a:spLocks noGrp="1"/>
          </p:cNvSpPr>
          <p:nvPr>
            <p:ph type="title" idx="4294967295"/>
          </p:nvPr>
        </p:nvSpPr>
        <p:spPr>
          <a:xfrm>
            <a:off x="2027237" y="121993"/>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Estimation</a:t>
            </a:r>
            <a:endParaRPr b="1" dirty="0">
              <a:latin typeface="Arial" panose="020B0604020202020204" pitchFamily="34" charset="0"/>
              <a:cs typeface="Arial" panose="020B0604020202020204" pitchFamily="34" charset="0"/>
            </a:endParaRPr>
          </a:p>
        </p:txBody>
      </p:sp>
      <p:sp>
        <p:nvSpPr>
          <p:cNvPr id="525" name="Google Shape;525;g1cbc77025c4_0_14"/>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526" name="Google Shape;526;g1cbc77025c4_0_14"/>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27" name="Google Shape;527;g1cbc77025c4_0_14"/>
          <p:cNvSpPr txBox="1"/>
          <p:nvPr/>
        </p:nvSpPr>
        <p:spPr>
          <a:xfrm>
            <a:off x="2187825" y="1570750"/>
            <a:ext cx="4955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Arial" panose="020B0604020202020204" pitchFamily="34" charset="0"/>
              <a:ea typeface="Arial Rounded"/>
              <a:cs typeface="Arial" panose="020B0604020202020204" pitchFamily="34" charset="0"/>
              <a:sym typeface="Arial Rounded"/>
            </a:endParaRPr>
          </a:p>
        </p:txBody>
      </p:sp>
      <p:sp>
        <p:nvSpPr>
          <p:cNvPr id="528" name="Google Shape;528;g1cbc77025c4_0_14"/>
          <p:cNvSpPr txBox="1"/>
          <p:nvPr/>
        </p:nvSpPr>
        <p:spPr>
          <a:xfrm>
            <a:off x="7327450" y="4371875"/>
            <a:ext cx="1617900" cy="924325"/>
          </a:xfrm>
          <a:prstGeom prst="rect">
            <a:avLst/>
          </a:prstGeom>
          <a:solidFill>
            <a:srgbClr val="9FC5E8"/>
          </a:solidFill>
          <a:ln>
            <a:noFill/>
          </a:ln>
        </p:spPr>
        <p:txBody>
          <a:bodyPr spcFirstLastPara="1" wrap="square" lIns="91425" tIns="91425" rIns="91425" bIns="91425" anchor="t" anchorCtr="0">
            <a:spAutoFit/>
          </a:bodyPr>
          <a:lstStyle/>
          <a:p>
            <a:pPr marL="0" lvl="0" indent="0" algn="just" rtl="0">
              <a:lnSpc>
                <a:spcPct val="115000"/>
              </a:lnSpc>
              <a:spcBef>
                <a:spcPts val="400"/>
              </a:spcBef>
              <a:spcAft>
                <a:spcPts val="400"/>
              </a:spcAft>
              <a:buClr>
                <a:schemeClr val="dk1"/>
              </a:buClr>
              <a:buSzPts val="1100"/>
              <a:buFont typeface="Arial"/>
              <a:buNone/>
            </a:pPr>
            <a:r>
              <a:rPr lang="en-GB" sz="3600" b="1">
                <a:solidFill>
                  <a:schemeClr val="dk1"/>
                </a:solidFill>
                <a:latin typeface="Arial" panose="020B0604020202020204" pitchFamily="34" charset="0"/>
                <a:cs typeface="Arial" panose="020B0604020202020204" pitchFamily="34" charset="0"/>
              </a:rPr>
              <a:t>≈ = 20</a:t>
            </a:r>
            <a:endParaRPr>
              <a:latin typeface="Arial" panose="020B0604020202020204" pitchFamily="34" charset="0"/>
              <a:cs typeface="Arial" panose="020B0604020202020204" pitchFamily="34" charset="0"/>
            </a:endParaRPr>
          </a:p>
        </p:txBody>
      </p:sp>
      <p:sp>
        <p:nvSpPr>
          <p:cNvPr id="529" name="Google Shape;529;g1cbc77025c4_0_14"/>
          <p:cNvSpPr txBox="1"/>
          <p:nvPr/>
        </p:nvSpPr>
        <p:spPr>
          <a:xfrm>
            <a:off x="1782575" y="1456525"/>
            <a:ext cx="9172200" cy="7080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endParaRPr sz="3400" b="1">
              <a:solidFill>
                <a:schemeClr val="dk1"/>
              </a:solidFill>
              <a:latin typeface="Arial" panose="020B0604020202020204" pitchFamily="34" charset="0"/>
              <a:cs typeface="Arial" panose="020B0604020202020204" pitchFamily="34" charset="0"/>
            </a:endParaRPr>
          </a:p>
        </p:txBody>
      </p:sp>
      <p:sp>
        <p:nvSpPr>
          <p:cNvPr id="530" name="Google Shape;530;g1cbc77025c4_0_14"/>
          <p:cNvSpPr/>
          <p:nvPr/>
        </p:nvSpPr>
        <p:spPr>
          <a:xfrm>
            <a:off x="1558175" y="1456525"/>
            <a:ext cx="9621000" cy="11133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3400" dirty="0">
                <a:solidFill>
                  <a:schemeClr val="dk1"/>
                </a:solidFill>
                <a:latin typeface="Arial" panose="020B0604020202020204" pitchFamily="34" charset="0"/>
                <a:cs typeface="Arial" panose="020B0604020202020204" pitchFamily="34" charset="0"/>
              </a:rPr>
              <a:t>What is a sensible estimate for  3.8 </a:t>
            </a:r>
            <a:r>
              <a:rPr lang="en-GB" sz="3600" dirty="0">
                <a:solidFill>
                  <a:schemeClr val="tx1"/>
                </a:solidFill>
                <a:latin typeface="Arial" panose="020B0604020202020204" pitchFamily="34" charset="0"/>
                <a:ea typeface="Arial Rounded"/>
                <a:cs typeface="Arial" panose="020B0604020202020204" pitchFamily="34" charset="0"/>
                <a:sym typeface="Arial Rounded"/>
              </a:rPr>
              <a:t>×</a:t>
            </a:r>
            <a:r>
              <a:rPr lang="en-GB" sz="3400" dirty="0">
                <a:solidFill>
                  <a:schemeClr val="dk1"/>
                </a:solidFill>
                <a:latin typeface="Arial" panose="020B0604020202020204" pitchFamily="34" charset="0"/>
                <a:cs typeface="Arial" panose="020B0604020202020204" pitchFamily="34" charset="0"/>
              </a:rPr>
              <a:t> 5.1?</a:t>
            </a:r>
            <a:endParaRPr dirty="0">
              <a:latin typeface="Arial" panose="020B0604020202020204" pitchFamily="34" charset="0"/>
              <a:cs typeface="Arial" panose="020B0604020202020204" pitchFamily="34" charset="0"/>
            </a:endParaRPr>
          </a:p>
        </p:txBody>
      </p:sp>
      <p:sp>
        <p:nvSpPr>
          <p:cNvPr id="531" name="Google Shape;531;g1cbc77025c4_0_14"/>
          <p:cNvSpPr txBox="1"/>
          <p:nvPr/>
        </p:nvSpPr>
        <p:spPr>
          <a:xfrm>
            <a:off x="8493550" y="3203550"/>
            <a:ext cx="1082100" cy="738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400"/>
              </a:spcBef>
              <a:spcAft>
                <a:spcPts val="400"/>
              </a:spcAft>
              <a:buClr>
                <a:schemeClr val="dk1"/>
              </a:buClr>
              <a:buSzPts val="1100"/>
              <a:buFont typeface="Arial"/>
              <a:buNone/>
            </a:pPr>
            <a:r>
              <a:rPr lang="en-GB" sz="4200" b="1">
                <a:solidFill>
                  <a:schemeClr val="dk1"/>
                </a:solidFill>
                <a:latin typeface="Arial" panose="020B0604020202020204" pitchFamily="34" charset="0"/>
                <a:cs typeface="Arial" panose="020B0604020202020204" pitchFamily="34" charset="0"/>
              </a:rPr>
              <a:t>4 </a:t>
            </a:r>
            <a:endParaRPr sz="4200" b="1">
              <a:latin typeface="Arial" panose="020B0604020202020204" pitchFamily="34" charset="0"/>
              <a:cs typeface="Arial" panose="020B0604020202020204" pitchFamily="34" charset="0"/>
            </a:endParaRPr>
          </a:p>
        </p:txBody>
      </p:sp>
      <p:sp>
        <p:nvSpPr>
          <p:cNvPr id="532" name="Google Shape;532;g1cbc77025c4_0_14"/>
          <p:cNvSpPr txBox="1"/>
          <p:nvPr/>
        </p:nvSpPr>
        <p:spPr>
          <a:xfrm>
            <a:off x="3743750" y="4371875"/>
            <a:ext cx="4035300" cy="924325"/>
          </a:xfrm>
          <a:prstGeom prst="rect">
            <a:avLst/>
          </a:prstGeom>
          <a:solidFill>
            <a:srgbClr val="9FC5E8"/>
          </a:solidFill>
          <a:ln>
            <a:noFill/>
          </a:ln>
        </p:spPr>
        <p:txBody>
          <a:bodyPr spcFirstLastPara="1" wrap="square" lIns="91425" tIns="91425" rIns="91425" bIns="91425" anchor="t" anchorCtr="0">
            <a:spAutoFit/>
          </a:bodyPr>
          <a:lstStyle/>
          <a:p>
            <a:pPr lvl="0" algn="just">
              <a:lnSpc>
                <a:spcPct val="115000"/>
              </a:lnSpc>
              <a:spcBef>
                <a:spcPts val="400"/>
              </a:spcBef>
              <a:spcAft>
                <a:spcPts val="400"/>
              </a:spcAft>
            </a:pPr>
            <a:r>
              <a:rPr lang="en-GB" sz="3600" dirty="0">
                <a:solidFill>
                  <a:schemeClr val="dk1"/>
                </a:solidFill>
                <a:latin typeface="Arial" panose="020B0604020202020204" pitchFamily="34" charset="0"/>
                <a:cs typeface="Arial" panose="020B0604020202020204" pitchFamily="34" charset="0"/>
              </a:rPr>
              <a:t>3.8 </a:t>
            </a:r>
            <a:r>
              <a:rPr lang="en-GB" sz="3600" dirty="0">
                <a:solidFill>
                  <a:schemeClr val="tx1"/>
                </a:solidFill>
                <a:latin typeface="Arial" panose="020B0604020202020204" pitchFamily="34" charset="0"/>
                <a:ea typeface="Arial Rounded"/>
                <a:cs typeface="Arial" panose="020B0604020202020204" pitchFamily="34" charset="0"/>
                <a:sym typeface="Arial Rounded"/>
              </a:rPr>
              <a:t>×</a:t>
            </a:r>
            <a:r>
              <a:rPr lang="en-GB" sz="3600" dirty="0">
                <a:solidFill>
                  <a:schemeClr val="dk1"/>
                </a:solidFill>
                <a:latin typeface="Arial" panose="020B0604020202020204" pitchFamily="34" charset="0"/>
                <a:cs typeface="Arial" panose="020B0604020202020204" pitchFamily="34" charset="0"/>
              </a:rPr>
              <a:t> 5.1 ≈ 4 </a:t>
            </a:r>
            <a:r>
              <a:rPr lang="en-GB" sz="3600" dirty="0">
                <a:solidFill>
                  <a:schemeClr val="tx1"/>
                </a:solidFill>
                <a:latin typeface="Arial" panose="020B0604020202020204" pitchFamily="34" charset="0"/>
                <a:ea typeface="Arial Rounded"/>
                <a:cs typeface="Arial" panose="020B0604020202020204" pitchFamily="34" charset="0"/>
                <a:sym typeface="Arial Rounded"/>
              </a:rPr>
              <a:t>×</a:t>
            </a:r>
            <a:r>
              <a:rPr lang="en-GB" sz="3600" dirty="0">
                <a:solidFill>
                  <a:schemeClr val="dk1"/>
                </a:solidFill>
                <a:latin typeface="Arial" panose="020B0604020202020204" pitchFamily="34" charset="0"/>
                <a:cs typeface="Arial" panose="020B0604020202020204" pitchFamily="34" charset="0"/>
              </a:rPr>
              <a:t> 5 </a:t>
            </a:r>
            <a:endParaRPr sz="3600" dirty="0">
              <a:latin typeface="Arial" panose="020B0604020202020204" pitchFamily="34" charset="0"/>
              <a:cs typeface="Arial" panose="020B0604020202020204" pitchFamily="34" charset="0"/>
            </a:endParaRPr>
          </a:p>
        </p:txBody>
      </p:sp>
      <p:sp>
        <p:nvSpPr>
          <p:cNvPr id="533" name="Google Shape;533;g1cbc77025c4_0_14"/>
          <p:cNvSpPr txBox="1"/>
          <p:nvPr/>
        </p:nvSpPr>
        <p:spPr>
          <a:xfrm>
            <a:off x="9745950" y="3203550"/>
            <a:ext cx="1082100" cy="738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400"/>
              </a:spcBef>
              <a:spcAft>
                <a:spcPts val="400"/>
              </a:spcAft>
              <a:buNone/>
            </a:pPr>
            <a:r>
              <a:rPr lang="en-GB" sz="4200" b="1">
                <a:solidFill>
                  <a:schemeClr val="dk1"/>
                </a:solidFill>
                <a:latin typeface="Arial" panose="020B0604020202020204" pitchFamily="34" charset="0"/>
                <a:cs typeface="Arial" panose="020B0604020202020204" pitchFamily="34" charset="0"/>
              </a:rPr>
              <a:t>5 </a:t>
            </a:r>
            <a:endParaRPr sz="4200" b="1">
              <a:latin typeface="Arial" panose="020B0604020202020204" pitchFamily="34" charset="0"/>
              <a:cs typeface="Arial" panose="020B0604020202020204" pitchFamily="34" charset="0"/>
            </a:endParaRPr>
          </a:p>
        </p:txBody>
      </p:sp>
      <p:sp>
        <p:nvSpPr>
          <p:cNvPr id="534" name="Google Shape;534;g1cbc77025c4_0_14"/>
          <p:cNvSpPr/>
          <p:nvPr/>
        </p:nvSpPr>
        <p:spPr>
          <a:xfrm>
            <a:off x="8869025" y="2643800"/>
            <a:ext cx="457200" cy="559800"/>
          </a:xfrm>
          <a:prstGeom prst="downArrow">
            <a:avLst>
              <a:gd name="adj1" fmla="val 50000"/>
              <a:gd name="adj2" fmla="val 50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535" name="Google Shape;535;g1cbc77025c4_0_14"/>
          <p:cNvSpPr/>
          <p:nvPr/>
        </p:nvSpPr>
        <p:spPr>
          <a:xfrm>
            <a:off x="10012025" y="2643800"/>
            <a:ext cx="457200" cy="559800"/>
          </a:xfrm>
          <a:prstGeom prst="downArrow">
            <a:avLst>
              <a:gd name="adj1" fmla="val 50000"/>
              <a:gd name="adj2" fmla="val 5000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536" name="Google Shape;536;g1cbc77025c4_0_14"/>
          <p:cNvSpPr txBox="1"/>
          <p:nvPr/>
        </p:nvSpPr>
        <p:spPr>
          <a:xfrm>
            <a:off x="4631925" y="5563475"/>
            <a:ext cx="3861600" cy="782748"/>
          </a:xfrm>
          <a:prstGeom prst="rect">
            <a:avLst/>
          </a:prstGeom>
          <a:solidFill>
            <a:srgbClr val="FFE599"/>
          </a:solidFill>
          <a:ln>
            <a:noFill/>
          </a:ln>
        </p:spPr>
        <p:txBody>
          <a:bodyPr spcFirstLastPara="1" wrap="square" lIns="91425" tIns="91425" rIns="91425" bIns="91425" anchor="t" anchorCtr="0">
            <a:spAutoFit/>
          </a:bodyPr>
          <a:lstStyle/>
          <a:p>
            <a:pPr lvl="0" algn="just">
              <a:lnSpc>
                <a:spcPct val="115000"/>
              </a:lnSpc>
              <a:spcBef>
                <a:spcPts val="400"/>
              </a:spcBef>
              <a:spcAft>
                <a:spcPts val="400"/>
              </a:spcAft>
            </a:pPr>
            <a:r>
              <a:rPr lang="en-GB" sz="2500" dirty="0">
                <a:solidFill>
                  <a:schemeClr val="dk1"/>
                </a:solidFill>
                <a:latin typeface="Arial" panose="020B0604020202020204" pitchFamily="34" charset="0"/>
                <a:cs typeface="Arial" panose="020B0604020202020204" pitchFamily="34" charset="0"/>
              </a:rPr>
              <a:t>Check: 3.8 </a:t>
            </a:r>
            <a:r>
              <a:rPr lang="en-GB" sz="2800" dirty="0">
                <a:solidFill>
                  <a:schemeClr val="tx1"/>
                </a:solidFill>
                <a:latin typeface="Arial" panose="020B0604020202020204" pitchFamily="34" charset="0"/>
                <a:ea typeface="Arial Rounded"/>
                <a:cs typeface="Arial" panose="020B0604020202020204" pitchFamily="34" charset="0"/>
                <a:sym typeface="Arial Rounded"/>
              </a:rPr>
              <a:t>×</a:t>
            </a:r>
            <a:r>
              <a:rPr lang="en-GB" sz="2500" dirty="0">
                <a:solidFill>
                  <a:schemeClr val="dk1"/>
                </a:solidFill>
                <a:latin typeface="Arial" panose="020B0604020202020204" pitchFamily="34" charset="0"/>
                <a:cs typeface="Arial" panose="020B0604020202020204" pitchFamily="34" charset="0"/>
              </a:rPr>
              <a:t> 5.1 = 19.38 </a:t>
            </a:r>
            <a:endParaRPr sz="2500" dirty="0">
              <a:latin typeface="Arial" panose="020B0604020202020204" pitchFamily="34" charset="0"/>
              <a:cs typeface="Arial" panose="020B0604020202020204" pitchFamily="34" charset="0"/>
            </a:endParaRPr>
          </a:p>
        </p:txBody>
      </p:sp>
      <p:sp>
        <p:nvSpPr>
          <p:cNvPr id="537" name="Google Shape;537;g1cbc77025c4_0_14"/>
          <p:cNvSpPr txBox="1"/>
          <p:nvPr/>
        </p:nvSpPr>
        <p:spPr>
          <a:xfrm>
            <a:off x="8869025" y="943175"/>
            <a:ext cx="1905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000" b="1">
                <a:solidFill>
                  <a:srgbClr val="38761D"/>
                </a:solidFill>
                <a:latin typeface="Arial" panose="020B0604020202020204" pitchFamily="34" charset="0"/>
                <a:cs typeface="Arial" panose="020B0604020202020204" pitchFamily="34" charset="0"/>
              </a:rPr>
              <a:t>ROUND</a:t>
            </a:r>
            <a:endParaRPr sz="3000" b="1">
              <a:solidFill>
                <a:srgbClr val="38761D"/>
              </a:solidFill>
              <a:latin typeface="Arial" panose="020B0604020202020204" pitchFamily="34" charset="0"/>
              <a:cs typeface="Arial" panose="020B0604020202020204" pitchFamily="34" charset="0"/>
            </a:endParaRPr>
          </a:p>
        </p:txBody>
      </p:sp>
      <p:sp>
        <p:nvSpPr>
          <p:cNvPr id="538" name="Google Shape;538;g1cbc77025c4_0_14"/>
          <p:cNvSpPr txBox="1"/>
          <p:nvPr/>
        </p:nvSpPr>
        <p:spPr>
          <a:xfrm>
            <a:off x="8693875" y="4595288"/>
            <a:ext cx="145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a:solidFill>
                  <a:srgbClr val="38761D"/>
                </a:solidFill>
                <a:latin typeface="Arial" panose="020B0604020202020204" pitchFamily="34" charset="0"/>
                <a:cs typeface="Arial" panose="020B0604020202020204" pitchFamily="34" charset="0"/>
              </a:rPr>
              <a:t>✔</a:t>
            </a:r>
            <a:endParaRPr sz="6000">
              <a:solidFill>
                <a:srgbClr val="38761D"/>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7"/>
                                        </p:tgtEl>
                                        <p:attrNameLst>
                                          <p:attrName>style.visibility</p:attrName>
                                        </p:attrNameLst>
                                      </p:cBhvr>
                                      <p:to>
                                        <p:strVal val="visible"/>
                                      </p:to>
                                    </p:set>
                                    <p:animEffect transition="in" filter="fade">
                                      <p:cBhvr>
                                        <p:cTn id="7" dur="1000"/>
                                        <p:tgtEl>
                                          <p:spTgt spid="5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34"/>
                                        </p:tgtEl>
                                        <p:attrNameLst>
                                          <p:attrName>style.visibility</p:attrName>
                                        </p:attrNameLst>
                                      </p:cBhvr>
                                      <p:to>
                                        <p:strVal val="visible"/>
                                      </p:to>
                                    </p:set>
                                    <p:animEffect transition="in" filter="fade">
                                      <p:cBhvr>
                                        <p:cTn id="11" dur="1000"/>
                                        <p:tgtEl>
                                          <p:spTgt spid="534"/>
                                        </p:tgtEl>
                                      </p:cBhvr>
                                    </p:animEffect>
                                  </p:childTnLst>
                                </p:cTn>
                              </p:par>
                              <p:par>
                                <p:cTn id="12" presetID="10" presetClass="entr" presetSubtype="0" fill="hold" nodeType="withEffect">
                                  <p:stCondLst>
                                    <p:cond delay="0"/>
                                  </p:stCondLst>
                                  <p:childTnLst>
                                    <p:set>
                                      <p:cBhvr>
                                        <p:cTn id="13" dur="1" fill="hold">
                                          <p:stCondLst>
                                            <p:cond delay="0"/>
                                          </p:stCondLst>
                                        </p:cTn>
                                        <p:tgtEl>
                                          <p:spTgt spid="535"/>
                                        </p:tgtEl>
                                        <p:attrNameLst>
                                          <p:attrName>style.visibility</p:attrName>
                                        </p:attrNameLst>
                                      </p:cBhvr>
                                      <p:to>
                                        <p:strVal val="visible"/>
                                      </p:to>
                                    </p:set>
                                    <p:animEffect transition="in" filter="fade">
                                      <p:cBhvr>
                                        <p:cTn id="14" dur="1000"/>
                                        <p:tgtEl>
                                          <p:spTgt spid="53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31"/>
                                        </p:tgtEl>
                                        <p:attrNameLst>
                                          <p:attrName>style.visibility</p:attrName>
                                        </p:attrNameLst>
                                      </p:cBhvr>
                                      <p:to>
                                        <p:strVal val="visible"/>
                                      </p:to>
                                    </p:set>
                                    <p:animEffect transition="in" filter="fade">
                                      <p:cBhvr>
                                        <p:cTn id="19" dur="1000"/>
                                        <p:tgtEl>
                                          <p:spTgt spid="531"/>
                                        </p:tgtEl>
                                      </p:cBhvr>
                                    </p:animEffect>
                                  </p:childTnLst>
                                </p:cTn>
                              </p:par>
                              <p:par>
                                <p:cTn id="20" presetID="10" presetClass="entr" presetSubtype="0" fill="hold" nodeType="withEffect">
                                  <p:stCondLst>
                                    <p:cond delay="0"/>
                                  </p:stCondLst>
                                  <p:childTnLst>
                                    <p:set>
                                      <p:cBhvr>
                                        <p:cTn id="21" dur="1" fill="hold">
                                          <p:stCondLst>
                                            <p:cond delay="0"/>
                                          </p:stCondLst>
                                        </p:cTn>
                                        <p:tgtEl>
                                          <p:spTgt spid="533"/>
                                        </p:tgtEl>
                                        <p:attrNameLst>
                                          <p:attrName>style.visibility</p:attrName>
                                        </p:attrNameLst>
                                      </p:cBhvr>
                                      <p:to>
                                        <p:strVal val="visible"/>
                                      </p:to>
                                    </p:set>
                                    <p:animEffect transition="in" filter="fade">
                                      <p:cBhvr>
                                        <p:cTn id="22" dur="1000"/>
                                        <p:tgtEl>
                                          <p:spTgt spid="5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2"/>
                                        </p:tgtEl>
                                        <p:attrNameLst>
                                          <p:attrName>style.visibility</p:attrName>
                                        </p:attrNameLst>
                                      </p:cBhvr>
                                      <p:to>
                                        <p:strVal val="visible"/>
                                      </p:to>
                                    </p:set>
                                    <p:animEffect transition="in" filter="fade">
                                      <p:cBhvr>
                                        <p:cTn id="27" dur="1000"/>
                                        <p:tgtEl>
                                          <p:spTgt spid="5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8"/>
                                        </p:tgtEl>
                                        <p:attrNameLst>
                                          <p:attrName>style.visibility</p:attrName>
                                        </p:attrNameLst>
                                      </p:cBhvr>
                                      <p:to>
                                        <p:strVal val="visible"/>
                                      </p:to>
                                    </p:set>
                                    <p:animEffect transition="in" filter="fade">
                                      <p:cBhvr>
                                        <p:cTn id="32" dur="1000"/>
                                        <p:tgtEl>
                                          <p:spTgt spid="5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6"/>
                                        </p:tgtEl>
                                        <p:attrNameLst>
                                          <p:attrName>style.visibility</p:attrName>
                                        </p:attrNameLst>
                                      </p:cBhvr>
                                      <p:to>
                                        <p:strVal val="visible"/>
                                      </p:to>
                                    </p:set>
                                    <p:animEffect transition="in" filter="fade">
                                      <p:cBhvr>
                                        <p:cTn id="37" dur="1000"/>
                                        <p:tgtEl>
                                          <p:spTgt spid="5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8"/>
                                        </p:tgtEl>
                                        <p:attrNameLst>
                                          <p:attrName>style.visibility</p:attrName>
                                        </p:attrNameLst>
                                      </p:cBhvr>
                                      <p:to>
                                        <p:strVal val="visible"/>
                                      </p:to>
                                    </p:set>
                                    <p:animEffect transition="in" filter="fade">
                                      <p:cBhvr>
                                        <p:cTn id="42" dur="1000"/>
                                        <p:tgtEl>
                                          <p:spTgt spid="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5" name="Google Shape;545;g1c99aa7f950_0_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21</a:t>
            </a:fld>
            <a:endParaRPr/>
          </a:p>
        </p:txBody>
      </p:sp>
      <p:sp>
        <p:nvSpPr>
          <p:cNvPr id="546" name="Google Shape;546;g1c99aa7f950_0_31"/>
          <p:cNvSpPr/>
          <p:nvPr/>
        </p:nvSpPr>
        <p:spPr>
          <a:xfrm rot="10800000" flipH="1">
            <a:off x="0" y="-18634"/>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7" name="Google Shape;547;g1c99aa7f950_0_31"/>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a:ea typeface="Arial"/>
                <a:cs typeface="Arial"/>
                <a:sym typeface="Arial"/>
              </a:rPr>
              <a:t>YOUR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a:ea typeface="Arial"/>
                <a:cs typeface="Arial"/>
                <a:sym typeface="Arial"/>
              </a:rPr>
              <a:t>TURN</a:t>
            </a:r>
            <a:endParaRPr sz="1400" b="0" i="0" u="none" strike="noStrike" cap="none">
              <a:solidFill>
                <a:srgbClr val="000000"/>
              </a:solidFill>
              <a:latin typeface="Arial"/>
              <a:ea typeface="Arial"/>
              <a:cs typeface="Arial"/>
              <a:sym typeface="Arial"/>
            </a:endParaRPr>
          </a:p>
        </p:txBody>
      </p:sp>
      <p:sp>
        <p:nvSpPr>
          <p:cNvPr id="548" name="Google Shape;548;g1c99aa7f950_0_31"/>
          <p:cNvSpPr/>
          <p:nvPr/>
        </p:nvSpPr>
        <p:spPr>
          <a:xfrm>
            <a:off x="802825" y="1295400"/>
            <a:ext cx="6781316" cy="4753500"/>
          </a:xfrm>
          <a:prstGeom prst="roundRect">
            <a:avLst>
              <a:gd name="adj" fmla="val 16667"/>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69900" lvl="0" indent="-457200" algn="l" rtl="0">
              <a:lnSpc>
                <a:spcPct val="115000"/>
              </a:lnSpc>
              <a:spcBef>
                <a:spcPts val="0"/>
              </a:spcBef>
              <a:spcAft>
                <a:spcPts val="0"/>
              </a:spcAft>
              <a:buClr>
                <a:schemeClr val="dk1"/>
              </a:buClr>
              <a:buSzPts val="3400"/>
              <a:buFont typeface="Arial" panose="020B0604020202020204" pitchFamily="34" charset="0"/>
              <a:buChar char="•"/>
            </a:pPr>
            <a:r>
              <a:rPr lang="en-GB" sz="3400" dirty="0">
                <a:solidFill>
                  <a:schemeClr val="dk1"/>
                </a:solidFill>
              </a:rPr>
              <a:t>Use your place value cards set to create a pair of random two-digit numbers.</a:t>
            </a:r>
          </a:p>
          <a:p>
            <a:pPr marL="469900" lvl="0" indent="-457200" algn="l" rtl="0">
              <a:lnSpc>
                <a:spcPct val="115000"/>
              </a:lnSpc>
              <a:spcBef>
                <a:spcPts val="0"/>
              </a:spcBef>
              <a:spcAft>
                <a:spcPts val="0"/>
              </a:spcAft>
              <a:buClr>
                <a:schemeClr val="dk1"/>
              </a:buClr>
              <a:buSzPts val="3400"/>
              <a:buFont typeface="Arial" panose="020B0604020202020204" pitchFamily="34" charset="0"/>
              <a:buChar char="•"/>
            </a:pPr>
            <a:r>
              <a:rPr lang="en-GB" sz="3400" dirty="0">
                <a:solidFill>
                  <a:schemeClr val="dk1"/>
                </a:solidFill>
              </a:rPr>
              <a:t>Place them on the paper.</a:t>
            </a:r>
          </a:p>
          <a:p>
            <a:pPr marL="469900" lvl="0" indent="-457200" algn="l" rtl="0">
              <a:lnSpc>
                <a:spcPct val="115000"/>
              </a:lnSpc>
              <a:spcBef>
                <a:spcPts val="0"/>
              </a:spcBef>
              <a:spcAft>
                <a:spcPts val="0"/>
              </a:spcAft>
              <a:buClr>
                <a:schemeClr val="dk1"/>
              </a:buClr>
              <a:buSzPts val="3400"/>
              <a:buFont typeface="Arial" panose="020B0604020202020204" pitchFamily="34" charset="0"/>
              <a:buChar char="•"/>
            </a:pPr>
            <a:r>
              <a:rPr lang="en-GB" sz="3400" dirty="0">
                <a:solidFill>
                  <a:schemeClr val="dk1"/>
                </a:solidFill>
              </a:rPr>
              <a:t>Round the numbers before multiplying.</a:t>
            </a:r>
          </a:p>
          <a:p>
            <a:pPr marL="469900" lvl="0" indent="-457200" algn="l" rtl="0">
              <a:lnSpc>
                <a:spcPct val="115000"/>
              </a:lnSpc>
              <a:spcBef>
                <a:spcPts val="0"/>
              </a:spcBef>
              <a:spcAft>
                <a:spcPts val="0"/>
              </a:spcAft>
              <a:buClr>
                <a:schemeClr val="dk1"/>
              </a:buClr>
              <a:buSzPts val="3400"/>
              <a:buFont typeface="Arial" panose="020B0604020202020204" pitchFamily="34" charset="0"/>
              <a:buChar char="•"/>
            </a:pPr>
            <a:r>
              <a:rPr lang="en-GB" sz="3400" dirty="0">
                <a:solidFill>
                  <a:schemeClr val="dk1"/>
                </a:solidFill>
              </a:rPr>
              <a:t>Check your estimation.</a:t>
            </a:r>
            <a:endParaRPr sz="3400" dirty="0">
              <a:solidFill>
                <a:schemeClr val="dk1"/>
              </a:solidFill>
            </a:endParaRPr>
          </a:p>
        </p:txBody>
      </p:sp>
      <p:sp>
        <p:nvSpPr>
          <p:cNvPr id="2" name="TextBox 1">
            <a:extLst>
              <a:ext uri="{FF2B5EF4-FFF2-40B4-BE49-F238E27FC236}">
                <a16:creationId xmlns:a16="http://schemas.microsoft.com/office/drawing/2014/main" id="{9362FB82-820C-9782-9829-C82439AFAF61}"/>
              </a:ext>
            </a:extLst>
          </p:cNvPr>
          <p:cNvSpPr txBox="1"/>
          <p:nvPr/>
        </p:nvSpPr>
        <p:spPr>
          <a:xfrm>
            <a:off x="8259762" y="1463040"/>
            <a:ext cx="3834701" cy="3108543"/>
          </a:xfrm>
          <a:prstGeom prst="rect">
            <a:avLst/>
          </a:prstGeom>
          <a:noFill/>
        </p:spPr>
        <p:txBody>
          <a:bodyPr wrap="square" rtlCol="0">
            <a:spAutoFit/>
          </a:bodyPr>
          <a:lstStyle/>
          <a:p>
            <a:r>
              <a:rPr lang="en-GB" sz="2800" dirty="0">
                <a:highlight>
                  <a:srgbClr val="00FFFF"/>
                </a:highlight>
              </a:rPr>
              <a:t>52</a:t>
            </a:r>
            <a:r>
              <a:rPr lang="en-GB" sz="2800" dirty="0"/>
              <a:t> x </a:t>
            </a:r>
            <a:r>
              <a:rPr lang="en-GB" sz="2800" dirty="0">
                <a:highlight>
                  <a:srgbClr val="00FFFF"/>
                </a:highlight>
              </a:rPr>
              <a:t>97</a:t>
            </a:r>
          </a:p>
          <a:p>
            <a:endParaRPr lang="en-GB" sz="2800" dirty="0"/>
          </a:p>
          <a:p>
            <a:r>
              <a:rPr lang="en-GB" sz="2800" dirty="0"/>
              <a:t>                    </a:t>
            </a:r>
            <a:r>
              <a:rPr lang="en-GB" sz="2800" dirty="0">
                <a:solidFill>
                  <a:srgbClr val="FF0000"/>
                </a:solidFill>
              </a:rPr>
              <a:t>TH T U</a:t>
            </a:r>
          </a:p>
          <a:p>
            <a:r>
              <a:rPr lang="en-GB" sz="2800" u="sng" dirty="0"/>
              <a:t>50</a:t>
            </a:r>
            <a:r>
              <a:rPr lang="en-GB" sz="2800" dirty="0"/>
              <a:t> x </a:t>
            </a:r>
            <a:r>
              <a:rPr lang="en-GB" sz="2800" u="sng" dirty="0"/>
              <a:t>100</a:t>
            </a:r>
            <a:r>
              <a:rPr lang="en-GB" sz="2800" dirty="0"/>
              <a:t> = </a:t>
            </a:r>
            <a:r>
              <a:rPr lang="en-GB" sz="2800" u="sng" dirty="0"/>
              <a:t>5</a:t>
            </a:r>
            <a:r>
              <a:rPr lang="en-GB" sz="2800" dirty="0"/>
              <a:t> </a:t>
            </a:r>
            <a:r>
              <a:rPr lang="en-GB" sz="2800" u="sng" dirty="0"/>
              <a:t>0</a:t>
            </a:r>
            <a:r>
              <a:rPr lang="en-GB" sz="2800" dirty="0"/>
              <a:t> </a:t>
            </a:r>
            <a:r>
              <a:rPr lang="en-GB" sz="2800" u="sng" dirty="0"/>
              <a:t>0</a:t>
            </a:r>
            <a:r>
              <a:rPr lang="en-GB" sz="2800" dirty="0"/>
              <a:t> </a:t>
            </a:r>
            <a:r>
              <a:rPr lang="en-GB" sz="2800" u="sng" dirty="0"/>
              <a:t>0</a:t>
            </a:r>
          </a:p>
          <a:p>
            <a:endParaRPr lang="en-GB" sz="2800" dirty="0"/>
          </a:p>
          <a:p>
            <a:r>
              <a:rPr lang="en-GB" sz="2800" dirty="0"/>
              <a:t>	                </a:t>
            </a:r>
            <a:r>
              <a:rPr lang="en-GB" sz="2800" dirty="0">
                <a:solidFill>
                  <a:srgbClr val="FF0000"/>
                </a:solidFill>
              </a:rPr>
              <a:t>THTU</a:t>
            </a:r>
            <a:r>
              <a:rPr lang="en-GB" sz="2800" dirty="0"/>
              <a:t>    </a:t>
            </a:r>
          </a:p>
          <a:p>
            <a:r>
              <a:rPr lang="en-GB" sz="2800" dirty="0"/>
              <a:t>Check: 52 x 97 = 5044  </a:t>
            </a:r>
          </a:p>
        </p:txBody>
      </p:sp>
      <p:cxnSp>
        <p:nvCxnSpPr>
          <p:cNvPr id="4" name="Straight Arrow Connector 3">
            <a:extLst>
              <a:ext uri="{FF2B5EF4-FFF2-40B4-BE49-F238E27FC236}">
                <a16:creationId xmlns:a16="http://schemas.microsoft.com/office/drawing/2014/main" id="{9A4BB8F3-AC94-17C8-4BC5-316DCD4460D0}"/>
              </a:ext>
            </a:extLst>
          </p:cNvPr>
          <p:cNvCxnSpPr/>
          <p:nvPr/>
        </p:nvCxnSpPr>
        <p:spPr>
          <a:xfrm>
            <a:off x="11216640" y="3243072"/>
            <a:ext cx="0"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Google Shape;523;g1cbc77025c4_0_14">
            <a:extLst>
              <a:ext uri="{FF2B5EF4-FFF2-40B4-BE49-F238E27FC236}">
                <a16:creationId xmlns:a16="http://schemas.microsoft.com/office/drawing/2014/main" id="{127072EC-E776-AE97-2371-D28805D6758E}"/>
              </a:ext>
            </a:extLst>
          </p:cNvPr>
          <p:cNvSpPr txBox="1">
            <a:spLocks/>
          </p:cNvSpPr>
          <p:nvPr/>
        </p:nvSpPr>
        <p:spPr>
          <a:xfrm>
            <a:off x="2027237" y="121993"/>
            <a:ext cx="8259763" cy="758825"/>
          </a:xfrm>
          <a:prstGeom prst="rect">
            <a:avLst/>
          </a:prstGeom>
          <a:solidFill>
            <a:schemeClr val="lt1"/>
          </a:solidFill>
          <a:ln>
            <a:noFill/>
          </a:ln>
        </p:spPr>
        <p:txBody>
          <a:bodyPr spcFirstLastPara="1" wrap="square" lIns="91425" tIns="45700" rIns="91425" bIns="45700" anchor="ctr" anchorCtr="0">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accent1"/>
              </a:buClr>
              <a:buSzPts val="3600"/>
              <a:buFont typeface="Arial"/>
              <a:buNone/>
            </a:pPr>
            <a:r>
              <a:rPr lang="en-GB" b="1" dirty="0">
                <a:solidFill>
                  <a:schemeClr val="accent1"/>
                </a:solidFill>
                <a:latin typeface="Arial" panose="020B0604020202020204" pitchFamily="34" charset="0"/>
                <a:cs typeface="Arial" panose="020B0604020202020204" pitchFamily="34" charset="0"/>
              </a:rPr>
              <a:t>Rounding and estimation checks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6" name="Google Shape;556;g1c99aa7f950_0_4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22</a:t>
            </a:fld>
            <a:endParaRPr/>
          </a:p>
        </p:txBody>
      </p:sp>
      <p:sp>
        <p:nvSpPr>
          <p:cNvPr id="555" name="Google Shape;555;g1c99aa7f950_0_40"/>
          <p:cNvSpPr txBox="1">
            <a:spLocks noGrp="1"/>
          </p:cNvSpPr>
          <p:nvPr>
            <p:ph type="title" idx="4294967295"/>
          </p:nvPr>
        </p:nvSpPr>
        <p:spPr>
          <a:xfrm>
            <a:off x="0" y="112713"/>
            <a:ext cx="8528050" cy="830262"/>
          </a:xfrm>
          <a:prstGeom prst="rect">
            <a:avLst/>
          </a:prstGeom>
          <a:solidFill>
            <a:schemeClr val="lt1"/>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Practice</a:t>
            </a:r>
            <a:endParaRPr b="1" dirty="0">
              <a:latin typeface="Arial" panose="020B0604020202020204" pitchFamily="34" charset="0"/>
              <a:cs typeface="Arial" panose="020B0604020202020204" pitchFamily="34" charset="0"/>
            </a:endParaRPr>
          </a:p>
        </p:txBody>
      </p:sp>
      <p:sp>
        <p:nvSpPr>
          <p:cNvPr id="557" name="Google Shape;557;g1c99aa7f950_0_40"/>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558" name="Google Shape;558;g1c99aa7f950_0_40"/>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559" name="Google Shape;559;g1c99aa7f950_0_40"/>
          <p:cNvSpPr txBox="1"/>
          <p:nvPr/>
        </p:nvSpPr>
        <p:spPr>
          <a:xfrm>
            <a:off x="1714925" y="1712725"/>
            <a:ext cx="2926200" cy="4616618"/>
          </a:xfrm>
          <a:prstGeom prst="rect">
            <a:avLst/>
          </a:prstGeom>
          <a:noFill/>
          <a:ln>
            <a:noFill/>
          </a:ln>
        </p:spPr>
        <p:txBody>
          <a:bodyPr spcFirstLastPara="1" wrap="square" lIns="91425" tIns="91425" rIns="91425" bIns="91425" anchor="t" anchorCtr="0">
            <a:spAutoFit/>
          </a:bodyPr>
          <a:lstStyle/>
          <a:p>
            <a:pPr marL="457200" marR="0" lvl="0" indent="-381000" algn="l" rtl="0">
              <a:lnSpc>
                <a:spcPct val="150000"/>
              </a:lnSpc>
              <a:spcBef>
                <a:spcPts val="0"/>
              </a:spcBef>
              <a:spcAft>
                <a:spcPts val="0"/>
              </a:spcAft>
              <a:buClr>
                <a:schemeClr val="dk1"/>
              </a:buClr>
              <a:buSzPts val="2400"/>
              <a:buFont typeface="Arial"/>
              <a:buAutoNum type="arabicParenR"/>
            </a:pPr>
            <a:r>
              <a:rPr lang="en-GB" sz="2400" dirty="0">
                <a:solidFill>
                  <a:schemeClr val="dk1"/>
                </a:solidFill>
                <a:latin typeface="Arial" panose="020B0604020202020204" pitchFamily="34" charset="0"/>
                <a:cs typeface="Arial" panose="020B0604020202020204" pitchFamily="34" charset="0"/>
              </a:rPr>
              <a:t>35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7</a:t>
            </a:r>
            <a:endParaRPr sz="2400" b="0" i="0" u="none" strike="noStrike" cap="none" dirty="0">
              <a:solidFill>
                <a:schemeClr val="dk1"/>
              </a:solidFill>
              <a:latin typeface="Arial" panose="020B0604020202020204" pitchFamily="34" charset="0"/>
              <a:cs typeface="Arial" panose="020B0604020202020204" pitchFamily="34" charset="0"/>
              <a:sym typeface="Arial"/>
            </a:endParaRPr>
          </a:p>
          <a:p>
            <a:pPr marL="457200" marR="0" lvl="0" indent="-381000" algn="l" rtl="0">
              <a:lnSpc>
                <a:spcPct val="150000"/>
              </a:lnSpc>
              <a:spcBef>
                <a:spcPts val="0"/>
              </a:spcBef>
              <a:spcAft>
                <a:spcPts val="0"/>
              </a:spcAft>
              <a:buClr>
                <a:schemeClr val="dk1"/>
              </a:buClr>
              <a:buSzPts val="2400"/>
              <a:buFont typeface="Arial"/>
              <a:buAutoNum type="arabicParenR"/>
            </a:pPr>
            <a:r>
              <a:rPr lang="en-GB" sz="2400" dirty="0">
                <a:solidFill>
                  <a:schemeClr val="dk1"/>
                </a:solidFill>
                <a:latin typeface="Arial" panose="020B0604020202020204" pitchFamily="34" charset="0"/>
                <a:cs typeface="Arial" panose="020B0604020202020204" pitchFamily="34" charset="0"/>
              </a:rPr>
              <a:t>7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70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35 </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72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 </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720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£721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£721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360</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£3.5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7.00 </a:t>
            </a:r>
            <a:endParaRPr sz="2400" dirty="0">
              <a:solidFill>
                <a:schemeClr val="dk1"/>
              </a:solidFill>
              <a:latin typeface="Arial" panose="020B0604020202020204" pitchFamily="34" charset="0"/>
              <a:cs typeface="Arial" panose="020B0604020202020204" pitchFamily="34" charset="0"/>
            </a:endParaRPr>
          </a:p>
        </p:txBody>
      </p:sp>
      <p:sp>
        <p:nvSpPr>
          <p:cNvPr id="560" name="Google Shape;560;g1c99aa7f950_0_40"/>
          <p:cNvSpPr txBox="1"/>
          <p:nvPr/>
        </p:nvSpPr>
        <p:spPr>
          <a:xfrm>
            <a:off x="7116175" y="1712725"/>
            <a:ext cx="3527400" cy="4616618"/>
          </a:xfrm>
          <a:prstGeom prst="rect">
            <a:avLst/>
          </a:prstGeom>
          <a:noFill/>
          <a:ln>
            <a:noFill/>
          </a:ln>
        </p:spPr>
        <p:txBody>
          <a:bodyPr spcFirstLastPara="1" wrap="square" lIns="91425" tIns="91425" rIns="91425" bIns="91425" anchor="t" anchorCtr="0">
            <a:spAutoFit/>
          </a:bodyPr>
          <a:lstStyle/>
          <a:p>
            <a:pPr marL="457200" marR="0" lvl="0" indent="-381000" algn="l" rtl="0">
              <a:lnSpc>
                <a:spcPct val="150000"/>
              </a:lnSpc>
              <a:spcBef>
                <a:spcPts val="0"/>
              </a:spcBef>
              <a:spcAft>
                <a:spcPts val="0"/>
              </a:spcAft>
              <a:buClr>
                <a:schemeClr val="dk1"/>
              </a:buClr>
              <a:buSzPts val="2400"/>
              <a:buFont typeface="Arial"/>
              <a:buAutoNum type="arabicParenR"/>
            </a:pPr>
            <a:r>
              <a:rPr lang="en-GB" sz="2400" dirty="0">
                <a:solidFill>
                  <a:schemeClr val="dk1"/>
                </a:solidFill>
                <a:latin typeface="Arial" panose="020B0604020202020204" pitchFamily="34" charset="0"/>
                <a:cs typeface="Arial" panose="020B0604020202020204" pitchFamily="34" charset="0"/>
              </a:rPr>
              <a:t>3.5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7</a:t>
            </a:r>
            <a:endParaRPr sz="2400" b="0" i="0" u="none" strike="noStrike" cap="none" dirty="0">
              <a:solidFill>
                <a:schemeClr val="dk1"/>
              </a:solidFill>
              <a:latin typeface="Arial" panose="020B0604020202020204" pitchFamily="34" charset="0"/>
              <a:cs typeface="Arial" panose="020B0604020202020204" pitchFamily="34" charset="0"/>
              <a:sym typeface="Arial"/>
            </a:endParaRPr>
          </a:p>
          <a:p>
            <a:pPr marL="457200" marR="0" lvl="0" indent="-381000" algn="l" rtl="0">
              <a:lnSpc>
                <a:spcPct val="150000"/>
              </a:lnSpc>
              <a:spcBef>
                <a:spcPts val="0"/>
              </a:spcBef>
              <a:spcAft>
                <a:spcPts val="0"/>
              </a:spcAft>
              <a:buClr>
                <a:schemeClr val="dk1"/>
              </a:buClr>
              <a:buSzPts val="2400"/>
              <a:buFont typeface="Arial"/>
              <a:buAutoNum type="arabicParenR"/>
            </a:pPr>
            <a:r>
              <a:rPr lang="en-GB" sz="2400" dirty="0">
                <a:solidFill>
                  <a:schemeClr val="dk1"/>
                </a:solidFill>
                <a:latin typeface="Arial" panose="020B0604020202020204" pitchFamily="34" charset="0"/>
                <a:cs typeface="Arial" panose="020B0604020202020204" pitchFamily="34" charset="0"/>
              </a:rPr>
              <a:t>7.5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70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3.5 </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£7.20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3.60 </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£720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3.60</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72.1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£721.01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360.10</a:t>
            </a:r>
            <a:endParaRPr sz="2400" dirty="0">
              <a:solidFill>
                <a:schemeClr val="dk1"/>
              </a:solidFill>
              <a:latin typeface="Arial" panose="020B0604020202020204" pitchFamily="34" charset="0"/>
              <a:cs typeface="Arial" panose="020B0604020202020204" pitchFamily="34" charset="0"/>
            </a:endParaRPr>
          </a:p>
          <a:p>
            <a:pPr marL="457200" marR="0" lvl="0" indent="-381000" algn="l" rtl="0">
              <a:lnSpc>
                <a:spcPct val="150000"/>
              </a:lnSpc>
              <a:spcBef>
                <a:spcPts val="0"/>
              </a:spcBef>
              <a:spcAft>
                <a:spcPts val="0"/>
              </a:spcAft>
              <a:buClr>
                <a:schemeClr val="dk1"/>
              </a:buClr>
              <a:buSzPts val="2400"/>
              <a:buAutoNum type="arabicParenR"/>
            </a:pPr>
            <a:r>
              <a:rPr lang="en-GB" sz="2400" dirty="0">
                <a:solidFill>
                  <a:schemeClr val="dk1"/>
                </a:solidFill>
                <a:latin typeface="Arial" panose="020B0604020202020204" pitchFamily="34" charset="0"/>
                <a:cs typeface="Arial" panose="020B0604020202020204" pitchFamily="34" charset="0"/>
              </a:rPr>
              <a:t>£3.55 </a:t>
            </a:r>
            <a:r>
              <a:rPr lang="en-GB" sz="2400" dirty="0">
                <a:solidFill>
                  <a:schemeClr val="tx1"/>
                </a:solidFill>
                <a:latin typeface="Arial" panose="020B0604020202020204" pitchFamily="34" charset="0"/>
                <a:ea typeface="Arial Rounded"/>
                <a:cs typeface="Arial" panose="020B0604020202020204" pitchFamily="34" charset="0"/>
                <a:sym typeface="Arial Rounded"/>
              </a:rPr>
              <a:t>×</a:t>
            </a:r>
            <a:r>
              <a:rPr lang="en-GB" sz="2400" dirty="0">
                <a:solidFill>
                  <a:schemeClr val="dk1"/>
                </a:solidFill>
                <a:latin typeface="Arial" panose="020B0604020202020204" pitchFamily="34" charset="0"/>
                <a:cs typeface="Arial" panose="020B0604020202020204" pitchFamily="34" charset="0"/>
              </a:rPr>
              <a:t> 7.05 </a:t>
            </a:r>
            <a:endParaRPr sz="2400" dirty="0">
              <a:solidFill>
                <a:schemeClr val="dk1"/>
              </a:solidFill>
              <a:latin typeface="Arial" panose="020B0604020202020204" pitchFamily="34" charset="0"/>
              <a:cs typeface="Arial" panose="020B0604020202020204" pitchFamily="34" charset="0"/>
            </a:endParaRPr>
          </a:p>
        </p:txBody>
      </p:sp>
      <p:sp>
        <p:nvSpPr>
          <p:cNvPr id="561" name="Google Shape;561;g1c99aa7f950_0_40"/>
          <p:cNvSpPr txBox="1"/>
          <p:nvPr/>
        </p:nvSpPr>
        <p:spPr>
          <a:xfrm>
            <a:off x="946450" y="1158625"/>
            <a:ext cx="2926200"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None/>
            </a:pPr>
            <a:r>
              <a:rPr lang="en-GB" sz="2400" b="1" dirty="0">
                <a:solidFill>
                  <a:schemeClr val="dk1"/>
                </a:solidFill>
                <a:latin typeface="Arial" panose="020B0604020202020204" pitchFamily="34" charset="0"/>
                <a:cs typeface="Arial" panose="020B0604020202020204" pitchFamily="34" charset="0"/>
              </a:rPr>
              <a:t>Set 1</a:t>
            </a:r>
            <a:endParaRPr sz="2400" b="1" dirty="0">
              <a:solidFill>
                <a:schemeClr val="dk1"/>
              </a:solidFill>
              <a:latin typeface="Arial" panose="020B0604020202020204" pitchFamily="34" charset="0"/>
              <a:cs typeface="Arial" panose="020B0604020202020204" pitchFamily="34" charset="0"/>
            </a:endParaRPr>
          </a:p>
        </p:txBody>
      </p:sp>
      <p:sp>
        <p:nvSpPr>
          <p:cNvPr id="562" name="Google Shape;562;g1c99aa7f950_0_40"/>
          <p:cNvSpPr txBox="1"/>
          <p:nvPr/>
        </p:nvSpPr>
        <p:spPr>
          <a:xfrm>
            <a:off x="6227286" y="1158625"/>
            <a:ext cx="2926200"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50000"/>
              </a:lnSpc>
              <a:spcBef>
                <a:spcPts val="0"/>
              </a:spcBef>
              <a:spcAft>
                <a:spcPts val="0"/>
              </a:spcAft>
              <a:buNone/>
            </a:pPr>
            <a:r>
              <a:rPr lang="en-GB" sz="2400" b="1" dirty="0">
                <a:solidFill>
                  <a:schemeClr val="dk1"/>
                </a:solidFill>
                <a:latin typeface="Arial" panose="020B0604020202020204" pitchFamily="34" charset="0"/>
                <a:cs typeface="Arial" panose="020B0604020202020204" pitchFamily="34" charset="0"/>
              </a:rPr>
              <a:t>Set 2</a:t>
            </a:r>
            <a:endParaRPr sz="2400" b="1" dirty="0">
              <a:solidFill>
                <a:schemeClr val="dk1"/>
              </a:solidFill>
              <a:latin typeface="Arial" panose="020B0604020202020204" pitchFamily="34" charset="0"/>
              <a:cs typeface="Arial" panose="020B0604020202020204" pitchFamily="34" charset="0"/>
            </a:endParaRPr>
          </a:p>
        </p:txBody>
      </p:sp>
      <p:grpSp>
        <p:nvGrpSpPr>
          <p:cNvPr id="2" name="Group 1" descr="Worksheet available icon">
            <a:extLst>
              <a:ext uri="{FF2B5EF4-FFF2-40B4-BE49-F238E27FC236}">
                <a16:creationId xmlns:a16="http://schemas.microsoft.com/office/drawing/2014/main" id="{2B844127-4ADB-95F9-D8B4-A8457150DCC3}"/>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22B5E941-D383-3158-4AE1-E3367618DA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4" name="TextBox 3">
              <a:extLst>
                <a:ext uri="{FF2B5EF4-FFF2-40B4-BE49-F238E27FC236}">
                  <a16:creationId xmlns:a16="http://schemas.microsoft.com/office/drawing/2014/main" id="{03715DE1-72B3-CD68-C26E-40241195493A}"/>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g1cbc77025c4_1_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23</a:t>
            </a:fld>
            <a:endParaRPr/>
          </a:p>
        </p:txBody>
      </p:sp>
      <p:sp>
        <p:nvSpPr>
          <p:cNvPr id="568" name="Google Shape;568;g1cbc77025c4_1_5"/>
          <p:cNvSpPr txBox="1">
            <a:spLocks noGrp="1"/>
          </p:cNvSpPr>
          <p:nvPr>
            <p:ph type="title" idx="4294967295"/>
          </p:nvPr>
        </p:nvSpPr>
        <p:spPr>
          <a:xfrm>
            <a:off x="0" y="112713"/>
            <a:ext cx="8528050" cy="830262"/>
          </a:xfrm>
          <a:prstGeom prst="rect">
            <a:avLst/>
          </a:prstGeom>
          <a:solidFill>
            <a:schemeClr val="lt1"/>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a:solidFill>
                  <a:schemeClr val="accent1"/>
                </a:solidFill>
                <a:latin typeface="Arial" panose="020B0604020202020204" pitchFamily="34" charset="0"/>
                <a:cs typeface="Arial" panose="020B0604020202020204" pitchFamily="34" charset="0"/>
              </a:rPr>
              <a:t>Practice</a:t>
            </a:r>
            <a:endParaRPr b="1">
              <a:latin typeface="Arial" panose="020B0604020202020204" pitchFamily="34" charset="0"/>
              <a:cs typeface="Arial" panose="020B0604020202020204" pitchFamily="34" charset="0"/>
            </a:endParaRPr>
          </a:p>
        </p:txBody>
      </p:sp>
      <p:sp>
        <p:nvSpPr>
          <p:cNvPr id="570" name="Google Shape;570;g1cbc77025c4_1_5"/>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571" name="Google Shape;571;g1cbc77025c4_1_5"/>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572" name="Google Shape;572;g1cbc77025c4_1_5"/>
          <p:cNvSpPr txBox="1"/>
          <p:nvPr/>
        </p:nvSpPr>
        <p:spPr>
          <a:xfrm>
            <a:off x="1113150" y="1091675"/>
            <a:ext cx="10440418" cy="5262949"/>
          </a:xfrm>
          <a:prstGeom prst="rect">
            <a:avLst/>
          </a:prstGeom>
          <a:noFill/>
          <a:ln>
            <a:noFill/>
          </a:ln>
        </p:spPr>
        <p:txBody>
          <a:bodyPr spcFirstLastPara="1" wrap="square" lIns="91425" tIns="91425" rIns="91425" bIns="91425" anchor="t" anchorCtr="0">
            <a:spAutoFit/>
          </a:bodyPr>
          <a:lstStyle/>
          <a:p>
            <a:pPr marL="95250" marR="0" lvl="0" algn="l" rtl="0">
              <a:lnSpc>
                <a:spcPct val="150000"/>
              </a:lnSpc>
              <a:spcBef>
                <a:spcPts val="0"/>
              </a:spcBef>
              <a:spcAft>
                <a:spcPts val="0"/>
              </a:spcAft>
              <a:buClr>
                <a:schemeClr val="dk1"/>
              </a:buClr>
              <a:buSzPts val="2100"/>
            </a:pPr>
            <a:r>
              <a:rPr lang="en-GB" sz="2000" dirty="0">
                <a:solidFill>
                  <a:schemeClr val="dk1"/>
                </a:solidFill>
                <a:latin typeface="Arial" panose="020B0604020202020204" pitchFamily="34" charset="0"/>
                <a:cs typeface="Arial" panose="020B0604020202020204" pitchFamily="34" charset="0"/>
              </a:rPr>
              <a:t>Rachel works at a shop and is paid £7.60 per hour. She works for 12 hours a week.	</a:t>
            </a:r>
            <a:endParaRPr sz="2000" dirty="0">
              <a:solidFill>
                <a:schemeClr val="dk1"/>
              </a:solidFill>
              <a:latin typeface="Arial" panose="020B0604020202020204" pitchFamily="34" charset="0"/>
              <a:cs typeface="Arial" panose="020B0604020202020204" pitchFamily="34" charset="0"/>
            </a:endParaRPr>
          </a:p>
          <a:p>
            <a:pPr marL="457200" marR="0" lvl="0" indent="0" algn="l" rtl="0">
              <a:lnSpc>
                <a:spcPct val="150000"/>
              </a:lnSpc>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Work out how much Rachel is paid. </a:t>
            </a:r>
            <a:endParaRPr sz="2000" b="1" dirty="0">
              <a:solidFill>
                <a:schemeClr val="dk1"/>
              </a:solidFill>
              <a:latin typeface="Arial" panose="020B0604020202020204" pitchFamily="34" charset="0"/>
              <a:cs typeface="Arial" panose="020B0604020202020204" pitchFamily="34" charset="0"/>
            </a:endParaRPr>
          </a:p>
          <a:p>
            <a:pPr marL="0" marR="0" lvl="0" indent="0" algn="l" rtl="0">
              <a:lnSpc>
                <a:spcPct val="150000"/>
              </a:lnSpc>
              <a:spcBef>
                <a:spcPts val="0"/>
              </a:spcBef>
              <a:spcAft>
                <a:spcPts val="0"/>
              </a:spcAft>
              <a:buNone/>
            </a:pPr>
            <a:endParaRPr sz="2000" b="1" dirty="0">
              <a:solidFill>
                <a:schemeClr val="dk1"/>
              </a:solidFill>
              <a:latin typeface="Arial" panose="020B0604020202020204" pitchFamily="34" charset="0"/>
              <a:cs typeface="Arial" panose="020B0604020202020204" pitchFamily="34" charset="0"/>
            </a:endParaRPr>
          </a:p>
          <a:p>
            <a:pPr marL="95250" marR="0" lvl="0" algn="l" rtl="0">
              <a:lnSpc>
                <a:spcPct val="150000"/>
              </a:lnSpc>
              <a:spcBef>
                <a:spcPts val="0"/>
              </a:spcBef>
              <a:spcAft>
                <a:spcPts val="0"/>
              </a:spcAft>
              <a:buClr>
                <a:schemeClr val="dk1"/>
              </a:buClr>
              <a:buSzPts val="2100"/>
            </a:pPr>
            <a:r>
              <a:rPr lang="en-GB" sz="2000" dirty="0">
                <a:solidFill>
                  <a:schemeClr val="dk1"/>
                </a:solidFill>
                <a:latin typeface="Arial" panose="020B0604020202020204" pitchFamily="34" charset="0"/>
                <a:cs typeface="Arial" panose="020B0604020202020204" pitchFamily="34" charset="0"/>
              </a:rPr>
              <a:t>Ahmed is fitting a new carpet in his living room, it is a rectangle shape.  </a:t>
            </a:r>
          </a:p>
          <a:p>
            <a:pPr marL="95250" marR="0" lvl="0" algn="l" rtl="0">
              <a:lnSpc>
                <a:spcPct val="150000"/>
              </a:lnSpc>
              <a:spcBef>
                <a:spcPts val="0"/>
              </a:spcBef>
              <a:spcAft>
                <a:spcPts val="0"/>
              </a:spcAft>
              <a:buClr>
                <a:schemeClr val="dk1"/>
              </a:buClr>
              <a:buSzPts val="2100"/>
            </a:pPr>
            <a:r>
              <a:rPr lang="en-GB" sz="2000" dirty="0">
                <a:solidFill>
                  <a:schemeClr val="dk1"/>
                </a:solidFill>
                <a:latin typeface="Arial" panose="020B0604020202020204" pitchFamily="34" charset="0"/>
                <a:cs typeface="Arial" panose="020B0604020202020204" pitchFamily="34" charset="0"/>
              </a:rPr>
              <a:t>The room is 4.5</a:t>
            </a:r>
            <a:r>
              <a:rPr lang="en-GB" sz="1000" dirty="0">
                <a:solidFill>
                  <a:schemeClr val="dk1"/>
                </a:solidFill>
                <a:latin typeface="Arial" panose="020B0604020202020204" pitchFamily="34" charset="0"/>
                <a:cs typeface="Arial" panose="020B0604020202020204" pitchFamily="34" charset="0"/>
              </a:rPr>
              <a:t> </a:t>
            </a:r>
            <a:r>
              <a:rPr lang="en-GB" sz="2000" dirty="0">
                <a:solidFill>
                  <a:schemeClr val="dk1"/>
                </a:solidFill>
                <a:latin typeface="Arial" panose="020B0604020202020204" pitchFamily="34" charset="0"/>
                <a:cs typeface="Arial" panose="020B0604020202020204" pitchFamily="34" charset="0"/>
              </a:rPr>
              <a:t>m by 5.2</a:t>
            </a:r>
            <a:r>
              <a:rPr lang="en-GB" sz="1000" dirty="0">
                <a:solidFill>
                  <a:schemeClr val="dk1"/>
                </a:solidFill>
                <a:latin typeface="Arial" panose="020B0604020202020204" pitchFamily="34" charset="0"/>
                <a:cs typeface="Arial" panose="020B0604020202020204" pitchFamily="34" charset="0"/>
              </a:rPr>
              <a:t> </a:t>
            </a:r>
            <a:r>
              <a:rPr lang="en-GB" sz="2000" dirty="0">
                <a:solidFill>
                  <a:schemeClr val="dk1"/>
                </a:solidFill>
                <a:latin typeface="Arial" panose="020B0604020202020204" pitchFamily="34" charset="0"/>
                <a:cs typeface="Arial" panose="020B0604020202020204" pitchFamily="34" charset="0"/>
              </a:rPr>
              <a:t>m. 						</a:t>
            </a:r>
            <a:endParaRPr sz="2000" dirty="0">
              <a:solidFill>
                <a:schemeClr val="dk1"/>
              </a:solidFill>
              <a:latin typeface="Arial" panose="020B0604020202020204" pitchFamily="34" charset="0"/>
              <a:cs typeface="Arial" panose="020B0604020202020204" pitchFamily="34" charset="0"/>
            </a:endParaRPr>
          </a:p>
          <a:p>
            <a:pPr marL="457200" marR="0" lvl="0" indent="0" algn="l" rtl="0">
              <a:lnSpc>
                <a:spcPct val="150000"/>
              </a:lnSpc>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How many square metres does he need?</a:t>
            </a:r>
            <a:endParaRPr sz="2000" b="1" dirty="0">
              <a:solidFill>
                <a:schemeClr val="dk1"/>
              </a:solidFill>
              <a:latin typeface="Arial" panose="020B0604020202020204" pitchFamily="34" charset="0"/>
              <a:cs typeface="Arial" panose="020B0604020202020204" pitchFamily="34" charset="0"/>
            </a:endParaRPr>
          </a:p>
          <a:p>
            <a:pPr marL="457200" marR="0" lvl="0" indent="0" algn="l" rtl="0">
              <a:lnSpc>
                <a:spcPct val="150000"/>
              </a:lnSpc>
              <a:spcBef>
                <a:spcPts val="0"/>
              </a:spcBef>
              <a:spcAft>
                <a:spcPts val="0"/>
              </a:spcAft>
              <a:buNone/>
            </a:pPr>
            <a:endParaRPr sz="2000" b="1" dirty="0">
              <a:solidFill>
                <a:schemeClr val="dk1"/>
              </a:solidFill>
              <a:latin typeface="Arial" panose="020B0604020202020204" pitchFamily="34" charset="0"/>
              <a:cs typeface="Arial" panose="020B0604020202020204" pitchFamily="34" charset="0"/>
            </a:endParaRPr>
          </a:p>
          <a:p>
            <a:pPr marL="95250" marR="0" lvl="0" algn="l" rtl="0">
              <a:lnSpc>
                <a:spcPct val="150000"/>
              </a:lnSpc>
              <a:spcBef>
                <a:spcPts val="0"/>
              </a:spcBef>
              <a:spcAft>
                <a:spcPts val="0"/>
              </a:spcAft>
              <a:buClr>
                <a:schemeClr val="dk1"/>
              </a:buClr>
              <a:buSzPts val="2100"/>
            </a:pPr>
            <a:r>
              <a:rPr lang="en-GB" sz="2000" dirty="0">
                <a:solidFill>
                  <a:schemeClr val="dk1"/>
                </a:solidFill>
                <a:latin typeface="Arial" panose="020B0604020202020204" pitchFamily="34" charset="0"/>
                <a:cs typeface="Arial" panose="020B0604020202020204" pitchFamily="34" charset="0"/>
              </a:rPr>
              <a:t>Adam changes £180 into Euros. </a:t>
            </a:r>
            <a:endParaRPr sz="2000" dirty="0">
              <a:solidFill>
                <a:schemeClr val="dk1"/>
              </a:solidFill>
              <a:latin typeface="Arial" panose="020B0604020202020204" pitchFamily="34" charset="0"/>
              <a:cs typeface="Arial" panose="020B0604020202020204" pitchFamily="34" charset="0"/>
            </a:endParaRPr>
          </a:p>
          <a:p>
            <a:pPr marL="457200" marR="0" lvl="0" indent="0" algn="l" rtl="0">
              <a:lnSpc>
                <a:spcPct val="150000"/>
              </a:lnSpc>
              <a:spcBef>
                <a:spcPts val="0"/>
              </a:spcBef>
              <a:spcAft>
                <a:spcPts val="0"/>
              </a:spcAft>
              <a:buNone/>
            </a:pPr>
            <a:r>
              <a:rPr lang="en-GB" sz="2000" dirty="0">
                <a:solidFill>
                  <a:schemeClr val="dk1"/>
                </a:solidFill>
                <a:latin typeface="Arial" panose="020B0604020202020204" pitchFamily="34" charset="0"/>
                <a:cs typeface="Arial" panose="020B0604020202020204" pitchFamily="34" charset="0"/>
              </a:rPr>
              <a:t>The exchange rate is £1 to </a:t>
            </a:r>
            <a:r>
              <a:rPr lang="en-GB" sz="2000" dirty="0">
                <a:solidFill>
                  <a:srgbClr val="202124"/>
                </a:solidFill>
                <a:highlight>
                  <a:srgbClr val="FFFFFF"/>
                </a:highlight>
                <a:latin typeface="Arial" panose="020B0604020202020204" pitchFamily="34" charset="0"/>
                <a:cs typeface="Arial" panose="020B0604020202020204" pitchFamily="34" charset="0"/>
              </a:rPr>
              <a:t>€1.13. </a:t>
            </a:r>
            <a:endParaRPr sz="2000" dirty="0">
              <a:solidFill>
                <a:srgbClr val="202124"/>
              </a:solidFill>
              <a:highlight>
                <a:srgbClr val="FFFFFF"/>
              </a:highlight>
              <a:latin typeface="Arial" panose="020B0604020202020204" pitchFamily="34" charset="0"/>
              <a:cs typeface="Arial" panose="020B0604020202020204" pitchFamily="34" charset="0"/>
            </a:endParaRPr>
          </a:p>
          <a:p>
            <a:pPr marL="457200" marR="0" lvl="0" indent="0" algn="l" rtl="0">
              <a:lnSpc>
                <a:spcPct val="150000"/>
              </a:lnSpc>
              <a:spcBef>
                <a:spcPts val="0"/>
              </a:spcBef>
              <a:spcAft>
                <a:spcPts val="0"/>
              </a:spcAft>
              <a:buNone/>
            </a:pPr>
            <a:r>
              <a:rPr lang="en-GB" sz="2000" b="1" dirty="0">
                <a:solidFill>
                  <a:srgbClr val="202124"/>
                </a:solidFill>
                <a:highlight>
                  <a:srgbClr val="FFFFFF"/>
                </a:highlight>
                <a:latin typeface="Arial" panose="020B0604020202020204" pitchFamily="34" charset="0"/>
                <a:cs typeface="Arial" panose="020B0604020202020204" pitchFamily="34" charset="0"/>
              </a:rPr>
              <a:t>How many Euros does he receive?</a:t>
            </a:r>
            <a:endParaRPr sz="2000" b="1" dirty="0">
              <a:solidFill>
                <a:srgbClr val="202124"/>
              </a:solidFill>
              <a:highlight>
                <a:srgbClr val="FFFFFF"/>
              </a:highlight>
              <a:latin typeface="Arial" panose="020B0604020202020204" pitchFamily="34" charset="0"/>
              <a:cs typeface="Arial" panose="020B0604020202020204" pitchFamily="34" charset="0"/>
            </a:endParaRPr>
          </a:p>
          <a:p>
            <a:pPr marL="457200" marR="0" lvl="0" indent="0" algn="ctr" rtl="0">
              <a:lnSpc>
                <a:spcPct val="150000"/>
              </a:lnSpc>
              <a:spcBef>
                <a:spcPts val="0"/>
              </a:spcBef>
              <a:spcAft>
                <a:spcPts val="0"/>
              </a:spcAft>
              <a:buNone/>
            </a:pPr>
            <a:endParaRPr sz="2000" b="1" dirty="0">
              <a:solidFill>
                <a:schemeClr val="dk1"/>
              </a:solidFill>
              <a:latin typeface="Arial" panose="020B0604020202020204" pitchFamily="34" charset="0"/>
              <a:cs typeface="Arial" panose="020B0604020202020204" pitchFamily="34" charset="0"/>
            </a:endParaRPr>
          </a:p>
        </p:txBody>
      </p:sp>
      <p:grpSp>
        <p:nvGrpSpPr>
          <p:cNvPr id="2" name="Group 1" descr="Worksheet available icon">
            <a:extLst>
              <a:ext uri="{FF2B5EF4-FFF2-40B4-BE49-F238E27FC236}">
                <a16:creationId xmlns:a16="http://schemas.microsoft.com/office/drawing/2014/main" id="{5741DC40-ACBF-3A66-7130-F27CDF8D8319}"/>
              </a:ext>
            </a:extLst>
          </p:cNvPr>
          <p:cNvGrpSpPr/>
          <p:nvPr/>
        </p:nvGrpSpPr>
        <p:grpSpPr>
          <a:xfrm>
            <a:off x="9495879" y="211521"/>
            <a:ext cx="2102384" cy="753403"/>
            <a:chOff x="9495879" y="211521"/>
            <a:chExt cx="2102384" cy="753403"/>
          </a:xfrm>
        </p:grpSpPr>
        <p:pic>
          <p:nvPicPr>
            <p:cNvPr id="3" name="Graphic 6" descr="Document">
              <a:extLst>
                <a:ext uri="{FF2B5EF4-FFF2-40B4-BE49-F238E27FC236}">
                  <a16:creationId xmlns:a16="http://schemas.microsoft.com/office/drawing/2014/main" id="{2E1C7BBC-2509-EBA8-B229-F8B42972B4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4" name="TextBox 3">
              <a:extLst>
                <a:ext uri="{FF2B5EF4-FFF2-40B4-BE49-F238E27FC236}">
                  <a16:creationId xmlns:a16="http://schemas.microsoft.com/office/drawing/2014/main" id="{42F2754B-51F8-3F12-31B3-682A6AC66223}"/>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9" name="Google Shape;579;p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24</a:t>
            </a:fld>
            <a:endParaRPr/>
          </a:p>
        </p:txBody>
      </p:sp>
      <p:sp>
        <p:nvSpPr>
          <p:cNvPr id="578" name="Google Shape;578;p5"/>
          <p:cNvSpPr txBox="1">
            <a:spLocks noGrp="1"/>
          </p:cNvSpPr>
          <p:nvPr>
            <p:ph type="title" idx="4294967295"/>
          </p:nvPr>
        </p:nvSpPr>
        <p:spPr>
          <a:xfrm>
            <a:off x="1524000" y="106719"/>
            <a:ext cx="9144000"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Method selection</a:t>
            </a:r>
            <a:endParaRPr dirty="0">
              <a:latin typeface="Arial" panose="020B0604020202020204" pitchFamily="34" charset="0"/>
              <a:cs typeface="Arial" panose="020B0604020202020204" pitchFamily="34" charset="0"/>
            </a:endParaRPr>
          </a:p>
        </p:txBody>
      </p:sp>
      <p:pic>
        <p:nvPicPr>
          <p:cNvPr id="580" name="Google Shape;580;p5"/>
          <p:cNvPicPr preferRelativeResize="0"/>
          <p:nvPr/>
        </p:nvPicPr>
        <p:blipFill rotWithShape="1">
          <a:blip r:embed="rId3">
            <a:alphaModFix/>
          </a:blip>
          <a:srcRect/>
          <a:stretch/>
        </p:blipFill>
        <p:spPr>
          <a:xfrm>
            <a:off x="855453" y="1215478"/>
            <a:ext cx="914400" cy="914400"/>
          </a:xfrm>
          <a:prstGeom prst="rect">
            <a:avLst/>
          </a:prstGeom>
          <a:noFill/>
          <a:ln>
            <a:noFill/>
          </a:ln>
        </p:spPr>
      </p:pic>
      <p:grpSp>
        <p:nvGrpSpPr>
          <p:cNvPr id="581" name="Google Shape;581;p5"/>
          <p:cNvGrpSpPr/>
          <p:nvPr/>
        </p:nvGrpSpPr>
        <p:grpSpPr>
          <a:xfrm>
            <a:off x="1769850" y="1470825"/>
            <a:ext cx="8212200" cy="4700007"/>
            <a:chOff x="1259457" y="1949570"/>
            <a:chExt cx="8212200" cy="3381300"/>
          </a:xfrm>
        </p:grpSpPr>
        <p:sp>
          <p:nvSpPr>
            <p:cNvPr id="582" name="Google Shape;582;p5"/>
            <p:cNvSpPr txBox="1"/>
            <p:nvPr/>
          </p:nvSpPr>
          <p:spPr>
            <a:xfrm>
              <a:off x="1259457" y="1949570"/>
              <a:ext cx="1990200" cy="376500"/>
            </a:xfrm>
            <a:prstGeom prst="rect">
              <a:avLst/>
            </a:prstGeom>
            <a:solidFill>
              <a:schemeClr val="accent1"/>
            </a:solid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Arial" panose="020B0604020202020204" pitchFamily="34" charset="0"/>
                  <a:cs typeface="Arial" panose="020B0604020202020204" pitchFamily="34" charset="0"/>
                  <a:sym typeface="Arial"/>
                </a:rPr>
                <a:t>KEY IDEA</a:t>
              </a:r>
              <a:endParaRPr sz="1800" b="0" i="0" u="none" strike="noStrike" cap="none">
                <a:solidFill>
                  <a:schemeClr val="dk1"/>
                </a:solidFill>
                <a:latin typeface="Arial" panose="020B0604020202020204" pitchFamily="34" charset="0"/>
                <a:ea typeface="Calibri"/>
                <a:cs typeface="Arial" panose="020B0604020202020204" pitchFamily="34" charset="0"/>
                <a:sym typeface="Calibri"/>
              </a:endParaRPr>
            </a:p>
          </p:txBody>
        </p:sp>
        <p:sp>
          <p:nvSpPr>
            <p:cNvPr id="583" name="Google Shape;583;p5"/>
            <p:cNvSpPr/>
            <p:nvPr/>
          </p:nvSpPr>
          <p:spPr>
            <a:xfrm>
              <a:off x="1259457" y="1949570"/>
              <a:ext cx="8212200" cy="3381300"/>
            </a:xfrm>
            <a:prstGeom prst="rect">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grpSp>
      <p:sp>
        <p:nvSpPr>
          <p:cNvPr id="584" name="Google Shape;584;p5"/>
          <p:cNvSpPr txBox="1"/>
          <p:nvPr/>
        </p:nvSpPr>
        <p:spPr>
          <a:xfrm>
            <a:off x="2043531" y="2181054"/>
            <a:ext cx="7551000" cy="45254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dk1"/>
                </a:solidFill>
                <a:latin typeface="Arial" panose="020B0604020202020204" pitchFamily="34" charset="0"/>
                <a:cs typeface="Arial" panose="020B0604020202020204" pitchFamily="34" charset="0"/>
                <a:sym typeface="Arial"/>
              </a:rPr>
              <a:t>There are many methods we could select when multiplying numbers. </a:t>
            </a:r>
            <a:endParaRPr sz="2800" b="0" i="0" u="none" strike="noStrike" cap="none" dirty="0">
              <a:solidFill>
                <a:schemeClr val="dk1"/>
              </a:solidFill>
              <a:latin typeface="Arial" panose="020B0604020202020204" pitchFamily="34" charset="0"/>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2800"/>
              <a:buFont typeface="Arial"/>
              <a:buNone/>
            </a:pPr>
            <a:r>
              <a:rPr lang="en-GB" sz="2800" b="0" i="0" u="none" strike="noStrike" cap="none" dirty="0">
                <a:solidFill>
                  <a:schemeClr val="dk1"/>
                </a:solidFill>
                <a:latin typeface="Arial" panose="020B0604020202020204" pitchFamily="34" charset="0"/>
                <a:cs typeface="Arial" panose="020B0604020202020204" pitchFamily="34" charset="0"/>
                <a:sym typeface="Arial"/>
              </a:rPr>
              <a:t>For example: </a:t>
            </a:r>
            <a:endParaRPr sz="2800" dirty="0">
              <a:solidFill>
                <a:schemeClr val="dk1"/>
              </a:solidFill>
              <a:latin typeface="Arial" panose="020B0604020202020204" pitchFamily="34" charset="0"/>
              <a:cs typeface="Arial" panose="020B0604020202020204" pitchFamily="34" charset="0"/>
            </a:endParaRPr>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GB" sz="2800" dirty="0">
                <a:solidFill>
                  <a:schemeClr val="dk1"/>
                </a:solidFill>
                <a:latin typeface="Arial" panose="020B0604020202020204" pitchFamily="34" charset="0"/>
                <a:cs typeface="Arial" panose="020B0604020202020204" pitchFamily="34" charset="0"/>
              </a:rPr>
              <a:t>Repeated addition </a:t>
            </a:r>
            <a:endParaRPr sz="2800" dirty="0">
              <a:solidFill>
                <a:schemeClr val="dk1"/>
              </a:solidFill>
              <a:latin typeface="Arial" panose="020B0604020202020204" pitchFamily="34" charset="0"/>
              <a:cs typeface="Arial" panose="020B0604020202020204" pitchFamily="34" charset="0"/>
            </a:endParaRPr>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GB" sz="2800" dirty="0">
                <a:solidFill>
                  <a:schemeClr val="dk1"/>
                </a:solidFill>
                <a:latin typeface="Arial" panose="020B0604020202020204" pitchFamily="34" charset="0"/>
                <a:cs typeface="Arial" panose="020B0604020202020204" pitchFamily="34" charset="0"/>
              </a:rPr>
              <a:t>Arrays </a:t>
            </a:r>
            <a:endParaRPr sz="2800" dirty="0">
              <a:solidFill>
                <a:schemeClr val="dk1"/>
              </a:solidFill>
              <a:latin typeface="Arial" panose="020B0604020202020204" pitchFamily="34" charset="0"/>
              <a:cs typeface="Arial" panose="020B0604020202020204" pitchFamily="34" charset="0"/>
            </a:endParaRPr>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GB" sz="2800" b="0" i="0" u="none" strike="noStrike" cap="none" dirty="0">
                <a:solidFill>
                  <a:schemeClr val="dk1"/>
                </a:solidFill>
                <a:latin typeface="Arial" panose="020B0604020202020204" pitchFamily="34" charset="0"/>
                <a:cs typeface="Arial" panose="020B0604020202020204" pitchFamily="34" charset="0"/>
                <a:sym typeface="Arial"/>
              </a:rPr>
              <a:t>Column </a:t>
            </a:r>
            <a:endParaRPr sz="2800" b="0" i="0" u="none" strike="noStrike" cap="none" dirty="0">
              <a:solidFill>
                <a:schemeClr val="dk1"/>
              </a:solidFill>
              <a:latin typeface="Arial" panose="020B0604020202020204" pitchFamily="34" charset="0"/>
              <a:cs typeface="Arial" panose="020B0604020202020204" pitchFamily="34" charset="0"/>
              <a:sym typeface="Arial"/>
            </a:endParaRPr>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GB" sz="2800" b="0" i="0" u="none" strike="noStrike" cap="none" dirty="0">
                <a:solidFill>
                  <a:schemeClr val="dk1"/>
                </a:solidFill>
                <a:latin typeface="Arial" panose="020B0604020202020204" pitchFamily="34" charset="0"/>
                <a:cs typeface="Arial" panose="020B0604020202020204" pitchFamily="34" charset="0"/>
                <a:sym typeface="Arial"/>
              </a:rPr>
              <a:t>Grid </a:t>
            </a:r>
            <a:endParaRPr sz="2800" b="0" i="0" u="none" strike="noStrike" cap="none" dirty="0">
              <a:solidFill>
                <a:schemeClr val="dk1"/>
              </a:solidFill>
              <a:latin typeface="Arial" panose="020B0604020202020204" pitchFamily="34" charset="0"/>
              <a:cs typeface="Arial" panose="020B0604020202020204" pitchFamily="34" charset="0"/>
              <a:sym typeface="Arial"/>
            </a:endParaRPr>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GB" sz="2800" b="0" i="0" u="none" strike="noStrike" cap="none" dirty="0">
                <a:solidFill>
                  <a:schemeClr val="dk1"/>
                </a:solidFill>
                <a:latin typeface="Arial" panose="020B0604020202020204" pitchFamily="34" charset="0"/>
                <a:cs typeface="Arial" panose="020B0604020202020204" pitchFamily="34" charset="0"/>
                <a:sym typeface="Arial"/>
              </a:rPr>
              <a:t>Lattice </a:t>
            </a:r>
            <a:endParaRPr sz="2800" b="0" i="0" u="none" strike="noStrike" cap="none" dirty="0">
              <a:solidFill>
                <a:schemeClr val="dk1"/>
              </a:solidFill>
              <a:latin typeface="Arial" panose="020B0604020202020204" pitchFamily="34" charset="0"/>
              <a:cs typeface="Arial" panose="020B0604020202020204" pitchFamily="34" charset="0"/>
              <a:sym typeface="Arial"/>
            </a:endParaRPr>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GB" sz="2800" dirty="0">
                <a:solidFill>
                  <a:schemeClr val="dk1"/>
                </a:solidFill>
                <a:latin typeface="Arial" panose="020B0604020202020204" pitchFamily="34" charset="0"/>
                <a:cs typeface="Arial" panose="020B0604020202020204" pitchFamily="34" charset="0"/>
              </a:rPr>
              <a:t>Ratio table</a:t>
            </a:r>
            <a:endParaRPr sz="2800" dirty="0">
              <a:solidFill>
                <a:schemeClr val="dk1"/>
              </a:solidFill>
              <a:latin typeface="Arial" panose="020B0604020202020204" pitchFamily="34" charset="0"/>
              <a:cs typeface="Arial" panose="020B0604020202020204" pitchFamily="34" charset="0"/>
            </a:endParaRPr>
          </a:p>
          <a:p>
            <a:pPr marL="0" marR="0" lvl="0" indent="0" algn="l" rtl="0">
              <a:lnSpc>
                <a:spcPct val="110714"/>
              </a:lnSpc>
              <a:spcBef>
                <a:spcPts val="600"/>
              </a:spcBef>
              <a:spcAft>
                <a:spcPts val="0"/>
              </a:spcAft>
              <a:buClr>
                <a:srgbClr val="000000"/>
              </a:buClr>
              <a:buSzPts val="2800"/>
              <a:buFont typeface="Arial"/>
              <a:buNone/>
            </a:pPr>
            <a:r>
              <a:rPr lang="en-GB" sz="2800" b="0" i="0" u="none" strike="noStrike" cap="none" dirty="0">
                <a:solidFill>
                  <a:schemeClr val="dk1"/>
                </a:solidFill>
                <a:latin typeface="Arial" panose="020B0604020202020204" pitchFamily="34" charset="0"/>
                <a:cs typeface="Arial" panose="020B0604020202020204" pitchFamily="34" charset="0"/>
                <a:sym typeface="Arial"/>
              </a:rPr>
              <a:t>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8" name="Google Shape;594;g1ca20b251a4_2_6">
            <a:extLst>
              <a:ext uri="{FF2B5EF4-FFF2-40B4-BE49-F238E27FC236}">
                <a16:creationId xmlns:a16="http://schemas.microsoft.com/office/drawing/2014/main" id="{8A3EC210-0680-6A42-A2D8-2206B3C094E2}"/>
              </a:ext>
            </a:extLst>
          </p:cNvPr>
          <p:cNvSpPr txBox="1">
            <a:spLocks/>
          </p:cNvSpPr>
          <p:nvPr/>
        </p:nvSpPr>
        <p:spPr>
          <a:xfrm>
            <a:off x="1588600" y="3129624"/>
            <a:ext cx="8528400" cy="831000"/>
          </a:xfrm>
          <a:prstGeom prst="rect">
            <a:avLst/>
          </a:prstGeom>
          <a:solidFill>
            <a:schemeClr val="lt1"/>
          </a:solid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accent1"/>
              </a:buClr>
              <a:buSzPts val="3600"/>
              <a:buFont typeface="Arial"/>
              <a:buNone/>
            </a:pPr>
            <a:r>
              <a:rPr lang="en-GB" sz="3600" dirty="0">
                <a:solidFill>
                  <a:schemeClr val="accent1"/>
                </a:solidFill>
                <a:latin typeface="Arial" panose="020B0604020202020204" pitchFamily="34" charset="0"/>
                <a:cs typeface="Arial" panose="020B0604020202020204" pitchFamily="34" charset="0"/>
              </a:rPr>
              <a:t>1650 x 19 =</a:t>
            </a:r>
            <a:endParaRPr lang="en-GB" dirty="0">
              <a:latin typeface="Arial" panose="020B0604020202020204" pitchFamily="34" charset="0"/>
              <a:cs typeface="Arial" panose="020B0604020202020204" pitchFamily="34" charset="0"/>
            </a:endParaRPr>
          </a:p>
        </p:txBody>
      </p:sp>
      <p:sp>
        <p:nvSpPr>
          <p:cNvPr id="591" name="Google Shape;591;g1ca20b251a4_2_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25</a:t>
            </a:fld>
            <a:endParaRPr/>
          </a:p>
        </p:txBody>
      </p:sp>
      <p:sp>
        <p:nvSpPr>
          <p:cNvPr id="590" name="Google Shape;590;g1ca20b251a4_2_6"/>
          <p:cNvSpPr txBox="1">
            <a:spLocks noGrp="1"/>
          </p:cNvSpPr>
          <p:nvPr>
            <p:ph type="title" idx="4294967295"/>
          </p:nvPr>
        </p:nvSpPr>
        <p:spPr>
          <a:xfrm>
            <a:off x="0" y="112713"/>
            <a:ext cx="8528050" cy="830262"/>
          </a:xfrm>
          <a:prstGeom prst="rect">
            <a:avLst/>
          </a:prstGeom>
          <a:solidFill>
            <a:schemeClr val="lt1"/>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How many ways?</a:t>
            </a:r>
            <a:endParaRPr b="1" dirty="0">
              <a:latin typeface="Arial" panose="020B0604020202020204" pitchFamily="34" charset="0"/>
              <a:cs typeface="Arial" panose="020B0604020202020204" pitchFamily="34" charset="0"/>
            </a:endParaRPr>
          </a:p>
        </p:txBody>
      </p:sp>
      <p:sp>
        <p:nvSpPr>
          <p:cNvPr id="592" name="Google Shape;592;g1ca20b251a4_2_6"/>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3" name="Google Shape;593;g1ca20b251a4_2_6"/>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a:ea typeface="Arial"/>
                <a:cs typeface="Arial"/>
                <a:sym typeface="Arial"/>
              </a:rPr>
              <a:t>YOUR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a:ea typeface="Arial"/>
                <a:cs typeface="Arial"/>
                <a:sym typeface="Arial"/>
              </a:rPr>
              <a:t>TURN</a:t>
            </a:r>
            <a:endParaRPr sz="1400" b="0" i="0" u="none" strike="noStrike" cap="none" dirty="0">
              <a:solidFill>
                <a:srgbClr val="000000"/>
              </a:solidFill>
              <a:latin typeface="Arial"/>
              <a:ea typeface="Arial"/>
              <a:cs typeface="Arial"/>
              <a:sym typeface="Arial"/>
            </a:endParaRPr>
          </a:p>
        </p:txBody>
      </p:sp>
      <p:cxnSp>
        <p:nvCxnSpPr>
          <p:cNvPr id="2" name="Google Shape;595;g1ca20b251a4_2_6">
            <a:extLst>
              <a:ext uri="{FF2B5EF4-FFF2-40B4-BE49-F238E27FC236}">
                <a16:creationId xmlns:a16="http://schemas.microsoft.com/office/drawing/2014/main" id="{134A5D78-62DD-F7E1-43C5-6CFD30248A3B}"/>
              </a:ext>
            </a:extLst>
          </p:cNvPr>
          <p:cNvCxnSpPr/>
          <p:nvPr/>
        </p:nvCxnSpPr>
        <p:spPr>
          <a:xfrm rot="10800000" flipH="1">
            <a:off x="7221000" y="2216950"/>
            <a:ext cx="713100" cy="868500"/>
          </a:xfrm>
          <a:prstGeom prst="straightConnector1">
            <a:avLst/>
          </a:prstGeom>
          <a:noFill/>
          <a:ln w="38100" cap="flat" cmpd="sng">
            <a:solidFill>
              <a:schemeClr val="dk2"/>
            </a:solidFill>
            <a:prstDash val="solid"/>
            <a:round/>
            <a:headEnd type="none" w="med" len="med"/>
            <a:tailEnd type="triangle" w="med" len="med"/>
          </a:ln>
        </p:spPr>
      </p:cxnSp>
      <p:cxnSp>
        <p:nvCxnSpPr>
          <p:cNvPr id="3" name="Google Shape;596;g1ca20b251a4_2_6">
            <a:extLst>
              <a:ext uri="{FF2B5EF4-FFF2-40B4-BE49-F238E27FC236}">
                <a16:creationId xmlns:a16="http://schemas.microsoft.com/office/drawing/2014/main" id="{3DC58A2A-9E0F-B678-035F-09927C7FDB9E}"/>
              </a:ext>
            </a:extLst>
          </p:cNvPr>
          <p:cNvCxnSpPr/>
          <p:nvPr/>
        </p:nvCxnSpPr>
        <p:spPr>
          <a:xfrm rot="10800000">
            <a:off x="3616900" y="3150250"/>
            <a:ext cx="800700" cy="392400"/>
          </a:xfrm>
          <a:prstGeom prst="straightConnector1">
            <a:avLst/>
          </a:prstGeom>
          <a:noFill/>
          <a:ln w="38100" cap="flat" cmpd="sng">
            <a:solidFill>
              <a:schemeClr val="dk2"/>
            </a:solidFill>
            <a:prstDash val="solid"/>
            <a:round/>
            <a:headEnd type="none" w="med" len="med"/>
            <a:tailEnd type="triangle" w="med" len="med"/>
          </a:ln>
        </p:spPr>
      </p:cxnSp>
      <p:cxnSp>
        <p:nvCxnSpPr>
          <p:cNvPr id="4" name="Google Shape;597;g1ca20b251a4_2_6">
            <a:extLst>
              <a:ext uri="{FF2B5EF4-FFF2-40B4-BE49-F238E27FC236}">
                <a16:creationId xmlns:a16="http://schemas.microsoft.com/office/drawing/2014/main" id="{2F993A0E-482B-D657-6299-B027EC966A22}"/>
              </a:ext>
            </a:extLst>
          </p:cNvPr>
          <p:cNvCxnSpPr/>
          <p:nvPr/>
        </p:nvCxnSpPr>
        <p:spPr>
          <a:xfrm>
            <a:off x="5613325" y="3953950"/>
            <a:ext cx="570600" cy="1089000"/>
          </a:xfrm>
          <a:prstGeom prst="straightConnector1">
            <a:avLst/>
          </a:prstGeom>
          <a:noFill/>
          <a:ln w="38100" cap="flat" cmpd="sng">
            <a:solidFill>
              <a:schemeClr val="dk2"/>
            </a:solidFill>
            <a:prstDash val="solid"/>
            <a:round/>
            <a:headEnd type="none" w="med" len="med"/>
            <a:tailEnd type="triangle" w="med" len="med"/>
          </a:ln>
        </p:spPr>
      </p:cxnSp>
      <p:cxnSp>
        <p:nvCxnSpPr>
          <p:cNvPr id="5" name="Google Shape;598;g1ca20b251a4_2_6">
            <a:extLst>
              <a:ext uri="{FF2B5EF4-FFF2-40B4-BE49-F238E27FC236}">
                <a16:creationId xmlns:a16="http://schemas.microsoft.com/office/drawing/2014/main" id="{9B650EFC-6B46-634E-71FE-6E003427069E}"/>
              </a:ext>
            </a:extLst>
          </p:cNvPr>
          <p:cNvCxnSpPr/>
          <p:nvPr/>
        </p:nvCxnSpPr>
        <p:spPr>
          <a:xfrm flipH="1">
            <a:off x="4252225" y="3863250"/>
            <a:ext cx="648000" cy="726000"/>
          </a:xfrm>
          <a:prstGeom prst="straightConnector1">
            <a:avLst/>
          </a:prstGeom>
          <a:noFill/>
          <a:ln w="38100" cap="flat" cmpd="sng">
            <a:solidFill>
              <a:schemeClr val="dk2"/>
            </a:solidFill>
            <a:prstDash val="solid"/>
            <a:round/>
            <a:headEnd type="none" w="med" len="med"/>
            <a:tailEnd type="triangle" w="med" len="med"/>
          </a:ln>
        </p:spPr>
      </p:cxnSp>
      <p:cxnSp>
        <p:nvCxnSpPr>
          <p:cNvPr id="6" name="Google Shape;599;g1ca20b251a4_2_6">
            <a:extLst>
              <a:ext uri="{FF2B5EF4-FFF2-40B4-BE49-F238E27FC236}">
                <a16:creationId xmlns:a16="http://schemas.microsoft.com/office/drawing/2014/main" id="{E8609C40-09C6-0881-A00C-AFE0627E1B54}"/>
              </a:ext>
            </a:extLst>
          </p:cNvPr>
          <p:cNvCxnSpPr/>
          <p:nvPr/>
        </p:nvCxnSpPr>
        <p:spPr>
          <a:xfrm rot="10800000" flipH="1">
            <a:off x="5421625" y="2087350"/>
            <a:ext cx="191700" cy="998100"/>
          </a:xfrm>
          <a:prstGeom prst="straightConnector1">
            <a:avLst/>
          </a:prstGeom>
          <a:noFill/>
          <a:ln w="38100" cap="flat" cmpd="sng">
            <a:solidFill>
              <a:schemeClr val="dk2"/>
            </a:solidFill>
            <a:prstDash val="solid"/>
            <a:round/>
            <a:headEnd type="none" w="med" len="med"/>
            <a:tailEnd type="triangle" w="med" len="med"/>
          </a:ln>
        </p:spPr>
      </p:cxnSp>
      <p:cxnSp>
        <p:nvCxnSpPr>
          <p:cNvPr id="7" name="Google Shape;600;g1ca20b251a4_2_6">
            <a:extLst>
              <a:ext uri="{FF2B5EF4-FFF2-40B4-BE49-F238E27FC236}">
                <a16:creationId xmlns:a16="http://schemas.microsoft.com/office/drawing/2014/main" id="{A238BFC4-825D-BF12-9520-1C49E43E4D3C}"/>
              </a:ext>
            </a:extLst>
          </p:cNvPr>
          <p:cNvCxnSpPr/>
          <p:nvPr/>
        </p:nvCxnSpPr>
        <p:spPr>
          <a:xfrm>
            <a:off x="6975300" y="3834475"/>
            <a:ext cx="702900" cy="6123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4" name="Google Shape;624;g19fb35f6820_0_2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Pts val="1200"/>
                <a:buFontTx/>
                <a:buNone/>
                <a:tabLst/>
                <a:defRPr/>
              </a:pPr>
              <a:t>26</a:t>
            </a:fld>
            <a:endParaRPr kumimoji="0"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23" name="Google Shape;623;g19fb35f6820_0_27"/>
          <p:cNvSpPr txBox="1">
            <a:spLocks noGrp="1"/>
          </p:cNvSpPr>
          <p:nvPr>
            <p:ph type="title" idx="4294967295"/>
          </p:nvPr>
        </p:nvSpPr>
        <p:spPr>
          <a:xfrm>
            <a:off x="0" y="112713"/>
            <a:ext cx="8528050" cy="830262"/>
          </a:xfrm>
          <a:prstGeom prst="rect">
            <a:avLst/>
          </a:prstGeom>
          <a:solidFill>
            <a:schemeClr val="lt1"/>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Practice</a:t>
            </a:r>
            <a:r>
              <a:rPr lang="en-GB" sz="3600" dirty="0">
                <a:solidFill>
                  <a:schemeClr val="accent1"/>
                </a:solidFill>
                <a:latin typeface="Arial" panose="020B0604020202020204" pitchFamily="34" charset="0"/>
                <a:cs typeface="Arial" panose="020B0604020202020204" pitchFamily="34" charset="0"/>
              </a:rPr>
              <a:t> </a:t>
            </a:r>
            <a:r>
              <a:rPr lang="en-GB" sz="3600" b="1" dirty="0">
                <a:solidFill>
                  <a:schemeClr val="accent1"/>
                </a:solidFill>
                <a:latin typeface="Arial" panose="020B0604020202020204" pitchFamily="34" charset="0"/>
                <a:cs typeface="Arial" panose="020B0604020202020204" pitchFamily="34" charset="0"/>
              </a:rPr>
              <a:t>questions</a:t>
            </a:r>
            <a:endParaRPr b="1" dirty="0">
              <a:latin typeface="Arial" panose="020B0604020202020204" pitchFamily="34" charset="0"/>
              <a:cs typeface="Arial" panose="020B0604020202020204" pitchFamily="34" charset="0"/>
            </a:endParaRPr>
          </a:p>
        </p:txBody>
      </p:sp>
      <p:sp>
        <p:nvSpPr>
          <p:cNvPr id="625" name="Google Shape;625;g19fb35f6820_0_27"/>
          <p:cNvSpPr/>
          <p:nvPr/>
        </p:nvSpPr>
        <p:spPr>
          <a:xfrm rot="10800000" flipH="1">
            <a:off x="-27600" y="-17626"/>
            <a:ext cx="2091600" cy="20733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626" name="Google Shape;626;g19fb35f6820_0_27"/>
          <p:cNvSpPr txBox="1"/>
          <p:nvPr/>
        </p:nvSpPr>
        <p:spPr>
          <a:xfrm>
            <a:off x="10562" y="112166"/>
            <a:ext cx="1082100" cy="831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rPr>
              <a:t>YOUR </a:t>
            </a:r>
            <a:endParaRPr kumimoji="0" sz="14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rPr>
              <a:t>TURN</a:t>
            </a:r>
            <a:endParaRPr kumimoji="0" sz="14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grpSp>
        <p:nvGrpSpPr>
          <p:cNvPr id="627" name="Google Shape;627;g19fb35f6820_0_27" descr="Worksheet available icon"/>
          <p:cNvGrpSpPr/>
          <p:nvPr/>
        </p:nvGrpSpPr>
        <p:grpSpPr>
          <a:xfrm>
            <a:off x="9495879" y="211521"/>
            <a:ext cx="2102384" cy="753403"/>
            <a:chOff x="9495879" y="211521"/>
            <a:chExt cx="2102384" cy="753403"/>
          </a:xfrm>
        </p:grpSpPr>
        <p:pic>
          <p:nvPicPr>
            <p:cNvPr id="628" name="Google Shape;628;g19fb35f6820_0_27"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629" name="Google Shape;629;g19fb35f6820_0_27"/>
            <p:cNvSpPr txBox="1"/>
            <p:nvPr/>
          </p:nvSpPr>
          <p:spPr>
            <a:xfrm>
              <a:off x="9495879" y="228785"/>
              <a:ext cx="2091600" cy="708000"/>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Handout</a:t>
              </a:r>
              <a:br>
                <a:rPr kumimoji="0" lang="en-GB" sz="20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b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available</a:t>
              </a:r>
              <a:endParaRPr kumimoji="0" sz="14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grpSp>
      <p:sp>
        <p:nvSpPr>
          <p:cNvPr id="8" name="Rectangle 7"/>
          <p:cNvSpPr/>
          <p:nvPr/>
        </p:nvSpPr>
        <p:spPr>
          <a:xfrm>
            <a:off x="551612" y="1817760"/>
            <a:ext cx="4794888" cy="2031325"/>
          </a:xfrm>
          <a:prstGeom prst="rect">
            <a:avLst/>
          </a:prstGeom>
          <a:ln w="12700">
            <a:solidFill>
              <a:schemeClr val="tx1"/>
            </a:solidFill>
          </a:ln>
        </p:spPr>
        <p:txBody>
          <a:bodyPr wrap="square">
            <a:spAutoFit/>
          </a:bodyPr>
          <a:lstStyle/>
          <a:p>
            <a:pPr algn="just">
              <a:lnSpc>
                <a:spcPct val="150000"/>
              </a:lnSpc>
              <a:buClrTx/>
            </a:pP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Shaheena</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hiring a car for 9 days. </a:t>
            </a:r>
          </a:p>
          <a:p>
            <a:pPr>
              <a:lnSpc>
                <a:spcPct val="150000"/>
              </a:lnSpc>
              <a:buClrTx/>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cost is £24.99 per day plus 15p per mile. </a:t>
            </a:r>
          </a:p>
          <a:p>
            <a:pPr algn="just">
              <a:lnSpc>
                <a:spcPct val="150000"/>
              </a:lnSpc>
              <a:buClrTx/>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She drove 200 miles in 9 days. </a:t>
            </a:r>
          </a:p>
          <a:p>
            <a:pPr algn="just">
              <a:lnSpc>
                <a:spcPct val="150000"/>
              </a:lnSpc>
              <a:buClrTx/>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the total hire cost? </a:t>
            </a:r>
          </a:p>
          <a:p>
            <a:pPr algn="just">
              <a:buClrTx/>
            </a:pPr>
            <a:endPar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6A1A0907-0006-92AA-E5D4-A15292E277D6}"/>
              </a:ext>
            </a:extLst>
          </p:cNvPr>
          <p:cNvGrpSpPr/>
          <p:nvPr/>
        </p:nvGrpSpPr>
        <p:grpSpPr>
          <a:xfrm>
            <a:off x="5925713" y="2648442"/>
            <a:ext cx="5561428" cy="3094892"/>
            <a:chOff x="534573" y="1659988"/>
            <a:chExt cx="5561428" cy="3142338"/>
          </a:xfrm>
        </p:grpSpPr>
        <p:sp>
          <p:nvSpPr>
            <p:cNvPr id="4" name="TextBox 3"/>
            <p:cNvSpPr txBox="1"/>
            <p:nvPr/>
          </p:nvSpPr>
          <p:spPr>
            <a:xfrm>
              <a:off x="691957" y="1871009"/>
              <a:ext cx="54040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Harry is planning a holiday for 4 people for 7 days.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691958" y="2266726"/>
              <a:ext cx="540404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Here are the costs for the holiday for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person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6" name="Rectangle 5"/>
            <p:cNvSpPr/>
            <p:nvPr/>
          </p:nvSpPr>
          <p:spPr>
            <a:xfrm>
              <a:off x="691958" y="2688749"/>
              <a:ext cx="4301177"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Travel                           £150</a:t>
              </a:r>
            </a:p>
            <a:p>
              <a:pPr marL="2343150" marR="0" lvl="0" indent="-234315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Hotel                             £50 for each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Spending money          £250</a:t>
              </a:r>
            </a:p>
          </p:txBody>
        </p:sp>
        <p:sp>
          <p:nvSpPr>
            <p:cNvPr id="7" name="Rectangle 6"/>
            <p:cNvSpPr/>
            <p:nvPr/>
          </p:nvSpPr>
          <p:spPr>
            <a:xfrm>
              <a:off x="691959" y="3774846"/>
              <a:ext cx="527274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out the total cost of the holiday for 4 people for 7 days. </a:t>
              </a:r>
            </a:p>
          </p:txBody>
        </p:sp>
        <p:sp>
          <p:nvSpPr>
            <p:cNvPr id="3" name="Rectangle 2">
              <a:extLst>
                <a:ext uri="{FF2B5EF4-FFF2-40B4-BE49-F238E27FC236}">
                  <a16:creationId xmlns:a16="http://schemas.microsoft.com/office/drawing/2014/main" id="{14084A89-4600-BAF4-3CCE-32420384BFC2}"/>
                </a:ext>
              </a:extLst>
            </p:cNvPr>
            <p:cNvSpPr/>
            <p:nvPr/>
          </p:nvSpPr>
          <p:spPr>
            <a:xfrm>
              <a:off x="534573" y="1659988"/>
              <a:ext cx="5561427" cy="3142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4" name="Google Shape;644;g1d50397af61_0_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Pts val="1200"/>
                <a:buFontTx/>
                <a:buNone/>
                <a:tabLst/>
                <a:defRPr/>
              </a:pPr>
              <a:t>27</a:t>
            </a:fld>
            <a:endParaRPr kumimoji="0"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43" name="Google Shape;643;g1d50397af61_0_0"/>
          <p:cNvSpPr txBox="1">
            <a:spLocks noGrp="1"/>
          </p:cNvSpPr>
          <p:nvPr>
            <p:ph type="title" idx="4294967295"/>
          </p:nvPr>
        </p:nvSpPr>
        <p:spPr>
          <a:xfrm>
            <a:off x="0" y="112713"/>
            <a:ext cx="8528050" cy="830262"/>
          </a:xfrm>
          <a:prstGeom prst="rect">
            <a:avLst/>
          </a:prstGeom>
          <a:solidFill>
            <a:schemeClr val="lt1"/>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Practice question</a:t>
            </a:r>
            <a:endParaRPr b="1" dirty="0">
              <a:latin typeface="Arial" panose="020B0604020202020204" pitchFamily="34" charset="0"/>
              <a:cs typeface="Arial" panose="020B0604020202020204" pitchFamily="34" charset="0"/>
            </a:endParaRPr>
          </a:p>
        </p:txBody>
      </p:sp>
      <p:sp>
        <p:nvSpPr>
          <p:cNvPr id="645" name="Google Shape;645;g1d50397af61_0_0"/>
          <p:cNvSpPr/>
          <p:nvPr/>
        </p:nvSpPr>
        <p:spPr>
          <a:xfrm rot="10800000" flipH="1">
            <a:off x="-27600" y="-17626"/>
            <a:ext cx="2091600" cy="20733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646" name="Google Shape;646;g1d50397af61_0_0"/>
          <p:cNvSpPr txBox="1"/>
          <p:nvPr/>
        </p:nvSpPr>
        <p:spPr>
          <a:xfrm>
            <a:off x="10562" y="112166"/>
            <a:ext cx="1082100" cy="8310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rPr>
              <a:t>YOUR </a:t>
            </a:r>
            <a:endParaRPr kumimoji="0" sz="14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rPr>
              <a:t>TURN</a:t>
            </a:r>
            <a:endParaRPr kumimoji="0" sz="14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grpSp>
        <p:nvGrpSpPr>
          <p:cNvPr id="647" name="Google Shape;647;g1d50397af61_0_0" descr="Worksheet available icon"/>
          <p:cNvGrpSpPr/>
          <p:nvPr/>
        </p:nvGrpSpPr>
        <p:grpSpPr>
          <a:xfrm>
            <a:off x="9495879" y="211521"/>
            <a:ext cx="2102384" cy="753403"/>
            <a:chOff x="9495879" y="211521"/>
            <a:chExt cx="2102384" cy="753403"/>
          </a:xfrm>
        </p:grpSpPr>
        <p:pic>
          <p:nvPicPr>
            <p:cNvPr id="648" name="Google Shape;648;g1d50397af61_0_0"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649" name="Google Shape;649;g1d50397af61_0_0"/>
            <p:cNvSpPr txBox="1"/>
            <p:nvPr/>
          </p:nvSpPr>
          <p:spPr>
            <a:xfrm>
              <a:off x="9495879" y="228785"/>
              <a:ext cx="2091600" cy="708000"/>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Handout</a:t>
              </a:r>
              <a:br>
                <a:rPr kumimoji="0" lang="en-GB" sz="20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br>
              <a:r>
                <a:rPr kumimoji="0" lang="en-GB" sz="2000" b="1" i="0" u="none" strike="noStrike" kern="1200" cap="none" spc="0" normalizeH="0" baseline="0" noProof="0">
                  <a:ln>
                    <a:noFill/>
                  </a:ln>
                  <a:solidFill>
                    <a:prstClr val="black"/>
                  </a:solidFill>
                  <a:effectLst/>
                  <a:uLnTx/>
                  <a:uFillTx/>
                  <a:latin typeface="Arial" panose="020B0604020202020204" pitchFamily="34" charset="0"/>
                  <a:ea typeface="Arial"/>
                  <a:cs typeface="Arial" panose="020B0604020202020204" pitchFamily="34" charset="0"/>
                  <a:sym typeface="Arial"/>
                </a:rPr>
                <a:t>available</a:t>
              </a:r>
              <a:endParaRPr kumimoji="0" sz="1400" b="0" i="0" u="none" strike="noStrike" kern="1200" cap="none" spc="0" normalizeH="0" baseline="0" noProof="0">
                <a:ln>
                  <a:noFill/>
                </a:ln>
                <a:solidFill>
                  <a:srgbClr val="000000"/>
                </a:solidFill>
                <a:effectLst/>
                <a:uLnTx/>
                <a:uFillTx/>
                <a:latin typeface="Arial" panose="020B0604020202020204" pitchFamily="34" charset="0"/>
                <a:ea typeface="Arial"/>
                <a:cs typeface="Arial" panose="020B0604020202020204" pitchFamily="34" charset="0"/>
                <a:sym typeface="Arial"/>
              </a:endParaRPr>
            </a:p>
          </p:txBody>
        </p:sp>
      </p:grpSp>
      <p:sp>
        <p:nvSpPr>
          <p:cNvPr id="12" name="TextBox 11"/>
          <p:cNvSpPr txBox="1"/>
          <p:nvPr/>
        </p:nvSpPr>
        <p:spPr>
          <a:xfrm>
            <a:off x="930799" y="1501773"/>
            <a:ext cx="59849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diagram shows a rectangular garden path.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2246050" y="2185467"/>
            <a:ext cx="5504156" cy="10685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7795642" y="2535078"/>
            <a:ext cx="14648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120</a:t>
            </a:r>
            <a:r>
              <a:rPr kumimoji="0" lang="en-IN"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I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cm</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p:cNvSpPr txBox="1"/>
          <p:nvPr/>
        </p:nvSpPr>
        <p:spPr>
          <a:xfrm>
            <a:off x="4488985" y="3383717"/>
            <a:ext cx="14648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600</a:t>
            </a:r>
            <a:r>
              <a:rPr kumimoji="0" lang="en-IN"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IN"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cm</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361242" y="3882745"/>
            <a:ext cx="7899215"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Wasim</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going to cover the Path with paving stones.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paving stone is a square of side 30</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paving stone cost £2.50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Wasim</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has £220 to spend on paving stones.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Show that he has enough money to buy all the paving stones he needs.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8"/>
          <p:cNvSpPr txBox="1">
            <a:spLocks noGrp="1"/>
          </p:cNvSpPr>
          <p:nvPr>
            <p:ph type="ctrTitle"/>
          </p:nvPr>
        </p:nvSpPr>
        <p:spPr>
          <a:xfrm>
            <a:off x="1419497" y="433421"/>
            <a:ext cx="9144000" cy="1395379"/>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en-GB" sz="4000" b="1" dirty="0">
                <a:solidFill>
                  <a:schemeClr val="lt1"/>
                </a:solidFill>
                <a:latin typeface="Arial" panose="020B0604020202020204" pitchFamily="34" charset="0"/>
                <a:ea typeface="Arial"/>
                <a:cs typeface="Arial" panose="020B0604020202020204" pitchFamily="34" charset="0"/>
                <a:sym typeface="Arial"/>
              </a:rPr>
              <a:t>Lesson review: </a:t>
            </a:r>
            <a:br>
              <a:rPr lang="en-GB" sz="4000" b="1" dirty="0">
                <a:solidFill>
                  <a:schemeClr val="lt1"/>
                </a:solidFill>
                <a:latin typeface="Arial" panose="020B0604020202020204" pitchFamily="34" charset="0"/>
                <a:ea typeface="Arial"/>
                <a:cs typeface="Arial" panose="020B0604020202020204" pitchFamily="34" charset="0"/>
                <a:sym typeface="Arial"/>
              </a:rPr>
            </a:br>
            <a:r>
              <a:rPr lang="en-GB" sz="4000" b="1" dirty="0">
                <a:solidFill>
                  <a:schemeClr val="lt1"/>
                </a:solidFill>
                <a:latin typeface="Arial" panose="020B0604020202020204" pitchFamily="34" charset="0"/>
                <a:ea typeface="Arial"/>
                <a:cs typeface="Arial" panose="020B0604020202020204" pitchFamily="34" charset="0"/>
                <a:sym typeface="Arial"/>
              </a:rPr>
              <a:t>Multiplication and estimation</a:t>
            </a:r>
            <a:endParaRPr sz="4000" dirty="0">
              <a:latin typeface="Arial" panose="020B0604020202020204" pitchFamily="34" charset="0"/>
              <a:cs typeface="Arial" panose="020B0604020202020204" pitchFamily="34" charset="0"/>
            </a:endParaRPr>
          </a:p>
        </p:txBody>
      </p:sp>
      <p:sp>
        <p:nvSpPr>
          <p:cNvPr id="673" name="Google Shape;67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28</a:t>
            </a:fld>
            <a:endParaRPr/>
          </a:p>
        </p:txBody>
      </p:sp>
      <p:sp>
        <p:nvSpPr>
          <p:cNvPr id="674" name="Google Shape;674;p8"/>
          <p:cNvSpPr txBox="1"/>
          <p:nvPr/>
        </p:nvSpPr>
        <p:spPr>
          <a:xfrm>
            <a:off x="1419497" y="2020949"/>
            <a:ext cx="9144000" cy="2604775"/>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50800" indent="0" algn="l">
              <a:lnSpc>
                <a:spcPts val="3100"/>
              </a:lnSpc>
              <a:spcBef>
                <a:spcPts val="400"/>
              </a:spcBef>
              <a:spcAft>
                <a:spcPts val="600"/>
              </a:spcAft>
              <a:buClr>
                <a:schemeClr val="accent1">
                  <a:lumMod val="75000"/>
                </a:schemeClr>
              </a:buClr>
              <a:buNone/>
            </a:pPr>
            <a:r>
              <a:rPr lang="en-GB" sz="3200" b="1" dirty="0">
                <a:solidFill>
                  <a:schemeClr val="accent1"/>
                </a:solidFill>
                <a:latin typeface="Arial" panose="020B0604020202020204" pitchFamily="34" charset="0"/>
                <a:cs typeface="Arial" panose="020B0604020202020204" pitchFamily="34" charset="0"/>
              </a:rPr>
              <a:t>Objectives</a:t>
            </a:r>
            <a:endParaRPr lang="en-GB" sz="3200" dirty="0">
              <a:solidFill>
                <a:schemeClr val="accent1"/>
              </a:solidFill>
              <a:latin typeface="Arial" panose="020B0604020202020204" pitchFamily="34" charset="0"/>
              <a:cs typeface="Arial" panose="020B0604020202020204" pitchFamily="34" charset="0"/>
            </a:endParaRPr>
          </a:p>
          <a:p>
            <a:pPr marL="268288" indent="-268288" algn="l">
              <a:lnSpc>
                <a:spcPct val="110000"/>
              </a:lnSpc>
              <a:buClr>
                <a:schemeClr val="accent1"/>
              </a:buClr>
              <a:buFont typeface="Arial" panose="020B0604020202020204" pitchFamily="34" charset="0"/>
              <a:buChar char="•"/>
            </a:pPr>
            <a:r>
              <a:rPr lang="en-GB" sz="2800" b="0" i="0" u="none" strike="noStrike" cap="none" dirty="0">
                <a:solidFill>
                  <a:srgbClr val="404040"/>
                </a:solidFill>
                <a:latin typeface="Arial" panose="020B0604020202020204" pitchFamily="34" charset="0"/>
                <a:cs typeface="Arial" panose="020B0604020202020204" pitchFamily="34" charset="0"/>
                <a:sym typeface="Arial"/>
              </a:rPr>
              <a:t>Explore, </a:t>
            </a:r>
            <a:r>
              <a:rPr lang="en-GB" sz="2800" b="1" i="0" u="none" strike="noStrike" cap="none" dirty="0">
                <a:solidFill>
                  <a:srgbClr val="404040"/>
                </a:solidFill>
                <a:latin typeface="Arial" panose="020B0604020202020204" pitchFamily="34" charset="0"/>
                <a:cs typeface="Arial" panose="020B0604020202020204" pitchFamily="34" charset="0"/>
                <a:sym typeface="Arial"/>
              </a:rPr>
              <a:t>evaluate and select</a:t>
            </a:r>
            <a:r>
              <a:rPr lang="en-GB" sz="2800" b="0" i="0" u="none" strike="noStrike" cap="none" dirty="0">
                <a:solidFill>
                  <a:srgbClr val="404040"/>
                </a:solidFill>
                <a:latin typeface="Arial" panose="020B0604020202020204" pitchFamily="34" charset="0"/>
                <a:cs typeface="Arial" panose="020B0604020202020204" pitchFamily="34" charset="0"/>
                <a:sym typeface="Arial"/>
              </a:rPr>
              <a:t> different representations for multiplication.</a:t>
            </a:r>
          </a:p>
          <a:p>
            <a:pPr marL="268288" indent="-268288" algn="l">
              <a:lnSpc>
                <a:spcPct val="110000"/>
              </a:lnSpc>
              <a:buClr>
                <a:schemeClr val="accent1"/>
              </a:buClr>
              <a:buFont typeface="Arial" panose="020B0604020202020204" pitchFamily="34" charset="0"/>
              <a:buChar char="•"/>
            </a:pPr>
            <a:r>
              <a:rPr lang="en-GB" sz="2800" b="1" i="0" u="none" strike="noStrike" cap="none" dirty="0">
                <a:solidFill>
                  <a:srgbClr val="404040"/>
                </a:solidFill>
                <a:latin typeface="Arial" panose="020B0604020202020204" pitchFamily="34" charset="0"/>
                <a:cs typeface="Arial" panose="020B0604020202020204" pitchFamily="34" charset="0"/>
                <a:sym typeface="Arial"/>
              </a:rPr>
              <a:t>Apply</a:t>
            </a:r>
            <a:r>
              <a:rPr lang="en-GB" sz="2800" b="0" i="0" u="none" strike="noStrike" cap="none" dirty="0">
                <a:solidFill>
                  <a:srgbClr val="404040"/>
                </a:solidFill>
                <a:latin typeface="Arial" panose="020B0604020202020204" pitchFamily="34" charset="0"/>
                <a:cs typeface="Arial" panose="020B0604020202020204" pitchFamily="34" charset="0"/>
                <a:sym typeface="Arial"/>
              </a:rPr>
              <a:t> various methods and representations to a singular context using integers and decimals.</a:t>
            </a:r>
          </a:p>
          <a:p>
            <a:pPr marL="268288" indent="-268288" algn="l">
              <a:lnSpc>
                <a:spcPct val="110000"/>
              </a:lnSpc>
              <a:buClr>
                <a:schemeClr val="accent1"/>
              </a:buClr>
              <a:buFont typeface="Arial" panose="020B0604020202020204" pitchFamily="34" charset="0"/>
              <a:buChar char="•"/>
            </a:pPr>
            <a:r>
              <a:rPr lang="en-GB" sz="2800" b="1" i="0" u="none" strike="noStrike" cap="none" dirty="0">
                <a:solidFill>
                  <a:srgbClr val="404040"/>
                </a:solidFill>
                <a:latin typeface="Arial" panose="020B0604020202020204" pitchFamily="34" charset="0"/>
                <a:cs typeface="Arial" panose="020B0604020202020204" pitchFamily="34" charset="0"/>
                <a:sym typeface="Arial"/>
              </a:rPr>
              <a:t>Apply</a:t>
            </a:r>
            <a:r>
              <a:rPr lang="en-GB" sz="2800" b="0" i="0" u="none" strike="noStrike" cap="none" dirty="0">
                <a:solidFill>
                  <a:srgbClr val="404040"/>
                </a:solidFill>
                <a:latin typeface="Arial" panose="020B0604020202020204" pitchFamily="34" charset="0"/>
                <a:cs typeface="Arial" panose="020B0604020202020204" pitchFamily="34" charset="0"/>
                <a:sym typeface="Arial"/>
              </a:rPr>
              <a:t> efficient mastery methods to questions in different contexts.</a:t>
            </a:r>
            <a:endParaRPr sz="28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
        <p:nvSpPr>
          <p:cNvPr id="675" name="Google Shape;675;p8"/>
          <p:cNvSpPr txBox="1"/>
          <p:nvPr/>
        </p:nvSpPr>
        <p:spPr>
          <a:xfrm>
            <a:off x="1419500" y="4730496"/>
            <a:ext cx="9558900" cy="1779654"/>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110714"/>
              </a:lnSpc>
              <a:spcBef>
                <a:spcPts val="0"/>
              </a:spcBef>
              <a:spcAft>
                <a:spcPts val="0"/>
              </a:spcAft>
              <a:buClr>
                <a:schemeClr val="accent1"/>
              </a:buClr>
              <a:buSzPct val="100000"/>
              <a:buFont typeface="Arial"/>
              <a:buNone/>
            </a:pPr>
            <a:r>
              <a:rPr lang="en-GB" sz="2800" b="1" i="0" u="none" strike="noStrike" cap="none" dirty="0">
                <a:solidFill>
                  <a:schemeClr val="accent1"/>
                </a:solidFill>
                <a:latin typeface="Arial" panose="020B0604020202020204" pitchFamily="34" charset="0"/>
                <a:cs typeface="Arial" panose="020B0604020202020204" pitchFamily="34" charset="0"/>
                <a:sym typeface="Arial"/>
              </a:rPr>
              <a:t>Suggested further steps/areas to work on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231775" marR="0" lvl="0" indent="-165100" algn="l" rtl="0">
              <a:lnSpc>
                <a:spcPct val="100000"/>
              </a:lnSpc>
              <a:spcBef>
                <a:spcPts val="1600"/>
              </a:spcBef>
              <a:spcAft>
                <a:spcPts val="0"/>
              </a:spcAft>
              <a:buClr>
                <a:schemeClr val="accent1"/>
              </a:buClr>
              <a:buSzPct val="100000"/>
              <a:buFont typeface="Arial"/>
              <a:buChar char="•"/>
            </a:pPr>
            <a:r>
              <a:rPr lang="en-GB" sz="2800" b="0" i="0" u="none" strike="noStrike" cap="none" dirty="0">
                <a:solidFill>
                  <a:schemeClr val="dk1"/>
                </a:solidFill>
                <a:latin typeface="Arial" panose="020B0604020202020204" pitchFamily="34" charset="0"/>
                <a:cs typeface="Arial" panose="020B0604020202020204" pitchFamily="34" charset="0"/>
                <a:sym typeface="Arial"/>
              </a:rPr>
              <a:t>Division</a:t>
            </a:r>
            <a:endParaRPr sz="2800" b="0" i="0" u="none" strike="noStrike" cap="none" dirty="0">
              <a:solidFill>
                <a:schemeClr val="dk1"/>
              </a:solidFill>
              <a:latin typeface="Arial" panose="020B0604020202020204" pitchFamily="34" charset="0"/>
              <a:cs typeface="Arial" panose="020B0604020202020204" pitchFamily="34" charset="0"/>
              <a:sym typeface="Arial"/>
            </a:endParaRPr>
          </a:p>
          <a:p>
            <a:pPr marL="231775" marR="0" lvl="0" indent="-165100" algn="l" rtl="0">
              <a:lnSpc>
                <a:spcPct val="100000"/>
              </a:lnSpc>
              <a:spcBef>
                <a:spcPts val="1600"/>
              </a:spcBef>
              <a:spcAft>
                <a:spcPts val="0"/>
              </a:spcAft>
              <a:buClr>
                <a:schemeClr val="accent1"/>
              </a:buClr>
              <a:buSzPct val="100000"/>
              <a:buFont typeface="Arial"/>
              <a:buChar char="•"/>
            </a:pPr>
            <a:r>
              <a:rPr lang="en-GB" sz="2800" dirty="0">
                <a:solidFill>
                  <a:schemeClr val="dk1"/>
                </a:solidFill>
                <a:latin typeface="Arial" panose="020B0604020202020204" pitchFamily="34" charset="0"/>
                <a:cs typeface="Arial" panose="020B0604020202020204" pitchFamily="34" charset="0"/>
              </a:rPr>
              <a:t>Under/over estimates</a:t>
            </a:r>
            <a:endParaRPr sz="2800" dirty="0">
              <a:solidFill>
                <a:schemeClr val="dk1"/>
              </a:solidFill>
              <a:latin typeface="Arial" panose="020B0604020202020204" pitchFamily="34" charset="0"/>
              <a:cs typeface="Arial" panose="020B0604020202020204" pitchFamily="34" charset="0"/>
            </a:endParaRPr>
          </a:p>
          <a:p>
            <a:pPr marL="231775" marR="0" lvl="0" indent="-165100" algn="l" rtl="0">
              <a:lnSpc>
                <a:spcPct val="100000"/>
              </a:lnSpc>
              <a:spcBef>
                <a:spcPts val="1600"/>
              </a:spcBef>
              <a:spcAft>
                <a:spcPts val="0"/>
              </a:spcAft>
              <a:buClr>
                <a:schemeClr val="accent1"/>
              </a:buClr>
              <a:buSzPct val="100000"/>
              <a:buFont typeface="Arial"/>
              <a:buChar char="•"/>
            </a:pPr>
            <a:r>
              <a:rPr lang="en-GB" sz="2800" dirty="0">
                <a:solidFill>
                  <a:schemeClr val="dk1"/>
                </a:solidFill>
                <a:latin typeface="Arial" panose="020B0604020202020204" pitchFamily="34" charset="0"/>
                <a:cs typeface="Arial" panose="020B0604020202020204" pitchFamily="34" charset="0"/>
              </a:rPr>
              <a:t>Significant figures</a:t>
            </a:r>
            <a:r>
              <a:rPr lang="en-GB" sz="2800" b="0" i="0" u="none" strike="noStrike" cap="none" dirty="0">
                <a:solidFill>
                  <a:schemeClr val="dk1"/>
                </a:solidFill>
                <a:latin typeface="Arial" panose="020B0604020202020204" pitchFamily="34" charset="0"/>
                <a:cs typeface="Arial" panose="020B0604020202020204" pitchFamily="34" charset="0"/>
                <a:sym typeface="Arial"/>
              </a:rPr>
              <a:t>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9"/>
          <p:cNvSpPr txBox="1">
            <a:spLocks noGrp="1"/>
          </p:cNvSpPr>
          <p:nvPr>
            <p:ph type="ctrTitle"/>
          </p:nvPr>
        </p:nvSpPr>
        <p:spPr>
          <a:xfrm>
            <a:off x="1524000" y="1466770"/>
            <a:ext cx="9144000" cy="1322815"/>
          </a:xfrm>
          <a:prstGeom prst="rect">
            <a:avLst/>
          </a:prstGeom>
          <a:solidFill>
            <a:schemeClr val="accent1"/>
          </a:solid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4000"/>
              <a:buFont typeface="Arial"/>
              <a:buNone/>
            </a:pPr>
            <a:r>
              <a:rPr lang="en-GB" sz="4000" b="1" dirty="0">
                <a:solidFill>
                  <a:schemeClr val="lt1"/>
                </a:solidFill>
                <a:latin typeface="Arial"/>
                <a:ea typeface="Arial"/>
                <a:cs typeface="Arial"/>
                <a:sym typeface="Arial"/>
              </a:rPr>
              <a:t>Lesson 11: Multiplication and estimation</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Credits</a:t>
            </a:r>
            <a:endParaRPr sz="4000" dirty="0"/>
          </a:p>
        </p:txBody>
      </p:sp>
      <p:sp>
        <p:nvSpPr>
          <p:cNvPr id="682" name="Google Shape;68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29</a:t>
            </a:fld>
            <a:endParaRPr/>
          </a:p>
        </p:txBody>
      </p:sp>
      <p:pic>
        <p:nvPicPr>
          <p:cNvPr id="684" name="Google Shape;684;p9"/>
          <p:cNvPicPr preferRelativeResize="0"/>
          <p:nvPr/>
        </p:nvPicPr>
        <p:blipFill rotWithShape="1">
          <a:blip r:embed="rId3">
            <a:alphaModFix/>
          </a:blip>
          <a:srcRect/>
          <a:stretch/>
        </p:blipFill>
        <p:spPr>
          <a:xfrm>
            <a:off x="9395464" y="262672"/>
            <a:ext cx="2123825" cy="638948"/>
          </a:xfrm>
          <a:prstGeom prst="rect">
            <a:avLst/>
          </a:prstGeom>
          <a:noFill/>
          <a:ln>
            <a:noFill/>
          </a:ln>
        </p:spPr>
      </p:pic>
      <p:sp>
        <p:nvSpPr>
          <p:cNvPr id="685" name="Google Shape;685;p9"/>
          <p:cNvSpPr txBox="1">
            <a:spLocks noGrp="1"/>
          </p:cNvSpPr>
          <p:nvPr>
            <p:ph type="subTitle" idx="1"/>
          </p:nvPr>
        </p:nvSpPr>
        <p:spPr>
          <a:xfrm>
            <a:off x="1524000" y="3048081"/>
            <a:ext cx="9144000" cy="3485919"/>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91425" tIns="45700" rIns="91425" bIns="45700" anchor="t" anchorCtr="0">
            <a:normAutofit fontScale="55000" lnSpcReduction="20000"/>
          </a:bodyPr>
          <a:lstStyle/>
          <a:p>
            <a:pPr marL="0" lvl="0" indent="0" algn="l" rtl="0">
              <a:lnSpc>
                <a:spcPct val="120000"/>
              </a:lnSpc>
              <a:spcBef>
                <a:spcPts val="0"/>
              </a:spcBef>
              <a:spcAft>
                <a:spcPts val="0"/>
              </a:spcAft>
              <a:buClr>
                <a:schemeClr val="accent1"/>
              </a:buClr>
              <a:buSzPts val="3400"/>
              <a:buNone/>
            </a:pPr>
            <a:r>
              <a:rPr lang="en-GB" sz="3500" b="1" i="0" u="none" strike="noStrike" cap="none" dirty="0">
                <a:solidFill>
                  <a:schemeClr val="accent1"/>
                </a:solidFill>
                <a:latin typeface="Arial" panose="020B0604020202020204" pitchFamily="34" charset="0"/>
                <a:ea typeface="Arial"/>
                <a:cs typeface="Arial" panose="020B0604020202020204" pitchFamily="34" charset="0"/>
                <a:sym typeface="Arial"/>
              </a:rPr>
              <a:t>Text acknowledgements</a:t>
            </a:r>
            <a:endParaRPr lang="en-GB" sz="3500" dirty="0">
              <a:latin typeface="Arial" panose="020B0604020202020204" pitchFamily="34" charset="0"/>
              <a:cs typeface="Arial" panose="020B0604020202020204" pitchFamily="34" charset="0"/>
            </a:endParaRPr>
          </a:p>
          <a:p>
            <a:pPr marL="0" indent="0" algn="l">
              <a:lnSpc>
                <a:spcPct val="120000"/>
              </a:lnSpc>
              <a:spcBef>
                <a:spcPts val="0"/>
              </a:spcBef>
            </a:pPr>
            <a:r>
              <a:rPr lang="en-GB" sz="3500" b="1" dirty="0">
                <a:effectLst/>
                <a:latin typeface="Arial" panose="020B0604020202020204" pitchFamily="34" charset="0"/>
                <a:ea typeface="Calibri" panose="020F0502020204030204" pitchFamily="34" charset="0"/>
                <a:cs typeface="Arial" panose="020B0604020202020204" pitchFamily="34" charset="0"/>
              </a:rPr>
              <a:t>Pearson Education Ltd:</a:t>
            </a:r>
            <a:r>
              <a:rPr lang="en-GB" sz="3500" dirty="0">
                <a:effectLst/>
                <a:latin typeface="Arial" panose="020B0604020202020204" pitchFamily="34" charset="0"/>
                <a:ea typeface="Calibri" panose="020F0502020204030204" pitchFamily="34" charset="0"/>
                <a:cs typeface="Arial" panose="020B0604020202020204" pitchFamily="34" charset="0"/>
              </a:rPr>
              <a:t> Pearson Edexcel ​GCSE (9-1) In Mathematics (1MA1) Foundation (Non-Calculator) November 2021 Paper 1F, </a:t>
            </a:r>
            <a:r>
              <a:rPr lang="en-GB" sz="3500" b="1" dirty="0">
                <a:effectLst/>
                <a:latin typeface="Arial" panose="020B0604020202020204" pitchFamily="34" charset="0"/>
                <a:ea typeface="Calibri" panose="020F0502020204030204" pitchFamily="34" charset="0"/>
                <a:cs typeface="Arial" panose="020B0604020202020204" pitchFamily="34" charset="0"/>
              </a:rPr>
              <a:t>Pearson Education Ltd:</a:t>
            </a:r>
            <a:r>
              <a:rPr lang="en-GB" sz="3500" dirty="0">
                <a:effectLst/>
                <a:latin typeface="Arial" panose="020B0604020202020204" pitchFamily="34" charset="0"/>
                <a:ea typeface="Calibri" panose="020F0502020204030204" pitchFamily="34" charset="0"/>
                <a:cs typeface="Arial" panose="020B0604020202020204" pitchFamily="34" charset="0"/>
              </a:rPr>
              <a:t> Pearson Edexcel ​GCSE (9-1) In Mathematics (1MA1) Foundation (Calculator) November 2020 Paper 3F, </a:t>
            </a:r>
            <a:r>
              <a:rPr lang="en-GB" sz="3500" b="1" dirty="0">
                <a:effectLst/>
                <a:latin typeface="Arial" panose="020B0604020202020204" pitchFamily="34" charset="0"/>
                <a:ea typeface="Calibri" panose="020F0502020204030204" pitchFamily="34" charset="0"/>
                <a:cs typeface="Arial" panose="020B0604020202020204" pitchFamily="34" charset="0"/>
              </a:rPr>
              <a:t>Pearson Education Ltd:</a:t>
            </a:r>
            <a:r>
              <a:rPr lang="en-GB" sz="3500" dirty="0">
                <a:effectLst/>
                <a:latin typeface="Arial" panose="020B0604020202020204" pitchFamily="34" charset="0"/>
                <a:ea typeface="Calibri" panose="020F0502020204030204" pitchFamily="34" charset="0"/>
                <a:cs typeface="Arial" panose="020B0604020202020204" pitchFamily="34" charset="0"/>
              </a:rPr>
              <a:t> Pearson Edexcel ​GCSE (9-1) In Mathematics (1MA1) Foundation (Non-Calculator) May 2019 Paper 1F, </a:t>
            </a:r>
            <a:r>
              <a:rPr lang="en-GB" sz="3500" b="1" dirty="0">
                <a:effectLst/>
                <a:latin typeface="Arial" panose="020B0604020202020204" pitchFamily="34" charset="0"/>
                <a:ea typeface="Calibri" panose="020F0502020204030204" pitchFamily="34" charset="0"/>
                <a:cs typeface="Arial" panose="020B0604020202020204" pitchFamily="34" charset="0"/>
              </a:rPr>
              <a:t>Pearson Education Ltd:</a:t>
            </a:r>
            <a:r>
              <a:rPr lang="en-GB" sz="3500" dirty="0">
                <a:effectLst/>
                <a:latin typeface="Arial" panose="020B0604020202020204" pitchFamily="34" charset="0"/>
                <a:ea typeface="Calibri" panose="020F0502020204030204" pitchFamily="34" charset="0"/>
                <a:cs typeface="Arial" panose="020B0604020202020204" pitchFamily="34" charset="0"/>
              </a:rPr>
              <a:t> Pearson Edexcel ​GCSE (9-1) In Mathematics (1MA1) Foundation (Non-Calculator) November 2019 Paper 1F, </a:t>
            </a:r>
            <a:r>
              <a:rPr lang="en-GB" sz="3500" b="1" dirty="0">
                <a:effectLst/>
                <a:latin typeface="Arial" panose="020B0604020202020204" pitchFamily="34" charset="0"/>
                <a:ea typeface="Calibri" panose="020F0502020204030204" pitchFamily="34" charset="0"/>
                <a:cs typeface="Arial" panose="020B0604020202020204" pitchFamily="34" charset="0"/>
              </a:rPr>
              <a:t>Pearson Education Ltd:</a:t>
            </a:r>
            <a:r>
              <a:rPr lang="en-GB" sz="3500" dirty="0">
                <a:effectLst/>
                <a:latin typeface="Arial" panose="020B0604020202020204" pitchFamily="34" charset="0"/>
                <a:ea typeface="Calibri" panose="020F0502020204030204" pitchFamily="34" charset="0"/>
                <a:cs typeface="Arial" panose="020B0604020202020204" pitchFamily="34" charset="0"/>
              </a:rPr>
              <a:t> Pearson Edexcel ​GCSE (9-1) In Mathematics (1MA1) Higher Tier (Non-Calculator) May 2017 Paper 1H, </a:t>
            </a:r>
            <a:r>
              <a:rPr lang="en-GB" sz="3500" b="1" dirty="0">
                <a:effectLst/>
                <a:latin typeface="Arial" panose="020B0604020202020204" pitchFamily="34" charset="0"/>
                <a:ea typeface="Calibri" panose="020F0502020204030204" pitchFamily="34" charset="0"/>
                <a:cs typeface="Arial" panose="020B0604020202020204" pitchFamily="34" charset="0"/>
              </a:rPr>
              <a:t>Pearson Education Ltd:</a:t>
            </a:r>
            <a:r>
              <a:rPr lang="en-GB" sz="3500" dirty="0">
                <a:effectLst/>
                <a:latin typeface="Arial" panose="020B0604020202020204" pitchFamily="34" charset="0"/>
                <a:ea typeface="Calibri" panose="020F0502020204030204" pitchFamily="34" charset="0"/>
                <a:cs typeface="Arial" panose="020B0604020202020204" pitchFamily="34" charset="0"/>
              </a:rPr>
              <a:t> Pearson Edexcel ​GCSE (9-1) In Mathematics (1MA1) Foundation (Non-Calculator) May 2017 Paper 1F</a:t>
            </a:r>
          </a:p>
          <a:p>
            <a:pPr marL="0" lvl="0" indent="0" algn="l" rtl="0">
              <a:lnSpc>
                <a:spcPct val="90000"/>
              </a:lnSpc>
              <a:spcBef>
                <a:spcPts val="1600"/>
              </a:spcBef>
              <a:spcAft>
                <a:spcPts val="0"/>
              </a:spcAft>
              <a:buClr>
                <a:schemeClr val="dk1"/>
              </a:buClr>
              <a:buSzPts val="2400"/>
              <a:buNone/>
            </a:pPr>
            <a:endParaRPr dirty="0"/>
          </a:p>
        </p:txBody>
      </p:sp>
      <p:pic>
        <p:nvPicPr>
          <p:cNvPr id="2" name="Picture 1" descr="Text&#10;&#10;Description automatically generated">
            <a:extLst>
              <a:ext uri="{FF2B5EF4-FFF2-40B4-BE49-F238E27FC236}">
                <a16:creationId xmlns:a16="http://schemas.microsoft.com/office/drawing/2014/main" id="{7F40A923-1BD5-DFE9-9823-9AB38852FC7B}"/>
              </a:ext>
            </a:extLst>
          </p:cNvPr>
          <p:cNvPicPr>
            <a:picLocks noChangeAspect="1"/>
          </p:cNvPicPr>
          <p:nvPr/>
        </p:nvPicPr>
        <p:blipFill>
          <a:blip r:embed="rId4"/>
          <a:stretch>
            <a:fillRect/>
          </a:stretch>
        </p:blipFill>
        <p:spPr>
          <a:xfrm>
            <a:off x="370800" y="324000"/>
            <a:ext cx="3474000" cy="5708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g1cb88a04f52_3_2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3</a:t>
            </a:fld>
            <a:endParaRPr/>
          </a:p>
        </p:txBody>
      </p:sp>
      <p:sp>
        <p:nvSpPr>
          <p:cNvPr id="176" name="Google Shape;176;g1cb88a04f52_3_28"/>
          <p:cNvSpPr txBox="1">
            <a:spLocks noGrp="1"/>
          </p:cNvSpPr>
          <p:nvPr>
            <p:ph type="title" idx="4294967295"/>
          </p:nvPr>
        </p:nvSpPr>
        <p:spPr>
          <a:xfrm>
            <a:off x="2604303" y="148253"/>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  Method check</a:t>
            </a:r>
            <a:endParaRPr b="1" dirty="0">
              <a:latin typeface="Arial" panose="020B0604020202020204" pitchFamily="34" charset="0"/>
              <a:cs typeface="Arial" panose="020B0604020202020204" pitchFamily="34" charset="0"/>
            </a:endParaRPr>
          </a:p>
        </p:txBody>
      </p:sp>
      <p:sp>
        <p:nvSpPr>
          <p:cNvPr id="178" name="Google Shape;178;g1cb88a04f52_3_28"/>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179" name="Google Shape;179;g1cb88a04f52_3_28"/>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80" name="Google Shape;180;g1cb88a04f52_3_28"/>
          <p:cNvSpPr txBox="1"/>
          <p:nvPr/>
        </p:nvSpPr>
        <p:spPr>
          <a:xfrm>
            <a:off x="2128650" y="1350300"/>
            <a:ext cx="7934700" cy="291871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400"/>
              </a:spcBef>
              <a:spcAft>
                <a:spcPts val="0"/>
              </a:spcAft>
              <a:buNone/>
            </a:pPr>
            <a:r>
              <a:rPr lang="en-GB" sz="2800" dirty="0">
                <a:solidFill>
                  <a:schemeClr val="tx1"/>
                </a:solidFill>
                <a:latin typeface="Arial" panose="020B0604020202020204" pitchFamily="34" charset="0"/>
                <a:cs typeface="Arial" panose="020B0604020202020204" pitchFamily="34" charset="0"/>
              </a:rPr>
              <a:t>What methods do you already have for solving this problem?</a:t>
            </a:r>
            <a:endParaRPr sz="2800" dirty="0">
              <a:solidFill>
                <a:schemeClr val="tx1"/>
              </a:solidFill>
              <a:latin typeface="Arial" panose="020B0604020202020204" pitchFamily="34" charset="0"/>
              <a:cs typeface="Arial" panose="020B0604020202020204" pitchFamily="34" charset="0"/>
            </a:endParaRPr>
          </a:p>
          <a:p>
            <a:pPr marL="0" lvl="0" indent="0" algn="ctr" rtl="0">
              <a:lnSpc>
                <a:spcPct val="115000"/>
              </a:lnSpc>
              <a:spcBef>
                <a:spcPts val="400"/>
              </a:spcBef>
              <a:spcAft>
                <a:spcPts val="0"/>
              </a:spcAft>
              <a:buNone/>
            </a:pPr>
            <a:endParaRPr sz="2800" b="1" dirty="0">
              <a:solidFill>
                <a:srgbClr val="0000FF"/>
              </a:solidFill>
              <a:latin typeface="Arial" panose="020B0604020202020204" pitchFamily="34" charset="0"/>
              <a:cs typeface="Arial" panose="020B0604020202020204" pitchFamily="34" charset="0"/>
            </a:endParaRPr>
          </a:p>
          <a:p>
            <a:pPr lvl="0" algn="ctr">
              <a:lnSpc>
                <a:spcPct val="115000"/>
              </a:lnSpc>
              <a:spcBef>
                <a:spcPts val="400"/>
              </a:spcBef>
            </a:pPr>
            <a:r>
              <a:rPr lang="en-GB" sz="2800" b="1" dirty="0">
                <a:solidFill>
                  <a:srgbClr val="CC0000"/>
                </a:solidFill>
                <a:latin typeface="Arial" panose="020B0604020202020204" pitchFamily="34" charset="0"/>
                <a:cs typeface="Arial" panose="020B0604020202020204" pitchFamily="34" charset="0"/>
              </a:rPr>
              <a:t>12 × 6</a:t>
            </a:r>
            <a:endParaRPr sz="2800" b="1" dirty="0">
              <a:solidFill>
                <a:srgbClr val="CC0000"/>
              </a:solidFill>
              <a:latin typeface="Arial" panose="020B0604020202020204" pitchFamily="34" charset="0"/>
              <a:cs typeface="Arial" panose="020B0604020202020204" pitchFamily="34" charset="0"/>
            </a:endParaRPr>
          </a:p>
          <a:p>
            <a:pPr marL="0" lvl="0" indent="0" algn="just" rtl="0">
              <a:lnSpc>
                <a:spcPct val="115000"/>
              </a:lnSpc>
              <a:spcBef>
                <a:spcPts val="400"/>
              </a:spcBef>
              <a:spcAft>
                <a:spcPts val="400"/>
              </a:spcAft>
              <a:buNone/>
            </a:pPr>
            <a:endParaRPr sz="2800" b="1"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g1cb88a04f52_3_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4</a:t>
            </a:fld>
            <a:endParaRPr/>
          </a:p>
        </p:txBody>
      </p:sp>
      <p:sp>
        <p:nvSpPr>
          <p:cNvPr id="186" name="Google Shape;186;g1cb88a04f52_3_7"/>
          <p:cNvSpPr txBox="1">
            <a:spLocks noGrp="1"/>
          </p:cNvSpPr>
          <p:nvPr>
            <p:ph type="title" idx="4294967295"/>
          </p:nvPr>
        </p:nvSpPr>
        <p:spPr>
          <a:xfrm>
            <a:off x="2511707" y="148253"/>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Question</a:t>
            </a:r>
            <a:endParaRPr b="1" dirty="0">
              <a:latin typeface="Arial" panose="020B0604020202020204" pitchFamily="34" charset="0"/>
              <a:cs typeface="Arial" panose="020B0604020202020204" pitchFamily="34" charset="0"/>
            </a:endParaRPr>
          </a:p>
        </p:txBody>
      </p:sp>
      <p:sp>
        <p:nvSpPr>
          <p:cNvPr id="188" name="Google Shape;188;g1cb88a04f52_3_7"/>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189" name="Google Shape;189;g1cb88a04f52_3_7"/>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190" name="Google Shape;190;g1cb88a04f52_3_7"/>
          <p:cNvSpPr txBox="1"/>
          <p:nvPr/>
        </p:nvSpPr>
        <p:spPr>
          <a:xfrm>
            <a:off x="2605226" y="1559950"/>
            <a:ext cx="3376200" cy="946373"/>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endParaRPr sz="5000" b="0" i="0" u="none" strike="noStrike" cap="none">
              <a:solidFill>
                <a:srgbClr val="FF0000"/>
              </a:solidFill>
              <a:latin typeface="Arial" panose="020B0604020202020204" pitchFamily="34" charset="0"/>
              <a:cs typeface="Arial" panose="020B0604020202020204" pitchFamily="34" charset="0"/>
              <a:sym typeface="Arial"/>
            </a:endParaRPr>
          </a:p>
        </p:txBody>
      </p:sp>
      <p:sp>
        <p:nvSpPr>
          <p:cNvPr id="191" name="Google Shape;191;g1cb88a04f52_3_7"/>
          <p:cNvSpPr txBox="1"/>
          <p:nvPr/>
        </p:nvSpPr>
        <p:spPr>
          <a:xfrm>
            <a:off x="376725" y="943175"/>
            <a:ext cx="11438700" cy="218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100" dirty="0">
                <a:latin typeface="Arial" panose="020B0604020202020204" pitchFamily="34" charset="0"/>
                <a:cs typeface="Arial" panose="020B0604020202020204" pitchFamily="34" charset="0"/>
              </a:rPr>
              <a:t>Where do you use multiplication? </a:t>
            </a:r>
            <a:endParaRPr sz="4100" dirty="0">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GB" sz="4100" dirty="0">
                <a:latin typeface="Arial" panose="020B0604020202020204" pitchFamily="34" charset="0"/>
                <a:cs typeface="Arial" panose="020B0604020202020204" pitchFamily="34" charset="0"/>
              </a:rPr>
              <a:t>Can you give me some examples from real life?</a:t>
            </a:r>
            <a:endParaRPr sz="4100" dirty="0">
              <a:latin typeface="Arial" panose="020B0604020202020204" pitchFamily="34" charset="0"/>
              <a:cs typeface="Arial" panose="020B0604020202020204" pitchFamily="34" charset="0"/>
            </a:endParaRPr>
          </a:p>
        </p:txBody>
      </p:sp>
      <p:sp>
        <p:nvSpPr>
          <p:cNvPr id="192" name="Google Shape;192;g1cb88a04f52_3_7"/>
          <p:cNvSpPr txBox="1"/>
          <p:nvPr/>
        </p:nvSpPr>
        <p:spPr>
          <a:xfrm>
            <a:off x="376725" y="4184575"/>
            <a:ext cx="11438700" cy="192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100" dirty="0">
                <a:latin typeface="Arial" panose="020B0604020202020204" pitchFamily="34" charset="0"/>
                <a:cs typeface="Arial" panose="020B0604020202020204" pitchFamily="34" charset="0"/>
              </a:rPr>
              <a:t>Where else in maths do you use multiplication?</a:t>
            </a:r>
            <a:endParaRPr sz="4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fade">
                                      <p:cBhvr>
                                        <p:cTn id="12"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g1cb88a04f52_3_3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5</a:t>
            </a:fld>
            <a:endParaRPr/>
          </a:p>
        </p:txBody>
      </p:sp>
      <p:sp>
        <p:nvSpPr>
          <p:cNvPr id="198" name="Google Shape;198;g1cb88a04f52_3_38"/>
          <p:cNvSpPr txBox="1">
            <a:spLocks noGrp="1"/>
          </p:cNvSpPr>
          <p:nvPr>
            <p:ph type="title" idx="4294967295"/>
          </p:nvPr>
        </p:nvSpPr>
        <p:spPr>
          <a:xfrm>
            <a:off x="2291787" y="105063"/>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True or false?</a:t>
            </a:r>
            <a:endParaRPr b="1" dirty="0">
              <a:latin typeface="Arial" panose="020B0604020202020204" pitchFamily="34" charset="0"/>
              <a:cs typeface="Arial" panose="020B0604020202020204" pitchFamily="34" charset="0"/>
            </a:endParaRPr>
          </a:p>
        </p:txBody>
      </p:sp>
      <p:sp>
        <p:nvSpPr>
          <p:cNvPr id="200" name="Google Shape;200;g1cb88a04f52_3_38"/>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201" name="Google Shape;201;g1cb88a04f52_3_38"/>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202" name="Google Shape;202;g1cb88a04f52_3_38"/>
          <p:cNvSpPr txBox="1"/>
          <p:nvPr/>
        </p:nvSpPr>
        <p:spPr>
          <a:xfrm>
            <a:off x="2605226" y="1559950"/>
            <a:ext cx="3376200" cy="946373"/>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endParaRPr sz="5000" b="0" i="0" u="none" strike="noStrike" cap="none">
              <a:solidFill>
                <a:srgbClr val="FF0000"/>
              </a:solidFill>
              <a:latin typeface="Arial" panose="020B0604020202020204" pitchFamily="34" charset="0"/>
              <a:cs typeface="Arial" panose="020B0604020202020204" pitchFamily="34" charset="0"/>
              <a:sym typeface="Arial"/>
            </a:endParaRPr>
          </a:p>
        </p:txBody>
      </p:sp>
      <p:sp>
        <p:nvSpPr>
          <p:cNvPr id="203" name="Google Shape;203;g1cb88a04f52_3_38"/>
          <p:cNvSpPr txBox="1"/>
          <p:nvPr/>
        </p:nvSpPr>
        <p:spPr>
          <a:xfrm>
            <a:off x="2550250" y="1269275"/>
            <a:ext cx="5548500" cy="1009800"/>
          </a:xfrm>
          <a:prstGeom prst="rect">
            <a:avLst/>
          </a:prstGeom>
          <a:noFill/>
          <a:ln>
            <a:noFill/>
          </a:ln>
        </p:spPr>
        <p:txBody>
          <a:bodyPr spcFirstLastPara="1" wrap="square" lIns="91425" tIns="91425" rIns="91425" bIns="91425" anchor="ctr" anchorCtr="0">
            <a:noAutofit/>
          </a:bodyPr>
          <a:lstStyle/>
          <a:p>
            <a:pPr lvl="0" algn="ctr"/>
            <a:r>
              <a:rPr lang="en-GB" sz="4800" dirty="0">
                <a:latin typeface="Arial" panose="020B0604020202020204" pitchFamily="34" charset="0"/>
                <a:cs typeface="Arial" panose="020B0604020202020204" pitchFamily="34" charset="0"/>
              </a:rPr>
              <a:t>5.6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100 = 560 </a:t>
            </a:r>
            <a:endParaRPr sz="4800" dirty="0">
              <a:latin typeface="Arial" panose="020B0604020202020204" pitchFamily="34" charset="0"/>
              <a:cs typeface="Arial" panose="020B0604020202020204" pitchFamily="34" charset="0"/>
            </a:endParaRPr>
          </a:p>
        </p:txBody>
      </p:sp>
      <p:sp>
        <p:nvSpPr>
          <p:cNvPr id="204" name="Google Shape;204;g1cb88a04f52_3_38"/>
          <p:cNvSpPr txBox="1"/>
          <p:nvPr/>
        </p:nvSpPr>
        <p:spPr>
          <a:xfrm>
            <a:off x="2641690" y="2256750"/>
            <a:ext cx="5548500" cy="1009800"/>
          </a:xfrm>
          <a:prstGeom prst="rect">
            <a:avLst/>
          </a:prstGeom>
          <a:noFill/>
          <a:ln>
            <a:noFill/>
          </a:ln>
        </p:spPr>
        <p:txBody>
          <a:bodyPr spcFirstLastPara="1" wrap="square" lIns="91425" tIns="91425" rIns="91425" bIns="91425" anchor="ctr" anchorCtr="0">
            <a:noAutofit/>
          </a:bodyPr>
          <a:lstStyle/>
          <a:p>
            <a:pPr lvl="0" algn="ctr"/>
            <a:r>
              <a:rPr lang="en-GB" sz="4800" dirty="0">
                <a:latin typeface="Arial" panose="020B0604020202020204" pitchFamily="34" charset="0"/>
                <a:cs typeface="Arial" panose="020B0604020202020204" pitchFamily="34" charset="0"/>
              </a:rPr>
              <a:t>100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50.6 = 506.0 </a:t>
            </a:r>
            <a:endParaRPr sz="4800" dirty="0">
              <a:latin typeface="Arial" panose="020B0604020202020204" pitchFamily="34" charset="0"/>
              <a:cs typeface="Arial" panose="020B0604020202020204" pitchFamily="34" charset="0"/>
            </a:endParaRPr>
          </a:p>
        </p:txBody>
      </p:sp>
      <p:sp>
        <p:nvSpPr>
          <p:cNvPr id="205" name="Google Shape;205;g1cb88a04f52_3_38"/>
          <p:cNvSpPr txBox="1"/>
          <p:nvPr/>
        </p:nvSpPr>
        <p:spPr>
          <a:xfrm>
            <a:off x="2772125" y="3266550"/>
            <a:ext cx="6134100" cy="1009800"/>
          </a:xfrm>
          <a:prstGeom prst="rect">
            <a:avLst/>
          </a:prstGeom>
          <a:noFill/>
          <a:ln>
            <a:noFill/>
          </a:ln>
        </p:spPr>
        <p:txBody>
          <a:bodyPr spcFirstLastPara="1" wrap="square" lIns="91425" tIns="91425" rIns="91425" bIns="91425" anchor="ctr" anchorCtr="0">
            <a:noAutofit/>
          </a:bodyPr>
          <a:lstStyle/>
          <a:p>
            <a:pPr lvl="0" algn="ctr"/>
            <a:r>
              <a:rPr lang="en-GB" sz="4800" dirty="0">
                <a:latin typeface="Arial" panose="020B0604020202020204" pitchFamily="34" charset="0"/>
                <a:cs typeface="Arial" panose="020B0604020202020204" pitchFamily="34" charset="0"/>
              </a:rPr>
              <a:t>2.3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100 = 10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23</a:t>
            </a:r>
            <a:endParaRPr sz="4800" dirty="0">
              <a:latin typeface="Arial" panose="020B0604020202020204" pitchFamily="34" charset="0"/>
              <a:cs typeface="Arial" panose="020B0604020202020204" pitchFamily="34" charset="0"/>
            </a:endParaRPr>
          </a:p>
        </p:txBody>
      </p:sp>
      <p:sp>
        <p:nvSpPr>
          <p:cNvPr id="206" name="Google Shape;206;g1cb88a04f52_3_38"/>
          <p:cNvSpPr txBox="1"/>
          <p:nvPr/>
        </p:nvSpPr>
        <p:spPr>
          <a:xfrm>
            <a:off x="2617025" y="4261675"/>
            <a:ext cx="6134100" cy="100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dirty="0">
                <a:latin typeface="Arial" panose="020B0604020202020204" pitchFamily="34" charset="0"/>
                <a:cs typeface="Arial" panose="020B0604020202020204" pitchFamily="34" charset="0"/>
              </a:rPr>
              <a:t>56 ÷ 100 = 0.056</a:t>
            </a:r>
            <a:endParaRPr sz="4800" dirty="0">
              <a:latin typeface="Arial" panose="020B0604020202020204" pitchFamily="34" charset="0"/>
              <a:cs typeface="Arial" panose="020B0604020202020204" pitchFamily="34" charset="0"/>
            </a:endParaRPr>
          </a:p>
        </p:txBody>
      </p:sp>
      <p:sp>
        <p:nvSpPr>
          <p:cNvPr id="207" name="Google Shape;207;g1cb88a04f52_3_38"/>
          <p:cNvSpPr txBox="1"/>
          <p:nvPr/>
        </p:nvSpPr>
        <p:spPr>
          <a:xfrm>
            <a:off x="2140002" y="5271463"/>
            <a:ext cx="5548500" cy="100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dirty="0">
                <a:latin typeface="Arial" panose="020B0604020202020204" pitchFamily="34" charset="0"/>
                <a:cs typeface="Arial" panose="020B0604020202020204" pitchFamily="34" charset="0"/>
              </a:rPr>
              <a:t>8600 </a:t>
            </a:r>
            <a:r>
              <a:rPr lang="en-GB" sz="4800" dirty="0">
                <a:solidFill>
                  <a:schemeClr val="dk1"/>
                </a:solidFill>
                <a:latin typeface="Arial" panose="020B0604020202020204" pitchFamily="34" charset="0"/>
                <a:cs typeface="Arial" panose="020B0604020202020204" pitchFamily="34" charset="0"/>
              </a:rPr>
              <a:t>÷ 100 = 86</a:t>
            </a:r>
            <a:endParaRPr sz="4800" dirty="0">
              <a:latin typeface="Arial" panose="020B0604020202020204" pitchFamily="34" charset="0"/>
              <a:cs typeface="Arial" panose="020B0604020202020204" pitchFamily="34" charset="0"/>
            </a:endParaRPr>
          </a:p>
        </p:txBody>
      </p:sp>
      <p:sp>
        <p:nvSpPr>
          <p:cNvPr id="208" name="Google Shape;208;g1cb88a04f52_3_38"/>
          <p:cNvSpPr txBox="1"/>
          <p:nvPr/>
        </p:nvSpPr>
        <p:spPr>
          <a:xfrm>
            <a:off x="7447625" y="1110438"/>
            <a:ext cx="145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dirty="0">
                <a:solidFill>
                  <a:srgbClr val="38761D"/>
                </a:solidFill>
                <a:latin typeface="Arial" panose="020B0604020202020204" pitchFamily="34" charset="0"/>
                <a:cs typeface="Arial" panose="020B0604020202020204" pitchFamily="34" charset="0"/>
              </a:rPr>
              <a:t>✔</a:t>
            </a:r>
            <a:endParaRPr sz="6000" dirty="0">
              <a:solidFill>
                <a:srgbClr val="38761D"/>
              </a:solidFill>
              <a:latin typeface="Arial" panose="020B0604020202020204" pitchFamily="34" charset="0"/>
              <a:cs typeface="Arial" panose="020B0604020202020204" pitchFamily="34" charset="0"/>
            </a:endParaRPr>
          </a:p>
        </p:txBody>
      </p:sp>
      <p:sp>
        <p:nvSpPr>
          <p:cNvPr id="209" name="Google Shape;209;g1cb88a04f52_3_38"/>
          <p:cNvSpPr txBox="1"/>
          <p:nvPr/>
        </p:nvSpPr>
        <p:spPr>
          <a:xfrm>
            <a:off x="7885390" y="2113913"/>
            <a:ext cx="145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b="1" dirty="0">
                <a:solidFill>
                  <a:srgbClr val="CC0000"/>
                </a:solidFill>
                <a:latin typeface="Arial" panose="020B0604020202020204" pitchFamily="34" charset="0"/>
                <a:ea typeface="Comic Sans MS"/>
                <a:cs typeface="Arial" panose="020B0604020202020204" pitchFamily="34" charset="0"/>
                <a:sym typeface="Comic Sans MS"/>
              </a:rPr>
              <a:t>✖</a:t>
            </a:r>
            <a:endParaRPr sz="6000" b="1" dirty="0">
              <a:solidFill>
                <a:srgbClr val="CC0000"/>
              </a:solidFill>
              <a:latin typeface="Arial" panose="020B0604020202020204" pitchFamily="34" charset="0"/>
              <a:ea typeface="Comic Sans MS"/>
              <a:cs typeface="Arial" panose="020B0604020202020204" pitchFamily="34" charset="0"/>
              <a:sym typeface="Comic Sans MS"/>
            </a:endParaRPr>
          </a:p>
        </p:txBody>
      </p:sp>
      <p:sp>
        <p:nvSpPr>
          <p:cNvPr id="210" name="Google Shape;210;g1cb88a04f52_3_38"/>
          <p:cNvSpPr txBox="1"/>
          <p:nvPr/>
        </p:nvSpPr>
        <p:spPr>
          <a:xfrm>
            <a:off x="8470900" y="3199350"/>
            <a:ext cx="145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dirty="0">
                <a:solidFill>
                  <a:srgbClr val="38761D"/>
                </a:solidFill>
                <a:latin typeface="Arial" panose="020B0604020202020204" pitchFamily="34" charset="0"/>
                <a:cs typeface="Arial" panose="020B0604020202020204" pitchFamily="34" charset="0"/>
              </a:rPr>
              <a:t>✔</a:t>
            </a:r>
            <a:endParaRPr sz="6000" dirty="0">
              <a:solidFill>
                <a:srgbClr val="38761D"/>
              </a:solidFill>
              <a:latin typeface="Arial" panose="020B0604020202020204" pitchFamily="34" charset="0"/>
              <a:cs typeface="Arial" panose="020B0604020202020204" pitchFamily="34" charset="0"/>
            </a:endParaRPr>
          </a:p>
        </p:txBody>
      </p:sp>
      <p:sp>
        <p:nvSpPr>
          <p:cNvPr id="211" name="Google Shape;211;g1cb88a04f52_3_38"/>
          <p:cNvSpPr txBox="1"/>
          <p:nvPr/>
        </p:nvSpPr>
        <p:spPr>
          <a:xfrm>
            <a:off x="7819350" y="4225588"/>
            <a:ext cx="145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b="1" dirty="0">
                <a:solidFill>
                  <a:srgbClr val="CC0000"/>
                </a:solidFill>
                <a:latin typeface="Arial" panose="020B0604020202020204" pitchFamily="34" charset="0"/>
                <a:ea typeface="Comic Sans MS"/>
                <a:cs typeface="Arial" panose="020B0604020202020204" pitchFamily="34" charset="0"/>
                <a:sym typeface="Comic Sans MS"/>
              </a:rPr>
              <a:t>✖</a:t>
            </a:r>
            <a:endParaRPr sz="6000" b="1" dirty="0">
              <a:solidFill>
                <a:srgbClr val="CC0000"/>
              </a:solidFill>
              <a:latin typeface="Arial" panose="020B0604020202020204" pitchFamily="34" charset="0"/>
              <a:ea typeface="Comic Sans MS"/>
              <a:cs typeface="Arial" panose="020B0604020202020204" pitchFamily="34" charset="0"/>
              <a:sym typeface="Comic Sans MS"/>
            </a:endParaRPr>
          </a:p>
        </p:txBody>
      </p:sp>
      <p:sp>
        <p:nvSpPr>
          <p:cNvPr id="212" name="Google Shape;212;g1cb88a04f52_3_38"/>
          <p:cNvSpPr txBox="1"/>
          <p:nvPr/>
        </p:nvSpPr>
        <p:spPr>
          <a:xfrm>
            <a:off x="7143202" y="5222263"/>
            <a:ext cx="14586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GB" sz="6000" dirty="0">
                <a:solidFill>
                  <a:srgbClr val="38761D"/>
                </a:solidFill>
                <a:latin typeface="Arial" panose="020B0604020202020204" pitchFamily="34" charset="0"/>
                <a:cs typeface="Arial" panose="020B0604020202020204" pitchFamily="34" charset="0"/>
              </a:rPr>
              <a:t>✔</a:t>
            </a:r>
            <a:endParaRPr sz="6000" b="1" dirty="0">
              <a:solidFill>
                <a:srgbClr val="CC0000"/>
              </a:solidFill>
              <a:latin typeface="Arial" panose="020B0604020202020204" pitchFamily="34" charset="0"/>
              <a:ea typeface="Comic Sans MS"/>
              <a:cs typeface="Arial" panose="020B0604020202020204" pitchFamily="34" charset="0"/>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fade">
                                      <p:cBhvr>
                                        <p:cTn id="12" dur="1000"/>
                                        <p:tgtEl>
                                          <p:spTgt spid="2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1000"/>
                                        <p:tgtEl>
                                          <p:spTgt spid="2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
                                        </p:tgtEl>
                                        <p:attrNameLst>
                                          <p:attrName>style.visibility</p:attrName>
                                        </p:attrNameLst>
                                      </p:cBhvr>
                                      <p:to>
                                        <p:strVal val="visible"/>
                                      </p:to>
                                    </p:set>
                                    <p:animEffect transition="in" filter="fade">
                                      <p:cBhvr>
                                        <p:cTn id="22" dur="1000"/>
                                        <p:tgtEl>
                                          <p:spTgt spid="2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fade">
                                      <p:cBhvr>
                                        <p:cTn id="27" dur="1000"/>
                                        <p:tgtEl>
                                          <p:spTgt spid="20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0"/>
                                        </p:tgtEl>
                                        <p:attrNameLst>
                                          <p:attrName>style.visibility</p:attrName>
                                        </p:attrNameLst>
                                      </p:cBhvr>
                                      <p:to>
                                        <p:strVal val="visible"/>
                                      </p:to>
                                    </p:set>
                                    <p:animEffect transition="in" filter="fade">
                                      <p:cBhvr>
                                        <p:cTn id="32" dur="1000"/>
                                        <p:tgtEl>
                                          <p:spTgt spid="2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fade">
                                      <p:cBhvr>
                                        <p:cTn id="37" dur="1000"/>
                                        <p:tgtEl>
                                          <p:spTgt spid="20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1"/>
                                        </p:tgtEl>
                                        <p:attrNameLst>
                                          <p:attrName>style.visibility</p:attrName>
                                        </p:attrNameLst>
                                      </p:cBhvr>
                                      <p:to>
                                        <p:strVal val="visible"/>
                                      </p:to>
                                    </p:set>
                                    <p:animEffect transition="in" filter="fade">
                                      <p:cBhvr>
                                        <p:cTn id="42" dur="1000"/>
                                        <p:tgtEl>
                                          <p:spTgt spid="2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7"/>
                                        </p:tgtEl>
                                        <p:attrNameLst>
                                          <p:attrName>style.visibility</p:attrName>
                                        </p:attrNameLst>
                                      </p:cBhvr>
                                      <p:to>
                                        <p:strVal val="visible"/>
                                      </p:to>
                                    </p:set>
                                    <p:animEffect transition="in" filter="fade">
                                      <p:cBhvr>
                                        <p:cTn id="47" dur="1000"/>
                                        <p:tgtEl>
                                          <p:spTgt spid="20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2"/>
                                        </p:tgtEl>
                                        <p:attrNameLst>
                                          <p:attrName>style.visibility</p:attrName>
                                        </p:attrNameLst>
                                      </p:cBhvr>
                                      <p:to>
                                        <p:strVal val="visible"/>
                                      </p:to>
                                    </p:set>
                                    <p:animEffect transition="in" filter="fade">
                                      <p:cBhvr>
                                        <p:cTn id="52"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g1cb88a04f52_1_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6</a:t>
            </a:fld>
            <a:endParaRPr/>
          </a:p>
        </p:txBody>
      </p:sp>
      <p:sp>
        <p:nvSpPr>
          <p:cNvPr id="218" name="Google Shape;218;g1cb88a04f52_1_6"/>
          <p:cNvSpPr txBox="1">
            <a:spLocks noGrp="1"/>
          </p:cNvSpPr>
          <p:nvPr>
            <p:ph type="title" idx="4294967295"/>
          </p:nvPr>
        </p:nvSpPr>
        <p:spPr>
          <a:xfrm>
            <a:off x="2605226" y="148253"/>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Starter</a:t>
            </a:r>
            <a:endParaRPr b="1" dirty="0">
              <a:latin typeface="Arial" panose="020B0604020202020204" pitchFamily="34" charset="0"/>
              <a:cs typeface="Arial" panose="020B0604020202020204" pitchFamily="34" charset="0"/>
            </a:endParaRPr>
          </a:p>
        </p:txBody>
      </p:sp>
      <p:sp>
        <p:nvSpPr>
          <p:cNvPr id="220" name="Google Shape;220;g1cb88a04f52_1_6"/>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221" name="Google Shape;221;g1cb88a04f52_1_6"/>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222" name="Google Shape;222;g1cb88a04f52_1_6"/>
          <p:cNvSpPr txBox="1"/>
          <p:nvPr/>
        </p:nvSpPr>
        <p:spPr>
          <a:xfrm>
            <a:off x="2605226" y="1525225"/>
            <a:ext cx="3376200" cy="946373"/>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endParaRPr sz="5000" b="0" i="0" u="none" strike="noStrike" cap="none">
              <a:solidFill>
                <a:srgbClr val="FF0000"/>
              </a:solidFill>
              <a:latin typeface="Arial" panose="020B0604020202020204" pitchFamily="34" charset="0"/>
              <a:cs typeface="Arial" panose="020B0604020202020204" pitchFamily="34" charset="0"/>
              <a:sym typeface="Arial"/>
            </a:endParaRPr>
          </a:p>
        </p:txBody>
      </p:sp>
      <p:sp>
        <p:nvSpPr>
          <p:cNvPr id="223" name="Google Shape;223;g1cb88a04f52_1_6"/>
          <p:cNvSpPr txBox="1"/>
          <p:nvPr/>
        </p:nvSpPr>
        <p:spPr>
          <a:xfrm>
            <a:off x="2644230" y="2265205"/>
            <a:ext cx="5548500" cy="1009800"/>
          </a:xfrm>
          <a:prstGeom prst="rect">
            <a:avLst/>
          </a:prstGeom>
          <a:noFill/>
          <a:ln>
            <a:noFill/>
          </a:ln>
        </p:spPr>
        <p:txBody>
          <a:bodyPr spcFirstLastPara="1" wrap="square" lIns="91425" tIns="91425" rIns="91425" bIns="91425" anchor="ctr" anchorCtr="0">
            <a:noAutofit/>
          </a:bodyPr>
          <a:lstStyle/>
          <a:p>
            <a:pPr lvl="0" algn="ctr"/>
            <a:r>
              <a:rPr lang="en-GB" sz="4800" dirty="0">
                <a:latin typeface="Arial" panose="020B0604020202020204" pitchFamily="34" charset="0"/>
                <a:cs typeface="Arial" panose="020B0604020202020204" pitchFamily="34" charset="0"/>
              </a:rPr>
              <a:t>100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50.6 = 506.0 </a:t>
            </a:r>
            <a:endParaRPr sz="4800" dirty="0">
              <a:latin typeface="Arial" panose="020B0604020202020204" pitchFamily="34" charset="0"/>
              <a:cs typeface="Arial" panose="020B0604020202020204" pitchFamily="34" charset="0"/>
            </a:endParaRPr>
          </a:p>
        </p:txBody>
      </p:sp>
      <p:sp>
        <p:nvSpPr>
          <p:cNvPr id="224" name="Google Shape;224;g1cb88a04f52_1_6"/>
          <p:cNvSpPr txBox="1"/>
          <p:nvPr/>
        </p:nvSpPr>
        <p:spPr>
          <a:xfrm>
            <a:off x="2512537" y="3262813"/>
            <a:ext cx="7147500" cy="1009800"/>
          </a:xfrm>
          <a:prstGeom prst="rect">
            <a:avLst/>
          </a:prstGeom>
          <a:noFill/>
          <a:ln>
            <a:noFill/>
          </a:ln>
        </p:spPr>
        <p:txBody>
          <a:bodyPr spcFirstLastPara="1" wrap="square" lIns="91425" tIns="91425" rIns="91425" bIns="91425" anchor="ctr" anchorCtr="0">
            <a:noAutofit/>
          </a:bodyPr>
          <a:lstStyle/>
          <a:p>
            <a:pPr lvl="0" algn="ctr"/>
            <a:r>
              <a:rPr lang="en-GB" sz="4800" dirty="0">
                <a:latin typeface="Arial" panose="020B0604020202020204" pitchFamily="34" charset="0"/>
                <a:cs typeface="Arial" panose="020B0604020202020204" pitchFamily="34" charset="0"/>
              </a:rPr>
              <a:t>5.53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100 = 55.3 </a:t>
            </a:r>
            <a:r>
              <a:rPr lang="en-GB" sz="4800" dirty="0">
                <a:solidFill>
                  <a:schemeClr val="dk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100</a:t>
            </a:r>
            <a:endParaRPr sz="4800" dirty="0">
              <a:latin typeface="Arial" panose="020B0604020202020204" pitchFamily="34" charset="0"/>
              <a:cs typeface="Arial" panose="020B0604020202020204" pitchFamily="34" charset="0"/>
            </a:endParaRPr>
          </a:p>
        </p:txBody>
      </p:sp>
      <p:sp>
        <p:nvSpPr>
          <p:cNvPr id="225" name="Google Shape;225;g1cb88a04f52_1_6"/>
          <p:cNvSpPr txBox="1"/>
          <p:nvPr/>
        </p:nvSpPr>
        <p:spPr>
          <a:xfrm>
            <a:off x="1898027" y="4272613"/>
            <a:ext cx="7870800" cy="1009800"/>
          </a:xfrm>
          <a:prstGeom prst="rect">
            <a:avLst/>
          </a:prstGeom>
          <a:noFill/>
          <a:ln>
            <a:noFill/>
          </a:ln>
        </p:spPr>
        <p:txBody>
          <a:bodyPr spcFirstLastPara="1" wrap="square" lIns="91425" tIns="91425" rIns="91425" bIns="91425" anchor="ctr" anchorCtr="0">
            <a:noAutofit/>
          </a:bodyPr>
          <a:lstStyle/>
          <a:p>
            <a:pPr lvl="0" algn="ctr"/>
            <a:r>
              <a:rPr lang="en-GB" sz="4800" dirty="0">
                <a:latin typeface="Arial" panose="020B0604020202020204" pitchFamily="34" charset="0"/>
                <a:cs typeface="Arial" panose="020B0604020202020204" pitchFamily="34" charset="0"/>
              </a:rPr>
              <a:t>100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2.213 = 2213 </a:t>
            </a:r>
            <a:r>
              <a:rPr lang="en-GB" sz="4800" dirty="0">
                <a:solidFill>
                  <a:schemeClr val="dk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10</a:t>
            </a:r>
            <a:endParaRPr sz="4800" dirty="0">
              <a:latin typeface="Arial" panose="020B0604020202020204" pitchFamily="34" charset="0"/>
              <a:cs typeface="Arial" panose="020B0604020202020204" pitchFamily="34" charset="0"/>
            </a:endParaRPr>
          </a:p>
        </p:txBody>
      </p:sp>
      <p:sp>
        <p:nvSpPr>
          <p:cNvPr id="226" name="Google Shape;226;g1cb88a04f52_1_6"/>
          <p:cNvSpPr txBox="1"/>
          <p:nvPr/>
        </p:nvSpPr>
        <p:spPr>
          <a:xfrm>
            <a:off x="2585689" y="1270575"/>
            <a:ext cx="6689100" cy="100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dirty="0">
                <a:latin typeface="Arial" panose="020B0604020202020204" pitchFamily="34" charset="0"/>
                <a:cs typeface="Arial" panose="020B0604020202020204" pitchFamily="34" charset="0"/>
              </a:rPr>
              <a:t>343  ÷ 100 = 34.3 </a:t>
            </a:r>
            <a:r>
              <a:rPr lang="en-GB" sz="4800" dirty="0">
                <a:solidFill>
                  <a:schemeClr val="dk1"/>
                </a:solidFill>
                <a:latin typeface="Arial" panose="020B0604020202020204" pitchFamily="34" charset="0"/>
                <a:cs typeface="Arial" panose="020B0604020202020204" pitchFamily="34" charset="0"/>
              </a:rPr>
              <a:t>÷ 10</a:t>
            </a:r>
            <a:r>
              <a:rPr lang="en-GB" sz="4800" dirty="0">
                <a:latin typeface="Arial" panose="020B0604020202020204" pitchFamily="34" charset="0"/>
                <a:cs typeface="Arial" panose="020B0604020202020204" pitchFamily="34" charset="0"/>
              </a:rPr>
              <a:t> </a:t>
            </a:r>
            <a:endParaRPr sz="4800" dirty="0">
              <a:latin typeface="Arial" panose="020B0604020202020204" pitchFamily="34" charset="0"/>
              <a:cs typeface="Arial" panose="020B0604020202020204" pitchFamily="34" charset="0"/>
            </a:endParaRPr>
          </a:p>
        </p:txBody>
      </p:sp>
      <p:sp>
        <p:nvSpPr>
          <p:cNvPr id="227" name="Google Shape;227;g1cb88a04f52_1_6"/>
          <p:cNvSpPr txBox="1"/>
          <p:nvPr/>
        </p:nvSpPr>
        <p:spPr>
          <a:xfrm>
            <a:off x="1551000" y="5265728"/>
            <a:ext cx="7870800" cy="1009800"/>
          </a:xfrm>
          <a:prstGeom prst="rect">
            <a:avLst/>
          </a:prstGeom>
          <a:noFill/>
          <a:ln>
            <a:noFill/>
          </a:ln>
        </p:spPr>
        <p:txBody>
          <a:bodyPr spcFirstLastPara="1" wrap="square" lIns="91425" tIns="91425" rIns="91425" bIns="91425" anchor="ctr" anchorCtr="0">
            <a:noAutofit/>
          </a:bodyPr>
          <a:lstStyle/>
          <a:p>
            <a:pPr lvl="0" algn="ctr"/>
            <a:r>
              <a:rPr lang="en-GB" sz="4800" dirty="0">
                <a:latin typeface="Arial" panose="020B0604020202020204" pitchFamily="34" charset="0"/>
                <a:cs typeface="Arial" panose="020B0604020202020204" pitchFamily="34" charset="0"/>
              </a:rPr>
              <a:t>10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3.1 </a:t>
            </a:r>
            <a:r>
              <a:rPr lang="en-GB" sz="4800" dirty="0">
                <a:solidFill>
                  <a:schemeClr val="tx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10 = 310 </a:t>
            </a:r>
            <a:r>
              <a:rPr lang="en-GB" sz="4800" dirty="0">
                <a:solidFill>
                  <a:schemeClr val="dk1"/>
                </a:solidFill>
                <a:latin typeface="Arial" panose="020B0604020202020204" pitchFamily="34" charset="0"/>
                <a:cs typeface="Arial" panose="020B0604020202020204" pitchFamily="34" charset="0"/>
              </a:rPr>
              <a:t>÷</a:t>
            </a:r>
            <a:r>
              <a:rPr lang="en-GB" sz="4800" dirty="0">
                <a:latin typeface="Arial" panose="020B0604020202020204" pitchFamily="34" charset="0"/>
                <a:cs typeface="Arial" panose="020B0604020202020204" pitchFamily="34" charset="0"/>
              </a:rPr>
              <a:t> 10</a:t>
            </a:r>
            <a:endParaRPr sz="4800" dirty="0">
              <a:latin typeface="Arial" panose="020B0604020202020204" pitchFamily="34" charset="0"/>
              <a:cs typeface="Arial" panose="020B0604020202020204" pitchFamily="34" charset="0"/>
            </a:endParaRPr>
          </a:p>
        </p:txBody>
      </p:sp>
      <p:sp>
        <p:nvSpPr>
          <p:cNvPr id="228" name="Google Shape;228;g1cb88a04f52_1_6"/>
          <p:cNvSpPr txBox="1"/>
          <p:nvPr/>
        </p:nvSpPr>
        <p:spPr>
          <a:xfrm>
            <a:off x="9198589" y="1107550"/>
            <a:ext cx="8415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GB" sz="6000" dirty="0">
                <a:solidFill>
                  <a:srgbClr val="38761D"/>
                </a:solid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sp>
        <p:nvSpPr>
          <p:cNvPr id="229" name="Google Shape;229;g1cb88a04f52_1_6"/>
          <p:cNvSpPr txBox="1"/>
          <p:nvPr/>
        </p:nvSpPr>
        <p:spPr>
          <a:xfrm>
            <a:off x="9247102" y="4196413"/>
            <a:ext cx="10821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GB" sz="6000" dirty="0">
                <a:solidFill>
                  <a:srgbClr val="38761D"/>
                </a:solidFill>
                <a:latin typeface="Arial" panose="020B0604020202020204" pitchFamily="34" charset="0"/>
                <a:cs typeface="Arial" panose="020B0604020202020204" pitchFamily="34" charset="0"/>
              </a:rPr>
              <a:t>✔</a:t>
            </a:r>
            <a:endParaRPr dirty="0">
              <a:latin typeface="Arial" panose="020B0604020202020204" pitchFamily="34" charset="0"/>
              <a:cs typeface="Arial" panose="020B0604020202020204" pitchFamily="34" charset="0"/>
            </a:endParaRPr>
          </a:p>
        </p:txBody>
      </p:sp>
      <p:sp>
        <p:nvSpPr>
          <p:cNvPr id="230" name="Google Shape;230;g1cb88a04f52_1_6"/>
          <p:cNvSpPr txBox="1"/>
          <p:nvPr/>
        </p:nvSpPr>
        <p:spPr>
          <a:xfrm>
            <a:off x="8071205" y="2124530"/>
            <a:ext cx="10821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b="1">
                <a:solidFill>
                  <a:srgbClr val="CC0000"/>
                </a:solidFill>
                <a:latin typeface="Arial" panose="020B0604020202020204" pitchFamily="34" charset="0"/>
                <a:ea typeface="Comic Sans MS"/>
                <a:cs typeface="Arial" panose="020B0604020202020204" pitchFamily="34" charset="0"/>
                <a:sym typeface="Comic Sans MS"/>
              </a:rPr>
              <a:t>✖</a:t>
            </a:r>
            <a:endParaRPr>
              <a:latin typeface="Arial" panose="020B0604020202020204" pitchFamily="34" charset="0"/>
              <a:cs typeface="Arial" panose="020B0604020202020204" pitchFamily="34" charset="0"/>
            </a:endParaRPr>
          </a:p>
        </p:txBody>
      </p:sp>
      <p:sp>
        <p:nvSpPr>
          <p:cNvPr id="231" name="Google Shape;231;g1cb88a04f52_1_6"/>
          <p:cNvSpPr txBox="1"/>
          <p:nvPr/>
        </p:nvSpPr>
        <p:spPr>
          <a:xfrm>
            <a:off x="8871025" y="5229803"/>
            <a:ext cx="10821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b="1" dirty="0">
                <a:solidFill>
                  <a:srgbClr val="CC0000"/>
                </a:solidFill>
                <a:latin typeface="Arial" panose="020B0604020202020204" pitchFamily="34" charset="0"/>
                <a:ea typeface="Comic Sans MS"/>
                <a:cs typeface="Arial" panose="020B0604020202020204" pitchFamily="34" charset="0"/>
                <a:sym typeface="Comic Sans MS"/>
              </a:rPr>
              <a:t>✖</a:t>
            </a:r>
            <a:endParaRPr dirty="0">
              <a:latin typeface="Arial" panose="020B0604020202020204" pitchFamily="34" charset="0"/>
              <a:cs typeface="Arial" panose="020B0604020202020204" pitchFamily="34" charset="0"/>
            </a:endParaRPr>
          </a:p>
        </p:txBody>
      </p:sp>
      <p:sp>
        <p:nvSpPr>
          <p:cNvPr id="232" name="Google Shape;232;g1cb88a04f52_1_6"/>
          <p:cNvSpPr txBox="1"/>
          <p:nvPr/>
        </p:nvSpPr>
        <p:spPr>
          <a:xfrm>
            <a:off x="9409337" y="3126913"/>
            <a:ext cx="10821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6000" b="1">
                <a:solidFill>
                  <a:srgbClr val="CC0000"/>
                </a:solidFill>
                <a:latin typeface="Arial" panose="020B0604020202020204" pitchFamily="34" charset="0"/>
                <a:ea typeface="Comic Sans MS"/>
                <a:cs typeface="Arial" panose="020B0604020202020204" pitchFamily="34" charset="0"/>
                <a:sym typeface="Comic Sans MS"/>
              </a:rPr>
              <a:t>✖</a:t>
            </a:r>
            <a:endParaRPr>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1000"/>
                                        <p:tgtEl>
                                          <p:spTgt spid="2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
                                        </p:tgtEl>
                                        <p:attrNameLst>
                                          <p:attrName>style.visibility</p:attrName>
                                        </p:attrNameLst>
                                      </p:cBhvr>
                                      <p:to>
                                        <p:strVal val="visible"/>
                                      </p:to>
                                    </p:set>
                                    <p:animEffect transition="in" filter="fade">
                                      <p:cBhvr>
                                        <p:cTn id="17" dur="1000"/>
                                        <p:tgtEl>
                                          <p:spTgt spid="2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gtEl>
                                        <p:attrNameLst>
                                          <p:attrName>style.visibility</p:attrName>
                                        </p:attrNameLst>
                                      </p:cBhvr>
                                      <p:to>
                                        <p:strVal val="visible"/>
                                      </p:to>
                                    </p:set>
                                    <p:animEffect transition="in" filter="fade">
                                      <p:cBhvr>
                                        <p:cTn id="22" dur="1000"/>
                                        <p:tgtEl>
                                          <p:spTgt spid="2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4"/>
                                        </p:tgtEl>
                                        <p:attrNameLst>
                                          <p:attrName>style.visibility</p:attrName>
                                        </p:attrNameLst>
                                      </p:cBhvr>
                                      <p:to>
                                        <p:strVal val="visible"/>
                                      </p:to>
                                    </p:set>
                                    <p:animEffect transition="in" filter="fade">
                                      <p:cBhvr>
                                        <p:cTn id="27" dur="1000"/>
                                        <p:tgtEl>
                                          <p:spTgt spid="2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2"/>
                                        </p:tgtEl>
                                        <p:attrNameLst>
                                          <p:attrName>style.visibility</p:attrName>
                                        </p:attrNameLst>
                                      </p:cBhvr>
                                      <p:to>
                                        <p:strVal val="visible"/>
                                      </p:to>
                                    </p:set>
                                    <p:animEffect transition="in" filter="fade">
                                      <p:cBhvr>
                                        <p:cTn id="32" dur="1000"/>
                                        <p:tgtEl>
                                          <p:spTgt spid="2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
                                        </p:tgtEl>
                                        <p:attrNameLst>
                                          <p:attrName>style.visibility</p:attrName>
                                        </p:attrNameLst>
                                      </p:cBhvr>
                                      <p:to>
                                        <p:strVal val="visible"/>
                                      </p:to>
                                    </p:set>
                                    <p:animEffect transition="in" filter="fade">
                                      <p:cBhvr>
                                        <p:cTn id="37" dur="1000"/>
                                        <p:tgtEl>
                                          <p:spTgt spid="2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9"/>
                                        </p:tgtEl>
                                        <p:attrNameLst>
                                          <p:attrName>style.visibility</p:attrName>
                                        </p:attrNameLst>
                                      </p:cBhvr>
                                      <p:to>
                                        <p:strVal val="visible"/>
                                      </p:to>
                                    </p:set>
                                    <p:animEffect transition="in" filter="fade">
                                      <p:cBhvr>
                                        <p:cTn id="42" dur="1000"/>
                                        <p:tgtEl>
                                          <p:spTgt spid="2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7"/>
                                        </p:tgtEl>
                                        <p:attrNameLst>
                                          <p:attrName>style.visibility</p:attrName>
                                        </p:attrNameLst>
                                      </p:cBhvr>
                                      <p:to>
                                        <p:strVal val="visible"/>
                                      </p:to>
                                    </p:set>
                                    <p:animEffect transition="in" filter="fade">
                                      <p:cBhvr>
                                        <p:cTn id="47" dur="1000"/>
                                        <p:tgtEl>
                                          <p:spTgt spid="2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1"/>
                                        </p:tgtEl>
                                        <p:attrNameLst>
                                          <p:attrName>style.visibility</p:attrName>
                                        </p:attrNameLst>
                                      </p:cBhvr>
                                      <p:to>
                                        <p:strVal val="visible"/>
                                      </p:to>
                                    </p:set>
                                    <p:animEffect transition="in" filter="fade">
                                      <p:cBhvr>
                                        <p:cTn id="52"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1" name="Google Shape;251;g1c99aa7f950_0_1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t>7</a:t>
            </a:fld>
            <a:endParaRPr/>
          </a:p>
        </p:txBody>
      </p:sp>
      <p:sp>
        <p:nvSpPr>
          <p:cNvPr id="249" name="Google Shape;249;g1c99aa7f950_0_13"/>
          <p:cNvSpPr txBox="1">
            <a:spLocks noGrp="1"/>
          </p:cNvSpPr>
          <p:nvPr>
            <p:ph type="title" idx="4294967295"/>
          </p:nvPr>
        </p:nvSpPr>
        <p:spPr>
          <a:xfrm>
            <a:off x="2218944" y="148273"/>
            <a:ext cx="8259763" cy="758825"/>
          </a:xfrm>
          <a:prstGeom prst="rect">
            <a:avLst/>
          </a:prstGeom>
          <a:solidFill>
            <a:schemeClr val="l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panose="020B0604020202020204" pitchFamily="34" charset="0"/>
                <a:cs typeface="Arial" panose="020B0604020202020204" pitchFamily="34" charset="0"/>
              </a:rPr>
              <a:t>Place value</a:t>
            </a:r>
            <a:endParaRPr b="1" dirty="0">
              <a:latin typeface="Arial" panose="020B0604020202020204" pitchFamily="34" charset="0"/>
              <a:cs typeface="Arial" panose="020B0604020202020204" pitchFamily="34" charset="0"/>
            </a:endParaRPr>
          </a:p>
        </p:txBody>
      </p:sp>
      <p:pic>
        <p:nvPicPr>
          <p:cNvPr id="250" name="Google Shape;250;g1c99aa7f950_0_13"/>
          <p:cNvPicPr preferRelativeResize="0"/>
          <p:nvPr/>
        </p:nvPicPr>
        <p:blipFill>
          <a:blip r:embed="rId3">
            <a:alphaModFix/>
          </a:blip>
          <a:stretch>
            <a:fillRect/>
          </a:stretch>
        </p:blipFill>
        <p:spPr>
          <a:xfrm>
            <a:off x="4108313" y="1647367"/>
            <a:ext cx="3073135" cy="1535156"/>
          </a:xfrm>
          <a:prstGeom prst="rect">
            <a:avLst/>
          </a:prstGeom>
          <a:noFill/>
          <a:ln>
            <a:noFill/>
          </a:ln>
        </p:spPr>
      </p:pic>
      <p:sp>
        <p:nvSpPr>
          <p:cNvPr id="252" name="Google Shape;252;g1c99aa7f950_0_13"/>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253" name="Google Shape;253;g1c99aa7f950_0_13"/>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pic>
        <p:nvPicPr>
          <p:cNvPr id="254" name="Google Shape;254;g1c99aa7f950_0_13"/>
          <p:cNvPicPr preferRelativeResize="0"/>
          <p:nvPr/>
        </p:nvPicPr>
        <p:blipFill rotWithShape="1">
          <a:blip r:embed="rId4">
            <a:alphaModFix/>
          </a:blip>
          <a:srcRect b="2581"/>
          <a:stretch/>
        </p:blipFill>
        <p:spPr>
          <a:xfrm>
            <a:off x="5066362" y="1658437"/>
            <a:ext cx="2065147" cy="1521690"/>
          </a:xfrm>
          <a:prstGeom prst="rect">
            <a:avLst/>
          </a:prstGeom>
          <a:noFill/>
          <a:ln>
            <a:noFill/>
          </a:ln>
        </p:spPr>
      </p:pic>
      <p:pic>
        <p:nvPicPr>
          <p:cNvPr id="255" name="Google Shape;255;g1c99aa7f950_0_13"/>
          <p:cNvPicPr preferRelativeResize="0"/>
          <p:nvPr/>
        </p:nvPicPr>
        <p:blipFill>
          <a:blip r:embed="rId5">
            <a:alphaModFix/>
          </a:blip>
          <a:stretch>
            <a:fillRect/>
          </a:stretch>
        </p:blipFill>
        <p:spPr>
          <a:xfrm>
            <a:off x="5953232" y="1658437"/>
            <a:ext cx="1178278" cy="1513016"/>
          </a:xfrm>
          <a:prstGeom prst="rect">
            <a:avLst/>
          </a:prstGeom>
          <a:noFill/>
          <a:ln>
            <a:noFill/>
          </a:ln>
        </p:spPr>
      </p:pic>
      <p:pic>
        <p:nvPicPr>
          <p:cNvPr id="256" name="Google Shape;256;g1c99aa7f950_0_13"/>
          <p:cNvPicPr preferRelativeResize="0"/>
          <p:nvPr/>
        </p:nvPicPr>
        <p:blipFill rotWithShape="1">
          <a:blip r:embed="rId4">
            <a:alphaModFix/>
          </a:blip>
          <a:srcRect b="2581"/>
          <a:stretch/>
        </p:blipFill>
        <p:spPr>
          <a:xfrm>
            <a:off x="5066362" y="3159927"/>
            <a:ext cx="2065147" cy="1521690"/>
          </a:xfrm>
          <a:prstGeom prst="rect">
            <a:avLst/>
          </a:prstGeom>
          <a:noFill/>
          <a:ln>
            <a:noFill/>
          </a:ln>
        </p:spPr>
      </p:pic>
      <p:pic>
        <p:nvPicPr>
          <p:cNvPr id="257" name="Google Shape;257;g1c99aa7f950_0_13"/>
          <p:cNvPicPr preferRelativeResize="0"/>
          <p:nvPr/>
        </p:nvPicPr>
        <p:blipFill>
          <a:blip r:embed="rId5">
            <a:alphaModFix/>
          </a:blip>
          <a:stretch>
            <a:fillRect/>
          </a:stretch>
        </p:blipFill>
        <p:spPr>
          <a:xfrm>
            <a:off x="5953232" y="4681617"/>
            <a:ext cx="1178278" cy="1657483"/>
          </a:xfrm>
          <a:prstGeom prst="rect">
            <a:avLst/>
          </a:prstGeom>
          <a:noFill/>
          <a:ln>
            <a:noFill/>
          </a:ln>
        </p:spPr>
      </p:pic>
      <p:sp>
        <p:nvSpPr>
          <p:cNvPr id="258" name="Google Shape;258;g1c99aa7f950_0_13"/>
          <p:cNvSpPr txBox="1"/>
          <p:nvPr/>
        </p:nvSpPr>
        <p:spPr>
          <a:xfrm>
            <a:off x="6181460" y="1177375"/>
            <a:ext cx="1105200" cy="56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dirty="0">
                <a:solidFill>
                  <a:srgbClr val="0B5394"/>
                </a:solidFill>
                <a:latin typeface="Arial" panose="020B0604020202020204" pitchFamily="34" charset="0"/>
                <a:ea typeface="Arial Rounded"/>
                <a:cs typeface="Arial" panose="020B0604020202020204" pitchFamily="34" charset="0"/>
                <a:sym typeface="Arial Rounded"/>
              </a:rPr>
              <a:t>units</a:t>
            </a:r>
            <a:endParaRPr sz="2600" dirty="0">
              <a:solidFill>
                <a:srgbClr val="0B5394"/>
              </a:solidFill>
              <a:latin typeface="Arial" panose="020B0604020202020204" pitchFamily="34" charset="0"/>
              <a:ea typeface="Arial Rounded"/>
              <a:cs typeface="Arial" panose="020B0604020202020204" pitchFamily="34" charset="0"/>
              <a:sym typeface="Arial Rounded"/>
            </a:endParaRPr>
          </a:p>
        </p:txBody>
      </p:sp>
      <p:sp>
        <p:nvSpPr>
          <p:cNvPr id="259" name="Google Shape;259;g1c99aa7f950_0_13"/>
          <p:cNvSpPr txBox="1"/>
          <p:nvPr/>
        </p:nvSpPr>
        <p:spPr>
          <a:xfrm>
            <a:off x="5092273" y="1177375"/>
            <a:ext cx="1105200" cy="56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dirty="0">
                <a:solidFill>
                  <a:srgbClr val="38761D"/>
                </a:solidFill>
                <a:latin typeface="Arial" panose="020B0604020202020204" pitchFamily="34" charset="0"/>
                <a:ea typeface="Arial Rounded"/>
                <a:cs typeface="Arial" panose="020B0604020202020204" pitchFamily="34" charset="0"/>
                <a:sym typeface="Arial Rounded"/>
              </a:rPr>
              <a:t>tens</a:t>
            </a:r>
            <a:endParaRPr sz="2600" dirty="0">
              <a:solidFill>
                <a:srgbClr val="38761D"/>
              </a:solidFill>
              <a:latin typeface="Arial" panose="020B0604020202020204" pitchFamily="34" charset="0"/>
              <a:ea typeface="Arial Rounded"/>
              <a:cs typeface="Arial" panose="020B0604020202020204" pitchFamily="34" charset="0"/>
              <a:sym typeface="Arial Rounded"/>
            </a:endParaRPr>
          </a:p>
        </p:txBody>
      </p:sp>
      <p:sp>
        <p:nvSpPr>
          <p:cNvPr id="260" name="Google Shape;260;g1c99aa7f950_0_13"/>
          <p:cNvSpPr txBox="1"/>
          <p:nvPr/>
        </p:nvSpPr>
        <p:spPr>
          <a:xfrm>
            <a:off x="3469175" y="1177375"/>
            <a:ext cx="1770000" cy="56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600" dirty="0">
                <a:solidFill>
                  <a:srgbClr val="0B5394"/>
                </a:solidFill>
                <a:latin typeface="Arial" panose="020B0604020202020204" pitchFamily="34" charset="0"/>
                <a:ea typeface="Arial Rounded"/>
                <a:cs typeface="Arial" panose="020B0604020202020204" pitchFamily="34" charset="0"/>
                <a:sym typeface="Arial Rounded"/>
              </a:rPr>
              <a:t>hundreds</a:t>
            </a:r>
            <a:endParaRPr sz="2600" dirty="0">
              <a:solidFill>
                <a:srgbClr val="0B5394"/>
              </a:solidFill>
              <a:latin typeface="Arial" panose="020B0604020202020204" pitchFamily="34" charset="0"/>
              <a:ea typeface="Arial Rounded"/>
              <a:cs typeface="Arial" panose="020B0604020202020204" pitchFamily="34" charset="0"/>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
                                        </p:tgtEl>
                                        <p:attrNameLst>
                                          <p:attrName>style.visibility</p:attrName>
                                        </p:attrNameLst>
                                      </p:cBhvr>
                                      <p:to>
                                        <p:strVal val="visible"/>
                                      </p:to>
                                    </p:set>
                                    <p:animEffect transition="in" filter="fade">
                                      <p:cBhvr>
                                        <p:cTn id="12" dur="1000"/>
                                        <p:tgtEl>
                                          <p:spTgt spid="2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0"/>
                                        </p:tgtEl>
                                        <p:attrNameLst>
                                          <p:attrName>style.visibility</p:attrName>
                                        </p:attrNameLst>
                                      </p:cBhvr>
                                      <p:to>
                                        <p:strVal val="visible"/>
                                      </p:to>
                                    </p:set>
                                    <p:animEffect transition="in" filter="fade">
                                      <p:cBhvr>
                                        <p:cTn id="17" dur="1000"/>
                                        <p:tgtEl>
                                          <p:spTgt spid="26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1000"/>
                                          </p:stCondLst>
                                        </p:cTn>
                                        <p:tgtEl>
                                          <p:spTgt spid="254"/>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5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1000"/>
                                          </p:stCondLst>
                                        </p:cTn>
                                        <p:tgtEl>
                                          <p:spTgt spid="255"/>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57"/>
                                        </p:tgtEl>
                                        <p:attrNameLst>
                                          <p:attrName>style.visibility</p:attrName>
                                        </p:attrNameLst>
                                      </p:cBhvr>
                                      <p:to>
                                        <p:strVal val="visible"/>
                                      </p:to>
                                    </p:set>
                                  </p:childTnLst>
                                </p:cTn>
                              </p:par>
                              <p:par>
                                <p:cTn id="30" presetID="10" presetClass="exit" presetSubtype="0" fill="hold" nodeType="withEffect">
                                  <p:stCondLst>
                                    <p:cond delay="0"/>
                                  </p:stCondLst>
                                  <p:childTnLst>
                                    <p:animEffect transition="out" filter="fade">
                                      <p:cBhvr>
                                        <p:cTn id="31" dur="1000"/>
                                        <p:tgtEl>
                                          <p:spTgt spid="255"/>
                                        </p:tgtEl>
                                      </p:cBhvr>
                                    </p:animEffect>
                                    <p:set>
                                      <p:cBhvr>
                                        <p:cTn id="32" dur="1" fill="hold">
                                          <p:stCondLst>
                                            <p:cond delay="1000"/>
                                          </p:stCondLst>
                                        </p:cTn>
                                        <p:tgtEl>
                                          <p:spTgt spid="2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cbc77025c4_0_58"/>
          <p:cNvSpPr/>
          <p:nvPr/>
        </p:nvSpPr>
        <p:spPr>
          <a:xfrm rot="10800000" flipH="1">
            <a:off x="-27606" y="-17489"/>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267" name="Google Shape;267;g1cbc77025c4_0_58"/>
          <p:cNvSpPr txBox="1"/>
          <p:nvPr/>
        </p:nvSpPr>
        <p:spPr>
          <a:xfrm>
            <a:off x="10562"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YOUR </a:t>
            </a:r>
            <a:endParaRPr sz="1400" b="0" i="0" u="none" strike="noStrike" cap="none">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panose="020B0604020202020204" pitchFamily="34" charset="0"/>
                <a:cs typeface="Arial" panose="020B0604020202020204" pitchFamily="34" charset="0"/>
                <a:sym typeface="Arial"/>
              </a:rPr>
              <a:t>TURN</a:t>
            </a:r>
            <a:endParaRPr sz="1400" b="0" i="0" u="none" strike="noStrike" cap="none">
              <a:solidFill>
                <a:srgbClr val="000000"/>
              </a:solidFill>
              <a:latin typeface="Arial" panose="020B0604020202020204" pitchFamily="34" charset="0"/>
              <a:cs typeface="Arial" panose="020B0604020202020204" pitchFamily="34" charset="0"/>
              <a:sym typeface="Arial"/>
            </a:endParaRPr>
          </a:p>
        </p:txBody>
      </p:sp>
      <p:sp>
        <p:nvSpPr>
          <p:cNvPr id="268" name="Google Shape;268;g1cbc77025c4_0_58"/>
          <p:cNvSpPr txBox="1"/>
          <p:nvPr/>
        </p:nvSpPr>
        <p:spPr>
          <a:xfrm>
            <a:off x="542351" y="1702650"/>
            <a:ext cx="2950200" cy="502277"/>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r>
              <a:rPr lang="en-GB" sz="2400" dirty="0">
                <a:solidFill>
                  <a:srgbClr val="0B5394"/>
                </a:solidFill>
                <a:latin typeface="Arial" panose="020B0604020202020204" pitchFamily="34" charset="0"/>
                <a:ea typeface="Arial Rounded"/>
                <a:cs typeface="Arial" panose="020B0604020202020204" pitchFamily="34" charset="0"/>
                <a:sym typeface="Arial Rounded"/>
              </a:rPr>
              <a:t>Repeated addition</a:t>
            </a:r>
            <a:endParaRPr sz="2400" i="0" u="none" strike="noStrike" cap="none" dirty="0">
              <a:solidFill>
                <a:srgbClr val="0B5394"/>
              </a:solidFill>
              <a:latin typeface="Arial" panose="020B0604020202020204" pitchFamily="34" charset="0"/>
              <a:ea typeface="Arial Rounded"/>
              <a:cs typeface="Arial" panose="020B0604020202020204" pitchFamily="34" charset="0"/>
              <a:sym typeface="Arial Rounded"/>
            </a:endParaRPr>
          </a:p>
        </p:txBody>
      </p:sp>
      <p:sp>
        <p:nvSpPr>
          <p:cNvPr id="269" name="Google Shape;269;g1cbc77025c4_0_58"/>
          <p:cNvSpPr txBox="1"/>
          <p:nvPr/>
        </p:nvSpPr>
        <p:spPr>
          <a:xfrm>
            <a:off x="1754325" y="350625"/>
            <a:ext cx="10041300" cy="638917"/>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r>
              <a:rPr lang="en-GB" sz="3000" b="1" dirty="0">
                <a:solidFill>
                  <a:schemeClr val="accent1"/>
                </a:solidFill>
                <a:latin typeface="Arial" panose="020B0604020202020204" pitchFamily="34" charset="0"/>
                <a:ea typeface="Arial Rounded"/>
                <a:cs typeface="Arial" panose="020B0604020202020204" pitchFamily="34" charset="0"/>
                <a:sym typeface="Arial Rounded"/>
              </a:rPr>
              <a:t>How do we do 341 × 2 without writing anything down?</a:t>
            </a:r>
            <a:r>
              <a:rPr lang="en-GB" sz="3200" b="1" dirty="0">
                <a:solidFill>
                  <a:schemeClr val="accent1"/>
                </a:solidFill>
                <a:latin typeface="Arial" panose="020B0604020202020204" pitchFamily="34" charset="0"/>
                <a:ea typeface="Arial Rounded"/>
                <a:cs typeface="Arial" panose="020B0604020202020204" pitchFamily="34" charset="0"/>
                <a:sym typeface="Arial Rounded"/>
              </a:rPr>
              <a:t>   </a:t>
            </a:r>
            <a:endParaRPr sz="3200" b="1" i="0" u="none" strike="noStrike" cap="none" dirty="0">
              <a:solidFill>
                <a:schemeClr val="accent1"/>
              </a:solidFill>
              <a:latin typeface="Arial" panose="020B0604020202020204" pitchFamily="34" charset="0"/>
              <a:ea typeface="Arial Rounded"/>
              <a:cs typeface="Arial" panose="020B0604020202020204" pitchFamily="34" charset="0"/>
              <a:sym typeface="Arial Rounded"/>
            </a:endParaRPr>
          </a:p>
        </p:txBody>
      </p:sp>
      <p:sp>
        <p:nvSpPr>
          <p:cNvPr id="270" name="Google Shape;270;g1cbc77025c4_0_58"/>
          <p:cNvSpPr txBox="1"/>
          <p:nvPr/>
        </p:nvSpPr>
        <p:spPr>
          <a:xfrm>
            <a:off x="6857150" y="2152125"/>
            <a:ext cx="2435700" cy="8310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6  0  0</a:t>
            </a:r>
            <a:endParaRPr sz="4800" b="1">
              <a:latin typeface="Arial" panose="020B0604020202020204" pitchFamily="34" charset="0"/>
              <a:cs typeface="Arial" panose="020B0604020202020204" pitchFamily="34" charset="0"/>
            </a:endParaRPr>
          </a:p>
        </p:txBody>
      </p:sp>
      <p:sp>
        <p:nvSpPr>
          <p:cNvPr id="271" name="Google Shape;271;g1cbc77025c4_0_58"/>
          <p:cNvSpPr txBox="1"/>
          <p:nvPr/>
        </p:nvSpPr>
        <p:spPr>
          <a:xfrm>
            <a:off x="7798450" y="2983125"/>
            <a:ext cx="14943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 8 </a:t>
            </a:r>
            <a:r>
              <a:rPr lang="en-GB" sz="5800" b="1">
                <a:latin typeface="Arial" panose="020B0604020202020204" pitchFamily="34" charset="0"/>
                <a:cs typeface="Arial" panose="020B0604020202020204" pitchFamily="34" charset="0"/>
              </a:rPr>
              <a:t> </a:t>
            </a:r>
            <a:r>
              <a:rPr lang="en-GB" sz="4800" b="1">
                <a:latin typeface="Arial" panose="020B0604020202020204" pitchFamily="34" charset="0"/>
                <a:cs typeface="Arial" panose="020B0604020202020204" pitchFamily="34" charset="0"/>
              </a:rPr>
              <a:t>0</a:t>
            </a:r>
            <a:endParaRPr sz="4800" b="1">
              <a:latin typeface="Arial" panose="020B0604020202020204" pitchFamily="34" charset="0"/>
              <a:cs typeface="Arial" panose="020B0604020202020204" pitchFamily="34" charset="0"/>
            </a:endParaRPr>
          </a:p>
        </p:txBody>
      </p:sp>
      <p:sp>
        <p:nvSpPr>
          <p:cNvPr id="272" name="Google Shape;272;g1cbc77025c4_0_58"/>
          <p:cNvSpPr txBox="1"/>
          <p:nvPr/>
        </p:nvSpPr>
        <p:spPr>
          <a:xfrm>
            <a:off x="8565352" y="3641625"/>
            <a:ext cx="7275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GB" sz="4800" b="1">
                <a:latin typeface="Arial" panose="020B0604020202020204" pitchFamily="34" charset="0"/>
                <a:cs typeface="Arial" panose="020B0604020202020204" pitchFamily="34" charset="0"/>
              </a:rPr>
              <a:t>2</a:t>
            </a:r>
            <a:endParaRPr sz="4800" b="1">
              <a:latin typeface="Arial" panose="020B0604020202020204" pitchFamily="34" charset="0"/>
              <a:cs typeface="Arial" panose="020B0604020202020204" pitchFamily="34" charset="0"/>
            </a:endParaRPr>
          </a:p>
        </p:txBody>
      </p:sp>
      <p:grpSp>
        <p:nvGrpSpPr>
          <p:cNvPr id="273" name="Google Shape;273;g1cbc77025c4_0_58"/>
          <p:cNvGrpSpPr/>
          <p:nvPr/>
        </p:nvGrpSpPr>
        <p:grpSpPr>
          <a:xfrm>
            <a:off x="6857150" y="2140537"/>
            <a:ext cx="2435700" cy="854175"/>
            <a:chOff x="6857150" y="5253150"/>
            <a:chExt cx="2435700" cy="854175"/>
          </a:xfrm>
        </p:grpSpPr>
        <p:sp>
          <p:nvSpPr>
            <p:cNvPr id="274" name="Google Shape;274;g1cbc77025c4_0_58"/>
            <p:cNvSpPr txBox="1"/>
            <p:nvPr/>
          </p:nvSpPr>
          <p:spPr>
            <a:xfrm>
              <a:off x="6857150" y="5253150"/>
              <a:ext cx="2435700" cy="8310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6    0  0</a:t>
              </a:r>
              <a:endParaRPr sz="4800" b="1">
                <a:latin typeface="Arial" panose="020B0604020202020204" pitchFamily="34" charset="0"/>
                <a:cs typeface="Arial" panose="020B0604020202020204" pitchFamily="34" charset="0"/>
              </a:endParaRPr>
            </a:p>
          </p:txBody>
        </p:sp>
        <p:sp>
          <p:nvSpPr>
            <p:cNvPr id="275" name="Google Shape;275;g1cbc77025c4_0_58"/>
            <p:cNvSpPr txBox="1"/>
            <p:nvPr/>
          </p:nvSpPr>
          <p:spPr>
            <a:xfrm>
              <a:off x="7824924" y="5276325"/>
              <a:ext cx="1391700" cy="8310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 8  0</a:t>
              </a:r>
              <a:endParaRPr sz="4800" b="1">
                <a:latin typeface="Arial" panose="020B0604020202020204" pitchFamily="34" charset="0"/>
                <a:cs typeface="Arial" panose="020B0604020202020204" pitchFamily="34" charset="0"/>
              </a:endParaRPr>
            </a:p>
          </p:txBody>
        </p:sp>
        <p:sp>
          <p:nvSpPr>
            <p:cNvPr id="276" name="Google Shape;276;g1cbc77025c4_0_58"/>
            <p:cNvSpPr txBox="1"/>
            <p:nvPr/>
          </p:nvSpPr>
          <p:spPr>
            <a:xfrm>
              <a:off x="8524974" y="5266425"/>
              <a:ext cx="753600" cy="8310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0">
                <a:spcBef>
                  <a:spcPts val="0"/>
                </a:spcBef>
                <a:spcAft>
                  <a:spcPts val="0"/>
                </a:spcAft>
                <a:buNone/>
              </a:pPr>
              <a:r>
                <a:rPr lang="en-GB" sz="4800" b="1">
                  <a:latin typeface="Arial" panose="020B0604020202020204" pitchFamily="34" charset="0"/>
                  <a:cs typeface="Arial" panose="020B0604020202020204" pitchFamily="34" charset="0"/>
                </a:rPr>
                <a:t>2</a:t>
              </a:r>
              <a:endParaRPr sz="4800" b="1">
                <a:latin typeface="Arial" panose="020B0604020202020204" pitchFamily="34" charset="0"/>
                <a:cs typeface="Arial" panose="020B0604020202020204" pitchFamily="34" charset="0"/>
              </a:endParaRPr>
            </a:p>
          </p:txBody>
        </p:sp>
      </p:grpSp>
      <p:sp>
        <p:nvSpPr>
          <p:cNvPr id="277" name="Google Shape;277;g1cbc77025c4_0_58"/>
          <p:cNvSpPr txBox="1"/>
          <p:nvPr/>
        </p:nvSpPr>
        <p:spPr>
          <a:xfrm>
            <a:off x="9597600" y="2321325"/>
            <a:ext cx="2202900" cy="492412"/>
          </a:xfrm>
          <a:prstGeom prst="rect">
            <a:avLst/>
          </a:prstGeom>
          <a:noFill/>
          <a:ln>
            <a:noFill/>
          </a:ln>
        </p:spPr>
        <p:txBody>
          <a:bodyPr spcFirstLastPara="1" wrap="square" lIns="91425" tIns="91425" rIns="91425" bIns="91425" anchor="t" anchorCtr="0">
            <a:spAutoFit/>
          </a:bodyPr>
          <a:lstStyle/>
          <a:p>
            <a:pPr lvl="0"/>
            <a:r>
              <a:rPr lang="en-GB" sz="2000" b="1" dirty="0">
                <a:latin typeface="Arial" panose="020B0604020202020204" pitchFamily="34" charset="0"/>
                <a:ea typeface="Arial Rounded"/>
                <a:cs typeface="Arial" panose="020B0604020202020204" pitchFamily="34" charset="0"/>
                <a:sym typeface="Arial Rounded"/>
              </a:rPr>
              <a:t>300 </a:t>
            </a:r>
            <a:r>
              <a:rPr lang="en-GB" sz="2000" b="1" dirty="0">
                <a:solidFill>
                  <a:schemeClr val="tx1"/>
                </a:solidFill>
                <a:latin typeface="Arial" panose="020B0604020202020204" pitchFamily="34" charset="0"/>
                <a:ea typeface="Arial Rounded"/>
                <a:cs typeface="Arial" panose="020B0604020202020204" pitchFamily="34" charset="0"/>
                <a:sym typeface="Arial Rounded"/>
              </a:rPr>
              <a:t>×</a:t>
            </a:r>
            <a:r>
              <a:rPr lang="en-GB" sz="2000" b="1" dirty="0">
                <a:latin typeface="Arial" panose="020B0604020202020204" pitchFamily="34" charset="0"/>
                <a:ea typeface="Arial Rounded"/>
                <a:cs typeface="Arial" panose="020B0604020202020204" pitchFamily="34" charset="0"/>
                <a:sym typeface="Arial Rounded"/>
              </a:rPr>
              <a:t> 2 = 600</a:t>
            </a:r>
            <a:endParaRPr sz="2000" b="1" dirty="0">
              <a:latin typeface="Arial" panose="020B0604020202020204" pitchFamily="34" charset="0"/>
              <a:ea typeface="Arial Rounded"/>
              <a:cs typeface="Arial" panose="020B0604020202020204" pitchFamily="34" charset="0"/>
              <a:sym typeface="Arial Rounded"/>
            </a:endParaRPr>
          </a:p>
        </p:txBody>
      </p:sp>
      <p:sp>
        <p:nvSpPr>
          <p:cNvPr id="278" name="Google Shape;278;g1cbc77025c4_0_58"/>
          <p:cNvSpPr txBox="1"/>
          <p:nvPr/>
        </p:nvSpPr>
        <p:spPr>
          <a:xfrm>
            <a:off x="9597600" y="2969025"/>
            <a:ext cx="2202900" cy="492412"/>
          </a:xfrm>
          <a:prstGeom prst="rect">
            <a:avLst/>
          </a:prstGeom>
          <a:noFill/>
          <a:ln>
            <a:noFill/>
          </a:ln>
        </p:spPr>
        <p:txBody>
          <a:bodyPr spcFirstLastPara="1" wrap="square" lIns="91425" tIns="91425" rIns="91425" bIns="91425" anchor="t" anchorCtr="0">
            <a:spAutoFit/>
          </a:bodyPr>
          <a:lstStyle/>
          <a:p>
            <a:pPr lvl="0"/>
            <a:r>
              <a:rPr lang="en-GB" sz="2000" b="1" dirty="0">
                <a:latin typeface="Arial" panose="020B0604020202020204" pitchFamily="34" charset="0"/>
                <a:ea typeface="Arial Rounded"/>
                <a:cs typeface="Arial" panose="020B0604020202020204" pitchFamily="34" charset="0"/>
                <a:sym typeface="Arial Rounded"/>
              </a:rPr>
              <a:t>  40 </a:t>
            </a:r>
            <a:r>
              <a:rPr lang="en-GB" sz="2000" b="1" dirty="0">
                <a:solidFill>
                  <a:schemeClr val="tx1"/>
                </a:solidFill>
                <a:latin typeface="Arial" panose="020B0604020202020204" pitchFamily="34" charset="0"/>
                <a:ea typeface="Arial Rounded"/>
                <a:cs typeface="Arial" panose="020B0604020202020204" pitchFamily="34" charset="0"/>
                <a:sym typeface="Arial Rounded"/>
              </a:rPr>
              <a:t>×</a:t>
            </a:r>
            <a:r>
              <a:rPr lang="en-GB" sz="2000" b="1" dirty="0">
                <a:latin typeface="Arial" panose="020B0604020202020204" pitchFamily="34" charset="0"/>
                <a:ea typeface="Arial Rounded"/>
                <a:cs typeface="Arial" panose="020B0604020202020204" pitchFamily="34" charset="0"/>
                <a:sym typeface="Arial Rounded"/>
              </a:rPr>
              <a:t> 2 = 80</a:t>
            </a:r>
            <a:endParaRPr sz="2000" b="1" dirty="0">
              <a:latin typeface="Arial" panose="020B0604020202020204" pitchFamily="34" charset="0"/>
              <a:ea typeface="Arial Rounded"/>
              <a:cs typeface="Arial" panose="020B0604020202020204" pitchFamily="34" charset="0"/>
              <a:sym typeface="Arial Rounded"/>
            </a:endParaRPr>
          </a:p>
        </p:txBody>
      </p:sp>
      <p:sp>
        <p:nvSpPr>
          <p:cNvPr id="279" name="Google Shape;279;g1cbc77025c4_0_58"/>
          <p:cNvSpPr txBox="1"/>
          <p:nvPr/>
        </p:nvSpPr>
        <p:spPr>
          <a:xfrm>
            <a:off x="9597600" y="3616725"/>
            <a:ext cx="2202900" cy="492412"/>
          </a:xfrm>
          <a:prstGeom prst="rect">
            <a:avLst/>
          </a:prstGeom>
          <a:noFill/>
          <a:ln>
            <a:noFill/>
          </a:ln>
        </p:spPr>
        <p:txBody>
          <a:bodyPr spcFirstLastPara="1" wrap="square" lIns="91425" tIns="91425" rIns="91425" bIns="91425" anchor="t" anchorCtr="0">
            <a:spAutoFit/>
          </a:bodyPr>
          <a:lstStyle/>
          <a:p>
            <a:pPr lvl="0"/>
            <a:r>
              <a:rPr lang="en-GB" sz="2000" b="1" dirty="0">
                <a:latin typeface="Arial" panose="020B0604020202020204" pitchFamily="34" charset="0"/>
                <a:ea typeface="Arial Rounded"/>
                <a:cs typeface="Arial" panose="020B0604020202020204" pitchFamily="34" charset="0"/>
                <a:sym typeface="Arial Rounded"/>
              </a:rPr>
              <a:t>    1 </a:t>
            </a:r>
            <a:r>
              <a:rPr lang="en-GB" sz="2000" b="1" dirty="0">
                <a:solidFill>
                  <a:schemeClr val="tx1"/>
                </a:solidFill>
                <a:latin typeface="Arial" panose="020B0604020202020204" pitchFamily="34" charset="0"/>
                <a:ea typeface="Arial Rounded"/>
                <a:cs typeface="Arial" panose="020B0604020202020204" pitchFamily="34" charset="0"/>
                <a:sym typeface="Arial Rounded"/>
              </a:rPr>
              <a:t>×</a:t>
            </a:r>
            <a:r>
              <a:rPr lang="en-GB" sz="2000" b="1" dirty="0">
                <a:latin typeface="Arial" panose="020B0604020202020204" pitchFamily="34" charset="0"/>
                <a:ea typeface="Arial Rounded"/>
                <a:cs typeface="Arial" panose="020B0604020202020204" pitchFamily="34" charset="0"/>
                <a:sym typeface="Arial Rounded"/>
              </a:rPr>
              <a:t> 2 = 2</a:t>
            </a:r>
            <a:endParaRPr sz="2000" b="1" dirty="0">
              <a:latin typeface="Arial" panose="020B0604020202020204" pitchFamily="34" charset="0"/>
              <a:ea typeface="Arial Rounded"/>
              <a:cs typeface="Arial" panose="020B0604020202020204" pitchFamily="34" charset="0"/>
              <a:sym typeface="Arial Rounded"/>
            </a:endParaRPr>
          </a:p>
        </p:txBody>
      </p:sp>
      <p:grpSp>
        <p:nvGrpSpPr>
          <p:cNvPr id="280" name="Google Shape;280;g1cbc77025c4_0_58"/>
          <p:cNvGrpSpPr/>
          <p:nvPr/>
        </p:nvGrpSpPr>
        <p:grpSpPr>
          <a:xfrm>
            <a:off x="1147233" y="2947350"/>
            <a:ext cx="1256700" cy="1325875"/>
            <a:chOff x="1147233" y="2947350"/>
            <a:chExt cx="1256700" cy="1325875"/>
          </a:xfrm>
        </p:grpSpPr>
        <p:sp>
          <p:nvSpPr>
            <p:cNvPr id="281" name="Google Shape;281;g1cbc77025c4_0_58"/>
            <p:cNvSpPr txBox="1"/>
            <p:nvPr/>
          </p:nvSpPr>
          <p:spPr>
            <a:xfrm>
              <a:off x="1147233" y="2947350"/>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282" name="Google Shape;282;g1cbc77025c4_0_58"/>
            <p:cNvSpPr txBox="1"/>
            <p:nvPr/>
          </p:nvSpPr>
          <p:spPr>
            <a:xfrm>
              <a:off x="1687225" y="3614725"/>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1</a:t>
              </a:r>
              <a:endParaRPr sz="4800" b="1">
                <a:latin typeface="Arial" panose="020B0604020202020204" pitchFamily="34" charset="0"/>
                <a:cs typeface="Arial" panose="020B0604020202020204" pitchFamily="34" charset="0"/>
              </a:endParaRPr>
            </a:p>
          </p:txBody>
        </p:sp>
      </p:grpSp>
      <p:sp>
        <p:nvSpPr>
          <p:cNvPr id="283" name="Google Shape;283;g1cbc77025c4_0_58"/>
          <p:cNvSpPr txBox="1"/>
          <p:nvPr/>
        </p:nvSpPr>
        <p:spPr>
          <a:xfrm>
            <a:off x="461725" y="2293825"/>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3  0  0</a:t>
            </a:r>
            <a:endParaRPr sz="4800" b="1">
              <a:latin typeface="Arial" panose="020B0604020202020204" pitchFamily="34" charset="0"/>
              <a:cs typeface="Arial" panose="020B0604020202020204" pitchFamily="34" charset="0"/>
            </a:endParaRPr>
          </a:p>
        </p:txBody>
      </p:sp>
      <p:grpSp>
        <p:nvGrpSpPr>
          <p:cNvPr id="284" name="Google Shape;284;g1cbc77025c4_0_58"/>
          <p:cNvGrpSpPr/>
          <p:nvPr/>
        </p:nvGrpSpPr>
        <p:grpSpPr>
          <a:xfrm>
            <a:off x="1095908" y="2293825"/>
            <a:ext cx="1359342" cy="658500"/>
            <a:chOff x="1092658" y="2293825"/>
            <a:chExt cx="1359342" cy="658500"/>
          </a:xfrm>
        </p:grpSpPr>
        <p:sp>
          <p:nvSpPr>
            <p:cNvPr id="285" name="Google Shape;285;g1cbc77025c4_0_58"/>
            <p:cNvSpPr txBox="1"/>
            <p:nvPr/>
          </p:nvSpPr>
          <p:spPr>
            <a:xfrm>
              <a:off x="1092658" y="2293825"/>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286" name="Google Shape;286;g1cbc77025c4_0_58"/>
            <p:cNvSpPr txBox="1"/>
            <p:nvPr/>
          </p:nvSpPr>
          <p:spPr>
            <a:xfrm>
              <a:off x="1735300" y="2293825"/>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dirty="0">
                  <a:latin typeface="Arial" panose="020B0604020202020204" pitchFamily="34" charset="0"/>
                  <a:cs typeface="Arial" panose="020B0604020202020204" pitchFamily="34" charset="0"/>
                </a:rPr>
                <a:t>1</a:t>
              </a:r>
              <a:endParaRPr sz="4800" b="1" dirty="0">
                <a:latin typeface="Arial" panose="020B0604020202020204" pitchFamily="34" charset="0"/>
                <a:cs typeface="Arial" panose="020B0604020202020204" pitchFamily="34" charset="0"/>
              </a:endParaRPr>
            </a:p>
          </p:txBody>
        </p:sp>
      </p:grpSp>
      <p:grpSp>
        <p:nvGrpSpPr>
          <p:cNvPr id="287" name="Google Shape;287;g1cbc77025c4_0_58"/>
          <p:cNvGrpSpPr/>
          <p:nvPr/>
        </p:nvGrpSpPr>
        <p:grpSpPr>
          <a:xfrm>
            <a:off x="3738033" y="2947350"/>
            <a:ext cx="1256700" cy="1325875"/>
            <a:chOff x="1147233" y="2947350"/>
            <a:chExt cx="1256700" cy="1325875"/>
          </a:xfrm>
        </p:grpSpPr>
        <p:sp>
          <p:nvSpPr>
            <p:cNvPr id="288" name="Google Shape;288;g1cbc77025c4_0_58"/>
            <p:cNvSpPr txBox="1"/>
            <p:nvPr/>
          </p:nvSpPr>
          <p:spPr>
            <a:xfrm>
              <a:off x="1147233" y="2947350"/>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289" name="Google Shape;289;g1cbc77025c4_0_58"/>
            <p:cNvSpPr txBox="1"/>
            <p:nvPr/>
          </p:nvSpPr>
          <p:spPr>
            <a:xfrm>
              <a:off x="1687225" y="3614725"/>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1</a:t>
              </a:r>
              <a:endParaRPr sz="4800" b="1">
                <a:latin typeface="Arial" panose="020B0604020202020204" pitchFamily="34" charset="0"/>
                <a:cs typeface="Arial" panose="020B0604020202020204" pitchFamily="34" charset="0"/>
              </a:endParaRPr>
            </a:p>
          </p:txBody>
        </p:sp>
      </p:grpSp>
      <p:sp>
        <p:nvSpPr>
          <p:cNvPr id="290" name="Google Shape;290;g1cbc77025c4_0_58"/>
          <p:cNvSpPr txBox="1"/>
          <p:nvPr/>
        </p:nvSpPr>
        <p:spPr>
          <a:xfrm>
            <a:off x="3052525" y="2293825"/>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3  0  0</a:t>
            </a:r>
            <a:endParaRPr sz="4800" b="1">
              <a:latin typeface="Arial" panose="020B0604020202020204" pitchFamily="34" charset="0"/>
              <a:cs typeface="Arial" panose="020B0604020202020204" pitchFamily="34" charset="0"/>
            </a:endParaRPr>
          </a:p>
        </p:txBody>
      </p:sp>
      <p:grpSp>
        <p:nvGrpSpPr>
          <p:cNvPr id="291" name="Google Shape;291;g1cbc77025c4_0_58"/>
          <p:cNvGrpSpPr/>
          <p:nvPr/>
        </p:nvGrpSpPr>
        <p:grpSpPr>
          <a:xfrm>
            <a:off x="3686708" y="2293825"/>
            <a:ext cx="1359342" cy="658500"/>
            <a:chOff x="1092658" y="2293825"/>
            <a:chExt cx="1359342" cy="658500"/>
          </a:xfrm>
        </p:grpSpPr>
        <p:sp>
          <p:nvSpPr>
            <p:cNvPr id="292" name="Google Shape;292;g1cbc77025c4_0_58"/>
            <p:cNvSpPr txBox="1"/>
            <p:nvPr/>
          </p:nvSpPr>
          <p:spPr>
            <a:xfrm>
              <a:off x="1092658" y="2293825"/>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293" name="Google Shape;293;g1cbc77025c4_0_58"/>
            <p:cNvSpPr txBox="1"/>
            <p:nvPr/>
          </p:nvSpPr>
          <p:spPr>
            <a:xfrm>
              <a:off x="1735300" y="2293825"/>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1</a:t>
              </a:r>
              <a:endParaRPr sz="4800" b="1">
                <a:latin typeface="Arial" panose="020B0604020202020204" pitchFamily="34" charset="0"/>
                <a:cs typeface="Arial" panose="020B0604020202020204" pitchFamily="34" charset="0"/>
              </a:endParaRPr>
            </a:p>
          </p:txBody>
        </p:sp>
      </p:grpSp>
      <p:sp>
        <p:nvSpPr>
          <p:cNvPr id="294" name="Google Shape;294;g1cbc77025c4_0_58"/>
          <p:cNvSpPr/>
          <p:nvPr/>
        </p:nvSpPr>
        <p:spPr>
          <a:xfrm>
            <a:off x="149075" y="2175175"/>
            <a:ext cx="5426700" cy="8958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95" name="Google Shape;295;g1cbc77025c4_0_58"/>
          <p:cNvSpPr/>
          <p:nvPr/>
        </p:nvSpPr>
        <p:spPr>
          <a:xfrm>
            <a:off x="149075" y="2937175"/>
            <a:ext cx="5426700" cy="6585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296" name="Google Shape;296;g1cbc77025c4_0_58"/>
          <p:cNvSpPr/>
          <p:nvPr/>
        </p:nvSpPr>
        <p:spPr>
          <a:xfrm>
            <a:off x="301475" y="3622975"/>
            <a:ext cx="5426700" cy="658500"/>
          </a:xfrm>
          <a:prstGeom prst="ellipse">
            <a:avLst/>
          </a:prstGeom>
          <a:noFill/>
          <a:ln w="381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0"/>
                                        <p:tgtEl>
                                          <p:spTgt spid="26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1000"/>
                                          </p:stCondLst>
                                        </p:cTn>
                                        <p:tgtEl>
                                          <p:spTgt spid="284"/>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28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000"/>
                                          </p:stCondLst>
                                        </p:cTn>
                                        <p:tgtEl>
                                          <p:spTgt spid="291"/>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8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9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7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1000"/>
                                          </p:stCondLst>
                                        </p:cTn>
                                        <p:tgtEl>
                                          <p:spTgt spid="294"/>
                                        </p:tgtEl>
                                        <p:attrNameLst>
                                          <p:attrName>style.visibility</p:attrName>
                                        </p:attrNameLst>
                                      </p:cBhvr>
                                      <p:to>
                                        <p:strVal val="hidden"/>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2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1000"/>
                                          </p:stCondLst>
                                        </p:cTn>
                                        <p:tgtEl>
                                          <p:spTgt spid="295"/>
                                        </p:tgtEl>
                                        <p:attrNameLst>
                                          <p:attrName>style.visibility</p:attrName>
                                        </p:attrNameLst>
                                      </p:cBhvr>
                                      <p:to>
                                        <p:strVal val="hidden"/>
                                      </p:to>
                                    </p:se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0"/>
                                          </p:stCondLst>
                                        </p:cTn>
                                        <p:tgtEl>
                                          <p:spTgt spid="29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72"/>
                                        </p:tgtEl>
                                        <p:attrNameLst>
                                          <p:attrName>style.visibility</p:attrName>
                                        </p:attrNameLst>
                                      </p:cBhvr>
                                      <p:to>
                                        <p:strVal val="visible"/>
                                      </p:to>
                                    </p:set>
                                  </p:childTnLst>
                                </p:cTn>
                              </p:par>
                              <p:par>
                                <p:cTn id="50" presetID="1" presetClass="exit" presetSubtype="0" fill="hold" nodeType="withEffect">
                                  <p:stCondLst>
                                    <p:cond delay="0"/>
                                  </p:stCondLst>
                                  <p:childTnLst>
                                    <p:set>
                                      <p:cBhvr>
                                        <p:cTn id="51" dur="1" fill="hold">
                                          <p:stCondLst>
                                            <p:cond delay="1000"/>
                                          </p:stCondLst>
                                        </p:cTn>
                                        <p:tgtEl>
                                          <p:spTgt spid="29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7"/>
                                        </p:tgtEl>
                                        <p:attrNameLst>
                                          <p:attrName>style.visibility</p:attrName>
                                        </p:attrNameLst>
                                      </p:cBhvr>
                                      <p:to>
                                        <p:strVal val="visible"/>
                                      </p:to>
                                    </p:set>
                                    <p:animEffect transition="in" filter="fade">
                                      <p:cBhvr>
                                        <p:cTn id="56" dur="1000"/>
                                        <p:tgtEl>
                                          <p:spTgt spid="27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78"/>
                                        </p:tgtEl>
                                        <p:attrNameLst>
                                          <p:attrName>style.visibility</p:attrName>
                                        </p:attrNameLst>
                                      </p:cBhvr>
                                      <p:to>
                                        <p:strVal val="visible"/>
                                      </p:to>
                                    </p:set>
                                    <p:animEffect transition="in" filter="fade">
                                      <p:cBhvr>
                                        <p:cTn id="61" dur="1000"/>
                                        <p:tgtEl>
                                          <p:spTgt spid="27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79"/>
                                        </p:tgtEl>
                                        <p:attrNameLst>
                                          <p:attrName>style.visibility</p:attrName>
                                        </p:attrNameLst>
                                      </p:cBhvr>
                                      <p:to>
                                        <p:strVal val="visible"/>
                                      </p:to>
                                    </p:set>
                                    <p:animEffect transition="in" filter="fade">
                                      <p:cBhvr>
                                        <p:cTn id="66" dur="1000"/>
                                        <p:tgtEl>
                                          <p:spTgt spid="27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1000"/>
                                        <p:tgtEl>
                                          <p:spTgt spid="272"/>
                                        </p:tgtEl>
                                      </p:cBhvr>
                                    </p:animEffect>
                                    <p:set>
                                      <p:cBhvr>
                                        <p:cTn id="71" dur="1" fill="hold">
                                          <p:stCondLst>
                                            <p:cond delay="1000"/>
                                          </p:stCondLst>
                                        </p:cTn>
                                        <p:tgtEl>
                                          <p:spTgt spid="272"/>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1000"/>
                                        <p:tgtEl>
                                          <p:spTgt spid="271"/>
                                        </p:tgtEl>
                                      </p:cBhvr>
                                    </p:animEffect>
                                    <p:set>
                                      <p:cBhvr>
                                        <p:cTn id="74" dur="1" fill="hold">
                                          <p:stCondLst>
                                            <p:cond delay="1000"/>
                                          </p:stCondLst>
                                        </p:cTn>
                                        <p:tgtEl>
                                          <p:spTgt spid="271"/>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273"/>
                                        </p:tgtEl>
                                        <p:attrNameLst>
                                          <p:attrName>style.visibility</p:attrName>
                                        </p:attrNameLst>
                                      </p:cBhvr>
                                      <p:to>
                                        <p:strVal val="visible"/>
                                      </p:to>
                                    </p:set>
                                    <p:animEffect transition="in" filter="fade">
                                      <p:cBhvr>
                                        <p:cTn id="77" dur="1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cbc77025c4_0_28"/>
          <p:cNvSpPr/>
          <p:nvPr/>
        </p:nvSpPr>
        <p:spPr>
          <a:xfrm rot="10800000" flipH="1">
            <a:off x="0" y="-18634"/>
            <a:ext cx="2091600" cy="1923600"/>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panose="020B0604020202020204" pitchFamily="34" charset="0"/>
              <a:ea typeface="Calibri"/>
              <a:cs typeface="Arial" panose="020B0604020202020204" pitchFamily="34" charset="0"/>
              <a:sym typeface="Calibri"/>
            </a:endParaRPr>
          </a:p>
        </p:txBody>
      </p:sp>
      <p:sp>
        <p:nvSpPr>
          <p:cNvPr id="303" name="Google Shape;303;g1cbc77025c4_0_28"/>
          <p:cNvSpPr txBox="1"/>
          <p:nvPr/>
        </p:nvSpPr>
        <p:spPr>
          <a:xfrm>
            <a:off x="5831" y="112166"/>
            <a:ext cx="1082100" cy="8310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YOUR </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dirty="0">
                <a:solidFill>
                  <a:schemeClr val="lt1"/>
                </a:solidFill>
                <a:latin typeface="Arial" panose="020B0604020202020204" pitchFamily="34" charset="0"/>
                <a:cs typeface="Arial" panose="020B0604020202020204" pitchFamily="34" charset="0"/>
                <a:sym typeface="Arial"/>
              </a:rPr>
              <a:t>TURN</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304" name="Google Shape;304;g1cbc77025c4_0_28"/>
          <p:cNvSpPr txBox="1"/>
          <p:nvPr/>
        </p:nvSpPr>
        <p:spPr>
          <a:xfrm>
            <a:off x="3743863" y="112166"/>
            <a:ext cx="7028100" cy="946373"/>
          </a:xfrm>
          <a:prstGeom prst="rect">
            <a:avLst/>
          </a:prstGeom>
          <a:noFill/>
          <a:ln>
            <a:noFill/>
          </a:ln>
        </p:spPr>
        <p:txBody>
          <a:bodyPr spcFirstLastPara="1" wrap="square" lIns="91425" tIns="45700" rIns="91425" bIns="45700" anchor="t" anchorCtr="0">
            <a:spAutoFit/>
          </a:bodyPr>
          <a:lstStyle/>
          <a:p>
            <a:pPr marL="0" marR="0" lvl="0" indent="0" algn="l" rtl="0">
              <a:lnSpc>
                <a:spcPct val="110714"/>
              </a:lnSpc>
              <a:spcBef>
                <a:spcPts val="0"/>
              </a:spcBef>
              <a:spcAft>
                <a:spcPts val="0"/>
              </a:spcAft>
              <a:buClr>
                <a:srgbClr val="000000"/>
              </a:buClr>
              <a:buSzPts val="5000"/>
              <a:buFont typeface="Arial"/>
              <a:buNone/>
            </a:pPr>
            <a:r>
              <a:rPr lang="en-GB" sz="5000" b="1" dirty="0">
                <a:solidFill>
                  <a:schemeClr val="accent1"/>
                </a:solidFill>
                <a:latin typeface="Arial" panose="020B0604020202020204" pitchFamily="34" charset="0"/>
                <a:ea typeface="Arial Rounded"/>
                <a:cs typeface="Arial" panose="020B0604020202020204" pitchFamily="34" charset="0"/>
                <a:sym typeface="Arial Rounded"/>
              </a:rPr>
              <a:t> </a:t>
            </a:r>
            <a:r>
              <a:rPr lang="en-GB" sz="4000" b="1" dirty="0">
                <a:solidFill>
                  <a:schemeClr val="accent1"/>
                </a:solidFill>
                <a:latin typeface="Arial" panose="020B0604020202020204" pitchFamily="34" charset="0"/>
                <a:ea typeface="Arial Rounded"/>
                <a:cs typeface="Arial" panose="020B0604020202020204" pitchFamily="34" charset="0"/>
                <a:sym typeface="Arial Rounded"/>
              </a:rPr>
              <a:t>What about 341 × 6? </a:t>
            </a:r>
            <a:endParaRPr sz="4000" b="1" i="0" u="none" strike="noStrike" cap="none" dirty="0">
              <a:solidFill>
                <a:schemeClr val="accent1"/>
              </a:solidFill>
              <a:latin typeface="Arial" panose="020B0604020202020204" pitchFamily="34" charset="0"/>
              <a:ea typeface="Arial Rounded"/>
              <a:cs typeface="Arial" panose="020B0604020202020204" pitchFamily="34" charset="0"/>
              <a:sym typeface="Arial Rounded"/>
            </a:endParaRPr>
          </a:p>
        </p:txBody>
      </p:sp>
      <p:sp>
        <p:nvSpPr>
          <p:cNvPr id="305" name="Google Shape;305;g1cbc77025c4_0_28"/>
          <p:cNvSpPr txBox="1"/>
          <p:nvPr/>
        </p:nvSpPr>
        <p:spPr>
          <a:xfrm>
            <a:off x="2917975" y="2189550"/>
            <a:ext cx="1557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100">
                <a:latin typeface="Arial" panose="020B0604020202020204" pitchFamily="34" charset="0"/>
                <a:ea typeface="Arial Rounded"/>
                <a:cs typeface="Arial" panose="020B0604020202020204" pitchFamily="34" charset="0"/>
                <a:sym typeface="Arial Rounded"/>
              </a:rPr>
              <a:t>x 6  </a:t>
            </a:r>
            <a:endParaRPr sz="4100">
              <a:latin typeface="Arial" panose="020B0604020202020204" pitchFamily="34" charset="0"/>
              <a:ea typeface="Arial Rounded"/>
              <a:cs typeface="Arial" panose="020B0604020202020204" pitchFamily="34" charset="0"/>
              <a:sym typeface="Arial Rounded"/>
            </a:endParaRPr>
          </a:p>
        </p:txBody>
      </p:sp>
      <p:sp>
        <p:nvSpPr>
          <p:cNvPr id="306" name="Google Shape;306;g1cbc77025c4_0_28"/>
          <p:cNvSpPr txBox="1"/>
          <p:nvPr/>
        </p:nvSpPr>
        <p:spPr>
          <a:xfrm>
            <a:off x="7104863" y="3552750"/>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6</a:t>
            </a:r>
            <a:endParaRPr sz="4800" b="1">
              <a:latin typeface="Arial" panose="020B0604020202020204" pitchFamily="34" charset="0"/>
              <a:cs typeface="Arial" panose="020B0604020202020204" pitchFamily="34" charset="0"/>
            </a:endParaRPr>
          </a:p>
        </p:txBody>
      </p:sp>
      <p:sp>
        <p:nvSpPr>
          <p:cNvPr id="307" name="Google Shape;307;g1cbc77025c4_0_28"/>
          <p:cNvSpPr txBox="1"/>
          <p:nvPr/>
        </p:nvSpPr>
        <p:spPr>
          <a:xfrm>
            <a:off x="461725" y="2293825"/>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dirty="0">
                <a:latin typeface="Arial" panose="020B0604020202020204" pitchFamily="34" charset="0"/>
                <a:cs typeface="Arial" panose="020B0604020202020204" pitchFamily="34" charset="0"/>
              </a:rPr>
              <a:t>3  0  0</a:t>
            </a:r>
            <a:endParaRPr sz="4800" b="1" dirty="0">
              <a:latin typeface="Arial" panose="020B0604020202020204" pitchFamily="34" charset="0"/>
              <a:cs typeface="Arial" panose="020B0604020202020204" pitchFamily="34" charset="0"/>
            </a:endParaRPr>
          </a:p>
        </p:txBody>
      </p:sp>
      <p:sp>
        <p:nvSpPr>
          <p:cNvPr id="308" name="Google Shape;308;g1cbc77025c4_0_28"/>
          <p:cNvSpPr txBox="1"/>
          <p:nvPr/>
        </p:nvSpPr>
        <p:spPr>
          <a:xfrm>
            <a:off x="1147233" y="2947350"/>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309" name="Google Shape;309;g1cbc77025c4_0_28"/>
          <p:cNvSpPr txBox="1"/>
          <p:nvPr/>
        </p:nvSpPr>
        <p:spPr>
          <a:xfrm>
            <a:off x="1687225" y="3614725"/>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1</a:t>
            </a:r>
            <a:endParaRPr sz="4800" b="1">
              <a:latin typeface="Arial" panose="020B0604020202020204" pitchFamily="34" charset="0"/>
              <a:cs typeface="Arial" panose="020B0604020202020204" pitchFamily="34" charset="0"/>
            </a:endParaRPr>
          </a:p>
        </p:txBody>
      </p:sp>
      <p:sp>
        <p:nvSpPr>
          <p:cNvPr id="310" name="Google Shape;310;g1cbc77025c4_0_28"/>
          <p:cNvSpPr txBox="1"/>
          <p:nvPr/>
        </p:nvSpPr>
        <p:spPr>
          <a:xfrm>
            <a:off x="2917975" y="2875350"/>
            <a:ext cx="1557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100">
                <a:latin typeface="Arial" panose="020B0604020202020204" pitchFamily="34" charset="0"/>
                <a:ea typeface="Arial Rounded"/>
                <a:cs typeface="Arial" panose="020B0604020202020204" pitchFamily="34" charset="0"/>
                <a:sym typeface="Arial Rounded"/>
              </a:rPr>
              <a:t>x 6  </a:t>
            </a:r>
            <a:endParaRPr sz="4100">
              <a:latin typeface="Arial" panose="020B0604020202020204" pitchFamily="34" charset="0"/>
              <a:ea typeface="Arial Rounded"/>
              <a:cs typeface="Arial" panose="020B0604020202020204" pitchFamily="34" charset="0"/>
              <a:sym typeface="Arial Rounded"/>
            </a:endParaRPr>
          </a:p>
        </p:txBody>
      </p:sp>
      <p:sp>
        <p:nvSpPr>
          <p:cNvPr id="311" name="Google Shape;311;g1cbc77025c4_0_28"/>
          <p:cNvSpPr txBox="1"/>
          <p:nvPr/>
        </p:nvSpPr>
        <p:spPr>
          <a:xfrm>
            <a:off x="2917975" y="3561150"/>
            <a:ext cx="15579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100">
                <a:latin typeface="Arial" panose="020B0604020202020204" pitchFamily="34" charset="0"/>
                <a:ea typeface="Arial Rounded"/>
                <a:cs typeface="Arial" panose="020B0604020202020204" pitchFamily="34" charset="0"/>
                <a:sym typeface="Arial Rounded"/>
              </a:rPr>
              <a:t>x 6  </a:t>
            </a:r>
            <a:endParaRPr sz="4100">
              <a:latin typeface="Arial" panose="020B0604020202020204" pitchFamily="34" charset="0"/>
              <a:ea typeface="Arial Rounded"/>
              <a:cs typeface="Arial" panose="020B0604020202020204" pitchFamily="34" charset="0"/>
              <a:sym typeface="Arial Rounded"/>
            </a:endParaRPr>
          </a:p>
        </p:txBody>
      </p:sp>
      <p:sp>
        <p:nvSpPr>
          <p:cNvPr id="312" name="Google Shape;312;g1cbc77025c4_0_28"/>
          <p:cNvSpPr txBox="1"/>
          <p:nvPr/>
        </p:nvSpPr>
        <p:spPr>
          <a:xfrm>
            <a:off x="5224150" y="2189550"/>
            <a:ext cx="2593800" cy="658500"/>
          </a:xfrm>
          <a:prstGeom prst="rect">
            <a:avLst/>
          </a:prstGeom>
          <a:solidFill>
            <a:srgbClr val="FFE59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1  0  0  0</a:t>
            </a:r>
            <a:endParaRPr sz="4800" b="1">
              <a:latin typeface="Arial" panose="020B0604020202020204" pitchFamily="34" charset="0"/>
              <a:cs typeface="Arial" panose="020B0604020202020204" pitchFamily="34" charset="0"/>
            </a:endParaRPr>
          </a:p>
        </p:txBody>
      </p:sp>
      <p:sp>
        <p:nvSpPr>
          <p:cNvPr id="313" name="Google Shape;313;g1cbc77025c4_0_28"/>
          <p:cNvSpPr txBox="1"/>
          <p:nvPr/>
        </p:nvSpPr>
        <p:spPr>
          <a:xfrm>
            <a:off x="5904600" y="2871150"/>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2  0  0</a:t>
            </a:r>
            <a:endParaRPr sz="4800" b="1">
              <a:latin typeface="Arial" panose="020B0604020202020204" pitchFamily="34" charset="0"/>
              <a:cs typeface="Arial" panose="020B0604020202020204" pitchFamily="34" charset="0"/>
            </a:endParaRPr>
          </a:p>
        </p:txBody>
      </p:sp>
      <p:sp>
        <p:nvSpPr>
          <p:cNvPr id="314" name="Google Shape;314;g1cbc77025c4_0_28"/>
          <p:cNvSpPr txBox="1"/>
          <p:nvPr/>
        </p:nvSpPr>
        <p:spPr>
          <a:xfrm>
            <a:off x="6570583" y="2871150"/>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315" name="Google Shape;315;g1cbc77025c4_0_28"/>
          <p:cNvSpPr/>
          <p:nvPr/>
        </p:nvSpPr>
        <p:spPr>
          <a:xfrm>
            <a:off x="162350" y="2123650"/>
            <a:ext cx="3915900" cy="8157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16" name="Google Shape;316;g1cbc77025c4_0_28"/>
          <p:cNvSpPr/>
          <p:nvPr/>
        </p:nvSpPr>
        <p:spPr>
          <a:xfrm>
            <a:off x="162350" y="2961850"/>
            <a:ext cx="3915900" cy="6585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17" name="Google Shape;317;g1cbc77025c4_0_28"/>
          <p:cNvSpPr/>
          <p:nvPr/>
        </p:nvSpPr>
        <p:spPr>
          <a:xfrm>
            <a:off x="314750" y="3647650"/>
            <a:ext cx="3915900" cy="6585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18" name="Google Shape;318;g1cbc77025c4_0_28"/>
          <p:cNvSpPr txBox="1"/>
          <p:nvPr/>
        </p:nvSpPr>
        <p:spPr>
          <a:xfrm>
            <a:off x="8906300" y="2212638"/>
            <a:ext cx="2593800" cy="658500"/>
          </a:xfrm>
          <a:prstGeom prst="rect">
            <a:avLst/>
          </a:prstGeom>
          <a:solidFill>
            <a:srgbClr val="FFE599"/>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2  0  0  0</a:t>
            </a:r>
            <a:endParaRPr sz="4800" b="1">
              <a:latin typeface="Arial" panose="020B0604020202020204" pitchFamily="34" charset="0"/>
              <a:cs typeface="Arial" panose="020B0604020202020204" pitchFamily="34" charset="0"/>
            </a:endParaRPr>
          </a:p>
        </p:txBody>
      </p:sp>
      <p:sp>
        <p:nvSpPr>
          <p:cNvPr id="319" name="Google Shape;319;g1cbc77025c4_0_28"/>
          <p:cNvSpPr txBox="1"/>
          <p:nvPr/>
        </p:nvSpPr>
        <p:spPr>
          <a:xfrm>
            <a:off x="5904600" y="2189550"/>
            <a:ext cx="1942200" cy="658500"/>
          </a:xfrm>
          <a:prstGeom prst="rect">
            <a:avLst/>
          </a:prstGeom>
          <a:solidFill>
            <a:srgbClr val="F6B26B"/>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8  0  0</a:t>
            </a:r>
            <a:endParaRPr sz="4800" b="1">
              <a:latin typeface="Arial" panose="020B0604020202020204" pitchFamily="34" charset="0"/>
              <a:cs typeface="Arial" panose="020B0604020202020204" pitchFamily="34" charset="0"/>
            </a:endParaRPr>
          </a:p>
        </p:txBody>
      </p:sp>
      <p:sp>
        <p:nvSpPr>
          <p:cNvPr id="320" name="Google Shape;320;g1cbc77025c4_0_28"/>
          <p:cNvSpPr/>
          <p:nvPr/>
        </p:nvSpPr>
        <p:spPr>
          <a:xfrm>
            <a:off x="4947975" y="1906100"/>
            <a:ext cx="1684800" cy="17952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21" name="Google Shape;321;g1cbc77025c4_0_28"/>
          <p:cNvSpPr txBox="1"/>
          <p:nvPr/>
        </p:nvSpPr>
        <p:spPr>
          <a:xfrm>
            <a:off x="10243408" y="2871150"/>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322" name="Google Shape;322;g1cbc77025c4_0_28"/>
          <p:cNvSpPr txBox="1"/>
          <p:nvPr/>
        </p:nvSpPr>
        <p:spPr>
          <a:xfrm>
            <a:off x="10771963" y="3541250"/>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6</a:t>
            </a:r>
            <a:endParaRPr sz="4800" b="1">
              <a:latin typeface="Arial" panose="020B0604020202020204" pitchFamily="34" charset="0"/>
              <a:cs typeface="Arial" panose="020B0604020202020204" pitchFamily="34" charset="0"/>
            </a:endParaRPr>
          </a:p>
        </p:txBody>
      </p:sp>
      <p:sp>
        <p:nvSpPr>
          <p:cNvPr id="323" name="Google Shape;323;g1cbc77025c4_0_28"/>
          <p:cNvSpPr/>
          <p:nvPr/>
        </p:nvSpPr>
        <p:spPr>
          <a:xfrm>
            <a:off x="6556575" y="1906100"/>
            <a:ext cx="1447800" cy="24708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panose="020B0604020202020204" pitchFamily="34" charset="0"/>
              <a:cs typeface="Arial" panose="020B0604020202020204" pitchFamily="34" charset="0"/>
            </a:endParaRPr>
          </a:p>
        </p:txBody>
      </p:sp>
      <p:sp>
        <p:nvSpPr>
          <p:cNvPr id="324" name="Google Shape;324;g1cbc77025c4_0_28"/>
          <p:cNvSpPr txBox="1"/>
          <p:nvPr/>
        </p:nvSpPr>
        <p:spPr>
          <a:xfrm>
            <a:off x="10243408" y="2201038"/>
            <a:ext cx="1256700" cy="658500"/>
          </a:xfrm>
          <a:prstGeom prst="rect">
            <a:avLst/>
          </a:prstGeom>
          <a:solidFill>
            <a:srgbClr val="93C47D"/>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4800" b="1">
                <a:latin typeface="Arial" panose="020B0604020202020204" pitchFamily="34" charset="0"/>
                <a:cs typeface="Arial" panose="020B0604020202020204" pitchFamily="34" charset="0"/>
              </a:rPr>
              <a:t>4  0</a:t>
            </a:r>
            <a:endParaRPr sz="4800" b="1">
              <a:latin typeface="Arial" panose="020B0604020202020204" pitchFamily="34" charset="0"/>
              <a:cs typeface="Arial" panose="020B0604020202020204" pitchFamily="34" charset="0"/>
            </a:endParaRPr>
          </a:p>
        </p:txBody>
      </p:sp>
      <p:sp>
        <p:nvSpPr>
          <p:cNvPr id="325" name="Google Shape;325;g1cbc77025c4_0_28"/>
          <p:cNvSpPr txBox="1"/>
          <p:nvPr/>
        </p:nvSpPr>
        <p:spPr>
          <a:xfrm>
            <a:off x="10771963" y="2201050"/>
            <a:ext cx="716700" cy="658500"/>
          </a:xfrm>
          <a:prstGeom prst="rect">
            <a:avLst/>
          </a:prstGeom>
          <a:solidFill>
            <a:srgbClr val="9FC5E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800" b="1">
                <a:latin typeface="Arial" panose="020B0604020202020204" pitchFamily="34" charset="0"/>
                <a:cs typeface="Arial" panose="020B0604020202020204" pitchFamily="34" charset="0"/>
              </a:rPr>
              <a:t>6</a:t>
            </a:r>
            <a:endParaRPr sz="48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par>
                                <p:cTn id="8" presetID="10" presetClass="entr" presetSubtype="0" fill="hold" nodeType="withEffect">
                                  <p:stCondLst>
                                    <p:cond delay="0"/>
                                  </p:stCondLst>
                                  <p:childTnLst>
                                    <p:set>
                                      <p:cBhvr>
                                        <p:cTn id="9" dur="1" fill="hold">
                                          <p:stCondLst>
                                            <p:cond delay="0"/>
                                          </p:stCondLst>
                                        </p:cTn>
                                        <p:tgtEl>
                                          <p:spTgt spid="308"/>
                                        </p:tgtEl>
                                        <p:attrNameLst>
                                          <p:attrName>style.visibility</p:attrName>
                                        </p:attrNameLst>
                                      </p:cBhvr>
                                      <p:to>
                                        <p:strVal val="visible"/>
                                      </p:to>
                                    </p:set>
                                    <p:animEffect transition="in" filter="fade">
                                      <p:cBhvr>
                                        <p:cTn id="10" dur="1000"/>
                                        <p:tgtEl>
                                          <p:spTgt spid="308"/>
                                        </p:tgtEl>
                                      </p:cBhvr>
                                    </p:animEffect>
                                  </p:childTnLst>
                                </p:cTn>
                              </p:par>
                              <p:par>
                                <p:cTn id="11" presetID="10" presetClass="entr" presetSubtype="0" fill="hold" nodeType="withEffect">
                                  <p:stCondLst>
                                    <p:cond delay="0"/>
                                  </p:stCondLst>
                                  <p:childTnLst>
                                    <p:set>
                                      <p:cBhvr>
                                        <p:cTn id="12" dur="1" fill="hold">
                                          <p:stCondLst>
                                            <p:cond delay="0"/>
                                          </p:stCondLst>
                                        </p:cTn>
                                        <p:tgtEl>
                                          <p:spTgt spid="309"/>
                                        </p:tgtEl>
                                        <p:attrNameLst>
                                          <p:attrName>style.visibility</p:attrName>
                                        </p:attrNameLst>
                                      </p:cBhvr>
                                      <p:to>
                                        <p:strVal val="visible"/>
                                      </p:to>
                                    </p:set>
                                    <p:animEffect transition="in" filter="fade">
                                      <p:cBhvr>
                                        <p:cTn id="13" dur="1000"/>
                                        <p:tgtEl>
                                          <p:spTgt spid="30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5"/>
                                        </p:tgtEl>
                                        <p:attrNameLst>
                                          <p:attrName>style.visibility</p:attrName>
                                        </p:attrNameLst>
                                      </p:cBhvr>
                                      <p:to>
                                        <p:strVal val="visible"/>
                                      </p:to>
                                    </p:set>
                                    <p:animEffect transition="in" filter="fade">
                                      <p:cBhvr>
                                        <p:cTn id="18" dur="1000"/>
                                        <p:tgtEl>
                                          <p:spTgt spid="305"/>
                                        </p:tgtEl>
                                      </p:cBhvr>
                                    </p:animEffect>
                                  </p:childTnLst>
                                </p:cTn>
                              </p:par>
                              <p:par>
                                <p:cTn id="19" presetID="10" presetClass="entr" presetSubtype="0" fill="hold" nodeType="withEffect">
                                  <p:stCondLst>
                                    <p:cond delay="0"/>
                                  </p:stCondLst>
                                  <p:childTnLst>
                                    <p:set>
                                      <p:cBhvr>
                                        <p:cTn id="20" dur="1" fill="hold">
                                          <p:stCondLst>
                                            <p:cond delay="0"/>
                                          </p:stCondLst>
                                        </p:cTn>
                                        <p:tgtEl>
                                          <p:spTgt spid="310"/>
                                        </p:tgtEl>
                                        <p:attrNameLst>
                                          <p:attrName>style.visibility</p:attrName>
                                        </p:attrNameLst>
                                      </p:cBhvr>
                                      <p:to>
                                        <p:strVal val="visible"/>
                                      </p:to>
                                    </p:set>
                                    <p:animEffect transition="in" filter="fade">
                                      <p:cBhvr>
                                        <p:cTn id="21" dur="1000"/>
                                        <p:tgtEl>
                                          <p:spTgt spid="310"/>
                                        </p:tgtEl>
                                      </p:cBhvr>
                                    </p:animEffect>
                                  </p:childTnLst>
                                </p:cTn>
                              </p:par>
                              <p:par>
                                <p:cTn id="22" presetID="10" presetClass="entr" presetSubtype="0" fill="hold" nodeType="withEffect">
                                  <p:stCondLst>
                                    <p:cond delay="0"/>
                                  </p:stCondLst>
                                  <p:childTnLst>
                                    <p:set>
                                      <p:cBhvr>
                                        <p:cTn id="23" dur="1" fill="hold">
                                          <p:stCondLst>
                                            <p:cond delay="0"/>
                                          </p:stCondLst>
                                        </p:cTn>
                                        <p:tgtEl>
                                          <p:spTgt spid="311"/>
                                        </p:tgtEl>
                                        <p:attrNameLst>
                                          <p:attrName>style.visibility</p:attrName>
                                        </p:attrNameLst>
                                      </p:cBhvr>
                                      <p:to>
                                        <p:strVal val="visible"/>
                                      </p:to>
                                    </p:set>
                                    <p:animEffect transition="in" filter="fade">
                                      <p:cBhvr>
                                        <p:cTn id="24" dur="1000"/>
                                        <p:tgtEl>
                                          <p:spTgt spid="3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2"/>
                                        </p:tgtEl>
                                        <p:attrNameLst>
                                          <p:attrName>style.visibility</p:attrName>
                                        </p:attrNameLst>
                                      </p:cBhvr>
                                      <p:to>
                                        <p:strVal val="visible"/>
                                      </p:to>
                                    </p:set>
                                    <p:animEffect transition="in" filter="fade">
                                      <p:cBhvr>
                                        <p:cTn id="33" dur="1000"/>
                                        <p:tgtEl>
                                          <p:spTgt spid="312"/>
                                        </p:tgtEl>
                                      </p:cBhvr>
                                    </p:animEffect>
                                  </p:childTnLst>
                                </p:cTn>
                              </p:par>
                              <p:par>
                                <p:cTn id="34" presetID="10" presetClass="entr" presetSubtype="0" fill="hold" nodeType="withEffect">
                                  <p:stCondLst>
                                    <p:cond delay="0"/>
                                  </p:stCondLst>
                                  <p:childTnLst>
                                    <p:set>
                                      <p:cBhvr>
                                        <p:cTn id="35" dur="1" fill="hold">
                                          <p:stCondLst>
                                            <p:cond delay="0"/>
                                          </p:stCondLst>
                                        </p:cTn>
                                        <p:tgtEl>
                                          <p:spTgt spid="319"/>
                                        </p:tgtEl>
                                        <p:attrNameLst>
                                          <p:attrName>style.visibility</p:attrName>
                                        </p:attrNameLst>
                                      </p:cBhvr>
                                      <p:to>
                                        <p:strVal val="visible"/>
                                      </p:to>
                                    </p:set>
                                    <p:animEffect transition="in" filter="fade">
                                      <p:cBhvr>
                                        <p:cTn id="36" dur="1000"/>
                                        <p:tgtEl>
                                          <p:spTgt spid="319"/>
                                        </p:tgtEl>
                                      </p:cBhvr>
                                    </p:animEffect>
                                  </p:childTnLst>
                                </p:cTn>
                              </p:par>
                            </p:childTnLst>
                          </p:cTn>
                        </p:par>
                        <p:par>
                          <p:cTn id="37" fill="hold">
                            <p:stCondLst>
                              <p:cond delay="1000"/>
                            </p:stCondLst>
                            <p:childTnLst>
                              <p:par>
                                <p:cTn id="38" presetID="1" presetClass="exit" presetSubtype="0" fill="hold" nodeType="afterEffect">
                                  <p:stCondLst>
                                    <p:cond delay="0"/>
                                  </p:stCondLst>
                                  <p:childTnLst>
                                    <p:set>
                                      <p:cBhvr>
                                        <p:cTn id="39" dur="1" fill="hold">
                                          <p:stCondLst>
                                            <p:cond delay="1000"/>
                                          </p:stCondLst>
                                        </p:cTn>
                                        <p:tgtEl>
                                          <p:spTgt spid="31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13"/>
                                        </p:tgtEl>
                                        <p:attrNameLst>
                                          <p:attrName>style.visibility</p:attrName>
                                        </p:attrNameLst>
                                      </p:cBhvr>
                                      <p:to>
                                        <p:strVal val="visible"/>
                                      </p:to>
                                    </p:set>
                                    <p:animEffect transition="in" filter="fade">
                                      <p:cBhvr>
                                        <p:cTn id="48" dur="1000"/>
                                        <p:tgtEl>
                                          <p:spTgt spid="313"/>
                                        </p:tgtEl>
                                      </p:cBhvr>
                                    </p:animEffect>
                                  </p:childTnLst>
                                </p:cTn>
                              </p:par>
                              <p:par>
                                <p:cTn id="49" presetID="10" presetClass="entr" presetSubtype="0" fill="hold" nodeType="withEffect">
                                  <p:stCondLst>
                                    <p:cond delay="0"/>
                                  </p:stCondLst>
                                  <p:childTnLst>
                                    <p:set>
                                      <p:cBhvr>
                                        <p:cTn id="50" dur="1" fill="hold">
                                          <p:stCondLst>
                                            <p:cond delay="0"/>
                                          </p:stCondLst>
                                        </p:cTn>
                                        <p:tgtEl>
                                          <p:spTgt spid="314"/>
                                        </p:tgtEl>
                                        <p:attrNameLst>
                                          <p:attrName>style.visibility</p:attrName>
                                        </p:attrNameLst>
                                      </p:cBhvr>
                                      <p:to>
                                        <p:strVal val="visible"/>
                                      </p:to>
                                    </p:set>
                                    <p:animEffect transition="in" filter="fade">
                                      <p:cBhvr>
                                        <p:cTn id="51" dur="1000"/>
                                        <p:tgtEl>
                                          <p:spTgt spid="314"/>
                                        </p:tgtEl>
                                      </p:cBhvr>
                                    </p:animEffect>
                                  </p:childTnLst>
                                </p:cTn>
                              </p:par>
                            </p:childTnLst>
                          </p:cTn>
                        </p:par>
                        <p:par>
                          <p:cTn id="52" fill="hold">
                            <p:stCondLst>
                              <p:cond delay="1000"/>
                            </p:stCondLst>
                            <p:childTnLst>
                              <p:par>
                                <p:cTn id="53" presetID="1" presetClass="exit" presetSubtype="0" fill="hold" nodeType="afterEffect">
                                  <p:stCondLst>
                                    <p:cond delay="0"/>
                                  </p:stCondLst>
                                  <p:childTnLst>
                                    <p:set>
                                      <p:cBhvr>
                                        <p:cTn id="54" dur="1" fill="hold">
                                          <p:stCondLst>
                                            <p:cond delay="1000"/>
                                          </p:stCondLst>
                                        </p:cTn>
                                        <p:tgtEl>
                                          <p:spTgt spid="31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17"/>
                                        </p:tgtEl>
                                        <p:attrNameLst>
                                          <p:attrName>style.visibility</p:attrName>
                                        </p:attrNameLst>
                                      </p:cBhvr>
                                      <p:to>
                                        <p:strVal val="visible"/>
                                      </p:to>
                                    </p:set>
                                    <p:animEffect transition="in" filter="fade">
                                      <p:cBhvr>
                                        <p:cTn id="59" dur="1000"/>
                                        <p:tgtEl>
                                          <p:spTgt spid="3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06"/>
                                        </p:tgtEl>
                                        <p:attrNameLst>
                                          <p:attrName>style.visibility</p:attrName>
                                        </p:attrNameLst>
                                      </p:cBhvr>
                                      <p:to>
                                        <p:strVal val="visible"/>
                                      </p:to>
                                    </p:set>
                                    <p:animEffect transition="in" filter="fade">
                                      <p:cBhvr>
                                        <p:cTn id="64" dur="1000"/>
                                        <p:tgtEl>
                                          <p:spTgt spid="306"/>
                                        </p:tgtEl>
                                      </p:cBhvr>
                                    </p:animEffect>
                                  </p:childTnLst>
                                </p:cTn>
                              </p:par>
                            </p:childTnLst>
                          </p:cTn>
                        </p:par>
                        <p:par>
                          <p:cTn id="65" fill="hold">
                            <p:stCondLst>
                              <p:cond delay="1000"/>
                            </p:stCondLst>
                            <p:childTnLst>
                              <p:par>
                                <p:cTn id="66" presetID="1" presetClass="exit" presetSubtype="0" fill="hold" nodeType="afterEffect">
                                  <p:stCondLst>
                                    <p:cond delay="0"/>
                                  </p:stCondLst>
                                  <p:childTnLst>
                                    <p:set>
                                      <p:cBhvr>
                                        <p:cTn id="67" dur="1" fill="hold">
                                          <p:stCondLst>
                                            <p:cond delay="1000"/>
                                          </p:stCondLst>
                                        </p:cTn>
                                        <p:tgtEl>
                                          <p:spTgt spid="31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20"/>
                                        </p:tgtEl>
                                        <p:attrNameLst>
                                          <p:attrName>style.visibility</p:attrName>
                                        </p:attrNameLst>
                                      </p:cBhvr>
                                      <p:to>
                                        <p:strVal val="visible"/>
                                      </p:to>
                                    </p:set>
                                    <p:animEffect transition="in" filter="fade">
                                      <p:cBhvr>
                                        <p:cTn id="72" dur="1000"/>
                                        <p:tgtEl>
                                          <p:spTgt spid="3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18"/>
                                        </p:tgtEl>
                                        <p:attrNameLst>
                                          <p:attrName>style.visibility</p:attrName>
                                        </p:attrNameLst>
                                      </p:cBhvr>
                                      <p:to>
                                        <p:strVal val="visible"/>
                                      </p:to>
                                    </p:set>
                                    <p:animEffect transition="in" filter="fade">
                                      <p:cBhvr>
                                        <p:cTn id="77" dur="1000"/>
                                        <p:tgtEl>
                                          <p:spTgt spid="318"/>
                                        </p:tgtEl>
                                      </p:cBhvr>
                                    </p:animEffect>
                                  </p:childTnLst>
                                </p:cTn>
                              </p:par>
                            </p:childTnLst>
                          </p:cTn>
                        </p:par>
                        <p:par>
                          <p:cTn id="78" fill="hold">
                            <p:stCondLst>
                              <p:cond delay="1000"/>
                            </p:stCondLst>
                            <p:childTnLst>
                              <p:par>
                                <p:cTn id="79" presetID="10" presetClass="exit" presetSubtype="0" fill="hold" nodeType="afterEffect">
                                  <p:stCondLst>
                                    <p:cond delay="0"/>
                                  </p:stCondLst>
                                  <p:childTnLst>
                                    <p:animEffect transition="out" filter="fade">
                                      <p:cBhvr>
                                        <p:cTn id="80" dur="1000"/>
                                        <p:tgtEl>
                                          <p:spTgt spid="320"/>
                                        </p:tgtEl>
                                      </p:cBhvr>
                                    </p:animEffect>
                                    <p:set>
                                      <p:cBhvr>
                                        <p:cTn id="81" dur="1" fill="hold">
                                          <p:stCondLst>
                                            <p:cond delay="1000"/>
                                          </p:stCondLst>
                                        </p:cTn>
                                        <p:tgtEl>
                                          <p:spTgt spid="32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23"/>
                                        </p:tgtEl>
                                        <p:attrNameLst>
                                          <p:attrName>style.visibility</p:attrName>
                                        </p:attrNameLst>
                                      </p:cBhvr>
                                      <p:to>
                                        <p:strVal val="visible"/>
                                      </p:to>
                                    </p:set>
                                    <p:animEffect transition="in" filter="fade">
                                      <p:cBhvr>
                                        <p:cTn id="86" dur="1000"/>
                                        <p:tgtEl>
                                          <p:spTgt spid="323"/>
                                        </p:tgtEl>
                                      </p:cBhvr>
                                    </p:animEffect>
                                  </p:childTnLst>
                                </p:cTn>
                              </p:par>
                            </p:childTnLst>
                          </p:cTn>
                        </p:par>
                        <p:par>
                          <p:cTn id="87" fill="hold">
                            <p:stCondLst>
                              <p:cond delay="1000"/>
                            </p:stCondLst>
                            <p:childTnLst>
                              <p:par>
                                <p:cTn id="88" presetID="10" presetClass="entr" presetSubtype="0" fill="hold" nodeType="afterEffect">
                                  <p:stCondLst>
                                    <p:cond delay="0"/>
                                  </p:stCondLst>
                                  <p:childTnLst>
                                    <p:set>
                                      <p:cBhvr>
                                        <p:cTn id="89" dur="1" fill="hold">
                                          <p:stCondLst>
                                            <p:cond delay="0"/>
                                          </p:stCondLst>
                                        </p:cTn>
                                        <p:tgtEl>
                                          <p:spTgt spid="321"/>
                                        </p:tgtEl>
                                        <p:attrNameLst>
                                          <p:attrName>style.visibility</p:attrName>
                                        </p:attrNameLst>
                                      </p:cBhvr>
                                      <p:to>
                                        <p:strVal val="visible"/>
                                      </p:to>
                                    </p:set>
                                    <p:animEffect transition="in" filter="fade">
                                      <p:cBhvr>
                                        <p:cTn id="90" dur="1000"/>
                                        <p:tgtEl>
                                          <p:spTgt spid="321"/>
                                        </p:tgtEl>
                                      </p:cBhvr>
                                    </p:animEffect>
                                  </p:childTnLst>
                                </p:cTn>
                              </p:par>
                              <p:par>
                                <p:cTn id="91" presetID="10" presetClass="entr" presetSubtype="0" fill="hold" nodeType="withEffect">
                                  <p:stCondLst>
                                    <p:cond delay="0"/>
                                  </p:stCondLst>
                                  <p:childTnLst>
                                    <p:set>
                                      <p:cBhvr>
                                        <p:cTn id="92" dur="1" fill="hold">
                                          <p:stCondLst>
                                            <p:cond delay="0"/>
                                          </p:stCondLst>
                                        </p:cTn>
                                        <p:tgtEl>
                                          <p:spTgt spid="322"/>
                                        </p:tgtEl>
                                        <p:attrNameLst>
                                          <p:attrName>style.visibility</p:attrName>
                                        </p:attrNameLst>
                                      </p:cBhvr>
                                      <p:to>
                                        <p:strVal val="visible"/>
                                      </p:to>
                                    </p:set>
                                    <p:animEffect transition="in" filter="fade">
                                      <p:cBhvr>
                                        <p:cTn id="93" dur="1000"/>
                                        <p:tgtEl>
                                          <p:spTgt spid="322"/>
                                        </p:tgtEl>
                                      </p:cBhvr>
                                    </p:animEffect>
                                  </p:childTnLst>
                                </p:cTn>
                              </p:par>
                            </p:childTnLst>
                          </p:cTn>
                        </p:par>
                        <p:par>
                          <p:cTn id="94" fill="hold">
                            <p:stCondLst>
                              <p:cond delay="2000"/>
                            </p:stCondLst>
                            <p:childTnLst>
                              <p:par>
                                <p:cTn id="95" presetID="10" presetClass="exit" presetSubtype="0" fill="hold" nodeType="afterEffect">
                                  <p:stCondLst>
                                    <p:cond delay="0"/>
                                  </p:stCondLst>
                                  <p:childTnLst>
                                    <p:animEffect transition="out" filter="fade">
                                      <p:cBhvr>
                                        <p:cTn id="96" dur="2300"/>
                                        <p:tgtEl>
                                          <p:spTgt spid="323"/>
                                        </p:tgtEl>
                                      </p:cBhvr>
                                    </p:animEffect>
                                    <p:set>
                                      <p:cBhvr>
                                        <p:cTn id="97" dur="1" fill="hold">
                                          <p:stCondLst>
                                            <p:cond delay="2300"/>
                                          </p:stCondLst>
                                        </p:cTn>
                                        <p:tgtEl>
                                          <p:spTgt spid="32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1000"/>
                                        <p:tgtEl>
                                          <p:spTgt spid="321"/>
                                        </p:tgtEl>
                                      </p:cBhvr>
                                    </p:animEffect>
                                    <p:set>
                                      <p:cBhvr>
                                        <p:cTn id="102" dur="1" fill="hold">
                                          <p:stCondLst>
                                            <p:cond delay="1000"/>
                                          </p:stCondLst>
                                        </p:cTn>
                                        <p:tgtEl>
                                          <p:spTgt spid="321"/>
                                        </p:tgtEl>
                                        <p:attrNameLst>
                                          <p:attrName>style.visibility</p:attrName>
                                        </p:attrNameLst>
                                      </p:cBhvr>
                                      <p:to>
                                        <p:strVal val="hidden"/>
                                      </p:to>
                                    </p:set>
                                  </p:childTnLst>
                                </p:cTn>
                              </p:par>
                            </p:childTnLst>
                          </p:cTn>
                        </p:par>
                        <p:par>
                          <p:cTn id="103" fill="hold">
                            <p:stCondLst>
                              <p:cond delay="1000"/>
                            </p:stCondLst>
                            <p:childTnLst>
                              <p:par>
                                <p:cTn id="104" presetID="10" presetClass="entr" presetSubtype="0" fill="hold" nodeType="afterEffect">
                                  <p:stCondLst>
                                    <p:cond delay="0"/>
                                  </p:stCondLst>
                                  <p:childTnLst>
                                    <p:set>
                                      <p:cBhvr>
                                        <p:cTn id="105" dur="1" fill="hold">
                                          <p:stCondLst>
                                            <p:cond delay="0"/>
                                          </p:stCondLst>
                                        </p:cTn>
                                        <p:tgtEl>
                                          <p:spTgt spid="324"/>
                                        </p:tgtEl>
                                        <p:attrNameLst>
                                          <p:attrName>style.visibility</p:attrName>
                                        </p:attrNameLst>
                                      </p:cBhvr>
                                      <p:to>
                                        <p:strVal val="visible"/>
                                      </p:to>
                                    </p:set>
                                    <p:animEffect transition="in" filter="fade">
                                      <p:cBhvr>
                                        <p:cTn id="106" dur="2100"/>
                                        <p:tgtEl>
                                          <p:spTgt spid="32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1000"/>
                                        <p:tgtEl>
                                          <p:spTgt spid="322"/>
                                        </p:tgtEl>
                                      </p:cBhvr>
                                    </p:animEffect>
                                    <p:set>
                                      <p:cBhvr>
                                        <p:cTn id="111" dur="1" fill="hold">
                                          <p:stCondLst>
                                            <p:cond delay="1000"/>
                                          </p:stCondLst>
                                        </p:cTn>
                                        <p:tgtEl>
                                          <p:spTgt spid="322"/>
                                        </p:tgtEl>
                                        <p:attrNameLst>
                                          <p:attrName>style.visibility</p:attrName>
                                        </p:attrNameLst>
                                      </p:cBhvr>
                                      <p:to>
                                        <p:strVal val="hidden"/>
                                      </p:to>
                                    </p:set>
                                  </p:childTnLst>
                                </p:cTn>
                              </p:par>
                            </p:childTnLst>
                          </p:cTn>
                        </p:par>
                        <p:par>
                          <p:cTn id="112" fill="hold">
                            <p:stCondLst>
                              <p:cond delay="1000"/>
                            </p:stCondLst>
                            <p:childTnLst>
                              <p:par>
                                <p:cTn id="113" presetID="10" presetClass="entr" presetSubtype="0" fill="hold" nodeType="afterEffect">
                                  <p:stCondLst>
                                    <p:cond delay="0"/>
                                  </p:stCondLst>
                                  <p:childTnLst>
                                    <p:set>
                                      <p:cBhvr>
                                        <p:cTn id="114" dur="1" fill="hold">
                                          <p:stCondLst>
                                            <p:cond delay="0"/>
                                          </p:stCondLst>
                                        </p:cTn>
                                        <p:tgtEl>
                                          <p:spTgt spid="325"/>
                                        </p:tgtEl>
                                        <p:attrNameLst>
                                          <p:attrName>style.visibility</p:attrName>
                                        </p:attrNameLst>
                                      </p:cBhvr>
                                      <p:to>
                                        <p:strVal val="visible"/>
                                      </p:to>
                                    </p:set>
                                    <p:animEffect transition="in" filter="fade">
                                      <p:cBhvr>
                                        <p:cTn id="115" dur="1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4B2385-9FD6-408F-9B57-30FB23C207A3}">
  <ds:schemaRefs>
    <ds:schemaRef ds:uri="http://schemas.microsoft.com/sharepoint/v3/contenttype/forms"/>
  </ds:schemaRefs>
</ds:datastoreItem>
</file>

<file path=customXml/itemProps2.xml><?xml version="1.0" encoding="utf-8"?>
<ds:datastoreItem xmlns:ds="http://schemas.openxmlformats.org/officeDocument/2006/customXml" ds:itemID="{48EC5151-822C-4A5D-9B59-1F433A93E5B5}"/>
</file>

<file path=customXml/itemProps3.xml><?xml version="1.0" encoding="utf-8"?>
<ds:datastoreItem xmlns:ds="http://schemas.openxmlformats.org/officeDocument/2006/customXml" ds:itemID="{C6B335D1-2118-4EB1-BE52-B37869276150}">
  <ds:schemaRefs>
    <ds:schemaRef ds:uri="c5cf19a6-e467-491d-9af0-5a70f09a6a41"/>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purl.org/dc/terms/"/>
    <ds:schemaRef ds:uri="a943fffa-545b-4eca-b17d-5f9a138dda08"/>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562</TotalTime>
  <Words>3527</Words>
  <Application>Microsoft Macintosh PowerPoint</Application>
  <PresentationFormat>Widescreen</PresentationFormat>
  <Paragraphs>521</Paragraphs>
  <Slides>29</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Calibri Light</vt:lpstr>
      <vt:lpstr>Times New Roman</vt:lpstr>
      <vt:lpstr>Office Theme</vt:lpstr>
      <vt:lpstr>1_Custom Design</vt:lpstr>
      <vt:lpstr> Lesson 11:  Multiplication and estimation </vt:lpstr>
      <vt:lpstr>  Vocabulary check</vt:lpstr>
      <vt:lpstr>  Method check</vt:lpstr>
      <vt:lpstr>Question</vt:lpstr>
      <vt:lpstr>True or false?</vt:lpstr>
      <vt:lpstr>Starter</vt:lpstr>
      <vt:lpstr>Place value</vt:lpstr>
      <vt:lpstr>PowerPoint Presentation</vt:lpstr>
      <vt:lpstr>PowerPoint Presentation</vt:lpstr>
      <vt:lpstr>PowerPoint Presentation</vt:lpstr>
      <vt:lpstr>Talking numbers</vt:lpstr>
      <vt:lpstr>What is multiplication?</vt:lpstr>
      <vt:lpstr>What is multiplication?</vt:lpstr>
      <vt:lpstr>Another model </vt:lpstr>
      <vt:lpstr>Area model </vt:lpstr>
      <vt:lpstr>Another model </vt:lpstr>
      <vt:lpstr>Rounding and estimation checks</vt:lpstr>
      <vt:lpstr>Starter</vt:lpstr>
      <vt:lpstr>Rounding</vt:lpstr>
      <vt:lpstr>Estimation</vt:lpstr>
      <vt:lpstr>PowerPoint Presentation</vt:lpstr>
      <vt:lpstr>Practice</vt:lpstr>
      <vt:lpstr>Practice</vt:lpstr>
      <vt:lpstr>Method selection</vt:lpstr>
      <vt:lpstr>How many ways?</vt:lpstr>
      <vt:lpstr>Practice questions</vt:lpstr>
      <vt:lpstr>Practice question</vt:lpstr>
      <vt:lpstr>Lesson review:  Multiplication and estimation</vt:lpstr>
      <vt:lpstr>Lesson 11: Multiplication and estimation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 check</dc:title>
  <dc:creator>Pearson</dc:creator>
  <cp:lastModifiedBy>Steve Pardoe</cp:lastModifiedBy>
  <cp:revision>104</cp:revision>
  <dcterms:created xsi:type="dcterms:W3CDTF">2019-07-11T15:46:02Z</dcterms:created>
  <dcterms:modified xsi:type="dcterms:W3CDTF">2023-03-30T12:00:10Z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y fmtid="{D5CDD505-2E9C-101B-9397-08002B2CF9AE}" pid="3" name="MediaServiceImageTags">
    <vt:lpwstr/>
  </property>
</Properties>
</file>