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ink/ink1.xml" ContentType="application/inkml+xml"/>
  <Override PartName="/ppt/notesSlides/notesSlide30.xml" ContentType="application/vnd.openxmlformats-officedocument.presentationml.notesSlide+xml"/>
  <Override PartName="/ppt/ink/ink2.xml" ContentType="application/inkml+xml"/>
  <Override PartName="/ppt/notesSlides/notesSlide31.xml" ContentType="application/vnd.openxmlformats-officedocument.presentationml.notesSlide+xml"/>
  <Override PartName="/ppt/ink/ink3.xml" ContentType="application/inkml+xml"/>
  <Override PartName="/ppt/ink/ink4.xml" ContentType="application/inkml+xml"/>
  <Override PartName="/ppt/notesSlides/notesSlide32.xml" ContentType="application/vnd.openxmlformats-officedocument.presentationml.notesSlide+xml"/>
  <Override PartName="/ppt/ink/ink5.xml" ContentType="application/inkml+xml"/>
  <Override PartName="/ppt/notesSlides/notesSlide33.xml" ContentType="application/vnd.openxmlformats-officedocument.presentationml.notesSlide+xml"/>
  <Override PartName="/ppt/ink/ink6.xml" ContentType="application/inkml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  <p:sldMasterId id="2147483684" r:id="rId5"/>
    <p:sldMasterId id="2147483660" r:id="rId6"/>
    <p:sldMasterId id="2147483672" r:id="rId7"/>
  </p:sldMasterIdLst>
  <p:notesMasterIdLst>
    <p:notesMasterId r:id="rId50"/>
  </p:notesMasterIdLst>
  <p:sldIdLst>
    <p:sldId id="261" r:id="rId8"/>
    <p:sldId id="371" r:id="rId9"/>
    <p:sldId id="305" r:id="rId10"/>
    <p:sldId id="335" r:id="rId11"/>
    <p:sldId id="341" r:id="rId12"/>
    <p:sldId id="342" r:id="rId13"/>
    <p:sldId id="373" r:id="rId14"/>
    <p:sldId id="343" r:id="rId15"/>
    <p:sldId id="357" r:id="rId16"/>
    <p:sldId id="372" r:id="rId17"/>
    <p:sldId id="358" r:id="rId18"/>
    <p:sldId id="359" r:id="rId19"/>
    <p:sldId id="360" r:id="rId20"/>
    <p:sldId id="361" r:id="rId21"/>
    <p:sldId id="375" r:id="rId22"/>
    <p:sldId id="376" r:id="rId23"/>
    <p:sldId id="377" r:id="rId24"/>
    <p:sldId id="344" r:id="rId25"/>
    <p:sldId id="338" r:id="rId26"/>
    <p:sldId id="345" r:id="rId27"/>
    <p:sldId id="264" r:id="rId28"/>
    <p:sldId id="328" r:id="rId29"/>
    <p:sldId id="374" r:id="rId30"/>
    <p:sldId id="339" r:id="rId31"/>
    <p:sldId id="378" r:id="rId32"/>
    <p:sldId id="340" r:id="rId33"/>
    <p:sldId id="382" r:id="rId34"/>
    <p:sldId id="355" r:id="rId35"/>
    <p:sldId id="365" r:id="rId36"/>
    <p:sldId id="366" r:id="rId37"/>
    <p:sldId id="367" r:id="rId38"/>
    <p:sldId id="368" r:id="rId39"/>
    <p:sldId id="369" r:id="rId40"/>
    <p:sldId id="353" r:id="rId41"/>
    <p:sldId id="316" r:id="rId42"/>
    <p:sldId id="350" r:id="rId43"/>
    <p:sldId id="381" r:id="rId44"/>
    <p:sldId id="295" r:id="rId45"/>
    <p:sldId id="379" r:id="rId46"/>
    <p:sldId id="380" r:id="rId47"/>
    <p:sldId id="266" r:id="rId48"/>
    <p:sldId id="325" r:id="rId49"/>
  </p:sldIdLst>
  <p:sldSz cx="12192000" cy="6858000"/>
  <p:notesSz cx="6797675" cy="9926638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98E3DE15-358D-1D6E-1E66-EE0360334EA6}" name="Martin Payne" initials="MP" userId="bbc95f081e4651e9" providerId="Windows Live"/>
  <p188:author id="{6F39AC1C-7B49-93FF-9D4D-5A7A69B6E107}" name="Rose Parkin" initials="RP" userId="a9affac8917e8dd4" providerId="Windows Live"/>
  <p188:author id="{E68DBF29-173B-1EE4-E980-EBF86C79181A}" name="Editor" initials="FR" userId="Editor" providerId="None"/>
  <p188:author id="{DB168830-51D4-4CC1-7858-D21AD9F13162}" name="Sarah Stafford" initials="SS" userId="Sarah Stafford" providerId="None"/>
  <p188:author id="{6C085DBD-E017-59BB-A493-C212501941EA}" name="Elizabeth Parker" initials="EP" userId="S::elizabeth.parker@newgenpublishing.co.uk::48ed7c66-aa06-4dbb-a923-e20f8fac5870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Collett, Clare" initials="CC" lastIdx="18" clrIdx="0">
    <p:extLst>
      <p:ext uri="{19B8F6BF-5375-455C-9EA6-DF929625EA0E}">
        <p15:presenceInfo xmlns:p15="http://schemas.microsoft.com/office/powerpoint/2012/main" userId="S::Clare.Collett@Pearson.com::a376c1f8-5148-4d55-9c90-6113c98c8476" providerId="AD"/>
      </p:ext>
    </p:extLst>
  </p:cmAuthor>
  <p:cmAuthor id="2" name="Veronica Wastell" initials="VW" lastIdx="3" clrIdx="1">
    <p:extLst>
      <p:ext uri="{19B8F6BF-5375-455C-9EA6-DF929625EA0E}">
        <p15:presenceInfo xmlns:p15="http://schemas.microsoft.com/office/powerpoint/2012/main" userId="Veronica Wastell" providerId="None"/>
      </p:ext>
    </p:extLst>
  </p:cmAuthor>
  <p:cmAuthor id="3" name="Marie Joubert" initials="MJ" lastIdx="6" clrIdx="2">
    <p:extLst>
      <p:ext uri="{19B8F6BF-5375-455C-9EA6-DF929625EA0E}">
        <p15:presenceInfo xmlns:p15="http://schemas.microsoft.com/office/powerpoint/2012/main" userId="S::marie.joubert1@nottingham.ac.uk::8784a254-284d-4fcc-ace7-66743a425855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C000"/>
    <a:srgbClr val="FF0000"/>
    <a:srgbClr val="0070C0"/>
    <a:srgbClr val="E6C8D9"/>
    <a:srgbClr val="9BC8FF"/>
    <a:srgbClr val="BE0064"/>
    <a:srgbClr val="0071F8"/>
    <a:srgbClr val="008FC9"/>
    <a:srgbClr val="DD3D4C"/>
    <a:srgbClr val="F9D09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3C2FFA5D-87B4-456A-9821-1D502468CF0F}" styleName="Themed Style 1 –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0690" autoAdjust="0"/>
    <p:restoredTop sz="69592" autoAdjust="0"/>
  </p:normalViewPr>
  <p:slideViewPr>
    <p:cSldViewPr snapToGrid="0" snapToObjects="1">
      <p:cViewPr varScale="1">
        <p:scale>
          <a:sx n="87" d="100"/>
          <a:sy n="87" d="100"/>
        </p:scale>
        <p:origin x="1752" y="184"/>
      </p:cViewPr>
      <p:guideLst>
        <p:guide orient="horz" pos="2160"/>
        <p:guide pos="384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50" d="100"/>
        <a:sy n="150" d="100"/>
      </p:scale>
      <p:origin x="0" y="0"/>
    </p:cViewPr>
  </p:notesTextViewPr>
  <p:sorterViewPr>
    <p:cViewPr>
      <p:scale>
        <a:sx n="18" d="25"/>
        <a:sy n="18" d="25"/>
      </p:scale>
      <p:origin x="0" y="-5388"/>
    </p:cViewPr>
  </p:sorterViewPr>
  <p:notesViewPr>
    <p:cSldViewPr snapToGrid="0" snapToObjects="1">
      <p:cViewPr varScale="1">
        <p:scale>
          <a:sx n="86" d="100"/>
          <a:sy n="86" d="100"/>
        </p:scale>
        <p:origin x="2580" y="7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slide" Target="slides/slide19.xml"/><Relationship Id="rId39" Type="http://schemas.openxmlformats.org/officeDocument/2006/relationships/slide" Target="slides/slide32.xml"/><Relationship Id="rId21" Type="http://schemas.openxmlformats.org/officeDocument/2006/relationships/slide" Target="slides/slide14.xml"/><Relationship Id="rId34" Type="http://schemas.openxmlformats.org/officeDocument/2006/relationships/slide" Target="slides/slide27.xml"/><Relationship Id="rId42" Type="http://schemas.openxmlformats.org/officeDocument/2006/relationships/slide" Target="slides/slide35.xml"/><Relationship Id="rId47" Type="http://schemas.openxmlformats.org/officeDocument/2006/relationships/slide" Target="slides/slide40.xml"/><Relationship Id="rId50" Type="http://schemas.openxmlformats.org/officeDocument/2006/relationships/notesMaster" Target="notesMasters/notesMaster1.xml"/><Relationship Id="rId55" Type="http://schemas.openxmlformats.org/officeDocument/2006/relationships/tableStyles" Target="tableStyles.xml"/><Relationship Id="rId7" Type="http://schemas.openxmlformats.org/officeDocument/2006/relationships/slideMaster" Target="slideMasters/slideMaster4.xml"/><Relationship Id="rId2" Type="http://schemas.openxmlformats.org/officeDocument/2006/relationships/customXml" Target="../customXml/item2.xml"/><Relationship Id="rId16" Type="http://schemas.openxmlformats.org/officeDocument/2006/relationships/slide" Target="slides/slide9.xml"/><Relationship Id="rId29" Type="http://schemas.openxmlformats.org/officeDocument/2006/relationships/slide" Target="slides/slide22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53" Type="http://schemas.openxmlformats.org/officeDocument/2006/relationships/viewProps" Target="viewProps.xml"/><Relationship Id="rId5" Type="http://schemas.openxmlformats.org/officeDocument/2006/relationships/slideMaster" Target="slideMasters/slideMaster2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31" Type="http://schemas.openxmlformats.org/officeDocument/2006/relationships/slide" Target="slides/slide24.xml"/><Relationship Id="rId44" Type="http://schemas.openxmlformats.org/officeDocument/2006/relationships/slide" Target="slides/slide37.xml"/><Relationship Id="rId52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43" Type="http://schemas.openxmlformats.org/officeDocument/2006/relationships/slide" Target="slides/slide36.xml"/><Relationship Id="rId48" Type="http://schemas.openxmlformats.org/officeDocument/2006/relationships/slide" Target="slides/slide41.xml"/><Relationship Id="rId56" Type="http://schemas.microsoft.com/office/2018/10/relationships/authors" Target="authors.xml"/><Relationship Id="rId8" Type="http://schemas.openxmlformats.org/officeDocument/2006/relationships/slide" Target="slides/slide1.xml"/><Relationship Id="rId51" Type="http://schemas.openxmlformats.org/officeDocument/2006/relationships/commentAuthors" Target="commentAuthors.xml"/><Relationship Id="rId3" Type="http://schemas.openxmlformats.org/officeDocument/2006/relationships/customXml" Target="../customXml/item3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46" Type="http://schemas.openxmlformats.org/officeDocument/2006/relationships/slide" Target="slides/slide39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54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slide" Target="slides/slide29.xml"/><Relationship Id="rId49" Type="http://schemas.openxmlformats.org/officeDocument/2006/relationships/slide" Target="slides/slide42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3600" units="cm"/>
          <inkml:channel name="Y" type="integer" max="2064" units="cm"/>
          <inkml:channel name="T" type="integer" max="2.14748E9" units="dev"/>
        </inkml:traceFormat>
        <inkml:channelProperties>
          <inkml:channelProperty channel="X" name="resolution" value="116.50485" units="1/cm"/>
          <inkml:channelProperty channel="Y" name="resolution" value="118.62069" units="1/cm"/>
          <inkml:channelProperty channel="T" name="resolution" value="1" units="1/dev"/>
        </inkml:channelProperties>
      </inkml:inkSource>
      <inkml:timestamp xml:id="ts0" timeString="2023-01-10T19:36:28.622"/>
    </inkml:context>
    <inkml:brush xml:id="br0">
      <inkml:brushProperty name="width" value="0.05292" units="cm"/>
      <inkml:brushProperty name="height" value="0.05292" units="cm"/>
      <inkml:brushProperty name="color" value="#FFFF00"/>
    </inkml:brush>
  </inkml:definitions>
  <inkml:trace contextRef="#ctx0" brushRef="#br0">4055 12709 0,'0'0'0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3600" units="cm"/>
          <inkml:channel name="Y" type="integer" max="2064" units="cm"/>
          <inkml:channel name="T" type="integer" max="2.14748E9" units="dev"/>
        </inkml:traceFormat>
        <inkml:channelProperties>
          <inkml:channelProperty channel="X" name="resolution" value="116.50485" units="1/cm"/>
          <inkml:channelProperty channel="Y" name="resolution" value="118.62069" units="1/cm"/>
          <inkml:channelProperty channel="T" name="resolution" value="1" units="1/dev"/>
        </inkml:channelProperties>
      </inkml:inkSource>
      <inkml:timestamp xml:id="ts0" timeString="2023-02-22T16:37:13.855"/>
    </inkml:context>
    <inkml:brush xml:id="br0">
      <inkml:brushProperty name="width" value="0.05292" units="cm"/>
      <inkml:brushProperty name="height" value="0.05292" units="cm"/>
      <inkml:brushProperty name="color" value="#FFFF00"/>
    </inkml:brush>
  </inkml:definitions>
  <inkml:trace contextRef="#ctx0" brushRef="#br0">4055 12709 0,'0'0'0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ax="3600" units="cm"/>
          <inkml:channel name="Y" type="integer" max="2064" units="cm"/>
          <inkml:channel name="T" type="integer" max="2.14748E9" units="dev"/>
        </inkml:traceFormat>
        <inkml:channelProperties>
          <inkml:channelProperty channel="X" name="resolution" value="116.50485" units="1/cm"/>
          <inkml:channelProperty channel="Y" name="resolution" value="118.62069" units="1/cm"/>
          <inkml:channelProperty channel="T" name="resolution" value="1" units="1/dev"/>
        </inkml:channelProperties>
      </inkml:inkSource>
      <inkml:timestamp xml:id="ts0" timeString="2023-02-22T14:25:09.949"/>
    </inkml:context>
    <inkml:brush xml:id="br0">
      <inkml:brushProperty name="width" value="0.05292" units="cm"/>
      <inkml:brushProperty name="height" value="0.05292" units="cm"/>
      <inkml:brushProperty name="color" value="#FFFF00"/>
    </inkml:brush>
  </inkml:definitions>
  <inkml:trace contextRef="#ctx0" brushRef="#br0">4055 12709 0,'0'0'0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ax="3600" units="cm"/>
          <inkml:channel name="Y" type="integer" max="2064" units="cm"/>
          <inkml:channel name="T" type="integer" max="2.14748E9" units="dev"/>
        </inkml:traceFormat>
        <inkml:channelProperties>
          <inkml:channelProperty channel="X" name="resolution" value="116.50485" units="1/cm"/>
          <inkml:channelProperty channel="Y" name="resolution" value="118.62069" units="1/cm"/>
          <inkml:channelProperty channel="T" name="resolution" value="1" units="1/dev"/>
        </inkml:channelProperties>
      </inkml:inkSource>
      <inkml:timestamp xml:id="ts0" timeString="2023-02-22T16:38:56.104"/>
    </inkml:context>
    <inkml:brush xml:id="br0">
      <inkml:brushProperty name="width" value="0.05292" units="cm"/>
      <inkml:brushProperty name="height" value="0.05292" units="cm"/>
      <inkml:brushProperty name="color" value="#FFFF00"/>
    </inkml:brush>
  </inkml:definitions>
  <inkml:trace contextRef="#ctx0" brushRef="#br0">4055 12709 0,'0'0'0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ax="3600" units="cm"/>
          <inkml:channel name="Y" type="integer" max="2064" units="cm"/>
          <inkml:channel name="T" type="integer" max="2.14748E9" units="dev"/>
        </inkml:traceFormat>
        <inkml:channelProperties>
          <inkml:channelProperty channel="X" name="resolution" value="116.50485" units="1/cm"/>
          <inkml:channelProperty channel="Y" name="resolution" value="118.62069" units="1/cm"/>
          <inkml:channelProperty channel="T" name="resolution" value="1" units="1/dev"/>
        </inkml:channelProperties>
      </inkml:inkSource>
      <inkml:timestamp xml:id="ts0" timeString="2023-02-22T16:39:13.151"/>
    </inkml:context>
    <inkml:brush xml:id="br0">
      <inkml:brushProperty name="width" value="0.05292" units="cm"/>
      <inkml:brushProperty name="height" value="0.05292" units="cm"/>
      <inkml:brushProperty name="color" value="#FFFF00"/>
    </inkml:brush>
  </inkml:definitions>
  <inkml:trace contextRef="#ctx0" brushRef="#br0">4055 12709 0,'0'0'0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ax="3600" units="cm"/>
          <inkml:channel name="Y" type="integer" max="2064" units="cm"/>
          <inkml:channel name="T" type="integer" max="2.14748E9" units="dev"/>
        </inkml:traceFormat>
        <inkml:channelProperties>
          <inkml:channelProperty channel="X" name="resolution" value="116.50485" units="1/cm"/>
          <inkml:channelProperty channel="Y" name="resolution" value="118.62069" units="1/cm"/>
          <inkml:channelProperty channel="T" name="resolution" value="1" units="1/dev"/>
        </inkml:channelProperties>
      </inkml:inkSource>
      <inkml:timestamp xml:id="ts0" timeString="2023-02-22T16:40:04.788"/>
    </inkml:context>
    <inkml:brush xml:id="br0">
      <inkml:brushProperty name="width" value="0.05292" units="cm"/>
      <inkml:brushProperty name="height" value="0.05292" units="cm"/>
      <inkml:brushProperty name="color" value="#FFFF00"/>
    </inkml:brush>
  </inkml:definitions>
  <inkml:trace contextRef="#ctx0" brushRef="#br0">4055 12709 0,'0'0'0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525C08C-1EE7-2E4B-BEDD-2CD36E772CA0}" type="datetimeFigureOut">
              <a:rPr lang="en-UK" smtClean="0"/>
              <a:t>06/14/2023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768" y="4777194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30292A9-7A47-3844-B146-D6E152DCFCB4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170002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017200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K" b="0" dirty="0"/>
              <a:t>Extend the idea of partitioning to include decimals. </a:t>
            </a:r>
          </a:p>
          <a:p>
            <a:r>
              <a:rPr lang="en-UK" b="0" dirty="0"/>
              <a:t>N</a:t>
            </a:r>
            <a:r>
              <a:rPr lang="en-GB" b="0" dirty="0" err="1"/>
              <a:t>ote</a:t>
            </a:r>
            <a:r>
              <a:rPr lang="en-UK" b="0" dirty="0"/>
              <a:t>: </a:t>
            </a:r>
            <a:r>
              <a:rPr lang="en-SG" b="0" dirty="0"/>
              <a:t>Some </a:t>
            </a:r>
            <a:r>
              <a:rPr lang="en-UK" b="0" dirty="0"/>
              <a:t>question</a:t>
            </a:r>
            <a:r>
              <a:rPr lang="en-SG" b="0" dirty="0"/>
              <a:t>s</a:t>
            </a:r>
            <a:r>
              <a:rPr lang="en-UK" b="0" dirty="0"/>
              <a:t> may challenge the learners to deconstruct the dividend into integers where the divisor is a factor of </a:t>
            </a:r>
            <a:r>
              <a:rPr lang="en-GB" b="0" dirty="0"/>
              <a:t>t</a:t>
            </a:r>
            <a:r>
              <a:rPr lang="en-SG" b="0" dirty="0" err="1"/>
              <a:t>hese</a:t>
            </a:r>
            <a:r>
              <a:rPr lang="en-SG" b="0" dirty="0"/>
              <a:t> integers</a:t>
            </a:r>
            <a:r>
              <a:rPr lang="en-UK" b="0" dirty="0"/>
              <a:t>, or the question may ask </a:t>
            </a:r>
            <a:r>
              <a:rPr lang="en-SG" b="0" dirty="0"/>
              <a:t>learners</a:t>
            </a:r>
            <a:r>
              <a:rPr lang="en-UK" b="0" dirty="0"/>
              <a:t> to divide by an integer (such as 8 or 5), wh</a:t>
            </a:r>
            <a:r>
              <a:rPr lang="en-SG" b="0" dirty="0"/>
              <a:t>ich requires</a:t>
            </a:r>
            <a:r>
              <a:rPr lang="en-UK" b="0" dirty="0"/>
              <a:t> learners to deconstruct their dividend in</a:t>
            </a:r>
            <a:r>
              <a:rPr lang="en-SG" b="0" dirty="0"/>
              <a:t>to</a:t>
            </a:r>
            <a:r>
              <a:rPr lang="en-UK" b="0" dirty="0"/>
              <a:t> both integer and decimals numbers.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236380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SG" b="0" dirty="0"/>
              <a:t>L</a:t>
            </a:r>
            <a:r>
              <a:rPr lang="en-UK" b="0" dirty="0"/>
              <a:t>ead a guided discussion aiming to come to the conclusion that an efficient algorithm is required for most division problems (e.g. short division). The example</a:t>
            </a:r>
            <a:r>
              <a:rPr lang="en-SG" b="0" dirty="0"/>
              <a:t> on slides 11 to 13</a:t>
            </a:r>
            <a:r>
              <a:rPr lang="en-UK" b="0" dirty="0"/>
              <a:t> shows the transition between an area model and what learners see as ‘bus stop’ division.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066640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K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067820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K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004597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0" noProof="0" dirty="0"/>
              <a:t>Lead the discussions so that learners realise that while they already have ‘short division’ as a method, they would need other methods for calculations with more difficult numbers.  </a:t>
            </a:r>
          </a:p>
          <a:p>
            <a:endParaRPr lang="en-GB" b="0" noProof="0" dirty="0"/>
          </a:p>
          <a:p>
            <a:r>
              <a:rPr lang="en-GB" b="0" noProof="0" dirty="0"/>
              <a:t>Lead this into the next section on predicting sensible answers to their calculations.</a:t>
            </a:r>
          </a:p>
          <a:p>
            <a:endParaRPr lang="en-GB" b="0" noProof="0" dirty="0"/>
          </a:p>
          <a:p>
            <a:endParaRPr lang="en-GB" b="0" noProof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5101264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SG" b="0" dirty="0"/>
              <a:t>This is an additional </a:t>
            </a:r>
            <a:r>
              <a:rPr lang="en-UK" b="0" dirty="0"/>
              <a:t>example </a:t>
            </a:r>
            <a:r>
              <a:rPr lang="en-GB" b="0" dirty="0"/>
              <a:t>t</a:t>
            </a:r>
            <a:r>
              <a:rPr lang="en-UK" b="0" dirty="0"/>
              <a:t>o show learners </a:t>
            </a:r>
            <a:r>
              <a:rPr lang="en-GB" b="0" dirty="0"/>
              <a:t>that they</a:t>
            </a:r>
            <a:r>
              <a:rPr lang="en-UK" b="0" dirty="0"/>
              <a:t> </a:t>
            </a:r>
            <a:r>
              <a:rPr lang="en-GB" b="0" dirty="0"/>
              <a:t>c</a:t>
            </a:r>
            <a:r>
              <a:rPr lang="en-SG" b="0" dirty="0"/>
              <a:t>an</a:t>
            </a:r>
            <a:r>
              <a:rPr lang="en-UK" b="0" dirty="0"/>
              <a:t> deal with a remainder as a whole </a:t>
            </a:r>
            <a:r>
              <a:rPr lang="en-GB" b="0" dirty="0"/>
              <a:t>or</a:t>
            </a:r>
            <a:r>
              <a:rPr lang="en-UK" b="0" dirty="0"/>
              <a:t> as a decimal.</a:t>
            </a:r>
          </a:p>
          <a:p>
            <a:endParaRPr lang="en-UK" b="0" dirty="0"/>
          </a:p>
          <a:p>
            <a:endParaRPr lang="en-UK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951924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0" dirty="0"/>
              <a:t>This slides shows another </a:t>
            </a:r>
            <a:r>
              <a:rPr lang="en-UK" b="0" dirty="0"/>
              <a:t>example deal</a:t>
            </a:r>
            <a:r>
              <a:rPr lang="en-GB" b="0" dirty="0"/>
              <a:t>ing</a:t>
            </a:r>
            <a:r>
              <a:rPr lang="en-UK" b="0" dirty="0"/>
              <a:t> with a remainder as a decimal.</a:t>
            </a:r>
          </a:p>
          <a:p>
            <a:endParaRPr lang="en-UK" b="0" dirty="0"/>
          </a:p>
          <a:p>
            <a:endParaRPr lang="en-UK" b="0" dirty="0"/>
          </a:p>
          <a:p>
            <a:endParaRPr lang="en-UK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287404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="0" noProof="0" dirty="0"/>
              <a:t>Slides 17 and 18 emphasise the use of rounding numbers to make calculations easier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b="0" noProof="0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="0" noProof="0" dirty="0"/>
              <a:t>Ask learners to make a sensible estimate of the answer to 83 ÷ 11. This is to encourage learners to think about whether their answers to division questions make sense.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b="0" noProof="0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="0" noProof="0" dirty="0"/>
              <a:t>Use the speech bubbles to promote a discussion on whether one estimate is better than the other.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878918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="0" noProof="0" dirty="0"/>
              <a:t>Ask learners to make a sensible estimate of the answer to 123.2 ÷ 12.3. This is to encourage learners to think about whether their answers to division questions make sense.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b="0" noProof="0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="0" noProof="0" dirty="0"/>
              <a:t>Use the speech bubbles to promote a discussion on whether one estimate is better than the other.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208502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="0" noProof="0" dirty="0"/>
              <a:t>Ask learners to make a sensible estimate of the answer to each question.</a:t>
            </a:r>
            <a:endParaRPr kumimoji="0" lang="en-GB" sz="4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443568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Font typeface="Arial" panose="020B0604020202020204" pitchFamily="34" charset="0"/>
                  <a:buNone/>
                </a:pPr>
                <a:r>
                  <a:rPr lang="en-UK" sz="1200" b="0" dirty="0"/>
                  <a:t>Give questions to learners as a recap </a:t>
                </a:r>
                <a:r>
                  <a:rPr lang="en-SG" sz="1200" b="0" dirty="0"/>
                  <a:t>on</a:t>
                </a:r>
                <a:r>
                  <a:rPr lang="en-UK" sz="1200" b="0" dirty="0"/>
                  <a:t> the multiplication lesson.  </a:t>
                </a:r>
              </a:p>
              <a:p>
                <a:pPr marL="0" indent="0">
                  <a:buFont typeface="Arial" panose="020B0604020202020204" pitchFamily="34" charset="0"/>
                  <a:buNone/>
                </a:pPr>
                <a:r>
                  <a:rPr lang="en-UK" sz="1200" b="0" dirty="0"/>
                  <a:t>Discuss any misconceptions that arise from the questions.</a:t>
                </a:r>
              </a:p>
              <a:p>
                <a:pPr marL="0" indent="0">
                  <a:buFont typeface="Arial" panose="020B0604020202020204" pitchFamily="34" charset="0"/>
                  <a:buNone/>
                </a:pPr>
                <a:r>
                  <a:rPr lang="en-UK" sz="1200" b="0" dirty="0"/>
                  <a:t>Encourage learners to use visual representations when appropriate.</a:t>
                </a:r>
              </a:p>
              <a:p>
                <a:pPr marL="0" indent="0">
                  <a:buFont typeface="Arial" panose="020B0604020202020204" pitchFamily="34" charset="0"/>
                  <a:buNone/>
                </a:pPr>
                <a:r>
                  <a:rPr lang="en-UK" sz="1200" b="0" dirty="0"/>
                  <a:t>Recap mathematical vocab</a:t>
                </a:r>
                <a:r>
                  <a:rPr lang="en-SG" sz="1200" b="0" dirty="0"/>
                  <a:t>ulary</a:t>
                </a:r>
                <a:r>
                  <a:rPr lang="en-UK" sz="1200" b="0" dirty="0"/>
                  <a:t>, i.e. factors, multiples, products.</a:t>
                </a:r>
                <a:endParaRPr lang="en-GB" sz="1200" b="0" dirty="0"/>
              </a:p>
              <a:p>
                <a:pPr marL="0" indent="0">
                  <a:buFont typeface="Arial" panose="020B0604020202020204" pitchFamily="34" charset="0"/>
                  <a:buNone/>
                </a:pPr>
                <a:endParaRPr lang="en-GB" sz="1200" b="0" dirty="0"/>
              </a:p>
              <a:p>
                <a:pPr marL="0" indent="0">
                  <a:buFont typeface="Arial" panose="020B0604020202020204" pitchFamily="34" charset="0"/>
                  <a:buNone/>
                </a:pPr>
                <a:r>
                  <a:rPr lang="en-GB" sz="1200" b="0" dirty="0"/>
                  <a:t>Answers:</a:t>
                </a:r>
              </a:p>
              <a:p>
                <a:pPr marL="0" lvl="0" indent="0">
                  <a:lnSpc>
                    <a:spcPct val="107000"/>
                  </a:lnSpc>
                  <a:buFont typeface="+mj-lt"/>
                  <a:buNone/>
                </a:pPr>
                <a:r>
                  <a:rPr lang="en-GB" sz="1200" dirty="0"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(a) 341 × 2 = 682</a:t>
                </a:r>
                <a:endParaRPr lang="en-GB" sz="12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lvl="0" indent="0">
                  <a:lnSpc>
                    <a:spcPct val="107000"/>
                  </a:lnSpc>
                  <a:buFont typeface="+mj-lt"/>
                  <a:buNone/>
                </a:pPr>
                <a:r>
                  <a:rPr lang="en-GB" sz="1200" dirty="0"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(b) 2 × 3.4 = 6.8</a:t>
                </a:r>
                <a:endParaRPr lang="en-GB" sz="12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lvl="0" indent="0">
                  <a:lnSpc>
                    <a:spcPct val="107000"/>
                  </a:lnSpc>
                  <a:buFont typeface="+mj-lt"/>
                  <a:buNone/>
                </a:pPr>
                <a:r>
                  <a:rPr lang="en-GB" sz="1200" dirty="0"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(c) 4.6 × 7.3 = 33.58</a:t>
                </a:r>
                <a:endParaRPr lang="en-GB" sz="12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lvl="0" indent="0">
                  <a:lnSpc>
                    <a:spcPct val="107000"/>
                  </a:lnSpc>
                  <a:spcAft>
                    <a:spcPts val="800"/>
                  </a:spcAft>
                  <a:buFont typeface="+mj-lt"/>
                  <a:buNone/>
                </a:pPr>
                <a:r>
                  <a:rPr lang="en-GB" sz="1200" dirty="0"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(d) 2 × 5 = 10</a:t>
                </a:r>
              </a:p>
              <a:p>
                <a:pPr marL="0" lvl="0" indent="0">
                  <a:lnSpc>
                    <a:spcPct val="107000"/>
                  </a:lnSpc>
                  <a:spcAft>
                    <a:spcPts val="800"/>
                  </a:spcAft>
                  <a:buFont typeface="+mj-lt"/>
                  <a:buNone/>
                </a:pPr>
                <a:r>
                  <a:rPr lang="en-GB" sz="1200" dirty="0">
                    <a:effectLst/>
                    <a:latin typeface="Arial" panose="020B0604020202020204" pitchFamily="34" charset="0"/>
                    <a:ea typeface="Calibri" panose="020F0502020204030204" pitchFamily="34" charset="0"/>
                  </a:rPr>
                  <a:t>(e) 2.8 × 6.1 </a:t>
                </a:r>
                <a14:m>
                  <m:oMath xmlns:m="http://schemas.openxmlformats.org/officeDocument/2006/math">
                    <m:r>
                      <a:rPr lang="en-GB" sz="1200" i="1"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Arial" panose="020B0604020202020204" pitchFamily="34" charset="0"/>
                      </a:rPr>
                      <m:t>≈ </m:t>
                    </m:r>
                  </m:oMath>
                </a14:m>
                <a:r>
                  <a:rPr lang="en-GB" sz="1200" dirty="0">
                    <a:effectLst/>
                    <a:latin typeface="Arial" panose="020B0604020202020204" pitchFamily="34" charset="0"/>
                    <a:ea typeface="Calibri" panose="020F0502020204030204" pitchFamily="34" charset="0"/>
                  </a:rPr>
                  <a:t>3 × 6 </a:t>
                </a:r>
                <a14:m>
                  <m:oMath xmlns:m="http://schemas.openxmlformats.org/officeDocument/2006/math">
                    <m:r>
                      <a:rPr lang="en-GB" sz="1200" i="1">
                        <a:effectLst/>
                        <a:latin typeface="Cambria Math" panose="02040503050406030204" pitchFamily="18" charset="0"/>
                        <a:ea typeface="Calibri" panose="020F0502020204030204" pitchFamily="34" charset="0"/>
                        <a:cs typeface="Arial" panose="020B0604020202020204" pitchFamily="34" charset="0"/>
                      </a:rPr>
                      <m:t>≈</m:t>
                    </m:r>
                  </m:oMath>
                </a14:m>
                <a:r>
                  <a:rPr lang="en-GB" sz="1200" dirty="0">
                    <a:effectLst/>
                    <a:latin typeface="Arial" panose="020B0604020202020204" pitchFamily="34" charset="0"/>
                    <a:ea typeface="Calibri" panose="020F0502020204030204" pitchFamily="34" charset="0"/>
                  </a:rPr>
                  <a:t> 18</a:t>
                </a:r>
                <a:endParaRPr lang="en-UK" sz="1200" b="0" dirty="0"/>
              </a:p>
              <a:p>
                <a:endParaRPr lang="en-UK" sz="1200" b="0" dirty="0"/>
              </a:p>
            </p:txBody>
          </p:sp>
        </mc:Choice>
        <mc:Fallback xmlns="">
          <p:sp>
            <p:nvSpPr>
              <p:cNvPr id="3" name="Notes Placeholder 2"/>
              <p:cNvSpPr>
                <a:spLocks noGrp="1"/>
              </p:cNvSpPr>
              <p:nvPr>
                <p:ph type="body" idx="1"/>
              </p:nvPr>
            </p:nvSpPr>
            <p:spPr/>
            <p:txBody>
              <a:bodyPr/>
              <a:lstStyle/>
              <a:p>
                <a:pPr marL="0" indent="0">
                  <a:buFont typeface="Arial" panose="020B0604020202020204" pitchFamily="34" charset="0"/>
                  <a:buNone/>
                </a:pPr>
                <a:r>
                  <a:rPr lang="en-UK" b="0" dirty="0"/>
                  <a:t>Give questions to learners as a recap from the multiplication lesson.  </a:t>
                </a:r>
              </a:p>
              <a:p>
                <a:pPr marL="0" indent="0">
                  <a:buFont typeface="Arial" panose="020B0604020202020204" pitchFamily="34" charset="0"/>
                  <a:buNone/>
                </a:pPr>
                <a:r>
                  <a:rPr lang="en-UK" b="0" dirty="0"/>
                  <a:t>Discuss any misconceptions that arise from the questions.</a:t>
                </a:r>
              </a:p>
              <a:p>
                <a:pPr marL="0" indent="0">
                  <a:buFont typeface="Arial" panose="020B0604020202020204" pitchFamily="34" charset="0"/>
                  <a:buNone/>
                </a:pPr>
                <a:r>
                  <a:rPr lang="en-UK" b="0" dirty="0"/>
                  <a:t>Encourage learners to use visual representations when appropriate.</a:t>
                </a:r>
              </a:p>
              <a:p>
                <a:pPr marL="0" indent="0">
                  <a:buFont typeface="Arial" panose="020B0604020202020204" pitchFamily="34" charset="0"/>
                  <a:buNone/>
                </a:pPr>
                <a:r>
                  <a:rPr lang="en-UK" b="0" dirty="0"/>
                  <a:t>Recap mathematical vocab, i.e. factors, multiples, products.</a:t>
                </a:r>
                <a:endParaRPr lang="en-GB" b="0" dirty="0"/>
              </a:p>
              <a:p>
                <a:pPr marL="0" indent="0">
                  <a:buFont typeface="Arial" panose="020B0604020202020204" pitchFamily="34" charset="0"/>
                  <a:buNone/>
                </a:pPr>
                <a:endParaRPr lang="en-GB" b="0" dirty="0"/>
              </a:p>
              <a:p>
                <a:pPr marL="0" indent="0">
                  <a:buFont typeface="Arial" panose="020B0604020202020204" pitchFamily="34" charset="0"/>
                  <a:buNone/>
                </a:pPr>
                <a:r>
                  <a:rPr lang="en-GB" b="0" dirty="0"/>
                  <a:t>Answers:</a:t>
                </a:r>
              </a:p>
              <a:p>
                <a:pPr marL="342900" lvl="0" indent="-342900">
                  <a:lnSpc>
                    <a:spcPct val="107000"/>
                  </a:lnSpc>
                  <a:buFont typeface="+mj-lt"/>
                  <a:buAutoNum type="arabicPeriod"/>
                </a:pPr>
                <a:r>
                  <a:rPr lang="en-GB" sz="1800" dirty="0"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341 × 2 = 682</a:t>
                </a:r>
                <a:endParaRPr lang="en-GB" sz="18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342900" lvl="0" indent="-342900">
                  <a:lnSpc>
                    <a:spcPct val="107000"/>
                  </a:lnSpc>
                  <a:buFont typeface="+mj-lt"/>
                  <a:buAutoNum type="arabicPeriod"/>
                </a:pPr>
                <a:r>
                  <a:rPr lang="en-GB" sz="1800" dirty="0"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2 × 3.4 = 6.8</a:t>
                </a:r>
                <a:endParaRPr lang="en-GB" sz="18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342900" lvl="0" indent="-342900">
                  <a:lnSpc>
                    <a:spcPct val="107000"/>
                  </a:lnSpc>
                  <a:buFont typeface="+mj-lt"/>
                  <a:buAutoNum type="arabicPeriod"/>
                </a:pPr>
                <a:r>
                  <a:rPr lang="en-GB" sz="1800" dirty="0"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4.6 × 7.3 = 33.58</a:t>
                </a:r>
                <a:endParaRPr lang="en-GB" sz="18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342900" lvl="0" indent="-342900">
                  <a:lnSpc>
                    <a:spcPct val="107000"/>
                  </a:lnSpc>
                  <a:spcAft>
                    <a:spcPts val="800"/>
                  </a:spcAft>
                  <a:buFont typeface="+mj-lt"/>
                  <a:buAutoNum type="arabicPeriod"/>
                </a:pPr>
                <a:r>
                  <a:rPr lang="en-GB" sz="1800" dirty="0"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2 × 5 = 10</a:t>
                </a:r>
              </a:p>
              <a:p>
                <a:pPr marL="342900" lvl="0" indent="-342900">
                  <a:lnSpc>
                    <a:spcPct val="107000"/>
                  </a:lnSpc>
                  <a:spcAft>
                    <a:spcPts val="800"/>
                  </a:spcAft>
                  <a:buFont typeface="+mj-lt"/>
                  <a:buAutoNum type="arabicPeriod"/>
                </a:pPr>
                <a:r>
                  <a:rPr lang="en-GB" sz="1800" dirty="0">
                    <a:effectLst/>
                    <a:latin typeface="Arial" panose="020B0604020202020204" pitchFamily="34" charset="0"/>
                    <a:ea typeface="Calibri" panose="020F0502020204030204" pitchFamily="34" charset="0"/>
                  </a:rPr>
                  <a:t>2.8 × 6.1 </a:t>
                </a:r>
                <a:r>
                  <a:rPr lang="en-GB" sz="1800" i="0">
                    <a:effectLst/>
                    <a:latin typeface="Cambria Math" panose="02040503050406030204" pitchFamily="18" charset="0"/>
                    <a:ea typeface="Calibri" panose="020F0502020204030204" pitchFamily="34" charset="0"/>
                    <a:cs typeface="Arial" panose="020B0604020202020204" pitchFamily="34" charset="0"/>
                  </a:rPr>
                  <a:t>≈ </a:t>
                </a:r>
                <a:r>
                  <a:rPr lang="en-GB" sz="1800" dirty="0">
                    <a:effectLst/>
                    <a:latin typeface="Arial" panose="020B0604020202020204" pitchFamily="34" charset="0"/>
                    <a:ea typeface="Calibri" panose="020F0502020204030204" pitchFamily="34" charset="0"/>
                  </a:rPr>
                  <a:t>3 × 6 </a:t>
                </a:r>
                <a:r>
                  <a:rPr lang="en-GB" sz="1800" i="0">
                    <a:effectLst/>
                    <a:latin typeface="Cambria Math" panose="02040503050406030204" pitchFamily="18" charset="0"/>
                    <a:ea typeface="Calibri" panose="020F0502020204030204" pitchFamily="34" charset="0"/>
                    <a:cs typeface="Arial" panose="020B0604020202020204" pitchFamily="34" charset="0"/>
                  </a:rPr>
                  <a:t>≈</a:t>
                </a:r>
                <a:r>
                  <a:rPr lang="en-GB" sz="1800" dirty="0">
                    <a:effectLst/>
                    <a:latin typeface="Arial" panose="020B0604020202020204" pitchFamily="34" charset="0"/>
                    <a:ea typeface="Calibri" panose="020F0502020204030204" pitchFamily="34" charset="0"/>
                  </a:rPr>
                  <a:t> 18</a:t>
                </a:r>
                <a:endParaRPr lang="en-UK" b="0" dirty="0"/>
              </a:p>
              <a:p>
                <a:endParaRPr lang="en-UK" b="0" dirty="0"/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365323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b="0" noProof="0" dirty="0"/>
              <a:t>Discuss learners’ answers and any variations in rounding. Discuss the order of operations and ensure learners are aware that commutativity doesn’t apply when working with division.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Ensure learners are aware they should continue to check their answers by either rounding or performing an inverse check.</a:t>
            </a:r>
            <a:endParaRPr kumimoji="0" lang="en-GB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611148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GB" sz="1200" dirty="0">
                <a:solidFill>
                  <a:srgbClr val="404040"/>
                </a:solidFill>
                <a:effectLst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Introduce the two questions to the learners. Ask learners to use a formal and an informal method to answer the questions.</a:t>
            </a:r>
          </a:p>
          <a:p>
            <a:pPr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</a:pPr>
            <a:endParaRPr lang="en-GB" sz="1200" dirty="0">
              <a:solidFill>
                <a:srgbClr val="404040"/>
              </a:solidFill>
              <a:effectLst/>
              <a:latin typeface="+mn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GB" sz="1200" dirty="0">
                <a:solidFill>
                  <a:srgbClr val="404040"/>
                </a:solidFill>
                <a:effectLst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Learners could be provided with multilink cubes for this activity.</a:t>
            </a:r>
          </a:p>
          <a:p>
            <a:pPr algn="just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</a:pPr>
            <a:endParaRPr lang="en-GB" sz="1800" dirty="0">
              <a:solidFill>
                <a:srgbClr val="40404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GB" dirty="0"/>
              <a:t>Answers:</a:t>
            </a:r>
          </a:p>
          <a:p>
            <a:pPr marL="228600" indent="-228600">
              <a:buAutoNum type="arabicPeriod"/>
            </a:pPr>
            <a:r>
              <a:rPr lang="en-GB" dirty="0"/>
              <a:t>3</a:t>
            </a:r>
          </a:p>
          <a:p>
            <a:pPr marL="228600" indent="-228600">
              <a:buAutoNum type="arabicPeriod"/>
            </a:pPr>
            <a:r>
              <a:rPr lang="en-GB" dirty="0"/>
              <a:t>12</a:t>
            </a:r>
            <a:endParaRPr lang="en-UK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787693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K" b="0" dirty="0"/>
              <a:t>Give learners time to </a:t>
            </a:r>
            <a:r>
              <a:rPr lang="en-SG" b="0" dirty="0"/>
              <a:t>attempt </a:t>
            </a:r>
            <a:r>
              <a:rPr lang="en-UK" b="0" dirty="0"/>
              <a:t>the question on mini whiteboards using any method.</a:t>
            </a:r>
          </a:p>
          <a:p>
            <a:endParaRPr lang="en-UK" b="0" dirty="0"/>
          </a:p>
          <a:p>
            <a:r>
              <a:rPr lang="en-UK" b="0" dirty="0"/>
              <a:t>KEY QUESTION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K" b="0" dirty="0"/>
              <a:t>Did the bigger number make a difference to the method you used?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533495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Font typeface="Arial" panose="020B0604020202020204" pitchFamily="34" charset="0"/>
              <a:buNone/>
            </a:pPr>
            <a:r>
              <a:rPr lang="en-UK" b="0" dirty="0"/>
              <a:t>Show the learners the use of a ratio table to link to a part</a:t>
            </a:r>
            <a:r>
              <a:rPr lang="en-GB" b="0" dirty="0"/>
              <a:t>–</a:t>
            </a:r>
            <a:r>
              <a:rPr lang="en-UK" b="0" dirty="0"/>
              <a:t>whole model</a:t>
            </a:r>
            <a:r>
              <a:rPr lang="en-GB" b="0" dirty="0"/>
              <a:t>.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GB" b="0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en-GB" b="0" dirty="0"/>
              <a:t>The three methods</a:t>
            </a:r>
            <a:r>
              <a:rPr lang="en-UK" b="0" dirty="0"/>
              <a:t> are given to show learners </a:t>
            </a:r>
            <a:r>
              <a:rPr lang="en-GB" b="0" dirty="0"/>
              <a:t>that </a:t>
            </a:r>
            <a:r>
              <a:rPr lang="en-UK" b="0" dirty="0"/>
              <a:t>they can </a:t>
            </a:r>
            <a:r>
              <a:rPr lang="en-SG" b="0" dirty="0"/>
              <a:t>divide or </a:t>
            </a:r>
            <a:r>
              <a:rPr lang="en-UK" b="0" dirty="0"/>
              <a:t>split </a:t>
            </a:r>
            <a:r>
              <a:rPr lang="en-SG" b="0" dirty="0"/>
              <a:t>112 in</a:t>
            </a:r>
            <a:r>
              <a:rPr lang="en-UK" b="0" dirty="0"/>
              <a:t> </a:t>
            </a:r>
            <a:r>
              <a:rPr lang="en-GB" b="0" dirty="0"/>
              <a:t>whichever way seems easiest to them</a:t>
            </a:r>
            <a:r>
              <a:rPr lang="en-UK" b="0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194608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K" b="0" dirty="0"/>
              <a:t>KEY QUESTIONS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K" b="0" i="1" dirty="0"/>
              <a:t>What do you notice about this question?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K" b="0" i="1" dirty="0"/>
              <a:t>What does the remainder mean</a:t>
            </a:r>
            <a:r>
              <a:rPr lang="en-GB" b="0" i="1" dirty="0"/>
              <a:t>?</a:t>
            </a:r>
            <a:r>
              <a:rPr lang="en-UK" b="0" i="1" dirty="0"/>
              <a:t> </a:t>
            </a:r>
            <a:r>
              <a:rPr lang="en-GB" b="0" i="1" dirty="0"/>
              <a:t>C</a:t>
            </a:r>
            <a:r>
              <a:rPr lang="en-UK" b="0" i="1" dirty="0"/>
              <a:t>an you put it into </a:t>
            </a:r>
            <a:r>
              <a:rPr lang="en-UK" b="0" i="1"/>
              <a:t>context?</a:t>
            </a:r>
            <a:endParaRPr lang="en-GB" b="0" i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364912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K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473734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0" noProof="0" dirty="0"/>
              <a:t>Ask learners how they will approach this question. Guide them to recognise that they are dealing with different units.</a:t>
            </a:r>
          </a:p>
          <a:p>
            <a:r>
              <a:rPr lang="en-GB" b="0" noProof="0" dirty="0"/>
              <a:t>Draw from this that when we calculate, the units of the quantities must be the same.  </a:t>
            </a:r>
          </a:p>
          <a:p>
            <a:endParaRPr lang="en-GB" b="0" noProof="0" dirty="0"/>
          </a:p>
          <a:p>
            <a:r>
              <a:rPr lang="en-GB" b="0" noProof="0" dirty="0"/>
              <a:t>Ask what units they will use, pence or pound, and if it matters which unit they choose. Establish that the calculation is either 1500 ÷ 55 or 15 ÷ 0.55, and check that learners understand that either way is appropriate.</a:t>
            </a:r>
          </a:p>
          <a:p>
            <a:r>
              <a:rPr lang="en-GB" b="0" noProof="0" dirty="0"/>
              <a:t>Get learners to choose which method they will use to answer.</a:t>
            </a:r>
          </a:p>
          <a:p>
            <a:endParaRPr lang="en-GB" b="0" noProof="0" dirty="0"/>
          </a:p>
          <a:p>
            <a:r>
              <a:rPr lang="en-GB" b="0" noProof="0" dirty="0"/>
              <a:t>Slides 27 to 33 are available, if needed, to show a visual representation of how many 0.55s there are in 15 or how many 55s there are in 1500 (these slides easily editable).</a:t>
            </a:r>
          </a:p>
          <a:p>
            <a:endParaRPr lang="en-GB" b="0" noProof="0" dirty="0"/>
          </a:p>
          <a:p>
            <a:r>
              <a:rPr lang="en-GB" b="0" noProof="0" dirty="0"/>
              <a:t>Lead a discussions so that learners come to the conclusion that ‘grouping’ in this case isn’t appropriate.</a:t>
            </a:r>
          </a:p>
          <a:p>
            <a:endParaRPr lang="en-GB" b="0" noProof="0" dirty="0"/>
          </a:p>
          <a:p>
            <a:r>
              <a:rPr lang="en-GB" b="0" noProof="0" dirty="0"/>
              <a:t>This can then lead into an extension exercise on compensation (slides 35 to 37).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045392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0" noProof="0" dirty="0"/>
              <a:t>Show the ‘15’ hundred grid to highlight what the £15 looks like – this is to highlight what the learners are trying to work out and encourage them to recognise appropriate methods.</a:t>
            </a:r>
          </a:p>
          <a:p>
            <a:r>
              <a:rPr lang="en-GB" b="0" noProof="0" dirty="0"/>
              <a:t>This slide shows ‘grouping’ of 0.55. Lead a discussion with learners coming to the conclusion that grouping is not an appropriate method to solve this question.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S" smtClean="0"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798281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K" b="0" dirty="0"/>
              <a:t>Show 0.55 shaded</a:t>
            </a:r>
            <a:r>
              <a:rPr lang="en-GB" b="0" dirty="0"/>
              <a:t>.</a:t>
            </a:r>
            <a:r>
              <a:rPr lang="en-UK" b="0" dirty="0"/>
              <a:t>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441441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K" b="0" dirty="0"/>
              <a:t>Show </a:t>
            </a:r>
            <a:r>
              <a:rPr lang="en-GB" b="0" dirty="0"/>
              <a:t>2 sets of 0.55 shaded, and ask what is the total amount shaded (1.1)</a:t>
            </a:r>
            <a:endParaRPr lang="en-UK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892313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K" sz="1200" b="0" dirty="0"/>
              <a:t>Questions </a:t>
            </a:r>
            <a:r>
              <a:rPr lang="en-SG" sz="1200" b="0" dirty="0"/>
              <a:t>have been </a:t>
            </a:r>
            <a:r>
              <a:rPr lang="en-UK" sz="1200" b="0" dirty="0"/>
              <a:t>specifically chosen to highlight misconceptions.</a:t>
            </a:r>
          </a:p>
          <a:p>
            <a:r>
              <a:rPr lang="en-UK" sz="1200" b="0" dirty="0"/>
              <a:t>Discuss answers</a:t>
            </a:r>
            <a:r>
              <a:rPr lang="en-SG" sz="1200" b="0" dirty="0"/>
              <a:t> and </a:t>
            </a:r>
            <a:r>
              <a:rPr lang="en-UK" sz="1200" b="0" dirty="0"/>
              <a:t>misconceptions with the learners.</a:t>
            </a:r>
          </a:p>
          <a:p>
            <a:endParaRPr lang="en-UK" sz="1200" b="0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en-UK" sz="1200" b="0" dirty="0"/>
              <a:t>KEY QUESTIONS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K" sz="1200" b="0" i="1" dirty="0"/>
              <a:t>How would </a:t>
            </a:r>
            <a:r>
              <a:rPr lang="en-SG" sz="1200" b="0" i="1" dirty="0"/>
              <a:t>you</a:t>
            </a:r>
            <a:r>
              <a:rPr lang="en-UK" sz="1200" b="0" i="1" dirty="0"/>
              <a:t> calculate the answers without writing anything down?  </a:t>
            </a:r>
            <a:endParaRPr lang="en-SG" sz="1200" b="0" i="1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en-SG" sz="1200" b="0" dirty="0"/>
              <a:t>     </a:t>
            </a:r>
            <a:r>
              <a:rPr lang="en-UK" sz="1200" b="0" dirty="0"/>
              <a:t>Discuss the need for </a:t>
            </a:r>
            <a:r>
              <a:rPr lang="en-SG" sz="1200" b="0" dirty="0"/>
              <a:t>a </a:t>
            </a:r>
            <a:r>
              <a:rPr lang="en-UK" sz="1200" b="0" dirty="0"/>
              <a:t>formal method when </a:t>
            </a:r>
            <a:r>
              <a:rPr lang="en-SG" sz="1200" b="0" dirty="0"/>
              <a:t>numbers</a:t>
            </a:r>
            <a:r>
              <a:rPr lang="en-UK" sz="1200" b="0" dirty="0"/>
              <a:t> get bigger a</a:t>
            </a:r>
            <a:r>
              <a:rPr lang="en-GB" sz="1200" b="0" noProof="0" dirty="0" err="1"/>
              <a:t>nd</a:t>
            </a:r>
            <a:r>
              <a:rPr lang="en-UK" sz="1200" b="0" dirty="0"/>
              <a:t> we can</a:t>
            </a:r>
            <a:r>
              <a:rPr lang="en-SG" sz="1200" b="0" dirty="0"/>
              <a:t>not</a:t>
            </a:r>
            <a:r>
              <a:rPr lang="en-UK" sz="1200" b="0" dirty="0"/>
              <a:t> keep all of the information in our heads.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K" sz="1200" b="0" i="1" dirty="0"/>
              <a:t>What do </a:t>
            </a:r>
            <a:r>
              <a:rPr lang="en-SG" sz="1200" b="0" i="1" dirty="0"/>
              <a:t>you</a:t>
            </a:r>
            <a:r>
              <a:rPr lang="en-UK" sz="1200" b="0" i="1" dirty="0"/>
              <a:t> do with a remainder</a:t>
            </a:r>
            <a:r>
              <a:rPr lang="en-UK" sz="1200" b="0" dirty="0"/>
              <a:t>?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K" sz="1200" b="0" i="1" dirty="0"/>
              <a:t>What does dividing by 10 or 100 do to the number?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K" sz="1200" b="0" dirty="0"/>
              <a:t>Discuss with learners about “removing zeroes” when divide by powers of ten.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K" sz="1200" b="0" i="1" dirty="0"/>
              <a:t>Which question will give an answer bigger than the original number? Why?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SG" sz="1200" b="0" i="1" dirty="0"/>
              <a:t>S</a:t>
            </a:r>
            <a:r>
              <a:rPr lang="en-UK" sz="1200" b="0" i="1" dirty="0"/>
              <a:t>tate </a:t>
            </a:r>
            <a:r>
              <a:rPr lang="en-SG" sz="1200" b="0" i="1" dirty="0"/>
              <a:t>or write </a:t>
            </a:r>
            <a:r>
              <a:rPr lang="en-UK" sz="1200" b="0" i="1" dirty="0"/>
              <a:t>other facts from </a:t>
            </a:r>
            <a:r>
              <a:rPr lang="en-SG" sz="1200" b="0" i="1" dirty="0"/>
              <a:t>is given on the slide </a:t>
            </a:r>
            <a:r>
              <a:rPr lang="en-UK" sz="1200" b="0" i="1" dirty="0"/>
              <a:t>i.e. </a:t>
            </a:r>
            <a:r>
              <a:rPr lang="en-SG" sz="1200" b="0" i="1" dirty="0"/>
              <a:t>for</a:t>
            </a:r>
            <a:r>
              <a:rPr lang="en-UK" sz="1200" b="0" i="1" dirty="0"/>
              <a:t> 63 ÷ 3 = 21, </a:t>
            </a:r>
            <a:r>
              <a:rPr lang="en-SG" sz="1200" b="0" i="1" dirty="0"/>
              <a:t>we can write </a:t>
            </a:r>
            <a:r>
              <a:rPr lang="en-UK" sz="1200" b="0" i="1" dirty="0"/>
              <a:t>63 ÷ 21 = 3 and 21 × 3 = 63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K" sz="1200" b="0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en-UK" sz="1200" b="0" dirty="0"/>
              <a:t>Encourage learners to write inverse calculations for each question </a:t>
            </a:r>
            <a:r>
              <a:rPr lang="en-SG" sz="1200" b="0" dirty="0"/>
              <a:t>to</a:t>
            </a:r>
            <a:r>
              <a:rPr lang="en-UK" sz="1200" b="0" dirty="0"/>
              <a:t> check that th</a:t>
            </a:r>
            <a:r>
              <a:rPr lang="en-SG" sz="1200" b="0" dirty="0"/>
              <a:t>e answers are correct.</a:t>
            </a:r>
            <a:endParaRPr lang="en-UK" sz="1200" b="0" dirty="0"/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K" sz="1200" b="0" dirty="0"/>
          </a:p>
          <a:p>
            <a:r>
              <a:rPr lang="en-GB" sz="1200" b="0" dirty="0"/>
              <a:t>Answers:</a:t>
            </a: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GB" sz="1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(a)</a:t>
            </a:r>
            <a:r>
              <a:rPr lang="en-GB" sz="1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sz="12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25 shared by 5 = 5</a:t>
            </a:r>
            <a:endParaRPr lang="en-GB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GB" sz="1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(b)</a:t>
            </a:r>
            <a:r>
              <a:rPr lang="en-GB" sz="1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sz="12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63 ÷ 3 = 21</a:t>
            </a:r>
            <a:endParaRPr lang="en-GB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GB" sz="1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(c)</a:t>
            </a:r>
            <a:r>
              <a:rPr lang="en-GB" sz="1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sz="12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144 ÷ 11 = 13.09</a:t>
            </a:r>
            <a:endParaRPr lang="en-GB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GB" sz="1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(d)</a:t>
            </a:r>
            <a:r>
              <a:rPr lang="en-GB" sz="1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sz="12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7245 ÷ 7 = 1035</a:t>
            </a:r>
            <a:endParaRPr lang="en-GB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GB" sz="1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(e)</a:t>
            </a:r>
            <a:r>
              <a:rPr lang="en-GB" sz="1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sz="12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200 ÷ 0.5 = 400</a:t>
            </a:r>
            <a:endParaRPr lang="en-GB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GB" sz="1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(f)</a:t>
            </a:r>
            <a:r>
              <a:rPr lang="en-GB" sz="1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sz="12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2340 ÷ 100 = 23.4</a:t>
            </a:r>
            <a:endParaRPr lang="en-GB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GB" sz="1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(g)</a:t>
            </a:r>
            <a:r>
              <a:rPr lang="en-GB" sz="1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sz="12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22 ÷ 100 = 0.22</a:t>
            </a:r>
            <a:endParaRPr lang="en-GB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r>
              <a:rPr lang="en-GB" sz="1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(h)</a:t>
            </a:r>
            <a:r>
              <a:rPr lang="en-GB" sz="1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sz="1200" dirty="0"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234.50 ÷ 10 = 23.45</a:t>
            </a:r>
            <a:endParaRPr lang="en-UK" sz="1200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607665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K" b="0" dirty="0"/>
              <a:t>Show </a:t>
            </a:r>
            <a:r>
              <a:rPr lang="en-GB" b="0" dirty="0"/>
              <a:t>3 sets of 0.55 shaded, and ask what is the total amount shaded (1.65)</a:t>
            </a:r>
            <a:endParaRPr lang="en-UK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621894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K" b="0" dirty="0"/>
              <a:t>Show </a:t>
            </a:r>
            <a:r>
              <a:rPr lang="en-GB" b="0" dirty="0"/>
              <a:t>4 sets of 0.55 shaded, and ask what is the total amount shaded (2.2)</a:t>
            </a:r>
            <a:endParaRPr lang="en-UK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287598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K" b="0" dirty="0"/>
              <a:t>Show </a:t>
            </a:r>
            <a:r>
              <a:rPr lang="en-GB" b="0" dirty="0"/>
              <a:t>5 sets of 0.55 shaded, and ask what is the total amount shaded (2.75)</a:t>
            </a:r>
            <a:endParaRPr lang="en-UK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005504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K" b="0"/>
              <a:t>Show </a:t>
            </a:r>
            <a:r>
              <a:rPr lang="en-GB" b="0"/>
              <a:t>6 sets of 0.55 shaded, and ask what is the total amount shaded (3.3)</a:t>
            </a:r>
            <a:endParaRPr lang="en-UK" b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938019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SG" b="0" dirty="0"/>
              <a:t>Fill in </a:t>
            </a:r>
            <a:r>
              <a:rPr lang="en-UK" b="0" dirty="0"/>
              <a:t>the ratio table with the learners</a:t>
            </a:r>
            <a:r>
              <a:rPr lang="en-GB" b="0" dirty="0"/>
              <a:t>.</a:t>
            </a:r>
            <a:r>
              <a:rPr lang="en-UK" b="0" dirty="0"/>
              <a:t> </a:t>
            </a:r>
            <a:r>
              <a:rPr lang="en-GB" b="0" dirty="0"/>
              <a:t>D</a:t>
            </a:r>
            <a:r>
              <a:rPr lang="en-UK" b="0" dirty="0"/>
              <a:t>iscuss the answer in context and what the remainder means.</a:t>
            </a:r>
          </a:p>
          <a:p>
            <a:r>
              <a:rPr lang="en-UK" b="0" dirty="0"/>
              <a:t>Discuss methods learners could use if they struggle </a:t>
            </a:r>
            <a:r>
              <a:rPr lang="en-GB" b="0" dirty="0"/>
              <a:t>to</a:t>
            </a:r>
            <a:r>
              <a:rPr lang="en-UK" b="0" dirty="0"/>
              <a:t> </a:t>
            </a:r>
            <a:r>
              <a:rPr lang="en-SG" b="0" dirty="0"/>
              <a:t>complete </a:t>
            </a:r>
            <a:r>
              <a:rPr lang="en-UK" b="0" dirty="0"/>
              <a:t>the ratio table</a:t>
            </a:r>
            <a:r>
              <a:rPr lang="en-GB" b="0" dirty="0"/>
              <a:t>;</a:t>
            </a:r>
            <a:r>
              <a:rPr lang="en-UK" b="0" dirty="0"/>
              <a:t> i.e. they may need to be reminded of the column method for adding the decimals.</a:t>
            </a:r>
          </a:p>
          <a:p>
            <a:endParaRPr lang="en-UK" b="0" dirty="0"/>
          </a:p>
          <a:p>
            <a:r>
              <a:rPr lang="en-SG" b="0" dirty="0"/>
              <a:t>C</a:t>
            </a:r>
            <a:r>
              <a:rPr lang="en-UK" b="0" dirty="0"/>
              <a:t>omplete the table for 27 </a:t>
            </a:r>
            <a:r>
              <a:rPr lang="en-GB" b="0" dirty="0"/>
              <a:t>hats </a:t>
            </a:r>
            <a:r>
              <a:rPr lang="en-UK" b="0" dirty="0"/>
              <a:t>and 28 </a:t>
            </a:r>
            <a:r>
              <a:rPr lang="en-GB" b="0" dirty="0"/>
              <a:t>hats </a:t>
            </a:r>
            <a:r>
              <a:rPr lang="en-UK" b="0" dirty="0"/>
              <a:t>as the sum of 26 hats plus one more and 26 plus two more. </a:t>
            </a:r>
            <a:endParaRPr lang="en-GB" b="0" dirty="0"/>
          </a:p>
          <a:p>
            <a:r>
              <a:rPr lang="en-UK" b="0" dirty="0"/>
              <a:t>Discuss that representation </a:t>
            </a:r>
            <a:r>
              <a:rPr lang="en-SG" b="0" dirty="0"/>
              <a:t>using</a:t>
            </a:r>
            <a:r>
              <a:rPr lang="en-UK" b="0" dirty="0"/>
              <a:t> a ratio table is an alternative to algorithmic division but is inefficient.</a:t>
            </a:r>
          </a:p>
          <a:p>
            <a:r>
              <a:rPr lang="en-UK" b="0" dirty="0"/>
              <a:t> 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899748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Slides 35 to 36 on ‘Compensation’ are available for extension.  </a:t>
            </a:r>
          </a:p>
          <a:p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Put the questions up one at a time and ask learners for the answer.</a:t>
            </a:r>
          </a:p>
          <a:p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Once all questions have been answered, ask the learners what they notice.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n-UK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787693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Put the questions up one at a time and ask learners for the answer.</a:t>
            </a:r>
          </a:p>
          <a:p>
            <a:r>
              <a:rPr lang="en-GB" sz="120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Once all questions have been answered, ask the learners what they notice.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GB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endParaRPr lang="en-UK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683223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SG" sz="1200" b="0" baseline="0" dirty="0"/>
              <a:t>Solution:</a:t>
            </a:r>
            <a:endParaRPr lang="en-UK" sz="1200" b="0" baseline="0" dirty="0"/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GB" sz="12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42 ÷ 3 = 14 </a:t>
            </a:r>
          </a:p>
          <a:p>
            <a:pPr>
              <a:lnSpc>
                <a:spcPct val="107000"/>
              </a:lnSpc>
              <a:spcAft>
                <a:spcPts val="800"/>
              </a:spcAft>
            </a:pPr>
            <a:endParaRPr lang="en-GB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GB" sz="12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Answer: </a:t>
            </a:r>
            <a:r>
              <a:rPr lang="en-US" sz="1200" dirty="0">
                <a:latin typeface="Arial" panose="020B0604020202020204" pitchFamily="34" charset="0"/>
                <a:cs typeface="Arial" panose="020B0604020202020204" pitchFamily="34" charset="0"/>
              </a:rPr>
              <a:t>£</a:t>
            </a:r>
            <a:r>
              <a:rPr lang="en-GB" sz="1200" dirty="0"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14</a:t>
            </a:r>
            <a:endParaRPr lang="en-GB" sz="12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K" sz="1200" b="0" baseline="0" dirty="0"/>
          </a:p>
          <a:p>
            <a:endParaRPr lang="en-UK" sz="120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657201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0" baseline="0" dirty="0"/>
              <a:t>Solution:</a:t>
            </a:r>
          </a:p>
          <a:p>
            <a:r>
              <a:rPr lang="en-GB" b="0" baseline="0" dirty="0"/>
              <a:t>240 – 90 = 150</a:t>
            </a:r>
          </a:p>
          <a:p>
            <a:r>
              <a:rPr lang="en-GB" b="0" baseline="0" dirty="0"/>
              <a:t>150 ÷ 40 = 3.75</a:t>
            </a:r>
          </a:p>
          <a:p>
            <a:endParaRPr lang="en-GB" b="0" baseline="0" dirty="0"/>
          </a:p>
          <a:p>
            <a:r>
              <a:rPr lang="en-GB" b="0" baseline="0" dirty="0"/>
              <a:t>Answer: 3</a:t>
            </a:r>
          </a:p>
          <a:p>
            <a:endParaRPr lang="en-UK" b="0" baseline="0" dirty="0"/>
          </a:p>
          <a:p>
            <a:r>
              <a:rPr lang="en-UK" b="0" baseline="0" dirty="0"/>
              <a:t> </a:t>
            </a:r>
          </a:p>
          <a:p>
            <a:endParaRPr lang="en-UK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835041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SG" sz="1200" b="0" baseline="0" dirty="0">
                <a:effectLst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Solution:</a:t>
            </a: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GB" sz="1200" dirty="0">
                <a:effectLst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4275 ÷ 28 = 152.678</a:t>
            </a: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GB" sz="1200" dirty="0">
                <a:effectLst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So, 152 full bags of 28 = 4256 </a:t>
            </a: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GB" sz="1200" dirty="0">
                <a:effectLst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4275 – 4256 = 19 </a:t>
            </a: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GB" sz="1200" dirty="0">
                <a:effectLst/>
                <a:latin typeface="+mn-lt"/>
                <a:ea typeface="Calibri" panose="020F0502020204030204" pitchFamily="34" charset="0"/>
                <a:cs typeface="Times New Roman" panose="02020603050405020304" pitchFamily="18" charset="0"/>
              </a:rPr>
              <a:t>Answer: 19 </a:t>
            </a:r>
          </a:p>
          <a:p>
            <a:endParaRPr lang="en-UK" b="0" baseline="0" dirty="0"/>
          </a:p>
          <a:p>
            <a:endParaRPr lang="en-UK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69654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K" b="0" dirty="0"/>
              <a:t>Ask learners how they can work out the number of circles without counting</a:t>
            </a:r>
            <a:r>
              <a:rPr lang="en-SG" b="0" dirty="0"/>
              <a:t>; </a:t>
            </a:r>
            <a:r>
              <a:rPr lang="en-UK" b="0" dirty="0"/>
              <a:t>for example</a:t>
            </a:r>
            <a:r>
              <a:rPr lang="en-SG" b="0" dirty="0"/>
              <a:t>,</a:t>
            </a:r>
            <a:r>
              <a:rPr lang="en-UK" b="0" dirty="0"/>
              <a:t> 5 × 10 or 10 × 5.  Ask </a:t>
            </a:r>
            <a:r>
              <a:rPr lang="en-SG" b="0" dirty="0"/>
              <a:t>if </a:t>
            </a:r>
            <a:r>
              <a:rPr lang="en-UK" b="0" dirty="0"/>
              <a:t>there </a:t>
            </a:r>
            <a:r>
              <a:rPr lang="en-SG" b="0" dirty="0"/>
              <a:t>is </a:t>
            </a:r>
            <a:r>
              <a:rPr lang="en-UK" b="0" dirty="0"/>
              <a:t>a difference between the</a:t>
            </a:r>
            <a:r>
              <a:rPr lang="en-SG" b="0" dirty="0"/>
              <a:t>se two ways of</a:t>
            </a:r>
            <a:r>
              <a:rPr lang="en-UK" b="0" dirty="0"/>
              <a:t> calculat</a:t>
            </a:r>
            <a:r>
              <a:rPr lang="en-SG" b="0" dirty="0" err="1"/>
              <a:t>ing</a:t>
            </a:r>
            <a:r>
              <a:rPr lang="en-SG" b="0" dirty="0"/>
              <a:t> the number of circles.</a:t>
            </a:r>
            <a:r>
              <a:rPr lang="en-UK" b="0" dirty="0"/>
              <a:t> </a:t>
            </a:r>
            <a:r>
              <a:rPr lang="en-SG" b="0" dirty="0"/>
              <a:t>L</a:t>
            </a:r>
            <a:r>
              <a:rPr lang="en-UK" b="0" dirty="0"/>
              <a:t>ink this to the idea of the calculations being commutative</a:t>
            </a:r>
            <a:r>
              <a:rPr lang="en-SG" b="0" dirty="0"/>
              <a:t>, using the </a:t>
            </a:r>
            <a:r>
              <a:rPr lang="en-UK" b="0" dirty="0"/>
              <a:t>second image to </a:t>
            </a:r>
            <a:r>
              <a:rPr lang="en-SG" b="0" dirty="0"/>
              <a:t>show the</a:t>
            </a:r>
            <a:r>
              <a:rPr lang="en-UK" b="0" dirty="0"/>
              <a:t> commutative property.</a:t>
            </a:r>
            <a:endParaRPr lang="en-SG" b="0" dirty="0"/>
          </a:p>
          <a:p>
            <a:endParaRPr lang="en-UK" b="0" dirty="0"/>
          </a:p>
          <a:p>
            <a:r>
              <a:rPr lang="en-UK" b="0" dirty="0"/>
              <a:t>Link</a:t>
            </a:r>
            <a:r>
              <a:rPr lang="en-SG" b="0" dirty="0"/>
              <a:t> this concept</a:t>
            </a:r>
            <a:r>
              <a:rPr lang="en-UK" b="0" dirty="0"/>
              <a:t> to area models as seen in previous multiplication lesson.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224088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 b="0" baseline="0" dirty="0"/>
              <a:t>Answer: She should have multiplied 348 by 2, not divided by 2.</a:t>
            </a:r>
            <a:endParaRPr lang="en-UK" b="0" baseline="0" dirty="0"/>
          </a:p>
          <a:p>
            <a:r>
              <a:rPr lang="en-UK" b="0" baseline="0" dirty="0"/>
              <a:t> </a:t>
            </a:r>
          </a:p>
          <a:p>
            <a:endParaRPr lang="en-UK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173716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K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8946048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6445503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K" b="0" dirty="0"/>
              <a:t>Ask learners what 3 × 6 is</a:t>
            </a:r>
            <a:r>
              <a:rPr lang="en-SG" b="0" dirty="0"/>
              <a:t>. O</a:t>
            </a:r>
            <a:r>
              <a:rPr lang="en-UK" b="0" dirty="0"/>
              <a:t>nce the answer </a:t>
            </a:r>
            <a:r>
              <a:rPr lang="en-SG" b="0" dirty="0"/>
              <a:t>is given, guide</a:t>
            </a:r>
            <a:r>
              <a:rPr lang="en-UK" b="0" dirty="0"/>
              <a:t> learners to recogni</a:t>
            </a:r>
            <a:r>
              <a:rPr lang="en-GB" b="0" dirty="0"/>
              <a:t>s</a:t>
            </a:r>
            <a:r>
              <a:rPr lang="en-UK" b="0" dirty="0"/>
              <a:t>e 3 and 6 as factors of 18.</a:t>
            </a:r>
          </a:p>
          <a:p>
            <a:r>
              <a:rPr lang="en-UK" b="0" dirty="0">
                <a:solidFill>
                  <a:srgbClr val="FF0000"/>
                </a:solidFill>
              </a:rPr>
              <a:t>Reinforce the idea that </a:t>
            </a:r>
            <a:r>
              <a:rPr lang="en-SG" b="0" dirty="0">
                <a:solidFill>
                  <a:srgbClr val="FF0000"/>
                </a:solidFill>
              </a:rPr>
              <a:t>‘</a:t>
            </a:r>
            <a:r>
              <a:rPr lang="en-UK" b="0" dirty="0">
                <a:solidFill>
                  <a:srgbClr val="FF0000"/>
                </a:solidFill>
              </a:rPr>
              <a:t>the product divided by a known factor equals the unknown factor</a:t>
            </a:r>
            <a:r>
              <a:rPr lang="en-SG" b="0" dirty="0">
                <a:solidFill>
                  <a:srgbClr val="FF0000"/>
                </a:solidFill>
              </a:rPr>
              <a:t>’</a:t>
            </a:r>
            <a:r>
              <a:rPr lang="en-UK" b="0" dirty="0">
                <a:solidFill>
                  <a:srgbClr val="FF0000"/>
                </a:solidFill>
              </a:rPr>
              <a:t>, to develop strategies for more complicated </a:t>
            </a:r>
            <a:r>
              <a:rPr lang="en-SG" b="0" dirty="0">
                <a:solidFill>
                  <a:srgbClr val="FF0000"/>
                </a:solidFill>
              </a:rPr>
              <a:t>calculations</a:t>
            </a:r>
            <a:r>
              <a:rPr lang="en-UK" b="0" dirty="0">
                <a:solidFill>
                  <a:srgbClr val="FF0000"/>
                </a:solidFill>
              </a:rPr>
              <a:t>.</a:t>
            </a:r>
          </a:p>
          <a:p>
            <a:r>
              <a:rPr lang="en-UK" b="0" dirty="0">
                <a:solidFill>
                  <a:srgbClr val="FF0000"/>
                </a:solidFill>
              </a:rPr>
              <a:t>For the second example</a:t>
            </a:r>
            <a:r>
              <a:rPr lang="en-SG" b="0" dirty="0">
                <a:solidFill>
                  <a:srgbClr val="FF0000"/>
                </a:solidFill>
              </a:rPr>
              <a:t>,</a:t>
            </a:r>
            <a:r>
              <a:rPr lang="en-UK" b="0" dirty="0">
                <a:solidFill>
                  <a:srgbClr val="FF0000"/>
                </a:solidFill>
              </a:rPr>
              <a:t> ask the learners what the other factor of 20 would be.</a:t>
            </a:r>
          </a:p>
          <a:p>
            <a:r>
              <a:rPr lang="en-UK" b="0" dirty="0"/>
              <a:t>Ask learners what other fact they can state from what has just been established i.e. ‘4 is a factor of 20’ , ‘18 is a multiple of 6’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6057904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SG" b="0" dirty="0"/>
              <a:t>Ask students what the missing numbers are.</a:t>
            </a:r>
            <a:endParaRPr lang="en-UK" b="0" dirty="0"/>
          </a:p>
          <a:p>
            <a:r>
              <a:rPr lang="en-SG" b="0" dirty="0"/>
              <a:t>If learners are unable to give the answers, ask them</a:t>
            </a:r>
            <a:r>
              <a:rPr lang="en-UK" b="0" dirty="0"/>
              <a:t> what they </a:t>
            </a:r>
            <a:r>
              <a:rPr lang="en-SG" b="0" dirty="0"/>
              <a:t>would to find the answer.</a:t>
            </a:r>
          </a:p>
          <a:p>
            <a:endParaRPr lang="en-SG" b="0" dirty="0"/>
          </a:p>
          <a:p>
            <a:r>
              <a:rPr lang="en-SG" b="0" dirty="0"/>
              <a:t>Suggest to learners</a:t>
            </a:r>
            <a:r>
              <a:rPr lang="en-UK" b="0" dirty="0"/>
              <a:t> the the idea of partitioning. Ask </a:t>
            </a:r>
            <a:r>
              <a:rPr lang="en-SG" b="0" dirty="0"/>
              <a:t>learners </a:t>
            </a:r>
            <a:r>
              <a:rPr lang="en-UK" b="0" dirty="0"/>
              <a:t>if it matters how the number is partitioned.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487958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SG" b="0" dirty="0"/>
              <a:t>This s</a:t>
            </a:r>
            <a:r>
              <a:rPr lang="en-UK" b="0" dirty="0"/>
              <a:t>lide </a:t>
            </a:r>
            <a:r>
              <a:rPr lang="en-SG" b="0" dirty="0"/>
              <a:t>shows</a:t>
            </a:r>
            <a:r>
              <a:rPr lang="en-UK" b="0" dirty="0"/>
              <a:t> an alternative</a:t>
            </a:r>
            <a:r>
              <a:rPr lang="en-SG" b="0" dirty="0"/>
              <a:t> method for partitioning. L</a:t>
            </a:r>
            <a:r>
              <a:rPr lang="en-UK" b="0" dirty="0"/>
              <a:t>earners can partition whichever way works best for them.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170526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K" b="0" dirty="0"/>
              <a:t>Extend the idea of partitioning to include decimals.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704701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K" b="0" dirty="0"/>
              <a:t>Extend the idea of partitioning to include decimals.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30292A9-7A47-3844-B146-D6E152DCFCB4}" type="slidenum">
              <a:rPr lang="en-UK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613020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6E9299-7A4A-CF4C-8CAB-26B755E61A8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5D758C2-1153-B944-8767-1B9FC695E29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F295346-481B-9148-9F45-047F4B17DC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C300532-AFFC-6B4B-A157-C5716CAB66AF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14CA7E3-54F5-CE4C-A0C9-173A337E03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A58FADA-7263-6346-880C-D8050662AB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5AAEF5-C690-5D4B-B5C7-510283CCFE4D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968443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266B33-5A5D-9340-BCC9-7C2AC9BE89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E2C00CF-AFD8-BF4A-A0BA-E817DCCDFCC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7CB277A-C330-5846-877B-A41F5A6FD8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6AB177-FA41-CE43-A4F3-2784EC194D6E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1DDB542-32A0-B041-ABC1-F2BF9E7F78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AFB01DE-E4A2-9E4A-9F5E-9200110752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5AAEF5-C690-5D4B-B5C7-510283CCFE4D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069112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5888DED-5D49-0D49-9626-848FD149FA1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5705394-05C5-2442-AEE2-630A13F3B73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7A01C0A-FBB6-AF43-BCEF-0A9F36242D2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578521-1942-204E-9D75-7B1AB6186D23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FE63140-48CF-E94E-B47A-EB7847D178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34FDEEE-7B90-9644-8191-DDC372D97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5AAEF5-C690-5D4B-B5C7-510283CCFE4D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276065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26E9299-7A4A-CF4C-8CAB-26B755E61A8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>
            <a:normAutofit/>
          </a:bodyPr>
          <a:lstStyle>
            <a:lvl1pPr algn="ctr">
              <a:defRPr sz="4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5D758C2-1153-B944-8767-1B9FC695E29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>
            <a:normAutofit/>
          </a:bodyPr>
          <a:lstStyle>
            <a:lvl1pPr marL="0" indent="0" algn="ctr">
              <a:buNone/>
              <a:defRPr sz="2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F295346-481B-9148-9F45-047F4B17DC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300532-AFFC-6B4B-A157-C5716CAB66AF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14CA7E3-54F5-CE4C-A0C9-173A337E03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A58FADA-7263-6346-880C-D8050662AB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5AAEF5-C690-5D4B-B5C7-510283CCFE4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730859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39BBF6-712C-894B-B338-770EE55BCD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DFE58E9-0799-7844-87FB-63296043F8E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0A0A057-D11A-AF46-A095-382D89609D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90D23E7-40F4-C14B-965A-8AC6D86EFD48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71B5B23-F3DA-BA40-BDB9-E14D617B76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793DFE2-06A3-8A4B-A944-ECD3E22A4A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5AAEF5-C690-5D4B-B5C7-510283CCFE4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648264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0DB25C-5BC8-5741-96E2-575DEB0A00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87A4623-1CC0-D846-B84F-4C72F5F1336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B7FA13E-7A12-1042-9D21-E96427238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1AC4B9-12C9-FB44-AC9D-ED994028918A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00A479-4CBC-5B4D-8D62-578763717E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A8F5A7C-FA91-BE4F-A72B-317008C882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5AAEF5-C690-5D4B-B5C7-510283CCFE4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366186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5571B6-3CF8-454F-AAA8-40717B48C2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FEDA33-B84D-6F4D-A145-D2B700B5F55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4DF14CB-76BE-E74C-B7EB-9E852837436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6BDD26B-D800-9244-BC67-6035178ABC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101DFF8-D00C-FB44-B806-B6B270705AEB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0FA71B0-1356-CE44-839D-14B49C3AC0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93BD825-FDD3-AE47-868C-0405C30038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5AAEF5-C690-5D4B-B5C7-510283CCFE4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246184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E1DBAD-EF53-8641-957C-47C8A0CF61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E338973-FBEB-0B45-8B22-E682B777556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9504063-3ECF-2A40-B4B2-D798607021B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9E6B636-F832-FE46-AFAC-A6551544828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86203D1-709A-F440-A2B2-2354D0328C1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B8105BDA-E7DE-A54B-A53D-AA1179002A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58EA0CC-CB2D-324E-AC2B-9E0B7B128A47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F763DB5F-F468-FE46-A96D-BDEFCD3C69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F046405-2AE0-C14B-8959-4DBC7D1B1D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5AAEF5-C690-5D4B-B5C7-510283CCFE4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052656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FE6E30-01CA-B54F-A141-0B9C6CC42A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47C3E65-99BB-E540-A491-F9EE12CBA3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5D9A89F-5B75-E346-8D1C-51D16750FD93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7000866-511C-3941-A764-EBB155AE57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FC9C672-EE08-4046-BB96-26736A9428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5AAEF5-C690-5D4B-B5C7-510283CCFE4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3889315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2C9E546-42AD-D14C-9301-45E199364AE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13AE772-966B-1946-9ABE-AC27881A4A01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615A7F6-2EC6-B54D-8FA8-D9EF76EC53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3D52C0A-9B3B-624B-A092-B4A616BDE3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5AAEF5-C690-5D4B-B5C7-510283CCFE4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398524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A0682B-29D1-9B46-A84B-E30E72B0F8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14C740C-FBAA-6C4B-A863-5BBBA5CBC5F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831B158-757E-AE41-B565-37ED88B1A27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2865F3C-6C02-BB45-8932-C69F3CAAFB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26698A7-B758-DD40-8590-83E3E30C99FC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2C2AC59-F5EC-594E-9C3B-39CA8EF72D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941DF19-4F9F-5340-B271-B255C0A916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5AAEF5-C690-5D4B-B5C7-510283CCFE4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9838422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39BBF6-712C-894B-B338-770EE55BCD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DFE58E9-0799-7844-87FB-63296043F8E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0A0A057-D11A-AF46-A095-382D89609D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0D23E7-40F4-C14B-965A-8AC6D86EFD48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71B5B23-F3DA-BA40-BDB9-E14D617B76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793DFE2-06A3-8A4B-A944-ECD3E22A4A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5AAEF5-C690-5D4B-B5C7-510283CCFE4D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320620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E9186C-FEC9-2943-96A2-78568536FD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62AED95-B008-8747-B10E-38272F70FC4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0E3CE7C-B467-854B-B6A6-FB7EC70DF13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D6A31EA-73C9-F847-BC58-915C2EFC2D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E405BBD-3E32-C644-8DE8-2C42C7A22893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975143B-FCE1-B642-A9D9-CA2BA60397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76B9DFA-1F03-D14A-88EF-5089C19F4D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5AAEF5-C690-5D4B-B5C7-510283CCFE4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056872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266B33-5A5D-9340-BCC9-7C2AC9BE89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E2C00CF-AFD8-BF4A-A0BA-E817DCCDFCC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7CB277A-C330-5846-877B-A41F5A6FD8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C6AB177-FA41-CE43-A4F3-2784EC194D6E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1DDB542-32A0-B041-ABC1-F2BF9E7F78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AFB01DE-E4A2-9E4A-9F5E-9200110752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5AAEF5-C690-5D4B-B5C7-510283CCFE4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135196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5888DED-5D49-0D49-9626-848FD149FA1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5705394-05C5-2442-AEE2-630A13F3B73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7A01C0A-FBB6-AF43-BCEF-0A9F36242D2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578521-1942-204E-9D75-7B1AB6186D23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FE63140-48CF-E94E-B47A-EB7847D178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34FDEEE-7B90-9644-8191-DDC372D975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5AAEF5-C690-5D4B-B5C7-510283CCFE4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756846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78013A-3248-CD49-A89C-46D39D7FD82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FDCBD20-65C8-604B-8223-E04FB69451F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FC0A9B5-C2E7-2449-9E0E-F6AFDCAEDA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5A9E283-DB39-F44B-AFA4-F687808D57BF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94118D-3C70-8A41-907B-A497C920D4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3E65BC-C24D-2D45-B0BB-EF6D1D635B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180136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5F5B31-45EB-C24F-9E36-7D17E64307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 b="1">
                <a:solidFill>
                  <a:srgbClr val="BE0064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K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0A11802-820E-BE41-8BBE-378F5DAB03A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DBE6C28-AC16-BF48-AC5A-1EE1FE1277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8144BD-0A74-C343-84B2-D8F01B20524B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5BAF1AC-29AF-9D4C-8C91-291F1E1535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4C52D71-6938-9944-BD93-B364434160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932956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7B0C8-8BEE-7D47-9B4D-F905347D67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5A075DF-6830-994F-930B-9A7111A974C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DED8FDA-DE34-D64E-841A-686C4CAF4B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B8A290-B8B3-DF49-A0D1-C9992EDB112D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96AFB61-A685-5B49-BBC3-4550598B60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30F3E9B-8688-3246-A29D-CA93D76DB8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516295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4CC053-5046-384A-AF29-B8F5FDD138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 b="1">
                <a:solidFill>
                  <a:srgbClr val="BE0064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K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BA91068-C6AE-6C41-9AF4-DEBE37FE87A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CFF627F-C7DA-E143-AECD-24BC99F64E5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5E8725F-1BFE-884A-8C48-257026E836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57218E9-7F47-C044-907D-624F6064ACA4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D5F0B32-AB7B-C348-A61C-205DC7F22F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CDEADAC-0764-DF4B-8EEF-D609EADF61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210949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B5EFE7-41F6-D845-AD97-74826EFC6B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 b="1">
                <a:solidFill>
                  <a:srgbClr val="BE0064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K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8635AB2-5796-944C-B5A8-95A3957468B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7A04CAB-CE95-6A4A-BC48-A5A6E28BC0F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C7A78F3-DBCE-BB4E-8AE5-1F978F3D02A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799B274-DA5D-AF45-A15B-FCD0600286C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70A64DE8-F42B-F140-88D7-B915772859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00DCB8-AD22-A54F-9910-29E01F6E01AB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5F55894D-314E-2248-8372-3ACCB8E33A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76AF1A3-8C35-6444-880B-489D3E3BDB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757005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7D6E35-E288-6E46-8AE2-C620DACF853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 b="1">
                <a:solidFill>
                  <a:srgbClr val="BE0064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K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A909971-F513-8245-B1F9-9A705DE1F2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B38A18-D63C-654F-A494-634F276E3E8E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52AA84A-0BFD-AF4D-9F99-6584F52DF8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770928-A687-0F40-B8F0-2D6BD37CAE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669640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5080357-36FF-4C49-B3FF-1542030E01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C329174-E8AA-2147-9375-45B31203D791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C532AE4-F24A-A649-9728-E49CB5FE98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464B81A-0898-824E-86F6-312F2B037E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803828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0DB25C-5BC8-5741-96E2-575DEB0A00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87A4623-1CC0-D846-B84F-4C72F5F1336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B7FA13E-7A12-1042-9D21-E96427238D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1AC4B9-12C9-FB44-AC9D-ED994028918A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400A479-4CBC-5B4D-8D62-578763717E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A8F5A7C-FA91-BE4F-A72B-317008C882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5AAEF5-C690-5D4B-B5C7-510283CCFE4D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544225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A0F9C27-E5B0-3345-A4AB-CFB2F68358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 b="1">
                <a:solidFill>
                  <a:srgbClr val="BE0064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K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224FF64-A4EF-874D-8148-B50CAAACD89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B450630-1DFB-8040-B781-5D0E3233E90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F0DDAF7-3456-A247-8D5C-0A8EBD0B4DE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99A88EE-9189-5A4E-9528-35D4F42BEA3C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40FA3EF-BB27-4142-A314-3F13BEB8F8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6573FCC-E67D-914C-8071-528E22BB07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831992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D23CFB-F218-FE4B-8BB7-6CC1B13A9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 b="1">
                <a:solidFill>
                  <a:srgbClr val="BE0064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K" dirty="0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89AFFD7-11D4-1746-B361-401D1D238FF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EB5B14A-7DB4-694D-AD86-D834B1CDFE4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148DFDA-9439-DD43-9821-1A465EA863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32B1FB-8BFA-A84E-B83A-BE54B3EA6B17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B526C68-32CC-CA45-B6C3-5070857542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BE5578E-F248-B144-AD91-40F0E6F90C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0042957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646885-65B4-5E40-98D6-F8377F61FE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 b="1">
                <a:solidFill>
                  <a:srgbClr val="BE0064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K" dirty="0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78FAB7D-778E-B443-9C49-CA14C625F51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A7EFCAC-9FC8-2F43-B14F-0289E67FAC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E590D3-6790-B348-A017-66135251B151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CE52450-DA91-344A-BF3A-87DC3B6888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0F1BD14-FC3F-A248-8687-C4A0071B97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266400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50E8DF8-B610-594D-8FBB-72CC98FFF8A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93443CC-1F93-D948-A9E8-C3289413EB3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647C0B7-1831-2841-9DC9-AA89688565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C356D6D-65C6-8E4B-9F66-DF088DE91A33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3A52383-7CA5-AF44-8E5C-A339198E5C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BA34063-8A2B-F44D-A1D5-B7566A1DA9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423927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678013A-3248-CD49-A89C-46D39D7FD82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40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FDCBD20-65C8-604B-8223-E04FB69451F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FC0A9B5-C2E7-2449-9E0E-F6AFDCAEDA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5A9E283-DB39-F44B-AFA4-F687808D57BF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94118D-3C70-8A41-907B-A497C920D4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03E65BC-C24D-2D45-B0BB-EF6D1D635B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92959B6-490E-A144-8C7C-88267F972F69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772732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5F5B31-45EB-C24F-9E36-7D17E64307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 sz="3600" b="1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0A11802-820E-BE41-8BBE-378F5DAB03A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DBE6C28-AC16-BF48-AC5A-1EE1FE1277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48144BD-0A74-C343-84B2-D8F01B20524B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5BAF1AC-29AF-9D4C-8C91-291F1E1535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4C52D71-6938-9944-BD93-B364434160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92959B6-490E-A144-8C7C-88267F972F69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667888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7B0C8-8BEE-7D47-9B4D-F905347D67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40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5A075DF-6830-994F-930B-9A7111A974C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8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DED8FDA-DE34-D64E-841A-686C4CAF4B2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0B8A290-B8B3-DF49-A0D1-C9992EDB112D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96AFB61-A685-5B49-BBC3-4550598B60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30F3E9B-8688-3246-A29D-CA93D76DB8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92959B6-490E-A144-8C7C-88267F972F69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462079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4CC053-5046-384A-AF29-B8F5FDD138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 sz="3600" b="1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BA91068-C6AE-6C41-9AF4-DEBE37FE87A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CFF627F-C7DA-E143-AECD-24BC99F64E5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5E8725F-1BFE-884A-8C48-257026E836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57218E9-7F47-C044-907D-624F6064ACA4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7D5F0B32-AB7B-C348-A61C-205DC7F22F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CDEADAC-0764-DF4B-8EEF-D609EADF61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92959B6-490E-A144-8C7C-88267F972F69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176121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2B5EFE7-41F6-D845-AD97-74826EFC6B2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 sz="3600" b="1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8635AB2-5796-944C-B5A8-95A3957468B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7A04CAB-CE95-6A4A-BC48-A5A6E28BC0F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C7A78F3-DBCE-BB4E-8AE5-1F978F3D02A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800" b="1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799B274-DA5D-AF45-A15B-FCD0600286C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70A64DE8-F42B-F140-88D7-B915772859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400DCB8-AD22-A54F-9910-29E01F6E01AB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5F55894D-314E-2248-8372-3ACCB8E33A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76AF1A3-8C35-6444-880B-489D3E3BDB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92959B6-490E-A144-8C7C-88267F972F69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7129883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7D6E35-E288-6E46-8AE2-C620DACF853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 sz="3600" b="1" baseline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A909971-F513-8245-B1F9-9A705DE1F2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5B38A18-D63C-654F-A494-634F276E3E8E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52AA84A-0BFD-AF4D-9F99-6584F52DF8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770928-A687-0F40-B8F0-2D6BD37CAE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92959B6-490E-A144-8C7C-88267F972F69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6717683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5571B6-3CF8-454F-AAA8-40717B48C20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FEDA33-B84D-6F4D-A145-D2B700B5F55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4DF14CB-76BE-E74C-B7EB-9E852837436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6BDD26B-D800-9244-BC67-6035178ABC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101DFF8-D00C-FB44-B806-B6B270705AEB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0FA71B0-1356-CE44-839D-14B49C3AC0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93BD825-FDD3-AE47-868C-0405C30038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5AAEF5-C690-5D4B-B5C7-510283CCFE4D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843780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5080357-36FF-4C49-B3FF-1542030E01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329174-E8AA-2147-9375-45B31203D791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C532AE4-F24A-A649-9728-E49CB5FE98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464B81A-0898-824E-86F6-312F2B037E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92959B6-490E-A144-8C7C-88267F972F69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971612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A0F9C27-E5B0-3345-A4AB-CFB2F683584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2800" b="1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224FF64-A4EF-874D-8148-B50CAAACD89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28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2400"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 sz="18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B450630-1DFB-8040-B781-5D0E3233E90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F0DDAF7-3456-A247-8D5C-0A8EBD0B4DE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99A88EE-9189-5A4E-9528-35D4F42BEA3C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40FA3EF-BB27-4142-A314-3F13BEB8F8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6573FCC-E67D-914C-8071-528E22BB07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92959B6-490E-A144-8C7C-88267F972F69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486063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D23CFB-F218-FE4B-8BB7-6CC1B13A9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2800" b="1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89AFFD7-11D4-1746-B361-401D1D238FF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EB5B14A-7DB4-694D-AD86-D834B1CDFE4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148DFDA-9439-DD43-9821-1A465EA8636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032B1FB-8BFA-A84E-B83A-BE54B3EA6B17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B526C68-32CC-CA45-B6C3-5070857542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BE5578E-F248-B144-AD91-40F0E6F90C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92959B6-490E-A144-8C7C-88267F972F69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917085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646885-65B4-5E40-98D6-F8377F61FE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 sz="3600" b="1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878FAB7D-778E-B443-9C49-CA14C625F51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A7EFCAC-9FC8-2F43-B14F-0289E67FAC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6E590D3-6790-B348-A017-66135251B151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CE52450-DA91-344A-BF3A-87DC3B68880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0F1BD14-FC3F-A248-8687-C4A0071B97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92959B6-490E-A144-8C7C-88267F972F69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155610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50E8DF8-B610-594D-8FBB-72CC98FFF8A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>
            <a:lvl1pPr>
              <a:defRPr sz="360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93443CC-1F93-D948-A9E8-C3289413EB3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>
            <a:lvl1pPr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>
                <a:latin typeface="Arial" panose="020B0604020202020204" pitchFamily="34" charset="0"/>
                <a:cs typeface="Arial" panose="020B0604020202020204" pitchFamily="34" charset="0"/>
              </a:defRPr>
            </a:lvl2pPr>
            <a:lvl3pPr>
              <a:defRPr>
                <a:latin typeface="Arial" panose="020B0604020202020204" pitchFamily="34" charset="0"/>
                <a:cs typeface="Arial" panose="020B0604020202020204" pitchFamily="34" charset="0"/>
              </a:defRPr>
            </a:lvl3pPr>
            <a:lvl4pPr>
              <a:defRPr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647C0B7-1831-2841-9DC9-AA89688565C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356D6D-65C6-8E4B-9F66-DF088DE91A33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3A52383-7CA5-AF44-8E5C-A339198E5C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BA34063-8A2B-F44D-A1D5-B7566A1DA9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92959B6-490E-A144-8C7C-88267F972F69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753093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E1DBAD-EF53-8641-957C-47C8A0CF61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E338973-FBEB-0B45-8B22-E682B777556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9504063-3ECF-2A40-B4B2-D798607021B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9E6B636-F832-FE46-AFAC-A6551544828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86203D1-709A-F440-A2B2-2354D0328C1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B8105BDA-E7DE-A54B-A53D-AA1179002A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8EA0CC-CB2D-324E-AC2B-9E0B7B128A47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F763DB5F-F468-FE46-A96D-BDEFCD3C69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F046405-2AE0-C14B-8959-4DBC7D1B1D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5AAEF5-C690-5D4B-B5C7-510283CCFE4D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8752675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FE6E30-01CA-B54F-A141-0B9C6CC42A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47C3E65-99BB-E540-A491-F9EE12CBA3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D9A89F-5B75-E346-8D1C-51D16750FD93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7000866-511C-3941-A764-EBB155AE57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FC9C672-EE08-4046-BB96-26736A9428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5AAEF5-C690-5D4B-B5C7-510283CCFE4D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247132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C2C9E546-42AD-D14C-9301-45E199364AE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3AE772-966B-1946-9ABE-AC27881A4A01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615A7F6-2EC6-B54D-8FA8-D9EF76EC53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3D52C0A-9B3B-624B-A092-B4A616BDE3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5AAEF5-C690-5D4B-B5C7-510283CCFE4D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4666086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A0682B-29D1-9B46-A84B-E30E72B0F8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14C740C-FBAA-6C4B-A863-5BBBA5CBC5F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831B158-757E-AE41-B565-37ED88B1A27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2865F3C-6C02-BB45-8932-C69F3CAAFB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6698A7-B758-DD40-8590-83E3E30C99FC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2C2AC59-F5EC-594E-9C3B-39CA8EF72DD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941DF19-4F9F-5340-B271-B255C0A916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5AAEF5-C690-5D4B-B5C7-510283CCFE4D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695983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6E9186C-FEC9-2943-96A2-78568536FD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62AED95-B008-8747-B10E-38272F70FC4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0E3CE7C-B467-854B-B6A6-FB7EC70DF13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D6A31EA-73C9-F847-BC58-915C2EFC2D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405BBD-3E32-C644-8DE8-2C42C7A22893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975143B-FCE1-B642-A9D9-CA2BA60397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76B9DFA-1F03-D14A-88EF-5089C19F4D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5AAEF5-C690-5D4B-B5C7-510283CCFE4D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463006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B09BE31-4571-0E40-805F-BA98CF6C51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A16792C-EF41-644D-8712-B3CE832D528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8F5CA98-0782-2A49-B1CA-9A7E9928448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FF4E2D3-EC21-BF4A-B917-324189F30406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D0E0CFD-0BC6-8842-AFDB-7AAC0BAD597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CDDF30-F721-7F45-97FF-8B0353251D8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5AAEF5-C690-5D4B-B5C7-510283CCFE4D}" type="slidenum">
              <a:rPr lang="en-UK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891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8F5CA98-0782-2A49-B1CA-9A7E9928448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F4E2D3-EC21-BF4A-B917-324189F30406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D0E0CFD-0BC6-8842-AFDB-7AAC0BAD597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CDDF30-F721-7F45-97FF-8B0353251D8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5AAEF5-C690-5D4B-B5C7-510283CCFE4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04636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b="1" kern="1200">
          <a:solidFill>
            <a:schemeClr val="accent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6C54EAE-9FC9-1846-B193-14EE7AB2C2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4C01E3-789F-164C-A668-09207D43FCA9}" type="datetime1">
              <a:rPr lang="en-UK" smtClean="0"/>
              <a:t>06/14/2023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EBF88A-710E-CF43-A77F-2F8EC52AF3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88CE41-835D-024E-8759-EB5C471BF06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 i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892959B6-490E-A144-8C7C-88267F972F69}" type="slidenum">
              <a:rPr lang="en-UK" smtClean="0"/>
              <a:pPr/>
              <a:t>‹#›</a:t>
            </a:fld>
            <a:endParaRPr lang="en-UK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2BD2323F-B1E1-6C4E-9AE6-649001D33CD4}"/>
              </a:ext>
            </a:extLst>
          </p:cNvPr>
          <p:cNvCxnSpPr>
            <a:cxnSpLocks/>
          </p:cNvCxnSpPr>
          <p:nvPr userDrawn="1"/>
        </p:nvCxnSpPr>
        <p:spPr>
          <a:xfrm>
            <a:off x="539999" y="6350379"/>
            <a:ext cx="11088000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1315F01-3018-CC4B-BC61-0DF90B809CD2}"/>
              </a:ext>
            </a:extLst>
          </p:cNvPr>
          <p:cNvCxnSpPr>
            <a:cxnSpLocks/>
          </p:cNvCxnSpPr>
          <p:nvPr userDrawn="1"/>
        </p:nvCxnSpPr>
        <p:spPr>
          <a:xfrm>
            <a:off x="539999" y="1039899"/>
            <a:ext cx="11088000" cy="0"/>
          </a:xfrm>
          <a:prstGeom prst="line">
            <a:avLst/>
          </a:prstGeom>
          <a:ln w="9525">
            <a:solidFill>
              <a:srgbClr val="BE006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728371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6C54EAE-9FC9-1846-B193-14EE7AB2C2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94C01E3-789F-164C-A668-09207D43FCA9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6/14/2023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EBF88A-710E-CF43-A77F-2F8EC52AF38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88CE41-835D-024E-8759-EB5C471BF06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1" i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92959B6-490E-A144-8C7C-88267F972F69}" type="slidenum">
              <a:rPr kumimoji="0" 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2BD2323F-B1E1-6C4E-9AE6-649001D33CD4}"/>
              </a:ext>
            </a:extLst>
          </p:cNvPr>
          <p:cNvCxnSpPr>
            <a:cxnSpLocks/>
          </p:cNvCxnSpPr>
          <p:nvPr userDrawn="1"/>
        </p:nvCxnSpPr>
        <p:spPr>
          <a:xfrm>
            <a:off x="539999" y="6350379"/>
            <a:ext cx="11088000" cy="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01315F01-3018-CC4B-BC61-0DF90B809CD2}"/>
              </a:ext>
            </a:extLst>
          </p:cNvPr>
          <p:cNvCxnSpPr>
            <a:cxnSpLocks/>
          </p:cNvCxnSpPr>
          <p:nvPr userDrawn="1"/>
        </p:nvCxnSpPr>
        <p:spPr>
          <a:xfrm>
            <a:off x="539999" y="1039899"/>
            <a:ext cx="11088000" cy="0"/>
          </a:xfrm>
          <a:prstGeom prst="line">
            <a:avLst/>
          </a:prstGeom>
          <a:ln w="952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224303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3.png"/><Relationship Id="rId4" Type="http://schemas.openxmlformats.org/officeDocument/2006/relationships/image" Target="../media/image2.jp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0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0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0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0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0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7.sv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0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0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0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ustomXml" Target="../ink/ink1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11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0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ustomXml" Target="../ink/ink2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11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customXml" Target="../ink/ink3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0.xml"/><Relationship Id="rId5" Type="http://schemas.openxmlformats.org/officeDocument/2006/relationships/customXml" Target="../ink/ink4.xml"/><Relationship Id="rId4" Type="http://schemas.openxmlformats.org/officeDocument/2006/relationships/image" Target="../media/image11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ustomXml" Target="../ink/ink5.xm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9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customXml" Target="../ink/ink6.xm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9.pn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10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0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0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7.sv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7.sv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7.sv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0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7.svg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0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0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0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D6827A3-B91F-4385-896A-93F2EEC9C0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5AAEF5-C690-5D4B-B5C7-510283CCFE4D}" type="slidenum">
              <a:rPr lang="en-UK" smtClean="0"/>
              <a:t>1</a:t>
            </a:fld>
            <a:endParaRPr lang="en-UK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9F9FCDE-7D00-428D-8EE4-B16B206587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395464" y="262672"/>
            <a:ext cx="2123825" cy="638948"/>
          </a:xfrm>
          <a:prstGeom prst="rect">
            <a:avLst/>
          </a:prstGeom>
        </p:spPr>
      </p:pic>
      <p:pic>
        <p:nvPicPr>
          <p:cNvPr id="6" name="Picture 5" descr="Text&#10;&#10;Description automatically generated">
            <a:extLst>
              <a:ext uri="{FF2B5EF4-FFF2-40B4-BE49-F238E27FC236}">
                <a16:creationId xmlns:a16="http://schemas.microsoft.com/office/drawing/2014/main" id="{5E7289A3-173A-B87E-DE1B-3E323E8D23B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0800" y="324000"/>
            <a:ext cx="3474000" cy="570825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18FED178-DFBC-C3BF-94E7-97EE39B1D370}"/>
              </a:ext>
            </a:extLst>
          </p:cNvPr>
          <p:cNvSpPr txBox="1">
            <a:spLocks/>
          </p:cNvSpPr>
          <p:nvPr/>
        </p:nvSpPr>
        <p:spPr>
          <a:xfrm>
            <a:off x="1524000" y="1358536"/>
            <a:ext cx="9144000" cy="1422000"/>
          </a:xfrm>
          <a:prstGeom prst="rect">
            <a:avLst/>
          </a:prstGeom>
          <a:solidFill>
            <a:schemeClr val="accent1"/>
          </a:solidFill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l"/>
            <a:r>
              <a:rPr lang="en-US" sz="4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Lesson 12: </a:t>
            </a:r>
            <a:br>
              <a:rPr lang="en-US" sz="4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S" sz="4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Division and estimation</a:t>
            </a:r>
            <a:endParaRPr lang="en-GB" sz="4000" dirty="0"/>
          </a:p>
        </p:txBody>
      </p:sp>
      <p:pic>
        <p:nvPicPr>
          <p:cNvPr id="2" name="Picture 1" descr="Graphical user interface&#10;&#10;Description automatically generated">
            <a:extLst>
              <a:ext uri="{FF2B5EF4-FFF2-40B4-BE49-F238E27FC236}">
                <a16:creationId xmlns:a16="http://schemas.microsoft.com/office/drawing/2014/main" id="{D3ECD517-7E7E-C2ED-6386-34F5F68E6AB3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15816" y="262672"/>
            <a:ext cx="1869184" cy="702226"/>
          </a:xfrm>
          <a:prstGeom prst="rect">
            <a:avLst/>
          </a:prstGeom>
        </p:spPr>
      </p:pic>
      <p:sp>
        <p:nvSpPr>
          <p:cNvPr id="8" name="Subtitle 2">
            <a:extLst>
              <a:ext uri="{FF2B5EF4-FFF2-40B4-BE49-F238E27FC236}">
                <a16:creationId xmlns:a16="http://schemas.microsoft.com/office/drawing/2014/main" id="{23DFB1DC-3B4D-633D-9DCA-22DEC73F95A0}"/>
              </a:ext>
            </a:extLst>
          </p:cNvPr>
          <p:cNvSpPr txBox="1">
            <a:spLocks/>
          </p:cNvSpPr>
          <p:nvPr/>
        </p:nvSpPr>
        <p:spPr>
          <a:xfrm>
            <a:off x="1524000" y="3100712"/>
            <a:ext cx="9144000" cy="2880000"/>
          </a:xfrm>
          <a:prstGeom prst="rect">
            <a:avLst/>
          </a:prstGeom>
          <a:ln w="38100">
            <a:solidFill>
              <a:schemeClr val="accent1"/>
            </a:solidFill>
          </a:ln>
        </p:spPr>
        <p:txBody>
          <a:bodyPr>
            <a:normAutofit fontScale="85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ts val="3100"/>
              </a:lnSpc>
              <a:spcAft>
                <a:spcPts val="600"/>
              </a:spcAft>
              <a:buNone/>
            </a:pPr>
            <a:r>
              <a:rPr lang="en-GB" b="1" dirty="0">
                <a:solidFill>
                  <a:schemeClr val="accent1"/>
                </a:solidFill>
              </a:rPr>
              <a:t>Objectives</a:t>
            </a:r>
            <a:endParaRPr lang="en-GB" dirty="0">
              <a:solidFill>
                <a:schemeClr val="accent1"/>
              </a:solidFill>
            </a:endParaRPr>
          </a:p>
          <a:p>
            <a:pPr marL="231775" indent="-231775">
              <a:lnSpc>
                <a:spcPct val="120000"/>
              </a:lnSpc>
              <a:spcBef>
                <a:spcPts val="0"/>
              </a:spcBef>
            </a:pPr>
            <a:r>
              <a:rPr lang="en-US" dirty="0"/>
              <a:t>Explore and evaluate different representations for division, identifying any potential misconceptions</a:t>
            </a:r>
          </a:p>
          <a:p>
            <a:pPr marL="231775" indent="-231775">
              <a:lnSpc>
                <a:spcPct val="120000"/>
              </a:lnSpc>
              <a:spcBef>
                <a:spcPts val="0"/>
              </a:spcBef>
            </a:pPr>
            <a:r>
              <a:rPr lang="en-US" dirty="0"/>
              <a:t>Apply various division methods and representations to a context involving integers and decimals</a:t>
            </a:r>
          </a:p>
          <a:p>
            <a:pPr marL="231775" indent="-231775">
              <a:lnSpc>
                <a:spcPct val="120000"/>
              </a:lnSpc>
              <a:spcBef>
                <a:spcPts val="0"/>
              </a:spcBef>
            </a:pPr>
            <a:r>
              <a:rPr lang="en-US" dirty="0"/>
              <a:t>Apply inverse operations to division problems to check accuracy of answers</a:t>
            </a:r>
          </a:p>
        </p:txBody>
      </p:sp>
    </p:spTree>
    <p:extLst>
      <p:ext uri="{BB962C8B-B14F-4D97-AF65-F5344CB8AC3E}">
        <p14:creationId xmlns:p14="http://schemas.microsoft.com/office/powerpoint/2010/main" val="404365886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10</a:t>
            </a:fld>
            <a:endParaRPr lang="en-UK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646BB1F-FE23-ED8D-1979-69EDAA643057}"/>
              </a:ext>
            </a:extLst>
          </p:cNvPr>
          <p:cNvSpPr txBox="1"/>
          <p:nvPr/>
        </p:nvSpPr>
        <p:spPr>
          <a:xfrm>
            <a:off x="2731713" y="1432473"/>
            <a:ext cx="1246909" cy="830997"/>
          </a:xfrm>
          <a:prstGeom prst="rect">
            <a:avLst/>
          </a:prstGeom>
          <a:noFill/>
          <a:ln w="57150">
            <a:solidFill>
              <a:schemeClr val="bg1"/>
            </a:solidFill>
          </a:ln>
        </p:spPr>
        <p:txBody>
          <a:bodyPr wrap="square" rtlCol="0">
            <a:no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C89DF28-2B1C-9988-83E5-2622552C325E}"/>
              </a:ext>
            </a:extLst>
          </p:cNvPr>
          <p:cNvSpPr/>
          <p:nvPr/>
        </p:nvSpPr>
        <p:spPr>
          <a:xfrm>
            <a:off x="923248" y="2173462"/>
            <a:ext cx="3882061" cy="2179664"/>
          </a:xfrm>
          <a:prstGeom prst="rect">
            <a:avLst/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r>
              <a:rPr lang="en-GB" sz="4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12.4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C374A23-577B-B2B3-D1FB-601D602EFDDB}"/>
              </a:ext>
            </a:extLst>
          </p:cNvPr>
          <p:cNvSpPr txBox="1"/>
          <p:nvPr/>
        </p:nvSpPr>
        <p:spPr>
          <a:xfrm>
            <a:off x="347080" y="2847795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no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98C3393B-9898-ACAD-6DC7-0DD63462B6EA}"/>
              </a:ext>
            </a:extLst>
          </p:cNvPr>
          <p:cNvSpPr/>
          <p:nvPr/>
        </p:nvSpPr>
        <p:spPr>
          <a:xfrm>
            <a:off x="9583583" y="2173462"/>
            <a:ext cx="1092971" cy="2179664"/>
          </a:xfrm>
          <a:prstGeom prst="rect">
            <a:avLst/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r>
              <a:rPr lang="en-GB" sz="4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0.4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F6A5A26A-85D4-0285-2005-030022372FFD}"/>
              </a:ext>
            </a:extLst>
          </p:cNvPr>
          <p:cNvSpPr/>
          <p:nvPr/>
        </p:nvSpPr>
        <p:spPr>
          <a:xfrm>
            <a:off x="6783714" y="2173462"/>
            <a:ext cx="2757668" cy="2179664"/>
          </a:xfrm>
          <a:prstGeom prst="rect">
            <a:avLst/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algn="ctr"/>
            <a:r>
              <a:rPr lang="en-GB" sz="4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7CF6CA6-EBF8-479F-EF03-93FEF99A48B5}"/>
              </a:ext>
            </a:extLst>
          </p:cNvPr>
          <p:cNvSpPr txBox="1"/>
          <p:nvPr/>
        </p:nvSpPr>
        <p:spPr>
          <a:xfrm>
            <a:off x="8148515" y="1372067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no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D50E388-4260-88EE-5EC7-FD51A40F4B1B}"/>
              </a:ext>
            </a:extLst>
          </p:cNvPr>
          <p:cNvSpPr txBox="1"/>
          <p:nvPr/>
        </p:nvSpPr>
        <p:spPr>
          <a:xfrm>
            <a:off x="9803025" y="1334485"/>
            <a:ext cx="815522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no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E6499F5-277B-1B17-02A9-69E21A23E611}"/>
              </a:ext>
            </a:extLst>
          </p:cNvPr>
          <p:cNvSpPr txBox="1"/>
          <p:nvPr/>
        </p:nvSpPr>
        <p:spPr>
          <a:xfrm>
            <a:off x="6179828" y="2847792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no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9B93A2B-283F-FA2C-9A45-B8DF4FF24FC1}"/>
              </a:ext>
            </a:extLst>
          </p:cNvPr>
          <p:cNvSpPr txBox="1"/>
          <p:nvPr/>
        </p:nvSpPr>
        <p:spPr>
          <a:xfrm>
            <a:off x="7932654" y="1197724"/>
            <a:ext cx="839362" cy="830997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 anchor="ctr" anchorCtr="0">
            <a:noAutofit/>
          </a:bodyPr>
          <a:lstStyle/>
          <a:p>
            <a:pPr algn="ctr"/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9D6B82D-B121-7F24-D117-C9EDBFADD0E6}"/>
              </a:ext>
            </a:extLst>
          </p:cNvPr>
          <p:cNvSpPr txBox="1"/>
          <p:nvPr/>
        </p:nvSpPr>
        <p:spPr>
          <a:xfrm>
            <a:off x="6126271" y="5450271"/>
            <a:ext cx="5126443" cy="64633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en-GB" sz="3600" dirty="0">
                <a:latin typeface="Arial" panose="020B0604020202020204" pitchFamily="34" charset="0"/>
                <a:cs typeface="Arial" panose="020B0604020202020204" pitchFamily="34" charset="0"/>
              </a:rPr>
              <a:t>Check:   4 × 3.1 = 12.4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7960095-E9D0-5BBD-041E-C5D34455593E}"/>
              </a:ext>
            </a:extLst>
          </p:cNvPr>
          <p:cNvSpPr txBox="1"/>
          <p:nvPr/>
        </p:nvSpPr>
        <p:spPr>
          <a:xfrm>
            <a:off x="7848197" y="4742849"/>
            <a:ext cx="2710999" cy="64633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en-GB" sz="3600" b="1" dirty="0">
                <a:latin typeface="Arial" panose="020B0604020202020204" pitchFamily="34" charset="0"/>
                <a:cs typeface="Arial" panose="020B0604020202020204" pitchFamily="34" charset="0"/>
              </a:rPr>
              <a:t>12.4 ÷ 4 = 3.1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FB7C8B3-8748-435F-F14C-F0FB76738608}"/>
              </a:ext>
            </a:extLst>
          </p:cNvPr>
          <p:cNvSpPr txBox="1"/>
          <p:nvPr/>
        </p:nvSpPr>
        <p:spPr>
          <a:xfrm>
            <a:off x="8222625" y="1463586"/>
            <a:ext cx="3731473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r>
              <a:rPr lang="en-GB" sz="2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+                    = 3.1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41EBA07-5F8D-6758-540F-3D0F48FCC60A}"/>
              </a:ext>
            </a:extLst>
          </p:cNvPr>
          <p:cNvSpPr txBox="1"/>
          <p:nvPr/>
        </p:nvSpPr>
        <p:spPr>
          <a:xfrm>
            <a:off x="9723101" y="1194556"/>
            <a:ext cx="815522" cy="830997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 anchor="ctr" anchorCtr="0">
            <a:noAutofit/>
          </a:bodyPr>
          <a:lstStyle/>
          <a:p>
            <a:pPr algn="ctr"/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0.1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551F0E2-A785-4706-B8F2-495745DB13DD}"/>
              </a:ext>
            </a:extLst>
          </p:cNvPr>
          <p:cNvSpPr txBox="1"/>
          <p:nvPr/>
        </p:nvSpPr>
        <p:spPr>
          <a:xfrm>
            <a:off x="6658455" y="3042965"/>
            <a:ext cx="4074717" cy="52322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57150">
            <a:solidFill>
              <a:schemeClr val="bg1"/>
            </a:solidFill>
          </a:ln>
        </p:spPr>
        <p:txBody>
          <a:bodyPr wrap="square" rtlCol="0">
            <a:no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How can we split 12.4? 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941AD72C-4DFF-A1EA-B8C7-C8364128BDEE}"/>
              </a:ext>
            </a:extLst>
          </p:cNvPr>
          <p:cNvSpPr txBox="1">
            <a:spLocks/>
          </p:cNvSpPr>
          <p:nvPr/>
        </p:nvSpPr>
        <p:spPr>
          <a:xfrm>
            <a:off x="1918105" y="122889"/>
            <a:ext cx="8700442" cy="101704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Partitioning numbers with decimals (3)</a:t>
            </a:r>
          </a:p>
        </p:txBody>
      </p:sp>
      <p:sp>
        <p:nvSpPr>
          <p:cNvPr id="6" name="Isosceles Triangle 5">
            <a:extLst>
              <a:ext uri="{FF2B5EF4-FFF2-40B4-BE49-F238E27FC236}">
                <a16:creationId xmlns:a16="http://schemas.microsoft.com/office/drawing/2014/main" id="{D712BB5F-2D6A-955B-EBA3-560DFA0DF42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C771F99-6D10-6828-903A-3A83CA85CCD7}"/>
              </a:ext>
            </a:extLst>
          </p:cNvPr>
          <p:cNvSpPr txBox="1"/>
          <p:nvPr/>
        </p:nvSpPr>
        <p:spPr>
          <a:xfrm>
            <a:off x="969" y="112165"/>
            <a:ext cx="1560042" cy="40011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DISCUSS</a:t>
            </a:r>
          </a:p>
        </p:txBody>
      </p:sp>
    </p:spTree>
    <p:extLst>
      <p:ext uri="{BB962C8B-B14F-4D97-AF65-F5344CB8AC3E}">
        <p14:creationId xmlns:p14="http://schemas.microsoft.com/office/powerpoint/2010/main" val="17351049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30" grpId="0" animBg="1"/>
      <p:bldP spid="32" grpId="0" animBg="1"/>
      <p:bldP spid="33" grpId="0" animBg="1"/>
      <p:bldP spid="34" grpId="0" animBg="1"/>
      <p:bldP spid="40" grpId="0"/>
      <p:bldP spid="41" grpId="0"/>
      <p:bldP spid="42" grpId="0"/>
      <p:bldP spid="5" grpId="0" animBg="1"/>
      <p:bldP spid="24" grpId="0" animBg="1"/>
      <p:bldP spid="24" grpId="1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11</a:t>
            </a:fld>
            <a:endParaRPr lang="en-UK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646BB1F-FE23-ED8D-1979-69EDAA643057}"/>
              </a:ext>
            </a:extLst>
          </p:cNvPr>
          <p:cNvSpPr txBox="1"/>
          <p:nvPr/>
        </p:nvSpPr>
        <p:spPr>
          <a:xfrm>
            <a:off x="3096100" y="1916992"/>
            <a:ext cx="1246909" cy="830997"/>
          </a:xfrm>
          <a:prstGeom prst="rect">
            <a:avLst/>
          </a:prstGeom>
          <a:noFill/>
          <a:ln w="571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C89DF28-2B1C-9988-83E5-2622552C325E}"/>
              </a:ext>
            </a:extLst>
          </p:cNvPr>
          <p:cNvSpPr/>
          <p:nvPr/>
        </p:nvSpPr>
        <p:spPr>
          <a:xfrm>
            <a:off x="1880304" y="2657981"/>
            <a:ext cx="3055374" cy="2179664"/>
          </a:xfrm>
          <a:prstGeom prst="rect">
            <a:avLst/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54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C374A23-577B-B2B3-D1FB-601D602EFDDB}"/>
              </a:ext>
            </a:extLst>
          </p:cNvPr>
          <p:cNvSpPr txBox="1"/>
          <p:nvPr/>
        </p:nvSpPr>
        <p:spPr>
          <a:xfrm>
            <a:off x="1304135" y="3332314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21" name="Speech Bubble: Rectangle 20">
            <a:extLst>
              <a:ext uri="{FF2B5EF4-FFF2-40B4-BE49-F238E27FC236}">
                <a16:creationId xmlns:a16="http://schemas.microsoft.com/office/drawing/2014/main" id="{0BE1B1A4-242E-1123-371E-A8BEFFA3B7AA}"/>
              </a:ext>
            </a:extLst>
          </p:cNvPr>
          <p:cNvSpPr/>
          <p:nvPr/>
        </p:nvSpPr>
        <p:spPr>
          <a:xfrm>
            <a:off x="6564221" y="1468878"/>
            <a:ext cx="4092757" cy="1863436"/>
          </a:xfrm>
          <a:prstGeom prst="wedgeRectCallout">
            <a:avLst>
              <a:gd name="adj1" fmla="val 59057"/>
              <a:gd name="adj2" fmla="val 100418"/>
            </a:avLst>
          </a:prstGeom>
          <a:solidFill>
            <a:srgbClr val="E6C8D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How can the area model help us?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9220F611-EC28-FF99-17D9-A70313DA12FC}"/>
              </a:ext>
            </a:extLst>
          </p:cNvPr>
          <p:cNvSpPr txBox="1">
            <a:spLocks/>
          </p:cNvSpPr>
          <p:nvPr/>
        </p:nvSpPr>
        <p:spPr>
          <a:xfrm>
            <a:off x="2160882" y="122889"/>
            <a:ext cx="7870236" cy="101704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Using the area model (1)</a:t>
            </a:r>
          </a:p>
        </p:txBody>
      </p:sp>
      <p:sp>
        <p:nvSpPr>
          <p:cNvPr id="5" name="Isosceles Triangle 4">
            <a:extLst>
              <a:ext uri="{FF2B5EF4-FFF2-40B4-BE49-F238E27FC236}">
                <a16:creationId xmlns:a16="http://schemas.microsoft.com/office/drawing/2014/main" id="{2ECBD2BB-4F3B-1F3C-ACF1-3494D54E89A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C79232D-6A3C-C668-1E64-43FF6B804F3A}"/>
              </a:ext>
            </a:extLst>
          </p:cNvPr>
          <p:cNvSpPr txBox="1"/>
          <p:nvPr/>
        </p:nvSpPr>
        <p:spPr>
          <a:xfrm>
            <a:off x="969" y="112165"/>
            <a:ext cx="1560042" cy="40011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DISCUSS</a:t>
            </a:r>
          </a:p>
        </p:txBody>
      </p:sp>
    </p:spTree>
    <p:extLst>
      <p:ext uri="{BB962C8B-B14F-4D97-AF65-F5344CB8AC3E}">
        <p14:creationId xmlns:p14="http://schemas.microsoft.com/office/powerpoint/2010/main" val="222496877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12</a:t>
            </a:fld>
            <a:endParaRPr lang="en-UK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646BB1F-FE23-ED8D-1979-69EDAA643057}"/>
              </a:ext>
            </a:extLst>
          </p:cNvPr>
          <p:cNvSpPr txBox="1"/>
          <p:nvPr/>
        </p:nvSpPr>
        <p:spPr>
          <a:xfrm>
            <a:off x="2063167" y="1916992"/>
            <a:ext cx="1246909" cy="830997"/>
          </a:xfrm>
          <a:prstGeom prst="rect">
            <a:avLst/>
          </a:prstGeom>
          <a:noFill/>
          <a:ln w="571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C89DF28-2B1C-9988-83E5-2622552C325E}"/>
              </a:ext>
            </a:extLst>
          </p:cNvPr>
          <p:cNvSpPr/>
          <p:nvPr/>
        </p:nvSpPr>
        <p:spPr>
          <a:xfrm>
            <a:off x="1880304" y="2657981"/>
            <a:ext cx="3055374" cy="2179664"/>
          </a:xfrm>
          <a:prstGeom prst="rect">
            <a:avLst/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4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C374A23-577B-B2B3-D1FB-601D602EFDDB}"/>
              </a:ext>
            </a:extLst>
          </p:cNvPr>
          <p:cNvSpPr txBox="1"/>
          <p:nvPr/>
        </p:nvSpPr>
        <p:spPr>
          <a:xfrm>
            <a:off x="1304135" y="2688851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09AD791-B9E6-55BF-7C76-FC24AB7199A2}"/>
              </a:ext>
            </a:extLst>
          </p:cNvPr>
          <p:cNvSpPr txBox="1"/>
          <p:nvPr/>
        </p:nvSpPr>
        <p:spPr>
          <a:xfrm>
            <a:off x="1944522" y="2706711"/>
            <a:ext cx="1246909" cy="830997"/>
          </a:xfrm>
          <a:prstGeom prst="rect">
            <a:avLst/>
          </a:prstGeom>
          <a:noFill/>
          <a:ln w="57150">
            <a:solidFill>
              <a:srgbClr val="9BC8FF"/>
            </a:solidFill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5  4</a:t>
            </a:r>
          </a:p>
        </p:txBody>
      </p:sp>
      <p:sp>
        <p:nvSpPr>
          <p:cNvPr id="6" name="Speech Bubble: Rectangle 5">
            <a:extLst>
              <a:ext uri="{FF2B5EF4-FFF2-40B4-BE49-F238E27FC236}">
                <a16:creationId xmlns:a16="http://schemas.microsoft.com/office/drawing/2014/main" id="{378D6E4B-0E77-554D-19DC-31795DAB1F94}"/>
              </a:ext>
            </a:extLst>
          </p:cNvPr>
          <p:cNvSpPr/>
          <p:nvPr/>
        </p:nvSpPr>
        <p:spPr>
          <a:xfrm>
            <a:off x="6564221" y="1486193"/>
            <a:ext cx="4092757" cy="1863436"/>
          </a:xfrm>
          <a:prstGeom prst="wedgeRectCallout">
            <a:avLst>
              <a:gd name="adj1" fmla="val 59057"/>
              <a:gd name="adj2" fmla="val 100418"/>
            </a:avLst>
          </a:prstGeom>
          <a:solidFill>
            <a:srgbClr val="E6C8D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How can the area model help us?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A851D2D0-4E21-64AE-6196-70B5D832B4F4}"/>
              </a:ext>
            </a:extLst>
          </p:cNvPr>
          <p:cNvSpPr txBox="1">
            <a:spLocks/>
          </p:cNvSpPr>
          <p:nvPr/>
        </p:nvSpPr>
        <p:spPr>
          <a:xfrm>
            <a:off x="2160882" y="122889"/>
            <a:ext cx="7870236" cy="101704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Using the area model (2)</a:t>
            </a:r>
          </a:p>
        </p:txBody>
      </p:sp>
      <p:sp>
        <p:nvSpPr>
          <p:cNvPr id="7" name="Isosceles Triangle 6">
            <a:extLst>
              <a:ext uri="{FF2B5EF4-FFF2-40B4-BE49-F238E27FC236}">
                <a16:creationId xmlns:a16="http://schemas.microsoft.com/office/drawing/2014/main" id="{0998E315-7419-05C4-D9F1-5E09E0C48C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CAB5A80-89B8-DF76-A46A-F6F41181793A}"/>
              </a:ext>
            </a:extLst>
          </p:cNvPr>
          <p:cNvSpPr txBox="1"/>
          <p:nvPr/>
        </p:nvSpPr>
        <p:spPr>
          <a:xfrm>
            <a:off x="969" y="112165"/>
            <a:ext cx="1560042" cy="400110"/>
          </a:xfrm>
          <a:prstGeom prst="rect">
            <a:avLst/>
          </a:prstGeom>
          <a:noFill/>
          <a:ln>
            <a:solidFill>
              <a:schemeClr val="accent1"/>
            </a:solidFill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DISCUSS</a:t>
            </a:r>
          </a:p>
        </p:txBody>
      </p:sp>
    </p:spTree>
    <p:extLst>
      <p:ext uri="{BB962C8B-B14F-4D97-AF65-F5344CB8AC3E}">
        <p14:creationId xmlns:p14="http://schemas.microsoft.com/office/powerpoint/2010/main" val="265388118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13</a:t>
            </a:fld>
            <a:endParaRPr lang="en-UK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646BB1F-FE23-ED8D-1979-69EDAA643057}"/>
              </a:ext>
            </a:extLst>
          </p:cNvPr>
          <p:cNvSpPr txBox="1"/>
          <p:nvPr/>
        </p:nvSpPr>
        <p:spPr>
          <a:xfrm>
            <a:off x="2063167" y="1916992"/>
            <a:ext cx="1246909" cy="830997"/>
          </a:xfrm>
          <a:prstGeom prst="rect">
            <a:avLst/>
          </a:prstGeom>
          <a:noFill/>
          <a:ln w="571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GB" sz="4800" b="1" dirty="0"/>
              <a:t>?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C89DF28-2B1C-9988-83E5-2622552C325E}"/>
              </a:ext>
            </a:extLst>
          </p:cNvPr>
          <p:cNvSpPr/>
          <p:nvPr/>
        </p:nvSpPr>
        <p:spPr>
          <a:xfrm>
            <a:off x="1880304" y="2657981"/>
            <a:ext cx="3055374" cy="2179664"/>
          </a:xfrm>
          <a:prstGeom prst="rect">
            <a:avLst/>
          </a:prstGeom>
          <a:solidFill>
            <a:srgbClr val="9BC8FF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4800" b="1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C374A23-577B-B2B3-D1FB-601D602EFDDB}"/>
              </a:ext>
            </a:extLst>
          </p:cNvPr>
          <p:cNvSpPr txBox="1"/>
          <p:nvPr/>
        </p:nvSpPr>
        <p:spPr>
          <a:xfrm>
            <a:off x="1304135" y="2688851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09AD791-B9E6-55BF-7C76-FC24AB7199A2}"/>
              </a:ext>
            </a:extLst>
          </p:cNvPr>
          <p:cNvSpPr txBox="1"/>
          <p:nvPr/>
        </p:nvSpPr>
        <p:spPr>
          <a:xfrm>
            <a:off x="1944522" y="2706711"/>
            <a:ext cx="1246909" cy="830997"/>
          </a:xfrm>
          <a:prstGeom prst="rect">
            <a:avLst/>
          </a:prstGeom>
          <a:noFill/>
          <a:ln w="57150">
            <a:solidFill>
              <a:srgbClr val="9BC8FF"/>
            </a:solidFill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5  4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F971340B-8DEA-A70C-936C-58C756A71736}"/>
              </a:ext>
            </a:extLst>
          </p:cNvPr>
          <p:cNvCxnSpPr>
            <a:cxnSpLocks/>
          </p:cNvCxnSpPr>
          <p:nvPr/>
        </p:nvCxnSpPr>
        <p:spPr>
          <a:xfrm>
            <a:off x="1842924" y="2657981"/>
            <a:ext cx="1882411" cy="0"/>
          </a:xfrm>
          <a:prstGeom prst="line">
            <a:avLst/>
          </a:prstGeom>
          <a:ln w="85725"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F6815F6D-BAD0-DE5C-C47B-EEC043FF807A}"/>
              </a:ext>
            </a:extLst>
          </p:cNvPr>
          <p:cNvCxnSpPr>
            <a:cxnSpLocks/>
          </p:cNvCxnSpPr>
          <p:nvPr/>
        </p:nvCxnSpPr>
        <p:spPr>
          <a:xfrm>
            <a:off x="1876793" y="2657983"/>
            <a:ext cx="3511" cy="861865"/>
          </a:xfrm>
          <a:prstGeom prst="line">
            <a:avLst/>
          </a:prstGeom>
          <a:ln w="85725"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5" name="Speech Bubble: Rectangle 4">
            <a:extLst>
              <a:ext uri="{FF2B5EF4-FFF2-40B4-BE49-F238E27FC236}">
                <a16:creationId xmlns:a16="http://schemas.microsoft.com/office/drawing/2014/main" id="{3B302E37-4982-C681-D39E-37A4EA391B57}"/>
              </a:ext>
            </a:extLst>
          </p:cNvPr>
          <p:cNvSpPr/>
          <p:nvPr/>
        </p:nvSpPr>
        <p:spPr>
          <a:xfrm>
            <a:off x="6564221" y="1468878"/>
            <a:ext cx="4092757" cy="1863436"/>
          </a:xfrm>
          <a:prstGeom prst="wedgeRectCallout">
            <a:avLst>
              <a:gd name="adj1" fmla="val 59057"/>
              <a:gd name="adj2" fmla="val 100418"/>
            </a:avLst>
          </a:prstGeom>
          <a:solidFill>
            <a:srgbClr val="E6C8D9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How can the area model help us?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CB68BEB5-8C8F-85E6-7220-E28FC3E2655A}"/>
              </a:ext>
            </a:extLst>
          </p:cNvPr>
          <p:cNvSpPr txBox="1">
            <a:spLocks/>
          </p:cNvSpPr>
          <p:nvPr/>
        </p:nvSpPr>
        <p:spPr>
          <a:xfrm>
            <a:off x="2160882" y="122889"/>
            <a:ext cx="7870236" cy="101704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Using the area model (3)</a:t>
            </a:r>
          </a:p>
        </p:txBody>
      </p:sp>
      <p:sp>
        <p:nvSpPr>
          <p:cNvPr id="9" name="Isosceles Triangle 8">
            <a:extLst>
              <a:ext uri="{FF2B5EF4-FFF2-40B4-BE49-F238E27FC236}">
                <a16:creationId xmlns:a16="http://schemas.microsoft.com/office/drawing/2014/main" id="{4C5B24CC-0CFB-A733-2F02-67A19D4E4B1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27075E8-EC00-083F-33C6-150C3609EB19}"/>
              </a:ext>
            </a:extLst>
          </p:cNvPr>
          <p:cNvSpPr txBox="1"/>
          <p:nvPr/>
        </p:nvSpPr>
        <p:spPr>
          <a:xfrm>
            <a:off x="969" y="112165"/>
            <a:ext cx="1560042" cy="40011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DISCUSS</a:t>
            </a:r>
          </a:p>
        </p:txBody>
      </p:sp>
    </p:spTree>
    <p:extLst>
      <p:ext uri="{BB962C8B-B14F-4D97-AF65-F5344CB8AC3E}">
        <p14:creationId xmlns:p14="http://schemas.microsoft.com/office/powerpoint/2010/main" val="203532582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14</a:t>
            </a:fld>
            <a:endParaRPr lang="en-UK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646BB1F-FE23-ED8D-1979-69EDAA643057}"/>
              </a:ext>
            </a:extLst>
          </p:cNvPr>
          <p:cNvSpPr txBox="1"/>
          <p:nvPr/>
        </p:nvSpPr>
        <p:spPr>
          <a:xfrm>
            <a:off x="1985500" y="1916992"/>
            <a:ext cx="1246909" cy="830997"/>
          </a:xfrm>
          <a:prstGeom prst="rect">
            <a:avLst/>
          </a:prstGeom>
          <a:noFill/>
          <a:ln w="571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C374A23-577B-B2B3-D1FB-601D602EFDDB}"/>
              </a:ext>
            </a:extLst>
          </p:cNvPr>
          <p:cNvSpPr txBox="1"/>
          <p:nvPr/>
        </p:nvSpPr>
        <p:spPr>
          <a:xfrm>
            <a:off x="1304135" y="2688851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09AD791-B9E6-55BF-7C76-FC24AB7199A2}"/>
              </a:ext>
            </a:extLst>
          </p:cNvPr>
          <p:cNvSpPr txBox="1"/>
          <p:nvPr/>
        </p:nvSpPr>
        <p:spPr>
          <a:xfrm>
            <a:off x="1944522" y="2706711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5  4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F971340B-8DEA-A70C-936C-58C756A71736}"/>
              </a:ext>
            </a:extLst>
          </p:cNvPr>
          <p:cNvCxnSpPr>
            <a:cxnSpLocks/>
          </p:cNvCxnSpPr>
          <p:nvPr/>
        </p:nvCxnSpPr>
        <p:spPr>
          <a:xfrm>
            <a:off x="1842924" y="2657981"/>
            <a:ext cx="1882411" cy="0"/>
          </a:xfrm>
          <a:prstGeom prst="line">
            <a:avLst/>
          </a:prstGeom>
          <a:ln w="85725"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F6815F6D-BAD0-DE5C-C47B-EEC043FF807A}"/>
              </a:ext>
            </a:extLst>
          </p:cNvPr>
          <p:cNvCxnSpPr>
            <a:cxnSpLocks/>
          </p:cNvCxnSpPr>
          <p:nvPr/>
        </p:nvCxnSpPr>
        <p:spPr>
          <a:xfrm>
            <a:off x="1876793" y="2657983"/>
            <a:ext cx="3511" cy="861865"/>
          </a:xfrm>
          <a:prstGeom prst="line">
            <a:avLst/>
          </a:prstGeom>
          <a:ln w="85725"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F960E679-9592-8809-56CD-7164ABBC6066}"/>
              </a:ext>
            </a:extLst>
          </p:cNvPr>
          <p:cNvSpPr txBox="1"/>
          <p:nvPr/>
        </p:nvSpPr>
        <p:spPr>
          <a:xfrm>
            <a:off x="6904228" y="1931727"/>
            <a:ext cx="1246909" cy="830997"/>
          </a:xfrm>
          <a:prstGeom prst="rect">
            <a:avLst/>
          </a:prstGeom>
          <a:noFill/>
          <a:ln w="571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B565528-F8D8-C2E0-9544-64B43C439919}"/>
              </a:ext>
            </a:extLst>
          </p:cNvPr>
          <p:cNvSpPr txBox="1"/>
          <p:nvPr/>
        </p:nvSpPr>
        <p:spPr>
          <a:xfrm>
            <a:off x="6248664" y="2671918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A4CA5DA-43CC-9421-1190-40606DC44588}"/>
              </a:ext>
            </a:extLst>
          </p:cNvPr>
          <p:cNvSpPr txBox="1"/>
          <p:nvPr/>
        </p:nvSpPr>
        <p:spPr>
          <a:xfrm>
            <a:off x="6889051" y="2689778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5  4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92A530B2-BF2A-3777-07C5-8B024098EE75}"/>
              </a:ext>
            </a:extLst>
          </p:cNvPr>
          <p:cNvCxnSpPr>
            <a:cxnSpLocks/>
          </p:cNvCxnSpPr>
          <p:nvPr/>
        </p:nvCxnSpPr>
        <p:spPr>
          <a:xfrm>
            <a:off x="6787453" y="2641048"/>
            <a:ext cx="1882411" cy="0"/>
          </a:xfrm>
          <a:prstGeom prst="line">
            <a:avLst/>
          </a:prstGeom>
          <a:ln w="85725"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51F03251-51FF-E913-41F4-A19E31737BE4}"/>
              </a:ext>
            </a:extLst>
          </p:cNvPr>
          <p:cNvCxnSpPr>
            <a:cxnSpLocks/>
          </p:cNvCxnSpPr>
          <p:nvPr/>
        </p:nvCxnSpPr>
        <p:spPr>
          <a:xfrm>
            <a:off x="6821322" y="2641050"/>
            <a:ext cx="3511" cy="861865"/>
          </a:xfrm>
          <a:prstGeom prst="line">
            <a:avLst/>
          </a:prstGeom>
          <a:ln w="85725"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2B323FD6-BFBF-3B35-1C65-DA4F69FFD553}"/>
              </a:ext>
            </a:extLst>
          </p:cNvPr>
          <p:cNvSpPr txBox="1"/>
          <p:nvPr/>
        </p:nvSpPr>
        <p:spPr>
          <a:xfrm>
            <a:off x="7225289" y="2592319"/>
            <a:ext cx="1246909" cy="646331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36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02E1D16-7A09-5FC7-849C-1A8DBEE5180A}"/>
              </a:ext>
            </a:extLst>
          </p:cNvPr>
          <p:cNvSpPr txBox="1"/>
          <p:nvPr/>
        </p:nvSpPr>
        <p:spPr>
          <a:xfrm>
            <a:off x="7575333" y="1931730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B391BB06-87F4-5076-634B-B06E0E351C76}"/>
              </a:ext>
            </a:extLst>
          </p:cNvPr>
          <p:cNvSpPr txBox="1">
            <a:spLocks/>
          </p:cNvSpPr>
          <p:nvPr/>
        </p:nvSpPr>
        <p:spPr>
          <a:xfrm>
            <a:off x="2313546" y="122889"/>
            <a:ext cx="7870236" cy="101704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Other methods</a:t>
            </a:r>
          </a:p>
        </p:txBody>
      </p:sp>
      <p:sp>
        <p:nvSpPr>
          <p:cNvPr id="10" name="Isosceles Triangle 9">
            <a:extLst>
              <a:ext uri="{FF2B5EF4-FFF2-40B4-BE49-F238E27FC236}">
                <a16:creationId xmlns:a16="http://schemas.microsoft.com/office/drawing/2014/main" id="{5C34C105-DBB1-D756-4CD6-26738677314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9943F63-8E37-E762-CF8E-B4A409057B1F}"/>
              </a:ext>
            </a:extLst>
          </p:cNvPr>
          <p:cNvSpPr txBox="1"/>
          <p:nvPr/>
        </p:nvSpPr>
        <p:spPr>
          <a:xfrm>
            <a:off x="969" y="112165"/>
            <a:ext cx="1560042" cy="40011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DISCUSS</a:t>
            </a:r>
          </a:p>
        </p:txBody>
      </p:sp>
    </p:spTree>
    <p:extLst>
      <p:ext uri="{BB962C8B-B14F-4D97-AF65-F5344CB8AC3E}">
        <p14:creationId xmlns:p14="http://schemas.microsoft.com/office/powerpoint/2010/main" val="31494836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13" grpId="0" animBg="1"/>
      <p:bldP spid="17" grpId="0" animBg="1"/>
      <p:bldP spid="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15</a:t>
            </a:fld>
            <a:endParaRPr lang="en-UK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646BB1F-FE23-ED8D-1979-69EDAA643057}"/>
              </a:ext>
            </a:extLst>
          </p:cNvPr>
          <p:cNvSpPr txBox="1"/>
          <p:nvPr/>
        </p:nvSpPr>
        <p:spPr>
          <a:xfrm>
            <a:off x="2063167" y="1916992"/>
            <a:ext cx="1246909" cy="830997"/>
          </a:xfrm>
          <a:prstGeom prst="rect">
            <a:avLst/>
          </a:prstGeom>
          <a:noFill/>
          <a:ln w="571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C374A23-577B-B2B3-D1FB-601D602EFDDB}"/>
              </a:ext>
            </a:extLst>
          </p:cNvPr>
          <p:cNvSpPr txBox="1"/>
          <p:nvPr/>
        </p:nvSpPr>
        <p:spPr>
          <a:xfrm>
            <a:off x="1304135" y="2688851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09AD791-B9E6-55BF-7C76-FC24AB7199A2}"/>
              </a:ext>
            </a:extLst>
          </p:cNvPr>
          <p:cNvSpPr txBox="1"/>
          <p:nvPr/>
        </p:nvSpPr>
        <p:spPr>
          <a:xfrm>
            <a:off x="1944522" y="2706711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4  6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F971340B-8DEA-A70C-936C-58C756A71736}"/>
              </a:ext>
            </a:extLst>
          </p:cNvPr>
          <p:cNvCxnSpPr>
            <a:cxnSpLocks/>
          </p:cNvCxnSpPr>
          <p:nvPr/>
        </p:nvCxnSpPr>
        <p:spPr>
          <a:xfrm>
            <a:off x="1842924" y="2657981"/>
            <a:ext cx="1882411" cy="0"/>
          </a:xfrm>
          <a:prstGeom prst="line">
            <a:avLst/>
          </a:prstGeom>
          <a:ln w="85725"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F6815F6D-BAD0-DE5C-C47B-EEC043FF807A}"/>
              </a:ext>
            </a:extLst>
          </p:cNvPr>
          <p:cNvCxnSpPr>
            <a:cxnSpLocks/>
          </p:cNvCxnSpPr>
          <p:nvPr/>
        </p:nvCxnSpPr>
        <p:spPr>
          <a:xfrm>
            <a:off x="1876793" y="2657983"/>
            <a:ext cx="3511" cy="861865"/>
          </a:xfrm>
          <a:prstGeom prst="line">
            <a:avLst/>
          </a:prstGeom>
          <a:ln w="85725"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F960E679-9592-8809-56CD-7164ABBC6066}"/>
              </a:ext>
            </a:extLst>
          </p:cNvPr>
          <p:cNvSpPr txBox="1"/>
          <p:nvPr/>
        </p:nvSpPr>
        <p:spPr>
          <a:xfrm>
            <a:off x="6904228" y="1931727"/>
            <a:ext cx="1246909" cy="830997"/>
          </a:xfrm>
          <a:prstGeom prst="rect">
            <a:avLst/>
          </a:prstGeom>
          <a:noFill/>
          <a:ln w="571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B565528-F8D8-C2E0-9544-64B43C439919}"/>
              </a:ext>
            </a:extLst>
          </p:cNvPr>
          <p:cNvSpPr txBox="1"/>
          <p:nvPr/>
        </p:nvSpPr>
        <p:spPr>
          <a:xfrm>
            <a:off x="6248664" y="2671918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A4CA5DA-43CC-9421-1190-40606DC44588}"/>
              </a:ext>
            </a:extLst>
          </p:cNvPr>
          <p:cNvSpPr txBox="1"/>
          <p:nvPr/>
        </p:nvSpPr>
        <p:spPr>
          <a:xfrm>
            <a:off x="6889051" y="2689778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4  6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D6D0E8D-B7F8-6C9A-54C1-3C2B56864FE4}"/>
              </a:ext>
            </a:extLst>
          </p:cNvPr>
          <p:cNvGrpSpPr/>
          <p:nvPr/>
        </p:nvGrpSpPr>
        <p:grpSpPr>
          <a:xfrm>
            <a:off x="6787453" y="2641048"/>
            <a:ext cx="1221460" cy="861867"/>
            <a:chOff x="6787453" y="2641048"/>
            <a:chExt cx="1221460" cy="861867"/>
          </a:xfrm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92A530B2-BF2A-3777-07C5-8B024098EE75}"/>
                </a:ext>
              </a:extLst>
            </p:cNvPr>
            <p:cNvCxnSpPr>
              <a:cxnSpLocks/>
            </p:cNvCxnSpPr>
            <p:nvPr/>
          </p:nvCxnSpPr>
          <p:spPr>
            <a:xfrm>
              <a:off x="6787453" y="2641048"/>
              <a:ext cx="1221460" cy="0"/>
            </a:xfrm>
            <a:prstGeom prst="line">
              <a:avLst/>
            </a:prstGeom>
            <a:ln w="85725"/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51F03251-51FF-E913-41F4-A19E31737BE4}"/>
                </a:ext>
              </a:extLst>
            </p:cNvPr>
            <p:cNvCxnSpPr>
              <a:cxnSpLocks/>
            </p:cNvCxnSpPr>
            <p:nvPr/>
          </p:nvCxnSpPr>
          <p:spPr>
            <a:xfrm>
              <a:off x="6821322" y="2641050"/>
              <a:ext cx="3511" cy="861865"/>
            </a:xfrm>
            <a:prstGeom prst="line">
              <a:avLst/>
            </a:prstGeom>
            <a:ln w="85725"/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102E1D16-7A09-5FC7-849C-1A8DBEE5180A}"/>
              </a:ext>
            </a:extLst>
          </p:cNvPr>
          <p:cNvSpPr txBox="1"/>
          <p:nvPr/>
        </p:nvSpPr>
        <p:spPr>
          <a:xfrm>
            <a:off x="7463026" y="1931730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4EF11E6-C1A3-E1EA-ACDF-FC8EFA87EA7E}"/>
              </a:ext>
            </a:extLst>
          </p:cNvPr>
          <p:cNvSpPr txBox="1"/>
          <p:nvPr/>
        </p:nvSpPr>
        <p:spPr>
          <a:xfrm>
            <a:off x="6925996" y="4206846"/>
            <a:ext cx="1246909" cy="830997"/>
          </a:xfrm>
          <a:prstGeom prst="rect">
            <a:avLst/>
          </a:prstGeom>
          <a:noFill/>
          <a:ln w="571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D331B57-4BE8-6008-C465-290A04DF7270}"/>
              </a:ext>
            </a:extLst>
          </p:cNvPr>
          <p:cNvSpPr txBox="1"/>
          <p:nvPr/>
        </p:nvSpPr>
        <p:spPr>
          <a:xfrm>
            <a:off x="6270432" y="4947037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6AB0D2F-20EE-01EC-3399-5BC1E107AC28}"/>
              </a:ext>
            </a:extLst>
          </p:cNvPr>
          <p:cNvSpPr txBox="1"/>
          <p:nvPr/>
        </p:nvSpPr>
        <p:spPr>
          <a:xfrm>
            <a:off x="6910819" y="4964897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4  6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C9591FF4-8861-93C3-3B67-155EE5549395}"/>
              </a:ext>
            </a:extLst>
          </p:cNvPr>
          <p:cNvGrpSpPr/>
          <p:nvPr/>
        </p:nvGrpSpPr>
        <p:grpSpPr>
          <a:xfrm>
            <a:off x="6809221" y="4916167"/>
            <a:ext cx="1882411" cy="861867"/>
            <a:chOff x="6809221" y="4916167"/>
            <a:chExt cx="1882411" cy="861867"/>
          </a:xfrm>
        </p:grpSpPr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105A190A-93ED-7619-736A-BA9DD5D6BBED}"/>
                </a:ext>
              </a:extLst>
            </p:cNvPr>
            <p:cNvCxnSpPr>
              <a:cxnSpLocks/>
            </p:cNvCxnSpPr>
            <p:nvPr/>
          </p:nvCxnSpPr>
          <p:spPr>
            <a:xfrm>
              <a:off x="6809221" y="4916167"/>
              <a:ext cx="1882411" cy="0"/>
            </a:xfrm>
            <a:prstGeom prst="line">
              <a:avLst/>
            </a:prstGeom>
            <a:ln w="85725"/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9E7695DC-F449-930D-9C74-4EF209F7B2FE}"/>
                </a:ext>
              </a:extLst>
            </p:cNvPr>
            <p:cNvCxnSpPr>
              <a:cxnSpLocks/>
            </p:cNvCxnSpPr>
            <p:nvPr/>
          </p:nvCxnSpPr>
          <p:spPr>
            <a:xfrm>
              <a:off x="6843090" y="4916169"/>
              <a:ext cx="3511" cy="861865"/>
            </a:xfrm>
            <a:prstGeom prst="line">
              <a:avLst/>
            </a:prstGeom>
            <a:ln w="85725"/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65EDFE80-24F5-6978-30FD-99523D1C9028}"/>
              </a:ext>
            </a:extLst>
          </p:cNvPr>
          <p:cNvSpPr txBox="1"/>
          <p:nvPr/>
        </p:nvSpPr>
        <p:spPr>
          <a:xfrm>
            <a:off x="8008913" y="4879695"/>
            <a:ext cx="1246909" cy="646331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36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75B428AD-86B5-4744-93E7-D052B96904A4}"/>
              </a:ext>
            </a:extLst>
          </p:cNvPr>
          <p:cNvSpPr txBox="1"/>
          <p:nvPr/>
        </p:nvSpPr>
        <p:spPr>
          <a:xfrm>
            <a:off x="7484794" y="4206849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710BA8A-41EE-06D9-19DD-485AC84FB3D4}"/>
              </a:ext>
            </a:extLst>
          </p:cNvPr>
          <p:cNvSpPr txBox="1"/>
          <p:nvPr/>
        </p:nvSpPr>
        <p:spPr>
          <a:xfrm>
            <a:off x="7985441" y="4945563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400" b="1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0</a:t>
            </a:r>
            <a:endParaRPr lang="en-GB" sz="4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221470D-4557-B4C0-4BFC-D144D8D744A7}"/>
              </a:ext>
            </a:extLst>
          </p:cNvPr>
          <p:cNvSpPr txBox="1"/>
          <p:nvPr/>
        </p:nvSpPr>
        <p:spPr>
          <a:xfrm>
            <a:off x="7985441" y="4187512"/>
            <a:ext cx="153307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5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B062C6E8-47CF-1F57-8853-0DA37B895004}"/>
              </a:ext>
            </a:extLst>
          </p:cNvPr>
          <p:cNvSpPr txBox="1"/>
          <p:nvPr/>
        </p:nvSpPr>
        <p:spPr>
          <a:xfrm>
            <a:off x="8116157" y="1939499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 2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6E8AD23A-EB1C-1425-83DE-5EA19DAAFCF8}"/>
              </a:ext>
            </a:extLst>
          </p:cNvPr>
          <p:cNvSpPr txBox="1">
            <a:spLocks/>
          </p:cNvSpPr>
          <p:nvPr/>
        </p:nvSpPr>
        <p:spPr>
          <a:xfrm>
            <a:off x="3191431" y="122889"/>
            <a:ext cx="7870236" cy="101704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Dealing with remainders (1)</a:t>
            </a:r>
          </a:p>
        </p:txBody>
      </p:sp>
      <p:sp>
        <p:nvSpPr>
          <p:cNvPr id="10" name="Isosceles Triangle 9">
            <a:extLst>
              <a:ext uri="{FF2B5EF4-FFF2-40B4-BE49-F238E27FC236}">
                <a16:creationId xmlns:a16="http://schemas.microsoft.com/office/drawing/2014/main" id="{302BF9CF-3FCA-6833-B840-0178D25C5E3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EEB4744-3463-E1F7-F083-B2E08CB76C8F}"/>
              </a:ext>
            </a:extLst>
          </p:cNvPr>
          <p:cNvSpPr txBox="1"/>
          <p:nvPr/>
        </p:nvSpPr>
        <p:spPr>
          <a:xfrm>
            <a:off x="969" y="112165"/>
            <a:ext cx="1560042" cy="40011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DISCUSS</a:t>
            </a:r>
          </a:p>
        </p:txBody>
      </p:sp>
    </p:spTree>
    <p:extLst>
      <p:ext uri="{BB962C8B-B14F-4D97-AF65-F5344CB8AC3E}">
        <p14:creationId xmlns:p14="http://schemas.microsoft.com/office/powerpoint/2010/main" val="31385124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13" grpId="0" animBg="1"/>
      <p:bldP spid="21" grpId="0" animBg="1"/>
      <p:bldP spid="18" grpId="0" animBg="1"/>
      <p:bldP spid="19" grpId="0" animBg="1"/>
      <p:bldP spid="20" grpId="0" animBg="1"/>
      <p:bldP spid="25" grpId="0" animBg="1"/>
      <p:bldP spid="26" grpId="0" animBg="1"/>
      <p:bldP spid="27" grpId="0"/>
      <p:bldP spid="28" grpId="0" animBg="1"/>
      <p:bldP spid="3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16</a:t>
            </a:fld>
            <a:endParaRPr lang="en-UK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646BB1F-FE23-ED8D-1979-69EDAA643057}"/>
              </a:ext>
            </a:extLst>
          </p:cNvPr>
          <p:cNvSpPr txBox="1"/>
          <p:nvPr/>
        </p:nvSpPr>
        <p:spPr>
          <a:xfrm>
            <a:off x="2063167" y="1916992"/>
            <a:ext cx="1246909" cy="830997"/>
          </a:xfrm>
          <a:prstGeom prst="rect">
            <a:avLst/>
          </a:prstGeom>
          <a:noFill/>
          <a:ln w="571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C374A23-577B-B2B3-D1FB-601D602EFDDB}"/>
              </a:ext>
            </a:extLst>
          </p:cNvPr>
          <p:cNvSpPr txBox="1"/>
          <p:nvPr/>
        </p:nvSpPr>
        <p:spPr>
          <a:xfrm>
            <a:off x="1304135" y="2688851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09AD791-B9E6-55BF-7C76-FC24AB7199A2}"/>
              </a:ext>
            </a:extLst>
          </p:cNvPr>
          <p:cNvSpPr txBox="1"/>
          <p:nvPr/>
        </p:nvSpPr>
        <p:spPr>
          <a:xfrm>
            <a:off x="1944522" y="2706711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4  5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F971340B-8DEA-A70C-936C-58C756A71736}"/>
              </a:ext>
            </a:extLst>
          </p:cNvPr>
          <p:cNvCxnSpPr>
            <a:cxnSpLocks/>
          </p:cNvCxnSpPr>
          <p:nvPr/>
        </p:nvCxnSpPr>
        <p:spPr>
          <a:xfrm>
            <a:off x="1842924" y="2657981"/>
            <a:ext cx="1882411" cy="0"/>
          </a:xfrm>
          <a:prstGeom prst="line">
            <a:avLst/>
          </a:prstGeom>
          <a:ln w="85725"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F6815F6D-BAD0-DE5C-C47B-EEC043FF807A}"/>
              </a:ext>
            </a:extLst>
          </p:cNvPr>
          <p:cNvCxnSpPr>
            <a:cxnSpLocks/>
          </p:cNvCxnSpPr>
          <p:nvPr/>
        </p:nvCxnSpPr>
        <p:spPr>
          <a:xfrm>
            <a:off x="1876793" y="2657983"/>
            <a:ext cx="3511" cy="861865"/>
          </a:xfrm>
          <a:prstGeom prst="line">
            <a:avLst/>
          </a:prstGeom>
          <a:ln w="85725"/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F960E679-9592-8809-56CD-7164ABBC6066}"/>
              </a:ext>
            </a:extLst>
          </p:cNvPr>
          <p:cNvSpPr txBox="1"/>
          <p:nvPr/>
        </p:nvSpPr>
        <p:spPr>
          <a:xfrm>
            <a:off x="6904228" y="1931727"/>
            <a:ext cx="1246909" cy="830997"/>
          </a:xfrm>
          <a:prstGeom prst="rect">
            <a:avLst/>
          </a:prstGeom>
          <a:noFill/>
          <a:ln w="571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B565528-F8D8-C2E0-9544-64B43C439919}"/>
              </a:ext>
            </a:extLst>
          </p:cNvPr>
          <p:cNvSpPr txBox="1"/>
          <p:nvPr/>
        </p:nvSpPr>
        <p:spPr>
          <a:xfrm>
            <a:off x="6248664" y="2671918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A4CA5DA-43CC-9421-1190-40606DC44588}"/>
              </a:ext>
            </a:extLst>
          </p:cNvPr>
          <p:cNvSpPr txBox="1"/>
          <p:nvPr/>
        </p:nvSpPr>
        <p:spPr>
          <a:xfrm>
            <a:off x="6889051" y="2689778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4  5</a:t>
            </a: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270AF63-49A3-FF37-1827-0160FBD5DF3E}"/>
              </a:ext>
            </a:extLst>
          </p:cNvPr>
          <p:cNvGrpSpPr/>
          <p:nvPr/>
        </p:nvGrpSpPr>
        <p:grpSpPr>
          <a:xfrm>
            <a:off x="6787453" y="2641048"/>
            <a:ext cx="2446601" cy="861867"/>
            <a:chOff x="6787453" y="2641048"/>
            <a:chExt cx="2446601" cy="861867"/>
          </a:xfrm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92A530B2-BF2A-3777-07C5-8B024098EE75}"/>
                </a:ext>
              </a:extLst>
            </p:cNvPr>
            <p:cNvCxnSpPr>
              <a:cxnSpLocks/>
            </p:cNvCxnSpPr>
            <p:nvPr/>
          </p:nvCxnSpPr>
          <p:spPr>
            <a:xfrm>
              <a:off x="6787453" y="2641048"/>
              <a:ext cx="2446601" cy="0"/>
            </a:xfrm>
            <a:prstGeom prst="line">
              <a:avLst/>
            </a:prstGeom>
            <a:ln w="85725"/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51F03251-51FF-E913-41F4-A19E31737BE4}"/>
                </a:ext>
              </a:extLst>
            </p:cNvPr>
            <p:cNvCxnSpPr>
              <a:cxnSpLocks/>
            </p:cNvCxnSpPr>
            <p:nvPr/>
          </p:nvCxnSpPr>
          <p:spPr>
            <a:xfrm>
              <a:off x="6821322" y="2641050"/>
              <a:ext cx="3511" cy="861865"/>
            </a:xfrm>
            <a:prstGeom prst="line">
              <a:avLst/>
            </a:prstGeom>
            <a:ln w="85725"/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2B323FD6-BFBF-3B35-1C65-DA4F69FFD553}"/>
              </a:ext>
            </a:extLst>
          </p:cNvPr>
          <p:cNvSpPr txBox="1"/>
          <p:nvPr/>
        </p:nvSpPr>
        <p:spPr>
          <a:xfrm>
            <a:off x="7987145" y="2604576"/>
            <a:ext cx="1246909" cy="646331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36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02E1D16-7A09-5FC7-849C-1A8DBEE5180A}"/>
              </a:ext>
            </a:extLst>
          </p:cNvPr>
          <p:cNvSpPr txBox="1"/>
          <p:nvPr/>
        </p:nvSpPr>
        <p:spPr>
          <a:xfrm>
            <a:off x="7463026" y="1931730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77E768E-6633-B8AD-6FC1-2EA6C8A236DE}"/>
              </a:ext>
            </a:extLst>
          </p:cNvPr>
          <p:cNvSpPr txBox="1"/>
          <p:nvPr/>
        </p:nvSpPr>
        <p:spPr>
          <a:xfrm>
            <a:off x="7954598" y="2713620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400" b="1" dirty="0"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0</a:t>
            </a:r>
            <a:endParaRPr lang="en-GB" sz="4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9A6996A-50DC-4A13-43A5-A51C416E2247}"/>
              </a:ext>
            </a:extLst>
          </p:cNvPr>
          <p:cNvSpPr txBox="1"/>
          <p:nvPr/>
        </p:nvSpPr>
        <p:spPr>
          <a:xfrm>
            <a:off x="8249843" y="1912393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905355B-0CB6-D331-5D9C-3F83459E4A67}"/>
              </a:ext>
            </a:extLst>
          </p:cNvPr>
          <p:cNvSpPr txBox="1"/>
          <p:nvPr/>
        </p:nvSpPr>
        <p:spPr>
          <a:xfrm>
            <a:off x="7954598" y="1914376"/>
            <a:ext cx="1715495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GB" sz="44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en-GB" dirty="0">
              <a:solidFill>
                <a:srgbClr val="0070C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BA05904-F559-D32E-8D12-EF0154C4D6F5}"/>
              </a:ext>
            </a:extLst>
          </p:cNvPr>
          <p:cNvSpPr txBox="1"/>
          <p:nvPr/>
        </p:nvSpPr>
        <p:spPr>
          <a:xfrm>
            <a:off x="8776347" y="2725542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0</a:t>
            </a:r>
            <a:endParaRPr lang="en-GB" sz="4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472C7BE-A7AE-1876-F4D0-8D2B6DE89202}"/>
              </a:ext>
            </a:extLst>
          </p:cNvPr>
          <p:cNvSpPr txBox="1"/>
          <p:nvPr/>
        </p:nvSpPr>
        <p:spPr>
          <a:xfrm>
            <a:off x="8791524" y="1920419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FAE7C8C-53BD-FAB4-56E0-CC1AFC4ED2A8}"/>
              </a:ext>
            </a:extLst>
          </p:cNvPr>
          <p:cNvSpPr txBox="1"/>
          <p:nvPr/>
        </p:nvSpPr>
        <p:spPr>
          <a:xfrm>
            <a:off x="8558469" y="2579606"/>
            <a:ext cx="80277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1390A8F5-4AF2-9225-3C29-DCA306D32DFD}"/>
              </a:ext>
            </a:extLst>
          </p:cNvPr>
          <p:cNvSpPr txBox="1">
            <a:spLocks/>
          </p:cNvSpPr>
          <p:nvPr/>
        </p:nvSpPr>
        <p:spPr>
          <a:xfrm>
            <a:off x="2313546" y="136525"/>
            <a:ext cx="7870236" cy="101704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Dealing with remainders (2)</a:t>
            </a:r>
          </a:p>
        </p:txBody>
      </p:sp>
      <p:sp>
        <p:nvSpPr>
          <p:cNvPr id="23" name="Isosceles Triangle 22">
            <a:extLst>
              <a:ext uri="{FF2B5EF4-FFF2-40B4-BE49-F238E27FC236}">
                <a16:creationId xmlns:a16="http://schemas.microsoft.com/office/drawing/2014/main" id="{35B91A0C-1AE3-CCC9-081A-6921789965D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2C70449-3A32-24F5-EE7A-0E4E4DA81643}"/>
              </a:ext>
            </a:extLst>
          </p:cNvPr>
          <p:cNvSpPr txBox="1"/>
          <p:nvPr/>
        </p:nvSpPr>
        <p:spPr>
          <a:xfrm>
            <a:off x="969" y="112165"/>
            <a:ext cx="1560042" cy="40011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DISCUSS</a:t>
            </a:r>
          </a:p>
        </p:txBody>
      </p:sp>
    </p:spTree>
    <p:extLst>
      <p:ext uri="{BB962C8B-B14F-4D97-AF65-F5344CB8AC3E}">
        <p14:creationId xmlns:p14="http://schemas.microsoft.com/office/powerpoint/2010/main" val="1155443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 animBg="1"/>
      <p:bldP spid="13" grpId="0" animBg="1"/>
      <p:bldP spid="17" grpId="0" animBg="1"/>
      <p:bldP spid="21" grpId="0" animBg="1"/>
      <p:bldP spid="9" grpId="0"/>
      <p:bldP spid="10" grpId="0" animBg="1"/>
      <p:bldP spid="22" grpId="0"/>
      <p:bldP spid="19" grpId="0"/>
      <p:bldP spid="20" grpId="0" animBg="1"/>
      <p:bldP spid="26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17</a:t>
            </a:fld>
            <a:endParaRPr lang="en-UK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71D1CA7-AA1D-281B-4FDD-E01F6A26C534}"/>
              </a:ext>
            </a:extLst>
          </p:cNvPr>
          <p:cNvSpPr txBox="1">
            <a:spLocks/>
          </p:cNvSpPr>
          <p:nvPr/>
        </p:nvSpPr>
        <p:spPr>
          <a:xfrm>
            <a:off x="2631593" y="111299"/>
            <a:ext cx="5904808" cy="1017047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K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Estimating </a:t>
            </a:r>
            <a:r>
              <a:rPr lang="en-SG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r>
              <a:rPr lang="en-UK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nswers</a:t>
            </a:r>
            <a:r>
              <a:rPr lang="en-GB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(1)</a:t>
            </a: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306CF63-E6F7-9C82-7D53-EB00ADA7F5E7}"/>
              </a:ext>
            </a:extLst>
          </p:cNvPr>
          <p:cNvSpPr txBox="1"/>
          <p:nvPr/>
        </p:nvSpPr>
        <p:spPr>
          <a:xfrm>
            <a:off x="1071551" y="1037741"/>
            <a:ext cx="10850571" cy="13646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GB" sz="3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GB" sz="4400" b="1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83</a:t>
            </a:r>
            <a:r>
              <a:rPr lang="en-GB" sz="4400" b="1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÷ 11 = ? </a:t>
            </a:r>
            <a:endParaRPr lang="en-GB" sz="4400" b="1" dirty="0">
              <a:solidFill>
                <a:srgbClr val="40404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E1340D7E-B7D9-1E82-FA85-7E3642279DB4}"/>
              </a:ext>
            </a:extLst>
          </p:cNvPr>
          <p:cNvSpPr/>
          <p:nvPr/>
        </p:nvSpPr>
        <p:spPr>
          <a:xfrm>
            <a:off x="6096000" y="1227289"/>
            <a:ext cx="5463844" cy="1274064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is a sensible estimate for the answer?</a:t>
            </a:r>
          </a:p>
          <a:p>
            <a:endParaRPr lang="en-GB" sz="3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Speech Bubble: Rectangle 6">
            <a:extLst>
              <a:ext uri="{FF2B5EF4-FFF2-40B4-BE49-F238E27FC236}">
                <a16:creationId xmlns:a16="http://schemas.microsoft.com/office/drawing/2014/main" id="{D008965E-B964-8DB1-AD38-5EF39AADAE48}"/>
              </a:ext>
            </a:extLst>
          </p:cNvPr>
          <p:cNvSpPr/>
          <p:nvPr/>
        </p:nvSpPr>
        <p:spPr>
          <a:xfrm>
            <a:off x="772067" y="2594764"/>
            <a:ext cx="4092757" cy="1863436"/>
          </a:xfrm>
          <a:prstGeom prst="wedgeRectCallout">
            <a:avLst>
              <a:gd name="adj1" fmla="val -49268"/>
              <a:gd name="adj2" fmla="val 85548"/>
            </a:avLst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80 ÷ 10 = 8 </a:t>
            </a:r>
          </a:p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So, the answer should be around 8</a:t>
            </a:r>
          </a:p>
        </p:txBody>
      </p:sp>
      <p:sp>
        <p:nvSpPr>
          <p:cNvPr id="8" name="Speech Bubble: Rectangle 7">
            <a:extLst>
              <a:ext uri="{FF2B5EF4-FFF2-40B4-BE49-F238E27FC236}">
                <a16:creationId xmlns:a16="http://schemas.microsoft.com/office/drawing/2014/main" id="{F0FAFBB9-FF2A-70FA-91B5-27FA39C00185}"/>
              </a:ext>
            </a:extLst>
          </p:cNvPr>
          <p:cNvSpPr/>
          <p:nvPr/>
        </p:nvSpPr>
        <p:spPr>
          <a:xfrm>
            <a:off x="6096000" y="2709951"/>
            <a:ext cx="4092757" cy="1863436"/>
          </a:xfrm>
          <a:prstGeom prst="wedgeRectCallout">
            <a:avLst>
              <a:gd name="adj1" fmla="val 59057"/>
              <a:gd name="adj2" fmla="val 100418"/>
            </a:avLst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83 ÷ 10 = 8.3 </a:t>
            </a:r>
          </a:p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So, the answer should be around 8.3</a:t>
            </a: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09DD2BA4-18DE-C8C0-73AD-9FC93A0E8580}"/>
              </a:ext>
            </a:extLst>
          </p:cNvPr>
          <p:cNvSpPr/>
          <p:nvPr/>
        </p:nvSpPr>
        <p:spPr>
          <a:xfrm>
            <a:off x="2678534" y="4898956"/>
            <a:ext cx="5463844" cy="1274064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Which is the correct method?</a:t>
            </a:r>
          </a:p>
          <a:p>
            <a:endParaRPr lang="en-GB" sz="3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Isosceles Triangle 4">
            <a:extLst>
              <a:ext uri="{FF2B5EF4-FFF2-40B4-BE49-F238E27FC236}">
                <a16:creationId xmlns:a16="http://schemas.microsoft.com/office/drawing/2014/main" id="{4CFCB50B-2E93-99AA-8833-1A2292016BB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6DD6288-06AD-4297-4C0E-03F05389F4D9}"/>
              </a:ext>
            </a:extLst>
          </p:cNvPr>
          <p:cNvSpPr txBox="1"/>
          <p:nvPr/>
        </p:nvSpPr>
        <p:spPr>
          <a:xfrm>
            <a:off x="969" y="112165"/>
            <a:ext cx="1560042" cy="400110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EXPLORE</a:t>
            </a:r>
          </a:p>
        </p:txBody>
      </p:sp>
    </p:spTree>
    <p:extLst>
      <p:ext uri="{BB962C8B-B14F-4D97-AF65-F5344CB8AC3E}">
        <p14:creationId xmlns:p14="http://schemas.microsoft.com/office/powerpoint/2010/main" val="2950601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 animBg="1"/>
      <p:bldP spid="8" grpId="0" animBg="1"/>
      <p:bldP spid="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18</a:t>
            </a:fld>
            <a:endParaRPr lang="en-UK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71D1CA7-AA1D-281B-4FDD-E01F6A26C534}"/>
              </a:ext>
            </a:extLst>
          </p:cNvPr>
          <p:cNvSpPr txBox="1">
            <a:spLocks/>
          </p:cNvSpPr>
          <p:nvPr/>
        </p:nvSpPr>
        <p:spPr>
          <a:xfrm>
            <a:off x="3364078" y="116963"/>
            <a:ext cx="5463844" cy="1017047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K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Estimating </a:t>
            </a:r>
            <a:r>
              <a:rPr lang="en-SG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</a:t>
            </a:r>
            <a:r>
              <a:rPr lang="en-UK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nswers</a:t>
            </a:r>
            <a:r>
              <a:rPr lang="en-GB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(2)</a:t>
            </a: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306CF63-E6F7-9C82-7D53-EB00ADA7F5E7}"/>
              </a:ext>
            </a:extLst>
          </p:cNvPr>
          <p:cNvSpPr txBox="1"/>
          <p:nvPr/>
        </p:nvSpPr>
        <p:spPr>
          <a:xfrm>
            <a:off x="1071551" y="1037741"/>
            <a:ext cx="10850571" cy="13646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GB" sz="3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GB" sz="4400" b="1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123.2 ÷ </a:t>
            </a:r>
            <a:r>
              <a:rPr lang="en-GB" sz="4400" b="1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12.3</a:t>
            </a:r>
            <a:r>
              <a:rPr lang="en-GB" sz="4400" b="1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= ? </a:t>
            </a:r>
            <a:endParaRPr lang="en-GB" sz="4400" b="1" dirty="0">
              <a:solidFill>
                <a:srgbClr val="40404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E1340D7E-B7D9-1E82-FA85-7E3642279DB4}"/>
              </a:ext>
            </a:extLst>
          </p:cNvPr>
          <p:cNvSpPr/>
          <p:nvPr/>
        </p:nvSpPr>
        <p:spPr>
          <a:xfrm>
            <a:off x="6096000" y="1234636"/>
            <a:ext cx="5463844" cy="1274064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is a sensible estimate for the answer?</a:t>
            </a:r>
          </a:p>
          <a:p>
            <a:endParaRPr lang="en-GB" sz="3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Speech Bubble: Rectangle 6">
            <a:extLst>
              <a:ext uri="{FF2B5EF4-FFF2-40B4-BE49-F238E27FC236}">
                <a16:creationId xmlns:a16="http://schemas.microsoft.com/office/drawing/2014/main" id="{D008965E-B964-8DB1-AD38-5EF39AADAE48}"/>
              </a:ext>
            </a:extLst>
          </p:cNvPr>
          <p:cNvSpPr/>
          <p:nvPr/>
        </p:nvSpPr>
        <p:spPr>
          <a:xfrm>
            <a:off x="782951" y="2595521"/>
            <a:ext cx="4092757" cy="1863436"/>
          </a:xfrm>
          <a:prstGeom prst="wedgeRectCallout">
            <a:avLst>
              <a:gd name="adj1" fmla="val -49268"/>
              <a:gd name="adj2" fmla="val 85548"/>
            </a:avLst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120 ÷ 10 = 10 </a:t>
            </a:r>
          </a:p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So, the answer should be around 12</a:t>
            </a:r>
          </a:p>
        </p:txBody>
      </p:sp>
      <p:sp>
        <p:nvSpPr>
          <p:cNvPr id="8" name="Speech Bubble: Rectangle 7">
            <a:extLst>
              <a:ext uri="{FF2B5EF4-FFF2-40B4-BE49-F238E27FC236}">
                <a16:creationId xmlns:a16="http://schemas.microsoft.com/office/drawing/2014/main" id="{F0FAFBB9-FF2A-70FA-91B5-27FA39C00185}"/>
              </a:ext>
            </a:extLst>
          </p:cNvPr>
          <p:cNvSpPr/>
          <p:nvPr/>
        </p:nvSpPr>
        <p:spPr>
          <a:xfrm>
            <a:off x="6096000" y="2709951"/>
            <a:ext cx="4092757" cy="1863436"/>
          </a:xfrm>
          <a:prstGeom prst="wedgeRectCallout">
            <a:avLst>
              <a:gd name="adj1" fmla="val 59057"/>
              <a:gd name="adj2" fmla="val 100418"/>
            </a:avLst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100 ÷ 10 = 10 </a:t>
            </a:r>
          </a:p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So, the answer should be around 10 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189E18C8-C8DF-1FCC-1944-7FDF2FBE52A7}"/>
              </a:ext>
            </a:extLst>
          </p:cNvPr>
          <p:cNvSpPr/>
          <p:nvPr/>
        </p:nvSpPr>
        <p:spPr>
          <a:xfrm>
            <a:off x="2678534" y="4898956"/>
            <a:ext cx="5463844" cy="1274064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Which is the correct method?</a:t>
            </a:r>
          </a:p>
          <a:p>
            <a:endParaRPr lang="en-GB" sz="3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Isosceles Triangle 8">
            <a:extLst>
              <a:ext uri="{FF2B5EF4-FFF2-40B4-BE49-F238E27FC236}">
                <a16:creationId xmlns:a16="http://schemas.microsoft.com/office/drawing/2014/main" id="{7FC6134B-5E48-38E6-8E92-BAFDECCE896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6FD6F3A-BF37-BF1D-317A-6AFB45EECD53}"/>
              </a:ext>
            </a:extLst>
          </p:cNvPr>
          <p:cNvSpPr txBox="1"/>
          <p:nvPr/>
        </p:nvSpPr>
        <p:spPr>
          <a:xfrm>
            <a:off x="969" y="112165"/>
            <a:ext cx="1560042" cy="400110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EXPLORE</a:t>
            </a:r>
          </a:p>
        </p:txBody>
      </p:sp>
    </p:spTree>
    <p:extLst>
      <p:ext uri="{BB962C8B-B14F-4D97-AF65-F5344CB8AC3E}">
        <p14:creationId xmlns:p14="http://schemas.microsoft.com/office/powerpoint/2010/main" val="3765877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 animBg="1"/>
      <p:bldP spid="8" grpId="0" animBg="1"/>
      <p:bldP spid="5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19</a:t>
            </a:fld>
            <a:endParaRPr lang="en-UK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71D1CA7-AA1D-281B-4FDD-E01F6A26C534}"/>
              </a:ext>
            </a:extLst>
          </p:cNvPr>
          <p:cNvSpPr txBox="1">
            <a:spLocks/>
          </p:cNvSpPr>
          <p:nvPr/>
        </p:nvSpPr>
        <p:spPr>
          <a:xfrm>
            <a:off x="3075821" y="65502"/>
            <a:ext cx="6040357" cy="1017047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GB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Is the estimate sensible?</a:t>
            </a: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306CF63-E6F7-9C82-7D53-EB00ADA7F5E7}"/>
              </a:ext>
            </a:extLst>
          </p:cNvPr>
          <p:cNvSpPr txBox="1"/>
          <p:nvPr/>
        </p:nvSpPr>
        <p:spPr>
          <a:xfrm>
            <a:off x="1071551" y="1037741"/>
            <a:ext cx="10850571" cy="39446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GB" sz="28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just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GB" sz="2800" b="1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(a)</a:t>
            </a:r>
            <a:r>
              <a:rPr lang="en-GB" sz="2800" b="1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en-GB" sz="28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53 ÷ 11</a:t>
            </a:r>
          </a:p>
          <a:p>
            <a:pPr algn="just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</a:pPr>
            <a:endParaRPr lang="en-GB" sz="2800" dirty="0">
              <a:solidFill>
                <a:srgbClr val="404040"/>
              </a:solidFill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algn="just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GB" sz="2800" b="1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(b)</a:t>
            </a:r>
            <a:r>
              <a:rPr lang="en-GB" sz="2800" b="1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en-GB" sz="28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8.2 ÷ 1.9</a:t>
            </a:r>
          </a:p>
          <a:p>
            <a:pPr algn="just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</a:pPr>
            <a:endParaRPr lang="en-GB" sz="2800" dirty="0">
              <a:solidFill>
                <a:srgbClr val="404040"/>
              </a:solidFill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pPr algn="just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GB" sz="2800" b="1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(c)</a:t>
            </a:r>
            <a:r>
              <a:rPr lang="en-GB" sz="2800" b="1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 </a:t>
            </a:r>
            <a:r>
              <a:rPr lang="en-GB" sz="28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223 ÷ 1.8</a:t>
            </a:r>
            <a:endParaRPr lang="en-GB" sz="2800" dirty="0">
              <a:solidFill>
                <a:srgbClr val="404040"/>
              </a:solidFill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endParaRPr lang="en-UK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E1340D7E-B7D9-1E82-FA85-7E3642279DB4}"/>
              </a:ext>
            </a:extLst>
          </p:cNvPr>
          <p:cNvSpPr/>
          <p:nvPr/>
        </p:nvSpPr>
        <p:spPr>
          <a:xfrm>
            <a:off x="6426558" y="1345282"/>
            <a:ext cx="5133286" cy="1274064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is a sensible estimate for the answer?</a:t>
            </a:r>
          </a:p>
          <a:p>
            <a:endParaRPr lang="en-GB" sz="3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Isosceles Triangle 4">
            <a:extLst>
              <a:ext uri="{FF2B5EF4-FFF2-40B4-BE49-F238E27FC236}">
                <a16:creationId xmlns:a16="http://schemas.microsoft.com/office/drawing/2014/main" id="{C652C688-E613-8FD9-57EA-11DE5930C1B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922CD4E-43E3-BF88-0FC6-0542FCE8E230}"/>
              </a:ext>
            </a:extLst>
          </p:cNvPr>
          <p:cNvSpPr txBox="1"/>
          <p:nvPr/>
        </p:nvSpPr>
        <p:spPr>
          <a:xfrm>
            <a:off x="969" y="112165"/>
            <a:ext cx="1560042" cy="400110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EXPLORE</a:t>
            </a:r>
          </a:p>
        </p:txBody>
      </p:sp>
    </p:spTree>
    <p:extLst>
      <p:ext uri="{BB962C8B-B14F-4D97-AF65-F5344CB8AC3E}">
        <p14:creationId xmlns:p14="http://schemas.microsoft.com/office/powerpoint/2010/main" val="534716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2</a:t>
            </a:fld>
            <a:endParaRPr lang="en-UK" dirty="0"/>
          </a:p>
        </p:txBody>
      </p:sp>
      <p:sp>
        <p:nvSpPr>
          <p:cNvPr id="12" name="Isosceles Triangle 11">
            <a:extLst>
              <a:ext uri="{FF2B5EF4-FFF2-40B4-BE49-F238E27FC236}">
                <a16:creationId xmlns:a16="http://schemas.microsoft.com/office/drawing/2014/main" id="{3BC48BB1-3C2E-44DD-9D65-D2AF24FF2E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10494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F82D19D-1FB9-47B5-A87D-36C07F3B87C2}"/>
              </a:ext>
            </a:extLst>
          </p:cNvPr>
          <p:cNvSpPr txBox="1"/>
          <p:nvPr/>
        </p:nvSpPr>
        <p:spPr>
          <a:xfrm>
            <a:off x="10562" y="16916"/>
            <a:ext cx="1082193" cy="758996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YOUR </a:t>
            </a:r>
          </a:p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TURN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6C1452D-2609-FB7F-11D7-38BDF56E8C55}"/>
              </a:ext>
            </a:extLst>
          </p:cNvPr>
          <p:cNvSpPr txBox="1">
            <a:spLocks/>
          </p:cNvSpPr>
          <p:nvPr/>
        </p:nvSpPr>
        <p:spPr>
          <a:xfrm>
            <a:off x="2058614" y="112165"/>
            <a:ext cx="9144000" cy="1017047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023C168-117B-8F10-97E9-71EED296778F}"/>
              </a:ext>
            </a:extLst>
          </p:cNvPr>
          <p:cNvSpPr txBox="1"/>
          <p:nvPr/>
        </p:nvSpPr>
        <p:spPr>
          <a:xfrm>
            <a:off x="1993519" y="1062813"/>
            <a:ext cx="4943994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Work out the answers.</a:t>
            </a:r>
          </a:p>
          <a:p>
            <a:endParaRPr lang="en-GB" sz="3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GB" sz="3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</a:t>
            </a:r>
            <a:r>
              <a:rPr lang="en-GB" sz="3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341 × 2 = </a:t>
            </a:r>
          </a:p>
          <a:p>
            <a:endParaRPr lang="en-GB" sz="32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GB" sz="3200" b="1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2. </a:t>
            </a:r>
            <a:r>
              <a:rPr lang="en-GB" sz="3200" dirty="0">
                <a:solidFill>
                  <a:srgbClr val="00000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2 × 3.4 = </a:t>
            </a:r>
          </a:p>
          <a:p>
            <a:endParaRPr lang="en-GB" sz="3200" dirty="0">
              <a:solidFill>
                <a:srgbClr val="000000"/>
              </a:solidFill>
              <a:effectLst/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en-GB" sz="3200" b="1" dirty="0">
                <a:solidFill>
                  <a:srgbClr val="00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3. </a:t>
            </a:r>
            <a:r>
              <a:rPr lang="en-GB" sz="3200" dirty="0">
                <a:solidFill>
                  <a:srgbClr val="000000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4.6 × 7.3 =</a:t>
            </a:r>
          </a:p>
          <a:p>
            <a:endParaRPr lang="en-GB" sz="3200" dirty="0">
              <a:solidFill>
                <a:srgbClr val="000000"/>
              </a:solidFill>
              <a:latin typeface="Arial" panose="020B060402020202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endParaRPr lang="en-UK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F9173030-FEA6-9FDA-DACC-9629EA5000B6}"/>
                  </a:ext>
                </a:extLst>
              </p:cNvPr>
              <p:cNvSpPr txBox="1"/>
              <p:nvPr/>
            </p:nvSpPr>
            <p:spPr>
              <a:xfrm>
                <a:off x="6736497" y="1559420"/>
                <a:ext cx="4667133" cy="35394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endParaRPr lang="en-GB" sz="3200" dirty="0">
                  <a:solidFill>
                    <a:srgbClr val="000000"/>
                  </a:solidFill>
                  <a:latin typeface="Arial" panose="020B0604020202020204" pitchFamily="34" charset="0"/>
                  <a:ea typeface="Calibri" panose="020F0502020204030204" pitchFamily="34" charset="0"/>
                  <a:cs typeface="Arial" panose="020B0604020202020204" pitchFamily="34" charset="0"/>
                </a:endParaRPr>
              </a:p>
              <a:p>
                <a:r>
                  <a:rPr lang="en-GB" sz="3200" b="1" dirty="0">
                    <a:solidFill>
                      <a:srgbClr val="000000"/>
                    </a:solidFill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4. </a:t>
                </a:r>
                <a:r>
                  <a:rPr lang="en-GB" sz="3200" dirty="0">
                    <a:solidFill>
                      <a:srgbClr val="000000"/>
                    </a:solidFill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2 × </a:t>
                </a:r>
                <a:r>
                  <a:rPr lang="en-GB" sz="3200" dirty="0">
                    <a:solidFill>
                      <a:srgbClr val="000000"/>
                    </a:solidFill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? = 10</a:t>
                </a:r>
              </a:p>
              <a:p>
                <a:endParaRPr lang="en-GB" sz="3200" dirty="0">
                  <a:solidFill>
                    <a:srgbClr val="000000"/>
                  </a:solidFill>
                  <a:latin typeface="Arial" panose="020B0604020202020204" pitchFamily="34" charset="0"/>
                  <a:ea typeface="Calibri" panose="020F0502020204030204" pitchFamily="34" charset="0"/>
                  <a:cs typeface="Arial" panose="020B0604020202020204" pitchFamily="34" charset="0"/>
                </a:endParaRPr>
              </a:p>
              <a:p>
                <a:r>
                  <a:rPr lang="en-GB" sz="3200" b="1" dirty="0">
                    <a:solidFill>
                      <a:srgbClr val="000000"/>
                    </a:solidFill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5. </a:t>
                </a:r>
                <a:r>
                  <a:rPr lang="en-GB" sz="3200" dirty="0">
                    <a:solidFill>
                      <a:srgbClr val="000000"/>
                    </a:solidFill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2.8 × 6.1 </a:t>
                </a:r>
                <a14:m>
                  <m:oMath xmlns:m="http://schemas.openxmlformats.org/officeDocument/2006/math">
                    <m:r>
                      <a:rPr lang="en-GB" sz="3200" i="1" smtClean="0">
                        <a:solidFill>
                          <a:srgbClr val="000000"/>
                        </a:solidFill>
                        <a:effectLst/>
                        <a:latin typeface="Cambria Math" panose="02040503050406030204" pitchFamily="18" charset="0"/>
                        <a:ea typeface="Cambria Math" panose="02040503050406030204" pitchFamily="18" charset="0"/>
                        <a:cs typeface="Arial" panose="020B0604020202020204" pitchFamily="34" charset="0"/>
                      </a:rPr>
                      <m:t>≈</m:t>
                    </m:r>
                    <m:r>
                      <a:rPr lang="en-GB" sz="3200" b="0" i="1" smtClean="0">
                        <a:solidFill>
                          <a:srgbClr val="000000"/>
                        </a:solidFill>
                        <a:effectLst/>
                        <a:latin typeface="Cambria Math" panose="02040503050406030204" pitchFamily="18" charset="0"/>
                        <a:ea typeface="Cambria Math" panose="02040503050406030204" pitchFamily="18" charset="0"/>
                        <a:cs typeface="Arial" panose="020B0604020202020204" pitchFamily="34" charset="0"/>
                      </a:rPr>
                      <m:t> </m:t>
                    </m:r>
                  </m:oMath>
                </a14:m>
                <a:r>
                  <a:rPr lang="en-GB" sz="3200" dirty="0">
                    <a:solidFill>
                      <a:srgbClr val="404040"/>
                    </a:solidFill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 ? × ? </a:t>
                </a:r>
                <a:endParaRPr lang="en-SG" sz="3200" i="1" dirty="0">
                  <a:solidFill>
                    <a:srgbClr val="FF0000"/>
                  </a:solidFill>
                  <a:latin typeface="Cambria Math" panose="02040503050406030204" pitchFamily="18" charset="0"/>
                  <a:ea typeface="Cambria Math" panose="02040503050406030204" pitchFamily="18" charset="0"/>
                  <a:cs typeface="Arial" panose="020B0604020202020204" pitchFamily="34" charset="0"/>
                </a:endParaRPr>
              </a:p>
              <a:p>
                <a:endParaRPr lang="en-SG" sz="3200" i="1" dirty="0">
                  <a:solidFill>
                    <a:srgbClr val="FF0000"/>
                  </a:solidFill>
                  <a:latin typeface="Cambria Math" panose="02040503050406030204" pitchFamily="18" charset="0"/>
                  <a:ea typeface="Cambria Math" panose="02040503050406030204" pitchFamily="18" charset="0"/>
                  <a:cs typeface="Arial" panose="020B0604020202020204" pitchFamily="34" charset="0"/>
                </a:endParaRPr>
              </a:p>
              <a:p>
                <a14:m>
                  <m:oMath xmlns:m="http://schemas.openxmlformats.org/officeDocument/2006/math">
                    <m:r>
                      <a:rPr lang="en-SG" sz="3200" b="0" i="1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Arial" panose="020B0604020202020204" pitchFamily="34" charset="0"/>
                      </a:rPr>
                      <m:t>                        </m:t>
                    </m:r>
                    <m:r>
                      <a:rPr lang="en-GB" sz="320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Arial" panose="020B0604020202020204" pitchFamily="34" charset="0"/>
                      </a:rPr>
                      <m:t>≈</m:t>
                    </m:r>
                  </m:oMath>
                </a14:m>
                <a:r>
                  <a:rPr lang="en-GB" sz="3200" dirty="0">
                    <a:solidFill>
                      <a:srgbClr val="404040"/>
                    </a:solidFill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 </a:t>
                </a:r>
              </a:p>
              <a:p>
                <a:endParaRPr lang="en-UK" sz="3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7" name="TextBox 6">
                <a:extLst>
                  <a:ext uri="{FF2B5EF4-FFF2-40B4-BE49-F238E27FC236}">
                    <a16:creationId xmlns:a16="http://schemas.microsoft.com/office/drawing/2014/main" id="{F9173030-FEA6-9FDA-DACC-9629EA5000B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736497" y="1559420"/>
                <a:ext cx="4667133" cy="3539430"/>
              </a:xfrm>
              <a:prstGeom prst="rect">
                <a:avLst/>
              </a:prstGeom>
              <a:blipFill>
                <a:blip r:embed="rId3"/>
                <a:stretch>
                  <a:fillRect l="-326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B7312168-26DC-26CB-E857-B182D14F196D}"/>
              </a:ext>
            </a:extLst>
          </p:cNvPr>
          <p:cNvSpPr/>
          <p:nvPr/>
        </p:nvSpPr>
        <p:spPr>
          <a:xfrm>
            <a:off x="1630018" y="5220553"/>
            <a:ext cx="9214533" cy="965584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Use any method you are comfortable with.</a:t>
            </a:r>
          </a:p>
          <a:p>
            <a:endParaRPr lang="en-GB" sz="3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7B9712B-6D97-D8B9-D936-0E8973547731}"/>
              </a:ext>
            </a:extLst>
          </p:cNvPr>
          <p:cNvSpPr txBox="1">
            <a:spLocks/>
          </p:cNvSpPr>
          <p:nvPr/>
        </p:nvSpPr>
        <p:spPr>
          <a:xfrm>
            <a:off x="2167179" y="112165"/>
            <a:ext cx="7870236" cy="101704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Recap on multiplication</a:t>
            </a:r>
          </a:p>
        </p:txBody>
      </p:sp>
    </p:spTree>
    <p:extLst>
      <p:ext uri="{BB962C8B-B14F-4D97-AF65-F5344CB8AC3E}">
        <p14:creationId xmlns:p14="http://schemas.microsoft.com/office/powerpoint/2010/main" val="193846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20</a:t>
            </a:fld>
            <a:endParaRPr lang="en-UK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71D1CA7-AA1D-281B-4FDD-E01F6A26C534}"/>
              </a:ext>
            </a:extLst>
          </p:cNvPr>
          <p:cNvSpPr txBox="1">
            <a:spLocks/>
          </p:cNvSpPr>
          <p:nvPr/>
        </p:nvSpPr>
        <p:spPr>
          <a:xfrm>
            <a:off x="2254687" y="142421"/>
            <a:ext cx="7682626" cy="1017047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GB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Using estimates to check answers</a:t>
            </a: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F306CF63-E6F7-9C82-7D53-EB00ADA7F5E7}"/>
                  </a:ext>
                </a:extLst>
              </p:cNvPr>
              <p:cNvSpPr txBox="1"/>
              <p:nvPr/>
            </p:nvSpPr>
            <p:spPr>
              <a:xfrm>
                <a:off x="1071551" y="1160185"/>
                <a:ext cx="10850571" cy="531837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>
                  <a:lnSpc>
                    <a:spcPct val="115000"/>
                  </a:lnSpc>
                  <a:spcBef>
                    <a:spcPts val="400"/>
                  </a:spcBef>
                  <a:spcAft>
                    <a:spcPts val="400"/>
                  </a:spcAft>
                </a:pPr>
                <a:r>
                  <a:rPr lang="en-GB" sz="2800" b="1" dirty="0">
                    <a:solidFill>
                      <a:srgbClr val="404040"/>
                    </a:solidFill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(a) </a:t>
                </a:r>
                <a:r>
                  <a:rPr lang="en-GB" sz="2800" dirty="0">
                    <a:solidFill>
                      <a:srgbClr val="404040"/>
                    </a:solidFill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53 ÷ 11 </a:t>
                </a:r>
                <a14:m>
                  <m:oMath xmlns:m="http://schemas.openxmlformats.org/officeDocument/2006/math">
                    <m:r>
                      <a:rPr lang="en-GB" sz="2800" i="1" smtClean="0">
                        <a:solidFill>
                          <a:srgbClr val="404040"/>
                        </a:solidFill>
                        <a:effectLst/>
                        <a:latin typeface="Cambria Math" panose="02040503050406030204" pitchFamily="18" charset="0"/>
                        <a:ea typeface="Cambria Math" panose="02040503050406030204" pitchFamily="18" charset="0"/>
                        <a:cs typeface="Times New Roman" panose="02020603050405020304" pitchFamily="18" charset="0"/>
                      </a:rPr>
                      <m:t>≈</m:t>
                    </m:r>
                  </m:oMath>
                </a14:m>
                <a:r>
                  <a:rPr lang="en-GB" sz="2800" dirty="0">
                    <a:solidFill>
                      <a:srgbClr val="404040"/>
                    </a:solidFill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 50 ÷ 10 </a:t>
                </a:r>
              </a:p>
              <a:p>
                <a:pPr algn="just">
                  <a:lnSpc>
                    <a:spcPct val="115000"/>
                  </a:lnSpc>
                  <a:spcBef>
                    <a:spcPts val="400"/>
                  </a:spcBef>
                  <a:spcAft>
                    <a:spcPts val="400"/>
                  </a:spcAft>
                </a:pPr>
                <a:r>
                  <a:rPr lang="en-GB" sz="2800" dirty="0">
                    <a:solidFill>
                      <a:srgbClr val="404040"/>
                    </a:solidFill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                  = 5</a:t>
                </a:r>
              </a:p>
              <a:p>
                <a:pPr algn="just">
                  <a:lnSpc>
                    <a:spcPct val="115000"/>
                  </a:lnSpc>
                  <a:spcBef>
                    <a:spcPts val="400"/>
                  </a:spcBef>
                  <a:spcAft>
                    <a:spcPts val="400"/>
                  </a:spcAft>
                </a:pPr>
                <a:endParaRPr lang="en-GB" sz="2800" b="1" dirty="0">
                  <a:solidFill>
                    <a:srgbClr val="404040"/>
                  </a:solidFill>
                  <a:latin typeface="Arial" panose="020B0604020202020204" pitchFamily="34" charset="0"/>
                  <a:ea typeface="Calibri" panose="020F0502020204030204" pitchFamily="34" charset="0"/>
                  <a:cs typeface="Arial" panose="020B0604020202020204" pitchFamily="34" charset="0"/>
                </a:endParaRPr>
              </a:p>
              <a:p>
                <a:pPr algn="just">
                  <a:lnSpc>
                    <a:spcPct val="115000"/>
                  </a:lnSpc>
                  <a:spcBef>
                    <a:spcPts val="400"/>
                  </a:spcBef>
                  <a:spcAft>
                    <a:spcPts val="400"/>
                  </a:spcAft>
                </a:pPr>
                <a:r>
                  <a:rPr lang="en-GB" sz="2800" b="1" dirty="0">
                    <a:solidFill>
                      <a:srgbClr val="404040"/>
                    </a:solidFill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(b) </a:t>
                </a:r>
                <a:r>
                  <a:rPr lang="en-GB" sz="2800" dirty="0">
                    <a:solidFill>
                      <a:srgbClr val="404040"/>
                    </a:solidFill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8.2 ÷ 1.9 </a:t>
                </a:r>
                <a14:m>
                  <m:oMath xmlns:m="http://schemas.openxmlformats.org/officeDocument/2006/math">
                    <m:r>
                      <a:rPr lang="en-GB" sz="2800" i="1" smtClean="0">
                        <a:solidFill>
                          <a:srgbClr val="404040"/>
                        </a:solidFill>
                        <a:effectLst/>
                        <a:latin typeface="Cambria Math" panose="02040503050406030204" pitchFamily="18" charset="0"/>
                        <a:ea typeface="Cambria Math" panose="02040503050406030204" pitchFamily="18" charset="0"/>
                        <a:cs typeface="Times New Roman" panose="02020603050405020304" pitchFamily="18" charset="0"/>
                      </a:rPr>
                      <m:t>≈</m:t>
                    </m:r>
                  </m:oMath>
                </a14:m>
                <a:r>
                  <a:rPr lang="en-GB" sz="2800" dirty="0">
                    <a:solidFill>
                      <a:srgbClr val="404040"/>
                    </a:solidFill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 8 ÷ 2 </a:t>
                </a:r>
              </a:p>
              <a:p>
                <a:pPr algn="just">
                  <a:lnSpc>
                    <a:spcPct val="115000"/>
                  </a:lnSpc>
                  <a:spcBef>
                    <a:spcPts val="400"/>
                  </a:spcBef>
                  <a:spcAft>
                    <a:spcPts val="400"/>
                  </a:spcAft>
                </a:pPr>
                <a:r>
                  <a:rPr lang="en-GB" sz="2800" dirty="0">
                    <a:solidFill>
                      <a:srgbClr val="404040"/>
                    </a:solidFill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                    = 4</a:t>
                </a:r>
              </a:p>
              <a:p>
                <a:pPr algn="just">
                  <a:lnSpc>
                    <a:spcPct val="115000"/>
                  </a:lnSpc>
                  <a:spcBef>
                    <a:spcPts val="400"/>
                  </a:spcBef>
                  <a:spcAft>
                    <a:spcPts val="400"/>
                  </a:spcAft>
                </a:pPr>
                <a:endParaRPr lang="en-GB" sz="2800" b="1" dirty="0">
                  <a:solidFill>
                    <a:srgbClr val="404040"/>
                  </a:solidFill>
                  <a:latin typeface="Arial" panose="020B0604020202020204" pitchFamily="34" charset="0"/>
                  <a:ea typeface="Calibri" panose="020F0502020204030204" pitchFamily="34" charset="0"/>
                  <a:cs typeface="Arial" panose="020B0604020202020204" pitchFamily="34" charset="0"/>
                </a:endParaRPr>
              </a:p>
              <a:p>
                <a:pPr algn="just">
                  <a:lnSpc>
                    <a:spcPct val="115000"/>
                  </a:lnSpc>
                  <a:spcBef>
                    <a:spcPts val="400"/>
                  </a:spcBef>
                  <a:spcAft>
                    <a:spcPts val="400"/>
                  </a:spcAft>
                </a:pPr>
                <a:r>
                  <a:rPr lang="en-GB" sz="2800" b="1" dirty="0">
                    <a:solidFill>
                      <a:srgbClr val="404040"/>
                    </a:solidFill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(c) </a:t>
                </a:r>
                <a:r>
                  <a:rPr lang="en-GB" sz="2800" dirty="0">
                    <a:solidFill>
                      <a:srgbClr val="404040"/>
                    </a:solidFill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223 ÷ 1.8 </a:t>
                </a:r>
                <a14:m>
                  <m:oMath xmlns:m="http://schemas.openxmlformats.org/officeDocument/2006/math">
                    <m:r>
                      <a:rPr lang="en-GB" sz="2800" i="1" smtClean="0">
                        <a:solidFill>
                          <a:srgbClr val="404040"/>
                        </a:solidFill>
                        <a:effectLst/>
                        <a:latin typeface="Cambria Math" panose="02040503050406030204" pitchFamily="18" charset="0"/>
                        <a:ea typeface="Cambria Math" panose="02040503050406030204" pitchFamily="18" charset="0"/>
                        <a:cs typeface="Times New Roman" panose="02020603050405020304" pitchFamily="18" charset="0"/>
                      </a:rPr>
                      <m:t>≈</m:t>
                    </m:r>
                  </m:oMath>
                </a14:m>
                <a:r>
                  <a:rPr lang="en-GB" sz="2800" dirty="0">
                    <a:solidFill>
                      <a:srgbClr val="404040"/>
                    </a:solidFill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 200 ÷ 2 </a:t>
                </a:r>
              </a:p>
              <a:p>
                <a:pPr algn="just">
                  <a:lnSpc>
                    <a:spcPct val="115000"/>
                  </a:lnSpc>
                  <a:spcBef>
                    <a:spcPts val="400"/>
                  </a:spcBef>
                  <a:spcAft>
                    <a:spcPts val="400"/>
                  </a:spcAft>
                </a:pPr>
                <a:r>
                  <a:rPr lang="en-GB" sz="2800" dirty="0">
                    <a:solidFill>
                      <a:srgbClr val="404040"/>
                    </a:solidFill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                      </a:t>
                </a:r>
                <a:r>
                  <a:rPr lang="en-GB" sz="2800" dirty="0">
                    <a:solidFill>
                      <a:srgbClr val="404040"/>
                    </a:solidFill>
                    <a:effectLst/>
                    <a:latin typeface="Arial" panose="020B0604020202020204" pitchFamily="34" charset="0"/>
                    <a:ea typeface="Calibri" panose="020F0502020204030204" pitchFamily="34" charset="0"/>
                    <a:cs typeface="Arial" panose="020B0604020202020204" pitchFamily="34" charset="0"/>
                  </a:rPr>
                  <a:t>= 100</a:t>
                </a:r>
              </a:p>
              <a:p>
                <a:endParaRPr lang="en-UK" sz="3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F306CF63-E6F7-9C82-7D53-EB00ADA7F5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71551" y="1160185"/>
                <a:ext cx="10850571" cy="5318379"/>
              </a:xfrm>
              <a:prstGeom prst="rect">
                <a:avLst/>
              </a:prstGeom>
              <a:blipFill>
                <a:blip r:embed="rId3"/>
                <a:stretch>
                  <a:fillRect l="-1180" t="-802"/>
                </a:stretch>
              </a:blipFill>
            </p:spPr>
            <p:txBody>
              <a:bodyPr/>
              <a:lstStyle/>
              <a:p>
                <a:r>
                  <a:rPr lang="en-SG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Isosceles Triangle 2">
            <a:extLst>
              <a:ext uri="{FF2B5EF4-FFF2-40B4-BE49-F238E27FC236}">
                <a16:creationId xmlns:a16="http://schemas.microsoft.com/office/drawing/2014/main" id="{6D2845AD-B3F3-1E92-D9FB-80E11C539E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-38118" y="-1535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505095F-57C9-285B-EA5C-7D4DF92FC21C}"/>
              </a:ext>
            </a:extLst>
          </p:cNvPr>
          <p:cNvSpPr txBox="1"/>
          <p:nvPr/>
        </p:nvSpPr>
        <p:spPr>
          <a:xfrm>
            <a:off x="-38118" y="117660"/>
            <a:ext cx="1592191" cy="461665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REVIEW</a:t>
            </a:r>
          </a:p>
        </p:txBody>
      </p:sp>
    </p:spTree>
    <p:extLst>
      <p:ext uri="{BB962C8B-B14F-4D97-AF65-F5344CB8AC3E}">
        <p14:creationId xmlns:p14="http://schemas.microsoft.com/office/powerpoint/2010/main" val="222964036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21</a:t>
            </a:fld>
            <a:endParaRPr lang="en-UK" dirty="0"/>
          </a:p>
        </p:txBody>
      </p:sp>
      <p:sp>
        <p:nvSpPr>
          <p:cNvPr id="22" name="Title 1">
            <a:extLst>
              <a:ext uri="{FF2B5EF4-FFF2-40B4-BE49-F238E27FC236}">
                <a16:creationId xmlns:a16="http://schemas.microsoft.com/office/drawing/2014/main" id="{02AABD48-7F62-174B-98BD-03D513E3B1A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464953" y="94797"/>
            <a:ext cx="5262093" cy="101600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K" sz="3600" b="1" i="0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Planning a </a:t>
            </a:r>
            <a:r>
              <a:rPr kumimoji="0" lang="en-SG" sz="3600" b="1" i="0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p</a:t>
            </a:r>
            <a:r>
              <a:rPr kumimoji="0" lang="en-UK" sz="3600" b="1" i="0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arty</a:t>
            </a:r>
            <a:r>
              <a:rPr kumimoji="0" lang="en-GB" sz="3600" b="1" i="0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 (1)</a:t>
            </a:r>
            <a:endParaRPr kumimoji="0" lang="en-UK" sz="3600" b="1" i="0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 panose="020B0604020202020204" pitchFamily="34" charset="0"/>
              <a:ea typeface="+mj-ea"/>
              <a:cs typeface="Arial" panose="020B0604020202020204" pitchFamily="34" charset="0"/>
            </a:endParaRP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0157EDFF-03E3-4687-9F8B-250C73C985F2}"/>
              </a:ext>
            </a:extLst>
          </p:cNvPr>
          <p:cNvSpPr/>
          <p:nvPr/>
        </p:nvSpPr>
        <p:spPr>
          <a:xfrm>
            <a:off x="1017674" y="4977245"/>
            <a:ext cx="4997468" cy="1201589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en-GB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Can you solve these with</a:t>
            </a:r>
            <a:b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 picture or a diagram?</a:t>
            </a:r>
          </a:p>
          <a:p>
            <a:pPr algn="ctr"/>
            <a:endParaRPr lang="en-GB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GB" sz="3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03A399E-A079-4972-986A-8F5EFC549EED}"/>
              </a:ext>
            </a:extLst>
          </p:cNvPr>
          <p:cNvSpPr txBox="1"/>
          <p:nvPr/>
        </p:nvSpPr>
        <p:spPr>
          <a:xfrm>
            <a:off x="992628" y="1118339"/>
            <a:ext cx="10850571" cy="38390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are having a party for your friend's birthday.</a:t>
            </a:r>
          </a:p>
          <a:p>
            <a:endParaRPr lang="en-GB" sz="2800" dirty="0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GB" sz="2800" b="1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1.</a:t>
            </a:r>
            <a:r>
              <a:rPr lang="en-GB" sz="2800" b="1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GB" sz="28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Put </a:t>
            </a:r>
            <a:r>
              <a:rPr lang="en-GB" sz="28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24 balloons equally on 8 tables. </a:t>
            </a:r>
          </a:p>
          <a:p>
            <a:pPr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GB" sz="28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   How many balloons will there be on each table?</a:t>
            </a:r>
            <a:endParaRPr lang="en-GB" sz="2800" dirty="0">
              <a:solidFill>
                <a:srgbClr val="40404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GB" sz="2800" b="1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GB" sz="28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Arrange</a:t>
            </a:r>
            <a:r>
              <a:rPr lang="en-GB" sz="2800" b="1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GB" sz="28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48</a:t>
            </a:r>
            <a:r>
              <a:rPr lang="en-GB" sz="28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glasses equally on 4 tables. </a:t>
            </a:r>
          </a:p>
          <a:p>
            <a:pPr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GB" sz="28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   How many will glasses there be on each table?   </a:t>
            </a:r>
            <a:endParaRPr lang="en-GB" sz="2800" dirty="0">
              <a:solidFill>
                <a:srgbClr val="40404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endParaRPr lang="en-UK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Isosceles Triangle 4">
            <a:extLst>
              <a:ext uri="{FF2B5EF4-FFF2-40B4-BE49-F238E27FC236}">
                <a16:creationId xmlns:a16="http://schemas.microsoft.com/office/drawing/2014/main" id="{1408FD84-E1FE-C9FB-D85C-BCFB08C0DA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-38118" y="-1535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196313C-A9A9-97FA-FE40-0386CA41D974}"/>
              </a:ext>
            </a:extLst>
          </p:cNvPr>
          <p:cNvSpPr txBox="1"/>
          <p:nvPr/>
        </p:nvSpPr>
        <p:spPr>
          <a:xfrm>
            <a:off x="-34486" y="94797"/>
            <a:ext cx="1082193" cy="758996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YOUR </a:t>
            </a:r>
          </a:p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TURN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F53CD25E-FBA5-77A1-D282-A23DAA4DFB4F}"/>
              </a:ext>
            </a:extLst>
          </p:cNvPr>
          <p:cNvSpPr/>
          <p:nvPr/>
        </p:nvSpPr>
        <p:spPr>
          <a:xfrm>
            <a:off x="6417914" y="4986491"/>
            <a:ext cx="4997468" cy="1201589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endParaRPr lang="en-GB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Can you use a different</a:t>
            </a:r>
            <a:b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method for each?</a:t>
            </a:r>
          </a:p>
          <a:p>
            <a:pPr algn="ctr"/>
            <a:endParaRPr lang="en-GB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GB" sz="3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8307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6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22</a:t>
            </a:fld>
            <a:endParaRPr lang="en-UK" dirty="0"/>
          </a:p>
        </p:txBody>
      </p:sp>
      <p:sp>
        <p:nvSpPr>
          <p:cNvPr id="12" name="Isosceles Triangle 11">
            <a:extLst>
              <a:ext uri="{FF2B5EF4-FFF2-40B4-BE49-F238E27FC236}">
                <a16:creationId xmlns:a16="http://schemas.microsoft.com/office/drawing/2014/main" id="{3BC48BB1-3C2E-44DD-9D65-D2AF24FF2E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F82D19D-1FB9-47B5-A87D-36C07F3B87C2}"/>
              </a:ext>
            </a:extLst>
          </p:cNvPr>
          <p:cNvSpPr txBox="1"/>
          <p:nvPr/>
        </p:nvSpPr>
        <p:spPr>
          <a:xfrm>
            <a:off x="10562" y="112166"/>
            <a:ext cx="1082193" cy="758996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YOUR </a:t>
            </a:r>
          </a:p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TURN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0A7FCDC-7700-6782-2F55-7310428D02D7}"/>
              </a:ext>
            </a:extLst>
          </p:cNvPr>
          <p:cNvSpPr txBox="1"/>
          <p:nvPr/>
        </p:nvSpPr>
        <p:spPr>
          <a:xfrm>
            <a:off x="1790815" y="1162177"/>
            <a:ext cx="916021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have 112 mini sausage rolls to share equally among</a:t>
            </a:r>
            <a:br>
              <a:rPr lang="en-GB" sz="2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8 tables. </a:t>
            </a:r>
          </a:p>
          <a:p>
            <a:r>
              <a:rPr lang="en-GB" sz="2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How many mini sausage rolls will you put on each table?</a:t>
            </a:r>
            <a:endParaRPr lang="en-UK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A17DFBD-8A97-65BA-188B-A2713A5BE981}"/>
              </a:ext>
            </a:extLst>
          </p:cNvPr>
          <p:cNvSpPr/>
          <p:nvPr/>
        </p:nvSpPr>
        <p:spPr>
          <a:xfrm>
            <a:off x="1051389" y="4741716"/>
            <a:ext cx="6521388" cy="1201589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Did the methods you used earlier work</a:t>
            </a:r>
            <a:b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with a 3-digit number?</a:t>
            </a:r>
          </a:p>
          <a:p>
            <a:endParaRPr lang="en-GB" sz="3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2785867C-52B1-6F0C-75C5-E9D6B54CEBF7}"/>
              </a:ext>
            </a:extLst>
          </p:cNvPr>
          <p:cNvSpPr txBox="1">
            <a:spLocks/>
          </p:cNvSpPr>
          <p:nvPr/>
        </p:nvSpPr>
        <p:spPr>
          <a:xfrm>
            <a:off x="3477296" y="94797"/>
            <a:ext cx="4906850" cy="101600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K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Planning a </a:t>
            </a:r>
            <a:r>
              <a:rPr lang="en-SG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  <a:r>
              <a:rPr lang="en-UK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arty</a:t>
            </a:r>
            <a:r>
              <a:rPr lang="en-GB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(2)</a:t>
            </a: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" name="Picture 7" descr="A photograph of two sausage rolls.">
            <a:extLst>
              <a:ext uri="{FF2B5EF4-FFF2-40B4-BE49-F238E27FC236}">
                <a16:creationId xmlns:a16="http://schemas.microsoft.com/office/drawing/2014/main" id="{C6110A91-0034-ED45-C677-94CDCE3CACB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908281" y="3035224"/>
            <a:ext cx="3708463" cy="28330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42350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23</a:t>
            </a:fld>
            <a:endParaRPr lang="en-UK" dirty="0"/>
          </a:p>
        </p:txBody>
      </p:sp>
      <p:sp>
        <p:nvSpPr>
          <p:cNvPr id="12" name="Isosceles Triangle 11">
            <a:extLst>
              <a:ext uri="{FF2B5EF4-FFF2-40B4-BE49-F238E27FC236}">
                <a16:creationId xmlns:a16="http://schemas.microsoft.com/office/drawing/2014/main" id="{3BC48BB1-3C2E-44DD-9D65-D2AF24FF2E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-284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F82D19D-1FB9-47B5-A87D-36C07F3B87C2}"/>
              </a:ext>
            </a:extLst>
          </p:cNvPr>
          <p:cNvSpPr txBox="1"/>
          <p:nvPr/>
        </p:nvSpPr>
        <p:spPr>
          <a:xfrm>
            <a:off x="10562" y="98311"/>
            <a:ext cx="1485729" cy="461665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REVIEW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99F595F-86F3-F161-6EC6-E64AB2B06C93}"/>
              </a:ext>
            </a:extLst>
          </p:cNvPr>
          <p:cNvSpPr txBox="1"/>
          <p:nvPr/>
        </p:nvSpPr>
        <p:spPr>
          <a:xfrm>
            <a:off x="1055526" y="2566170"/>
            <a:ext cx="69442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× 8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30C041E-E730-4DCC-0A08-585214CAA198}"/>
              </a:ext>
            </a:extLst>
          </p:cNvPr>
          <p:cNvSpPr txBox="1"/>
          <p:nvPr/>
        </p:nvSpPr>
        <p:spPr>
          <a:xfrm>
            <a:off x="677993" y="3629607"/>
            <a:ext cx="282913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Method 1</a:t>
            </a:r>
            <a:r>
              <a:rPr lang="en-GB" sz="2800" b="1" dirty="0">
                <a:solidFill>
                  <a:schemeClr val="accent6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</a:p>
          <a:p>
            <a:r>
              <a:rPr lang="en-GB" sz="28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112 ÷ 8 = 14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FC78165-CAE8-BE07-B45E-8AFF1422BBE3}"/>
              </a:ext>
            </a:extLst>
          </p:cNvPr>
          <p:cNvSpPr txBox="1"/>
          <p:nvPr/>
        </p:nvSpPr>
        <p:spPr>
          <a:xfrm>
            <a:off x="7960449" y="4690709"/>
            <a:ext cx="25755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96 ÷ 8 = 12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DDB6996-1232-E2CB-F1F1-D9FEC2844EA1}"/>
              </a:ext>
            </a:extLst>
          </p:cNvPr>
          <p:cNvSpPr txBox="1"/>
          <p:nvPr/>
        </p:nvSpPr>
        <p:spPr>
          <a:xfrm>
            <a:off x="7886068" y="5177732"/>
            <a:ext cx="189026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16 ÷ 8 =  2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48E2C26-F6E9-FBB1-2932-A15E19AA1DA9}"/>
              </a:ext>
            </a:extLst>
          </p:cNvPr>
          <p:cNvSpPr txBox="1"/>
          <p:nvPr/>
        </p:nvSpPr>
        <p:spPr>
          <a:xfrm>
            <a:off x="7886068" y="5680228"/>
            <a:ext cx="21718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112 ÷ 8 = 14</a:t>
            </a:r>
          </a:p>
        </p:txBody>
      </p:sp>
      <p:graphicFrame>
        <p:nvGraphicFramePr>
          <p:cNvPr id="3" name="Table 6">
            <a:extLst>
              <a:ext uri="{FF2B5EF4-FFF2-40B4-BE49-F238E27FC236}">
                <a16:creationId xmlns:a16="http://schemas.microsoft.com/office/drawing/2014/main" id="{E3065EAE-3F12-73C4-7F46-47E84F5E3F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9898562"/>
              </p:ext>
            </p:extLst>
          </p:nvPr>
        </p:nvGraphicFramePr>
        <p:xfrm>
          <a:off x="2091766" y="2474321"/>
          <a:ext cx="8128001" cy="914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61143">
                  <a:extLst>
                    <a:ext uri="{9D8B030D-6E8A-4147-A177-3AD203B41FA5}">
                      <a16:colId xmlns:a16="http://schemas.microsoft.com/office/drawing/2014/main" val="1416987632"/>
                    </a:ext>
                  </a:extLst>
                </a:gridCol>
                <a:gridCol w="1161143">
                  <a:extLst>
                    <a:ext uri="{9D8B030D-6E8A-4147-A177-3AD203B41FA5}">
                      <a16:colId xmlns:a16="http://schemas.microsoft.com/office/drawing/2014/main" val="3638961679"/>
                    </a:ext>
                  </a:extLst>
                </a:gridCol>
                <a:gridCol w="1161143">
                  <a:extLst>
                    <a:ext uri="{9D8B030D-6E8A-4147-A177-3AD203B41FA5}">
                      <a16:colId xmlns:a16="http://schemas.microsoft.com/office/drawing/2014/main" val="2982943755"/>
                    </a:ext>
                  </a:extLst>
                </a:gridCol>
                <a:gridCol w="1161143">
                  <a:extLst>
                    <a:ext uri="{9D8B030D-6E8A-4147-A177-3AD203B41FA5}">
                      <a16:colId xmlns:a16="http://schemas.microsoft.com/office/drawing/2014/main" val="653360334"/>
                    </a:ext>
                  </a:extLst>
                </a:gridCol>
                <a:gridCol w="1161143">
                  <a:extLst>
                    <a:ext uri="{9D8B030D-6E8A-4147-A177-3AD203B41FA5}">
                      <a16:colId xmlns:a16="http://schemas.microsoft.com/office/drawing/2014/main" val="1735803193"/>
                    </a:ext>
                  </a:extLst>
                </a:gridCol>
                <a:gridCol w="1161143">
                  <a:extLst>
                    <a:ext uri="{9D8B030D-6E8A-4147-A177-3AD203B41FA5}">
                      <a16:colId xmlns:a16="http://schemas.microsoft.com/office/drawing/2014/main" val="3644664131"/>
                    </a:ext>
                  </a:extLst>
                </a:gridCol>
                <a:gridCol w="1161143">
                  <a:extLst>
                    <a:ext uri="{9D8B030D-6E8A-4147-A177-3AD203B41FA5}">
                      <a16:colId xmlns:a16="http://schemas.microsoft.com/office/drawing/2014/main" val="52731523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316371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GB" sz="2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4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064383120"/>
                  </a:ext>
                </a:extLst>
              </a:tr>
            </a:tbl>
          </a:graphicData>
        </a:graphic>
      </p:graphicFrame>
      <p:sp>
        <p:nvSpPr>
          <p:cNvPr id="21" name="TextBox 20">
            <a:extLst>
              <a:ext uri="{FF2B5EF4-FFF2-40B4-BE49-F238E27FC236}">
                <a16:creationId xmlns:a16="http://schemas.microsoft.com/office/drawing/2014/main" id="{23F0A427-8BEE-42A3-AC1D-76DD79E8D8F3}"/>
              </a:ext>
            </a:extLst>
          </p:cNvPr>
          <p:cNvSpPr txBox="1"/>
          <p:nvPr/>
        </p:nvSpPr>
        <p:spPr>
          <a:xfrm>
            <a:off x="4025198" y="3684816"/>
            <a:ext cx="393525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Method 2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D798972F-D5AD-4613-B0D7-622D2505617A}"/>
              </a:ext>
            </a:extLst>
          </p:cNvPr>
          <p:cNvSpPr txBox="1"/>
          <p:nvPr/>
        </p:nvSpPr>
        <p:spPr>
          <a:xfrm>
            <a:off x="4021723" y="4675236"/>
            <a:ext cx="25755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32 ÷ 8 = 4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6E32AB9A-F2D6-4906-8871-4CF78104FB18}"/>
              </a:ext>
            </a:extLst>
          </p:cNvPr>
          <p:cNvSpPr txBox="1"/>
          <p:nvPr/>
        </p:nvSpPr>
        <p:spPr>
          <a:xfrm>
            <a:off x="4021723" y="5177732"/>
            <a:ext cx="25755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80 ÷ 8 = 10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73F3BA0-876E-4406-B6AA-1A2971FF58AC}"/>
              </a:ext>
            </a:extLst>
          </p:cNvPr>
          <p:cNvSpPr txBox="1"/>
          <p:nvPr/>
        </p:nvSpPr>
        <p:spPr>
          <a:xfrm>
            <a:off x="3983954" y="5680228"/>
            <a:ext cx="21718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112 ÷ 8 = 14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483C57B-5918-4107-84D3-7C23B91CE57D}"/>
              </a:ext>
            </a:extLst>
          </p:cNvPr>
          <p:cNvSpPr txBox="1"/>
          <p:nvPr/>
        </p:nvSpPr>
        <p:spPr>
          <a:xfrm>
            <a:off x="7886068" y="3629607"/>
            <a:ext cx="377834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Method 3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3DFE0D6-F21A-A8D3-F642-5D789F4D500B}"/>
              </a:ext>
            </a:extLst>
          </p:cNvPr>
          <p:cNvSpPr txBox="1"/>
          <p:nvPr/>
        </p:nvSpPr>
        <p:spPr>
          <a:xfrm>
            <a:off x="1790815" y="1039067"/>
            <a:ext cx="916021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have 112 mini sausage rolls to share equally among</a:t>
            </a:r>
            <a:br>
              <a:rPr lang="en-GB" sz="2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2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8 tables. </a:t>
            </a:r>
          </a:p>
          <a:p>
            <a:r>
              <a:rPr lang="en-GB" sz="28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How many mini sausage rolls will you put on each table?</a:t>
            </a:r>
            <a:endParaRPr lang="en-UK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55158CE-02F2-EA7E-9677-1438FE1B1FA9}"/>
              </a:ext>
            </a:extLst>
          </p:cNvPr>
          <p:cNvSpPr txBox="1"/>
          <p:nvPr/>
        </p:nvSpPr>
        <p:spPr>
          <a:xfrm>
            <a:off x="3956599" y="4235251"/>
            <a:ext cx="28291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112 = 32 + 80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FDA5700-024A-2525-88EB-D0F880ED337E}"/>
              </a:ext>
            </a:extLst>
          </p:cNvPr>
          <p:cNvSpPr txBox="1"/>
          <p:nvPr/>
        </p:nvSpPr>
        <p:spPr>
          <a:xfrm>
            <a:off x="7886068" y="4224411"/>
            <a:ext cx="28291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112 = 96 + 16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7673D0F-0033-88B5-294A-3ECE84686383}"/>
              </a:ext>
            </a:extLst>
          </p:cNvPr>
          <p:cNvSpPr txBox="1">
            <a:spLocks/>
          </p:cNvSpPr>
          <p:nvPr/>
        </p:nvSpPr>
        <p:spPr>
          <a:xfrm>
            <a:off x="3507124" y="94797"/>
            <a:ext cx="5103475" cy="101600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K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Planning a </a:t>
            </a:r>
            <a:r>
              <a:rPr lang="en-SG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  <a:r>
              <a:rPr lang="en-UK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arty</a:t>
            </a:r>
            <a:r>
              <a:rPr lang="en-GB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(3)</a:t>
            </a: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4671604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24</a:t>
            </a:fld>
            <a:endParaRPr lang="en-UK" dirty="0"/>
          </a:p>
        </p:txBody>
      </p:sp>
      <p:sp>
        <p:nvSpPr>
          <p:cNvPr id="12" name="Isosceles Triangle 11">
            <a:extLst>
              <a:ext uri="{FF2B5EF4-FFF2-40B4-BE49-F238E27FC236}">
                <a16:creationId xmlns:a16="http://schemas.microsoft.com/office/drawing/2014/main" id="{3BC48BB1-3C2E-44DD-9D65-D2AF24FF2E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F82D19D-1FB9-47B5-A87D-36C07F3B87C2}"/>
              </a:ext>
            </a:extLst>
          </p:cNvPr>
          <p:cNvSpPr txBox="1"/>
          <p:nvPr/>
        </p:nvSpPr>
        <p:spPr>
          <a:xfrm>
            <a:off x="10562" y="112166"/>
            <a:ext cx="1082193" cy="758996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YOUR </a:t>
            </a:r>
          </a:p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TURN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0A7FCDC-7700-6782-2F55-7310428D02D7}"/>
              </a:ext>
            </a:extLst>
          </p:cNvPr>
          <p:cNvSpPr txBox="1"/>
          <p:nvPr/>
        </p:nvSpPr>
        <p:spPr>
          <a:xfrm>
            <a:off x="1340461" y="1335897"/>
            <a:ext cx="6136319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Y</a:t>
            </a:r>
            <a:r>
              <a:rPr lang="en-GB" sz="32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ou need to place 147 cupcakes </a:t>
            </a:r>
            <a:r>
              <a:rPr lang="en-GB" sz="32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equally</a:t>
            </a:r>
            <a:r>
              <a:rPr lang="en-GB" sz="32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 on 4 trays.  </a:t>
            </a:r>
          </a:p>
          <a:p>
            <a:r>
              <a:rPr lang="en-GB" sz="32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How many cupcakes should you put on each tray?</a:t>
            </a:r>
            <a:endParaRPr lang="en-UK" sz="3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A17DFBD-8A97-65BA-188B-A2713A5BE981}"/>
              </a:ext>
            </a:extLst>
          </p:cNvPr>
          <p:cNvSpPr/>
          <p:nvPr/>
        </p:nvSpPr>
        <p:spPr>
          <a:xfrm>
            <a:off x="551658" y="4892291"/>
            <a:ext cx="5132956" cy="1201589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2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do you notice?</a:t>
            </a:r>
            <a:endParaRPr lang="en-GB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611AEAE8-A672-12AB-9A10-C68DE1F60790}"/>
              </a:ext>
            </a:extLst>
          </p:cNvPr>
          <p:cNvSpPr txBox="1">
            <a:spLocks/>
          </p:cNvSpPr>
          <p:nvPr/>
        </p:nvSpPr>
        <p:spPr>
          <a:xfrm>
            <a:off x="3740727" y="94797"/>
            <a:ext cx="4429908" cy="101600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K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Planning a </a:t>
            </a:r>
            <a:r>
              <a:rPr lang="en-SG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  <a:r>
              <a:rPr lang="en-UK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arty</a:t>
            </a:r>
            <a:r>
              <a:rPr lang="en-GB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(4)</a:t>
            </a: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" name="Picture 6" descr="A photograph of some cupcakes.">
            <a:extLst>
              <a:ext uri="{FF2B5EF4-FFF2-40B4-BE49-F238E27FC236}">
                <a16:creationId xmlns:a16="http://schemas.microsoft.com/office/drawing/2014/main" id="{1EBE4E0F-5667-BCA5-7F96-097DF18C09BB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476780" y="2223645"/>
            <a:ext cx="4281482" cy="28581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4199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25</a:t>
            </a:fld>
            <a:endParaRPr lang="en-UK" dirty="0"/>
          </a:p>
        </p:txBody>
      </p:sp>
      <p:sp>
        <p:nvSpPr>
          <p:cNvPr id="12" name="Isosceles Triangle 11">
            <a:extLst>
              <a:ext uri="{FF2B5EF4-FFF2-40B4-BE49-F238E27FC236}">
                <a16:creationId xmlns:a16="http://schemas.microsoft.com/office/drawing/2014/main" id="{3BC48BB1-3C2E-44DD-9D65-D2AF24FF2E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F82D19D-1FB9-47B5-A87D-36C07F3B87C2}"/>
              </a:ext>
            </a:extLst>
          </p:cNvPr>
          <p:cNvSpPr txBox="1"/>
          <p:nvPr/>
        </p:nvSpPr>
        <p:spPr>
          <a:xfrm>
            <a:off x="10562" y="112166"/>
            <a:ext cx="1082193" cy="758996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YOUR </a:t>
            </a:r>
          </a:p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TURN</a:t>
            </a:r>
          </a:p>
        </p:txBody>
      </p:sp>
      <p:grpSp>
        <p:nvGrpSpPr>
          <p:cNvPr id="18" name="Group 17" descr="Worksheet available icon">
            <a:extLst>
              <a:ext uri="{FF2B5EF4-FFF2-40B4-BE49-F238E27FC236}">
                <a16:creationId xmlns:a16="http://schemas.microsoft.com/office/drawing/2014/main" id="{F829BE98-8723-412A-A7EC-94B8C90B3E33}"/>
              </a:ext>
            </a:extLst>
          </p:cNvPr>
          <p:cNvGrpSpPr/>
          <p:nvPr/>
        </p:nvGrpSpPr>
        <p:grpSpPr>
          <a:xfrm>
            <a:off x="9495879" y="185395"/>
            <a:ext cx="2102384" cy="753403"/>
            <a:chOff x="9495879" y="211521"/>
            <a:chExt cx="2102384" cy="753403"/>
          </a:xfrm>
        </p:grpSpPr>
        <p:pic>
          <p:nvPicPr>
            <p:cNvPr id="19" name="Graphic 6" descr="Document">
              <a:extLst>
                <a:ext uri="{FF2B5EF4-FFF2-40B4-BE49-F238E27FC236}">
                  <a16:creationId xmlns:a16="http://schemas.microsoft.com/office/drawing/2014/main" id="{C7E7981D-5965-45BC-9305-693E1A6D14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844860" y="211521"/>
              <a:ext cx="753403" cy="753403"/>
            </a:xfrm>
            <a:prstGeom prst="rect">
              <a:avLst/>
            </a:prstGeom>
          </p:spPr>
        </p:pic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F725BA4D-B44C-44A3-AC6B-84C2B4A0D54B}"/>
                </a:ext>
              </a:extLst>
            </p:cNvPr>
            <p:cNvSpPr txBox="1"/>
            <p:nvPr/>
          </p:nvSpPr>
          <p:spPr>
            <a:xfrm>
              <a:off x="9495879" y="228785"/>
              <a:ext cx="2091590" cy="707886"/>
            </a:xfrm>
            <a:prstGeom prst="rect">
              <a:avLst/>
            </a:prstGeom>
            <a:noFill/>
            <a:ln w="38100">
              <a:solidFill>
                <a:schemeClr val="accent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GB" sz="2000" b="1" dirty="0">
                  <a:latin typeface="Arial" panose="020B0604020202020204" pitchFamily="34" charset="0"/>
                  <a:cs typeface="Arial" panose="020B0604020202020204" pitchFamily="34" charset="0"/>
                </a:rPr>
                <a:t>Handout</a:t>
              </a:r>
              <a:br>
                <a:rPr lang="en-GB" sz="2000" b="1" dirty="0">
                  <a:latin typeface="Arial" panose="020B0604020202020204" pitchFamily="34" charset="0"/>
                  <a:cs typeface="Arial" panose="020B0604020202020204" pitchFamily="34" charset="0"/>
                </a:rPr>
              </a:br>
              <a:r>
                <a:rPr lang="en-GB" sz="2000" b="1" dirty="0">
                  <a:latin typeface="Arial" panose="020B0604020202020204" pitchFamily="34" charset="0"/>
                  <a:cs typeface="Arial" panose="020B0604020202020204" pitchFamily="34" charset="0"/>
                </a:rPr>
                <a:t>available</a:t>
              </a: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30A7FCDC-7700-6782-2F55-7310428D02D7}"/>
              </a:ext>
            </a:extLst>
          </p:cNvPr>
          <p:cNvSpPr txBox="1"/>
          <p:nvPr/>
        </p:nvSpPr>
        <p:spPr>
          <a:xfrm>
            <a:off x="1105446" y="1831692"/>
            <a:ext cx="7233451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</a:pPr>
            <a:r>
              <a:rPr lang="en-GB" sz="2800" dirty="0">
                <a:latin typeface="Arial" panose="020B0604020202020204" pitchFamily="34" charset="0"/>
                <a:cs typeface="Arial" panose="020B0604020202020204" pitchFamily="34" charset="0"/>
              </a:rPr>
              <a:t>Check the working for each question.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en-GB" sz="2800" dirty="0">
                <a:latin typeface="Arial" panose="020B0604020202020204" pitchFamily="34" charset="0"/>
                <a:cs typeface="Arial" panose="020B0604020202020204" pitchFamily="34" charset="0"/>
              </a:rPr>
              <a:t>Spot the error each learner has made. 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endParaRPr lang="en-UK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1EF5BDD-E6F5-EA80-45AB-05CC9ECFCF6B}"/>
              </a:ext>
            </a:extLst>
          </p:cNvPr>
          <p:cNvSpPr txBox="1">
            <a:spLocks/>
          </p:cNvSpPr>
          <p:nvPr/>
        </p:nvSpPr>
        <p:spPr>
          <a:xfrm>
            <a:off x="3441540" y="48078"/>
            <a:ext cx="4897357" cy="1017047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GB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Spot the mistakes</a:t>
            </a: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602752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26</a:t>
            </a:fld>
            <a:endParaRPr lang="en-UK" dirty="0"/>
          </a:p>
        </p:txBody>
      </p:sp>
      <p:sp>
        <p:nvSpPr>
          <p:cNvPr id="12" name="Isosceles Triangle 11">
            <a:extLst>
              <a:ext uri="{FF2B5EF4-FFF2-40B4-BE49-F238E27FC236}">
                <a16:creationId xmlns:a16="http://schemas.microsoft.com/office/drawing/2014/main" id="{3BC48BB1-3C2E-44DD-9D65-D2AF24FF2E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F82D19D-1FB9-47B5-A87D-36C07F3B87C2}"/>
              </a:ext>
            </a:extLst>
          </p:cNvPr>
          <p:cNvSpPr txBox="1"/>
          <p:nvPr/>
        </p:nvSpPr>
        <p:spPr>
          <a:xfrm>
            <a:off x="-49770" y="80950"/>
            <a:ext cx="1730556" cy="461665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EXPLORE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0A7FCDC-7700-6782-2F55-7310428D02D7}"/>
              </a:ext>
            </a:extLst>
          </p:cNvPr>
          <p:cNvSpPr txBox="1"/>
          <p:nvPr/>
        </p:nvSpPr>
        <p:spPr>
          <a:xfrm>
            <a:off x="1215359" y="1273211"/>
            <a:ext cx="101362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Party hats cost 55p each.</a:t>
            </a:r>
            <a:br>
              <a:rPr lang="en-GB" sz="28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</a:br>
            <a:r>
              <a:rPr lang="en-GB" sz="28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You have set aside £15 to buy party hats.</a:t>
            </a:r>
          </a:p>
          <a:p>
            <a:r>
              <a:rPr lang="en-GB" sz="28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How ma</a:t>
            </a:r>
            <a:r>
              <a:rPr lang="en-GB" sz="28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ny party hats can you buy</a:t>
            </a:r>
            <a:r>
              <a:rPr lang="en-GB" sz="28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?</a:t>
            </a:r>
            <a:endParaRPr lang="en-UK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A17DFBD-8A97-65BA-188B-A2713A5BE981}"/>
              </a:ext>
            </a:extLst>
          </p:cNvPr>
          <p:cNvSpPr/>
          <p:nvPr/>
        </p:nvSpPr>
        <p:spPr>
          <a:xfrm>
            <a:off x="464280" y="4892291"/>
            <a:ext cx="5097276" cy="1201589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method will you use?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F9D32F17-84E5-8590-7151-F941422D83CC}"/>
              </a:ext>
            </a:extLst>
          </p:cNvPr>
          <p:cNvSpPr txBox="1">
            <a:spLocks/>
          </p:cNvSpPr>
          <p:nvPr/>
        </p:nvSpPr>
        <p:spPr>
          <a:xfrm>
            <a:off x="3100611" y="3308"/>
            <a:ext cx="5387215" cy="1017047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K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Planning a </a:t>
            </a:r>
            <a:r>
              <a:rPr lang="en-SG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  <a:r>
              <a:rPr lang="en-UK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arty</a:t>
            </a:r>
            <a:r>
              <a:rPr lang="en-GB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– hats</a:t>
            </a: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8" name="Picture 7" descr="A photograph of some party hats.">
            <a:extLst>
              <a:ext uri="{FF2B5EF4-FFF2-40B4-BE49-F238E27FC236}">
                <a16:creationId xmlns:a16="http://schemas.microsoft.com/office/drawing/2014/main" id="{EBE916E9-3ED2-596F-80DD-F56F46D716F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002049" y="2635895"/>
            <a:ext cx="3974592" cy="2650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99051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S" smtClean="0"/>
              <a:t>27</a:t>
            </a:fld>
            <a:endParaRPr lang="en-US" dirty="0"/>
          </a:p>
        </p:txBody>
      </p:sp>
      <p:sp>
        <p:nvSpPr>
          <p:cNvPr id="3" name="Speech Bubble: Rectangle 2">
            <a:extLst>
              <a:ext uri="{FF2B5EF4-FFF2-40B4-BE49-F238E27FC236}">
                <a16:creationId xmlns:a16="http://schemas.microsoft.com/office/drawing/2014/main" id="{25178BC4-14D5-FBB8-29CD-B29300C9CAC7}"/>
              </a:ext>
            </a:extLst>
          </p:cNvPr>
          <p:cNvSpPr/>
          <p:nvPr/>
        </p:nvSpPr>
        <p:spPr>
          <a:xfrm>
            <a:off x="7357643" y="3369168"/>
            <a:ext cx="2955524" cy="1605138"/>
          </a:xfrm>
          <a:prstGeom prst="wedgeRectCallout">
            <a:avLst>
              <a:gd name="adj1" fmla="val 59057"/>
              <a:gd name="adj2" fmla="val 100418"/>
            </a:avLst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15 wholes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F9DAFAD-F9FB-AB85-4A13-C60D4DFE1DB9}"/>
              </a:ext>
            </a:extLst>
          </p:cNvPr>
          <p:cNvSpPr txBox="1"/>
          <p:nvPr/>
        </p:nvSpPr>
        <p:spPr>
          <a:xfrm>
            <a:off x="7132838" y="2331405"/>
            <a:ext cx="295552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15 ÷ 0.55 = ?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itle 1">
            <a:extLst>
              <a:ext uri="{FF2B5EF4-FFF2-40B4-BE49-F238E27FC236}">
                <a16:creationId xmlns:a16="http://schemas.microsoft.com/office/drawing/2014/main" id="{2856E971-A701-BFBE-4776-343A664E382D}"/>
              </a:ext>
            </a:extLst>
          </p:cNvPr>
          <p:cNvSpPr txBox="1">
            <a:spLocks/>
          </p:cNvSpPr>
          <p:nvPr/>
        </p:nvSpPr>
        <p:spPr>
          <a:xfrm>
            <a:off x="2811761" y="13033"/>
            <a:ext cx="6323386" cy="1017047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UK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Planning a </a:t>
            </a:r>
            <a:r>
              <a:rPr lang="en-SG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</a:t>
            </a:r>
            <a:r>
              <a:rPr lang="en-UK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arty</a:t>
            </a:r>
            <a:r>
              <a:rPr lang="en-GB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– grouping </a:t>
            </a: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16054074-6602-F2C0-5EFF-C6ECBB4A923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0550159"/>
              </p:ext>
            </p:extLst>
          </p:nvPr>
        </p:nvGraphicFramePr>
        <p:xfrm>
          <a:off x="3121626" y="252054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1D566D60-A740-7CEC-A4DB-7E0D2DA4FC2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281170"/>
              </p:ext>
            </p:extLst>
          </p:nvPr>
        </p:nvGraphicFramePr>
        <p:xfrm>
          <a:off x="4369152" y="252054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BBECE6CB-71F1-E14B-31DC-0D1B9B60C3D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9538249"/>
              </p:ext>
            </p:extLst>
          </p:nvPr>
        </p:nvGraphicFramePr>
        <p:xfrm>
          <a:off x="5612038" y="251188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7ECC6181-0645-02ED-5D2E-718EF0D1BAA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9302690"/>
              </p:ext>
            </p:extLst>
          </p:nvPr>
        </p:nvGraphicFramePr>
        <p:xfrm>
          <a:off x="3121626" y="385403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587C949B-E6CD-1F19-D721-6E741B1BF17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8152253"/>
              </p:ext>
            </p:extLst>
          </p:nvPr>
        </p:nvGraphicFramePr>
        <p:xfrm>
          <a:off x="4369152" y="385403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A37E0275-B39E-1525-0AEC-CA5F6BC3CB1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4235182"/>
              </p:ext>
            </p:extLst>
          </p:nvPr>
        </p:nvGraphicFramePr>
        <p:xfrm>
          <a:off x="5612038" y="384537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AC87A271-3114-6BAD-0F21-6A50DFDA3E4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98710077"/>
              </p:ext>
            </p:extLst>
          </p:nvPr>
        </p:nvGraphicFramePr>
        <p:xfrm>
          <a:off x="3107129" y="512631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8F065F4E-6471-E3F0-DB6F-2D2AC7A0B50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6140473"/>
              </p:ext>
            </p:extLst>
          </p:nvPr>
        </p:nvGraphicFramePr>
        <p:xfrm>
          <a:off x="4354655" y="512631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5A6C8061-4F46-6DE9-24C8-053B486867D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3939918"/>
              </p:ext>
            </p:extLst>
          </p:nvPr>
        </p:nvGraphicFramePr>
        <p:xfrm>
          <a:off x="5597541" y="511765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D1477AF2-890F-62E4-9A4D-E0FF6F09848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7137538"/>
              </p:ext>
            </p:extLst>
          </p:nvPr>
        </p:nvGraphicFramePr>
        <p:xfrm>
          <a:off x="631307" y="251188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8" name="Table 17">
            <a:extLst>
              <a:ext uri="{FF2B5EF4-FFF2-40B4-BE49-F238E27FC236}">
                <a16:creationId xmlns:a16="http://schemas.microsoft.com/office/drawing/2014/main" id="{240AE645-37FC-EE23-AE88-2840EDB8587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2197886"/>
              </p:ext>
            </p:extLst>
          </p:nvPr>
        </p:nvGraphicFramePr>
        <p:xfrm>
          <a:off x="1878833" y="251188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1F37D5B0-9C50-B48D-5CF7-34A0463465A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5965047"/>
              </p:ext>
            </p:extLst>
          </p:nvPr>
        </p:nvGraphicFramePr>
        <p:xfrm>
          <a:off x="631307" y="384537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7C2C8F31-801D-E4E2-D0E3-F5177A102D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9275044"/>
              </p:ext>
            </p:extLst>
          </p:nvPr>
        </p:nvGraphicFramePr>
        <p:xfrm>
          <a:off x="1878833" y="384537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BEDEFDDF-A1BC-F8E9-15C8-77E47534C1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91624499"/>
              </p:ext>
            </p:extLst>
          </p:nvPr>
        </p:nvGraphicFramePr>
        <p:xfrm>
          <a:off x="616810" y="511765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2" name="Table 21">
            <a:extLst>
              <a:ext uri="{FF2B5EF4-FFF2-40B4-BE49-F238E27FC236}">
                <a16:creationId xmlns:a16="http://schemas.microsoft.com/office/drawing/2014/main" id="{5457FA59-8FCE-03C1-23F1-B1C5D080AB4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5770209"/>
              </p:ext>
            </p:extLst>
          </p:nvPr>
        </p:nvGraphicFramePr>
        <p:xfrm>
          <a:off x="1864336" y="511765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sp>
        <p:nvSpPr>
          <p:cNvPr id="23" name="Isosceles Triangle 22">
            <a:extLst>
              <a:ext uri="{FF2B5EF4-FFF2-40B4-BE49-F238E27FC236}">
                <a16:creationId xmlns:a16="http://schemas.microsoft.com/office/drawing/2014/main" id="{698A268E-0F3B-987B-E5B9-5294009236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B36307D-2C23-02D3-95D1-59E5D9A26792}"/>
              </a:ext>
            </a:extLst>
          </p:cNvPr>
          <p:cNvSpPr txBox="1"/>
          <p:nvPr/>
        </p:nvSpPr>
        <p:spPr>
          <a:xfrm>
            <a:off x="-49770" y="80950"/>
            <a:ext cx="1730556" cy="461665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EXPLORE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AF7992E-F1DD-473D-2DB4-D6E9671FABCD}"/>
              </a:ext>
            </a:extLst>
          </p:cNvPr>
          <p:cNvSpPr txBox="1"/>
          <p:nvPr/>
        </p:nvSpPr>
        <p:spPr>
          <a:xfrm>
            <a:off x="1148915" y="1093339"/>
            <a:ext cx="10136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Party hats cost 55p each.</a:t>
            </a:r>
            <a:b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</a:br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You have set aside £15 to buy party hats.</a:t>
            </a:r>
          </a:p>
          <a:p>
            <a:r>
              <a:rPr lang="en-GB" sz="24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How ma</a:t>
            </a:r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ny party hats can you buy</a:t>
            </a:r>
            <a:r>
              <a:rPr lang="en-GB" sz="24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?</a:t>
            </a:r>
            <a:endParaRPr lang="en-UK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4446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28</a:t>
            </a:fld>
            <a:endParaRPr lang="en-UK" dirty="0"/>
          </a:p>
        </p:txBody>
      </p:sp>
      <p:sp>
        <p:nvSpPr>
          <p:cNvPr id="6" name="Speech Bubble: Rectangle 5">
            <a:extLst>
              <a:ext uri="{FF2B5EF4-FFF2-40B4-BE49-F238E27FC236}">
                <a16:creationId xmlns:a16="http://schemas.microsoft.com/office/drawing/2014/main" id="{1938519B-2A98-E0F4-6620-79D2EE01C184}"/>
              </a:ext>
            </a:extLst>
          </p:cNvPr>
          <p:cNvSpPr/>
          <p:nvPr/>
        </p:nvSpPr>
        <p:spPr>
          <a:xfrm>
            <a:off x="7746435" y="2583380"/>
            <a:ext cx="2743200" cy="1605138"/>
          </a:xfrm>
          <a:prstGeom prst="wedgeRectCallout">
            <a:avLst>
              <a:gd name="adj1" fmla="val 59057"/>
              <a:gd name="adj2" fmla="val 100418"/>
            </a:avLst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0.55 of 1 whole 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0A34E633-D237-42EC-497D-D718D6A82405}"/>
              </a:ext>
            </a:extLst>
          </p:cNvPr>
          <p:cNvSpPr txBox="1">
            <a:spLocks/>
          </p:cNvSpPr>
          <p:nvPr/>
        </p:nvSpPr>
        <p:spPr>
          <a:xfrm>
            <a:off x="4595881" y="104588"/>
            <a:ext cx="3150554" cy="1017047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GB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 set of 0.55</a:t>
            </a: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2BA4FC57-D8DB-389F-6DAF-205630AD818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7424573"/>
              </p:ext>
            </p:extLst>
          </p:nvPr>
        </p:nvGraphicFramePr>
        <p:xfrm>
          <a:off x="3653731" y="252054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33D0723C-7AC4-8E76-EA72-AC040DF4A01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6569811"/>
              </p:ext>
            </p:extLst>
          </p:nvPr>
        </p:nvGraphicFramePr>
        <p:xfrm>
          <a:off x="4901257" y="252054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5B9B36A2-8F9C-5434-231A-01F9D31A70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47966037"/>
              </p:ext>
            </p:extLst>
          </p:nvPr>
        </p:nvGraphicFramePr>
        <p:xfrm>
          <a:off x="6144143" y="251188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1ACC930D-8ECA-3C5D-60FF-955CF62BCD7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9000854"/>
              </p:ext>
            </p:extLst>
          </p:nvPr>
        </p:nvGraphicFramePr>
        <p:xfrm>
          <a:off x="3653731" y="385403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8F836994-0792-6881-0A67-38328BC9B65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9631707"/>
              </p:ext>
            </p:extLst>
          </p:nvPr>
        </p:nvGraphicFramePr>
        <p:xfrm>
          <a:off x="4901257" y="385403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65C83AE2-261F-9884-E7C2-5E1830D3DE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7439633"/>
              </p:ext>
            </p:extLst>
          </p:nvPr>
        </p:nvGraphicFramePr>
        <p:xfrm>
          <a:off x="6144143" y="384537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482F6338-1808-D645-F88A-C0CB3583F68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2604092"/>
              </p:ext>
            </p:extLst>
          </p:nvPr>
        </p:nvGraphicFramePr>
        <p:xfrm>
          <a:off x="3639234" y="512631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4A02520E-E4D3-27CE-A635-AC2C0A6BD4E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7326635"/>
              </p:ext>
            </p:extLst>
          </p:nvPr>
        </p:nvGraphicFramePr>
        <p:xfrm>
          <a:off x="4886760" y="512631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DD1250F0-A5D1-E260-D65A-C47BE7F25A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2040519"/>
              </p:ext>
            </p:extLst>
          </p:nvPr>
        </p:nvGraphicFramePr>
        <p:xfrm>
          <a:off x="6145955" y="511765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8" name="Table 17">
            <a:extLst>
              <a:ext uri="{FF2B5EF4-FFF2-40B4-BE49-F238E27FC236}">
                <a16:creationId xmlns:a16="http://schemas.microsoft.com/office/drawing/2014/main" id="{AC39931F-FA7D-B93B-4084-2664FB3FDF4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1669441"/>
              </p:ext>
            </p:extLst>
          </p:nvPr>
        </p:nvGraphicFramePr>
        <p:xfrm>
          <a:off x="2410938" y="251188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B2936E98-67B1-D2E9-30A6-D5A60D398E7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2980936"/>
              </p:ext>
            </p:extLst>
          </p:nvPr>
        </p:nvGraphicFramePr>
        <p:xfrm>
          <a:off x="1163412" y="384537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4F221C9D-9DDA-9432-A12E-BE51D8DFBD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3542736"/>
              </p:ext>
            </p:extLst>
          </p:nvPr>
        </p:nvGraphicFramePr>
        <p:xfrm>
          <a:off x="2410938" y="384537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194F5BF5-B799-0588-4290-2A5A4FCD86A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0100140"/>
              </p:ext>
            </p:extLst>
          </p:nvPr>
        </p:nvGraphicFramePr>
        <p:xfrm>
          <a:off x="1148915" y="511765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2" name="Table 21">
            <a:extLst>
              <a:ext uri="{FF2B5EF4-FFF2-40B4-BE49-F238E27FC236}">
                <a16:creationId xmlns:a16="http://schemas.microsoft.com/office/drawing/2014/main" id="{537B8262-C3AA-CFEB-CD5D-76B432379E6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2576783"/>
              </p:ext>
            </p:extLst>
          </p:nvPr>
        </p:nvGraphicFramePr>
        <p:xfrm>
          <a:off x="2396441" y="511765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3" name="Table 22">
            <a:extLst>
              <a:ext uri="{FF2B5EF4-FFF2-40B4-BE49-F238E27FC236}">
                <a16:creationId xmlns:a16="http://schemas.microsoft.com/office/drawing/2014/main" id="{5880C744-4A37-5EF3-C4C7-E44B037AE64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6528675"/>
              </p:ext>
            </p:extLst>
          </p:nvPr>
        </p:nvGraphicFramePr>
        <p:xfrm>
          <a:off x="1163412" y="2498600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sp>
        <p:nvSpPr>
          <p:cNvPr id="17" name="Isosceles Triangle 16">
            <a:extLst>
              <a:ext uri="{FF2B5EF4-FFF2-40B4-BE49-F238E27FC236}">
                <a16:creationId xmlns:a16="http://schemas.microsoft.com/office/drawing/2014/main" id="{E89649E3-D2DD-773C-4A04-815D247A706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978A70F-10F0-260B-0672-4234130BD30A}"/>
              </a:ext>
            </a:extLst>
          </p:cNvPr>
          <p:cNvSpPr txBox="1"/>
          <p:nvPr/>
        </p:nvSpPr>
        <p:spPr>
          <a:xfrm>
            <a:off x="-49770" y="80950"/>
            <a:ext cx="1730556" cy="461665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EXPLORE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97EEF14D-47A8-8166-7307-3FA5D2D2F24A}"/>
              </a:ext>
            </a:extLst>
          </p:cNvPr>
          <p:cNvSpPr txBox="1"/>
          <p:nvPr/>
        </p:nvSpPr>
        <p:spPr>
          <a:xfrm>
            <a:off x="1148915" y="1147449"/>
            <a:ext cx="10136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Party hats cost 55p each.</a:t>
            </a:r>
            <a:b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</a:br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You have set aside £15 to buy party hats.</a:t>
            </a:r>
          </a:p>
          <a:p>
            <a:r>
              <a:rPr lang="en-GB" sz="24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How ma</a:t>
            </a:r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ny party hats can you buy</a:t>
            </a:r>
            <a:r>
              <a:rPr lang="en-GB" sz="24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?</a:t>
            </a:r>
            <a:endParaRPr lang="en-UK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8222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29</a:t>
            </a:fld>
            <a:endParaRPr lang="en-UK" dirty="0"/>
          </a:p>
        </p:txBody>
      </p:sp>
      <p:sp>
        <p:nvSpPr>
          <p:cNvPr id="12" name="Isosceles Triangle 11">
            <a:extLst>
              <a:ext uri="{FF2B5EF4-FFF2-40B4-BE49-F238E27FC236}">
                <a16:creationId xmlns:a16="http://schemas.microsoft.com/office/drawing/2014/main" id="{3BC48BB1-3C2E-44DD-9D65-D2AF24FF2E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F82D19D-1FB9-47B5-A87D-36C07F3B87C2}"/>
              </a:ext>
            </a:extLst>
          </p:cNvPr>
          <p:cNvSpPr txBox="1"/>
          <p:nvPr/>
        </p:nvSpPr>
        <p:spPr>
          <a:xfrm>
            <a:off x="10562" y="112166"/>
            <a:ext cx="1082193" cy="758996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YOUR </a:t>
            </a:r>
          </a:p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TURN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31E3C71-4870-BC64-D196-698CD6D686C2}"/>
                  </a:ext>
                </a:extLst>
              </p14:cNvPr>
              <p14:cNvContentPartPr/>
              <p14:nvPr/>
            </p14:nvContentPartPr>
            <p14:xfrm>
              <a:off x="2838438" y="4718344"/>
              <a:ext cx="360" cy="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31E3C71-4870-BC64-D196-698CD6D686C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829078" y="4708984"/>
                <a:ext cx="19080" cy="19080"/>
              </a:xfrm>
              <a:prstGeom prst="rect">
                <a:avLst/>
              </a:prstGeom>
            </p:spPr>
          </p:pic>
        </mc:Fallback>
      </mc:AlternateContent>
      <p:sp>
        <p:nvSpPr>
          <p:cNvPr id="6" name="Speech Bubble: Rectangle 5">
            <a:extLst>
              <a:ext uri="{FF2B5EF4-FFF2-40B4-BE49-F238E27FC236}">
                <a16:creationId xmlns:a16="http://schemas.microsoft.com/office/drawing/2014/main" id="{1938519B-2A98-E0F4-6620-79D2EE01C184}"/>
              </a:ext>
            </a:extLst>
          </p:cNvPr>
          <p:cNvSpPr/>
          <p:nvPr/>
        </p:nvSpPr>
        <p:spPr>
          <a:xfrm>
            <a:off x="7896406" y="2470958"/>
            <a:ext cx="3718450" cy="1605138"/>
          </a:xfrm>
          <a:prstGeom prst="wedgeRectCallout">
            <a:avLst>
              <a:gd name="adj1" fmla="val 41545"/>
              <a:gd name="adj2" fmla="val 111639"/>
            </a:avLst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 sets of ‘0.55’</a:t>
            </a:r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34BBD86A-D552-E361-EE28-CD4A2F02CC0A}"/>
              </a:ext>
            </a:extLst>
          </p:cNvPr>
          <p:cNvSpPr txBox="1">
            <a:spLocks/>
          </p:cNvSpPr>
          <p:nvPr/>
        </p:nvSpPr>
        <p:spPr>
          <a:xfrm>
            <a:off x="4595881" y="104588"/>
            <a:ext cx="3187152" cy="1017047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GB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 sets of 0.55</a:t>
            </a: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6269124D-C3B2-A9B3-83BE-6B15444D832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6833481"/>
              </p:ext>
            </p:extLst>
          </p:nvPr>
        </p:nvGraphicFramePr>
        <p:xfrm>
          <a:off x="3679162" y="252054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7E30DE32-35E9-CFA7-F70C-388C724D391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1086225"/>
              </p:ext>
            </p:extLst>
          </p:nvPr>
        </p:nvGraphicFramePr>
        <p:xfrm>
          <a:off x="4926688" y="252054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C726893E-F8B5-D987-EA48-A1AEF1AC109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0381061"/>
              </p:ext>
            </p:extLst>
          </p:nvPr>
        </p:nvGraphicFramePr>
        <p:xfrm>
          <a:off x="6169574" y="251188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57328C64-9A41-C807-18D1-0BD6172A7E5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7046265"/>
              </p:ext>
            </p:extLst>
          </p:nvPr>
        </p:nvGraphicFramePr>
        <p:xfrm>
          <a:off x="3679162" y="385403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CDD095DD-2984-1AB2-1D28-83B97FB889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7383596"/>
              </p:ext>
            </p:extLst>
          </p:nvPr>
        </p:nvGraphicFramePr>
        <p:xfrm>
          <a:off x="4926688" y="385403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24F2FE60-7F67-6F56-7349-0748741A45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9278498"/>
              </p:ext>
            </p:extLst>
          </p:nvPr>
        </p:nvGraphicFramePr>
        <p:xfrm>
          <a:off x="6169574" y="384537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5AFFCF75-7F24-742B-9F60-7004E44FC67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556250"/>
              </p:ext>
            </p:extLst>
          </p:nvPr>
        </p:nvGraphicFramePr>
        <p:xfrm>
          <a:off x="3664665" y="512631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6D215B9E-542D-3325-53E7-D471EEEC547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4314222"/>
              </p:ext>
            </p:extLst>
          </p:nvPr>
        </p:nvGraphicFramePr>
        <p:xfrm>
          <a:off x="4912191" y="512631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52F847DC-DCAA-B786-A955-87E04656FA8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3085423"/>
              </p:ext>
            </p:extLst>
          </p:nvPr>
        </p:nvGraphicFramePr>
        <p:xfrm>
          <a:off x="6155077" y="511765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2" name="Table 21">
            <a:extLst>
              <a:ext uri="{FF2B5EF4-FFF2-40B4-BE49-F238E27FC236}">
                <a16:creationId xmlns:a16="http://schemas.microsoft.com/office/drawing/2014/main" id="{8A1731E9-EA59-420A-4E2A-ADC5FFB7646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3340163"/>
              </p:ext>
            </p:extLst>
          </p:nvPr>
        </p:nvGraphicFramePr>
        <p:xfrm>
          <a:off x="1188843" y="384537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3" name="Table 22">
            <a:extLst>
              <a:ext uri="{FF2B5EF4-FFF2-40B4-BE49-F238E27FC236}">
                <a16:creationId xmlns:a16="http://schemas.microsoft.com/office/drawing/2014/main" id="{47DDC807-501B-4DD2-3A2B-6CF6FA1AF07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7818280"/>
              </p:ext>
            </p:extLst>
          </p:nvPr>
        </p:nvGraphicFramePr>
        <p:xfrm>
          <a:off x="2436369" y="384537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9EB91765-D5FA-4BA1-29F8-949E9CB7E0E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9970102"/>
              </p:ext>
            </p:extLst>
          </p:nvPr>
        </p:nvGraphicFramePr>
        <p:xfrm>
          <a:off x="1174346" y="511765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06E332D4-DB77-17C8-C3F9-71442D0743A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7488321"/>
              </p:ext>
            </p:extLst>
          </p:nvPr>
        </p:nvGraphicFramePr>
        <p:xfrm>
          <a:off x="2421872" y="511765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7" name="Table 26">
            <a:extLst>
              <a:ext uri="{FF2B5EF4-FFF2-40B4-BE49-F238E27FC236}">
                <a16:creationId xmlns:a16="http://schemas.microsoft.com/office/drawing/2014/main" id="{9E9391D9-2BE9-802C-3151-9BE5D12F6F1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192183"/>
              </p:ext>
            </p:extLst>
          </p:nvPr>
        </p:nvGraphicFramePr>
        <p:xfrm>
          <a:off x="1198607" y="2522161"/>
          <a:ext cx="1113940" cy="1066950"/>
        </p:xfrm>
        <a:graphic>
          <a:graphicData uri="http://schemas.openxmlformats.org/drawingml/2006/table">
            <a:tbl>
              <a:tblPr firstRow="1" firstCol="1" bandRow="1"/>
              <a:tblGrid>
                <a:gridCol w="111394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8" name="Table 27">
            <a:extLst>
              <a:ext uri="{FF2B5EF4-FFF2-40B4-BE49-F238E27FC236}">
                <a16:creationId xmlns:a16="http://schemas.microsoft.com/office/drawing/2014/main" id="{A9DD30AF-F749-37D0-19D0-50C785D02E3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7557444"/>
              </p:ext>
            </p:extLst>
          </p:nvPr>
        </p:nvGraphicFramePr>
        <p:xfrm>
          <a:off x="2436369" y="2511888"/>
          <a:ext cx="1064210" cy="108588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8588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8588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8588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8588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8588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8588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8588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8588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8588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8588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3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19827" marR="1982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sp>
        <p:nvSpPr>
          <p:cNvPr id="3" name="TextBox 2">
            <a:extLst>
              <a:ext uri="{FF2B5EF4-FFF2-40B4-BE49-F238E27FC236}">
                <a16:creationId xmlns:a16="http://schemas.microsoft.com/office/drawing/2014/main" id="{68D412D0-ACCD-E60F-B587-40B0E7356E40}"/>
              </a:ext>
            </a:extLst>
          </p:cNvPr>
          <p:cNvSpPr txBox="1"/>
          <p:nvPr/>
        </p:nvSpPr>
        <p:spPr>
          <a:xfrm>
            <a:off x="1148915" y="1147449"/>
            <a:ext cx="10136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Party hats cost 55p each.</a:t>
            </a:r>
            <a:b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</a:br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You have set aside £15 to buy party hats.</a:t>
            </a:r>
          </a:p>
          <a:p>
            <a:r>
              <a:rPr lang="en-GB" sz="24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How ma</a:t>
            </a:r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ny party hats can you buy</a:t>
            </a:r>
            <a:r>
              <a:rPr lang="en-GB" sz="24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?</a:t>
            </a:r>
            <a:endParaRPr lang="en-UK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Isosceles Triangle 17">
            <a:extLst>
              <a:ext uri="{FF2B5EF4-FFF2-40B4-BE49-F238E27FC236}">
                <a16:creationId xmlns:a16="http://schemas.microsoft.com/office/drawing/2014/main" id="{6165B2CC-4A3C-5EE3-7092-93593A0206F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C4081D7-CC0D-2EA9-EDA4-ECFDB0B93D40}"/>
              </a:ext>
            </a:extLst>
          </p:cNvPr>
          <p:cNvSpPr txBox="1"/>
          <p:nvPr/>
        </p:nvSpPr>
        <p:spPr>
          <a:xfrm>
            <a:off x="-49770" y="80950"/>
            <a:ext cx="1730556" cy="461665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EXPLORE</a:t>
            </a:r>
          </a:p>
        </p:txBody>
      </p:sp>
    </p:spTree>
    <p:extLst>
      <p:ext uri="{BB962C8B-B14F-4D97-AF65-F5344CB8AC3E}">
        <p14:creationId xmlns:p14="http://schemas.microsoft.com/office/powerpoint/2010/main" val="8238473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3</a:t>
            </a:fld>
            <a:endParaRPr lang="en-UK" dirty="0"/>
          </a:p>
        </p:txBody>
      </p:sp>
      <p:sp>
        <p:nvSpPr>
          <p:cNvPr id="12" name="Isosceles Triangle 11">
            <a:extLst>
              <a:ext uri="{FF2B5EF4-FFF2-40B4-BE49-F238E27FC236}">
                <a16:creationId xmlns:a16="http://schemas.microsoft.com/office/drawing/2014/main" id="{3BC48BB1-3C2E-44DD-9D65-D2AF24FF2E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10494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F82D19D-1FB9-47B5-A87D-36C07F3B87C2}"/>
              </a:ext>
            </a:extLst>
          </p:cNvPr>
          <p:cNvSpPr txBox="1"/>
          <p:nvPr/>
        </p:nvSpPr>
        <p:spPr>
          <a:xfrm>
            <a:off x="10562" y="16916"/>
            <a:ext cx="1082193" cy="758996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YOUR </a:t>
            </a:r>
          </a:p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TURN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7745D8A-EAE2-D8DD-463E-44FB65377079}"/>
              </a:ext>
            </a:extLst>
          </p:cNvPr>
          <p:cNvSpPr txBox="1"/>
          <p:nvPr/>
        </p:nvSpPr>
        <p:spPr>
          <a:xfrm>
            <a:off x="1539676" y="1263475"/>
            <a:ext cx="4556324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>
                <a:latin typeface="Arial" panose="020B0604020202020204" pitchFamily="34" charset="0"/>
                <a:cs typeface="Arial" panose="020B0604020202020204" pitchFamily="34" charset="0"/>
              </a:rPr>
              <a:t>Solve.</a:t>
            </a:r>
          </a:p>
          <a:p>
            <a:endParaRPr lang="en-GB" sz="3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GB" sz="3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(a)</a:t>
            </a:r>
            <a:r>
              <a:rPr lang="en-GB" sz="3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sz="3200" dirty="0">
                <a:latin typeface="Arial" panose="020B0604020202020204" pitchFamily="34" charset="0"/>
                <a:cs typeface="Arial" panose="020B0604020202020204" pitchFamily="34" charset="0"/>
              </a:rPr>
              <a:t>25 shared by 5</a:t>
            </a:r>
          </a:p>
          <a:p>
            <a:endParaRPr lang="en-GB" sz="3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GB" sz="3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(b)</a:t>
            </a:r>
            <a:r>
              <a:rPr lang="en-GB" sz="3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sz="3200" dirty="0">
                <a:latin typeface="Arial" panose="020B0604020202020204" pitchFamily="34" charset="0"/>
                <a:cs typeface="Arial" panose="020B0604020202020204" pitchFamily="34" charset="0"/>
              </a:rPr>
              <a:t>63 ÷ 3</a:t>
            </a:r>
          </a:p>
          <a:p>
            <a:endParaRPr lang="en-GB" sz="3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GB" sz="3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(c)</a:t>
            </a:r>
            <a:r>
              <a:rPr lang="en-GB" sz="3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sz="3200" dirty="0">
                <a:latin typeface="Arial" panose="020B0604020202020204" pitchFamily="34" charset="0"/>
                <a:cs typeface="Arial" panose="020B0604020202020204" pitchFamily="34" charset="0"/>
              </a:rPr>
              <a:t>144 ÷ 11</a:t>
            </a:r>
          </a:p>
          <a:p>
            <a:endParaRPr lang="en-GB" sz="3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GB" sz="3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(d)</a:t>
            </a:r>
            <a:r>
              <a:rPr lang="en-GB" sz="3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sz="3200" dirty="0">
                <a:latin typeface="Arial" panose="020B0604020202020204" pitchFamily="34" charset="0"/>
                <a:cs typeface="Arial" panose="020B0604020202020204" pitchFamily="34" charset="0"/>
              </a:rPr>
              <a:t>7245 ÷ 7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AF3CC67-1CA0-27BD-3EFB-E1006919861A}"/>
              </a:ext>
            </a:extLst>
          </p:cNvPr>
          <p:cNvSpPr txBox="1"/>
          <p:nvPr/>
        </p:nvSpPr>
        <p:spPr>
          <a:xfrm>
            <a:off x="7235627" y="1263475"/>
            <a:ext cx="3281334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GB" sz="3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514350" indent="-514350">
              <a:buAutoNum type="arabicParenR"/>
            </a:pPr>
            <a:endParaRPr lang="en-GB" sz="3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GB" sz="3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(e)</a:t>
            </a:r>
            <a:r>
              <a:rPr lang="en-GB" sz="3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sz="3200" dirty="0">
                <a:latin typeface="Arial" panose="020B0604020202020204" pitchFamily="34" charset="0"/>
                <a:cs typeface="Arial" panose="020B0604020202020204" pitchFamily="34" charset="0"/>
              </a:rPr>
              <a:t>200 ÷ 0.5</a:t>
            </a:r>
          </a:p>
          <a:p>
            <a:endParaRPr lang="en-GB" sz="3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GB" sz="3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(f)</a:t>
            </a:r>
            <a:r>
              <a:rPr lang="en-GB" sz="3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sz="3200" dirty="0">
                <a:latin typeface="Arial" panose="020B0604020202020204" pitchFamily="34" charset="0"/>
                <a:cs typeface="Arial" panose="020B0604020202020204" pitchFamily="34" charset="0"/>
              </a:rPr>
              <a:t>2340 ÷ 100</a:t>
            </a:r>
          </a:p>
          <a:p>
            <a:endParaRPr lang="en-GB" sz="3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GB" sz="3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(g)</a:t>
            </a:r>
            <a:r>
              <a:rPr lang="en-GB" sz="3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sz="3200" dirty="0">
                <a:latin typeface="Arial" panose="020B0604020202020204" pitchFamily="34" charset="0"/>
                <a:cs typeface="Arial" panose="020B0604020202020204" pitchFamily="34" charset="0"/>
              </a:rPr>
              <a:t>22 ÷ 100</a:t>
            </a:r>
          </a:p>
          <a:p>
            <a:endParaRPr lang="en-GB" sz="3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GB" sz="3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(h)</a:t>
            </a:r>
            <a:r>
              <a:rPr lang="en-GB" sz="32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GB" sz="3200" dirty="0">
                <a:latin typeface="Arial" panose="020B0604020202020204" pitchFamily="34" charset="0"/>
                <a:cs typeface="Arial" panose="020B0604020202020204" pitchFamily="34" charset="0"/>
              </a:rPr>
              <a:t>234.50 ÷ 10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049B5D07-125B-91C3-E46F-D185CE47B0C8}"/>
              </a:ext>
            </a:extLst>
          </p:cNvPr>
          <p:cNvSpPr txBox="1">
            <a:spLocks/>
          </p:cNvSpPr>
          <p:nvPr/>
        </p:nvSpPr>
        <p:spPr>
          <a:xfrm>
            <a:off x="2160882" y="112165"/>
            <a:ext cx="7870236" cy="101704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Simple division</a:t>
            </a:r>
          </a:p>
        </p:txBody>
      </p:sp>
    </p:spTree>
    <p:extLst>
      <p:ext uri="{BB962C8B-B14F-4D97-AF65-F5344CB8AC3E}">
        <p14:creationId xmlns:p14="http://schemas.microsoft.com/office/powerpoint/2010/main" val="354121581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30</a:t>
            </a:fld>
            <a:endParaRPr lang="en-UK" dirty="0"/>
          </a:p>
        </p:txBody>
      </p:sp>
      <p:sp>
        <p:nvSpPr>
          <p:cNvPr id="6" name="Speech Bubble: Rectangle 5">
            <a:extLst>
              <a:ext uri="{FF2B5EF4-FFF2-40B4-BE49-F238E27FC236}">
                <a16:creationId xmlns:a16="http://schemas.microsoft.com/office/drawing/2014/main" id="{1938519B-2A98-E0F4-6620-79D2EE01C184}"/>
              </a:ext>
            </a:extLst>
          </p:cNvPr>
          <p:cNvSpPr/>
          <p:nvPr/>
        </p:nvSpPr>
        <p:spPr>
          <a:xfrm>
            <a:off x="7596118" y="2626431"/>
            <a:ext cx="3718450" cy="1605138"/>
          </a:xfrm>
          <a:prstGeom prst="wedgeRectCallout">
            <a:avLst>
              <a:gd name="adj1" fmla="val 41540"/>
              <a:gd name="adj2" fmla="val 95736"/>
            </a:avLst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 sets of ‘0.55’</a:t>
            </a:r>
          </a:p>
        </p:txBody>
      </p:sp>
      <p:sp>
        <p:nvSpPr>
          <p:cNvPr id="55" name="Title 1">
            <a:extLst>
              <a:ext uri="{FF2B5EF4-FFF2-40B4-BE49-F238E27FC236}">
                <a16:creationId xmlns:a16="http://schemas.microsoft.com/office/drawing/2014/main" id="{9D908340-0FB6-94F7-379F-B71F708CD2A3}"/>
              </a:ext>
            </a:extLst>
          </p:cNvPr>
          <p:cNvSpPr txBox="1">
            <a:spLocks/>
          </p:cNvSpPr>
          <p:nvPr/>
        </p:nvSpPr>
        <p:spPr>
          <a:xfrm>
            <a:off x="4595881" y="104588"/>
            <a:ext cx="3155254" cy="1017047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GB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 sets of 0.55</a:t>
            </a: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2D91B7B8-B6C8-3D0E-0446-516D53FC7E11}"/>
                  </a:ext>
                </a:extLst>
              </p14:cNvPr>
              <p14:cNvContentPartPr/>
              <p14:nvPr/>
            </p14:nvContentPartPr>
            <p14:xfrm>
              <a:off x="2827504" y="4718344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2D91B7B8-B6C8-3D0E-0446-516D53FC7E11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818144" y="4708984"/>
                <a:ext cx="19080" cy="19080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26C1042D-912B-F606-C4BE-AE6D53946DC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7297769"/>
              </p:ext>
            </p:extLst>
          </p:nvPr>
        </p:nvGraphicFramePr>
        <p:xfrm>
          <a:off x="3668228" y="252054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16911447-699B-DCA3-D6D3-72614112B47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6838273"/>
              </p:ext>
            </p:extLst>
          </p:nvPr>
        </p:nvGraphicFramePr>
        <p:xfrm>
          <a:off x="4915754" y="252054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D8D952AD-14CF-F631-6286-1389F0D546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1706611"/>
              </p:ext>
            </p:extLst>
          </p:nvPr>
        </p:nvGraphicFramePr>
        <p:xfrm>
          <a:off x="6158640" y="251188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2D2869B0-AF67-EC48-1A4B-64BD783142C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1475399"/>
              </p:ext>
            </p:extLst>
          </p:nvPr>
        </p:nvGraphicFramePr>
        <p:xfrm>
          <a:off x="3668228" y="385403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D70ECDAB-1866-F0D0-95AA-ECE2FEB8B35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0537416"/>
              </p:ext>
            </p:extLst>
          </p:nvPr>
        </p:nvGraphicFramePr>
        <p:xfrm>
          <a:off x="4915754" y="385403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9755E692-0C32-CD37-42B4-D053AB95BA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9292872"/>
              </p:ext>
            </p:extLst>
          </p:nvPr>
        </p:nvGraphicFramePr>
        <p:xfrm>
          <a:off x="6158640" y="384537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3FF1D29B-9EB4-622B-EFA4-C8B700A97E4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0699102"/>
              </p:ext>
            </p:extLst>
          </p:nvPr>
        </p:nvGraphicFramePr>
        <p:xfrm>
          <a:off x="3653731" y="512631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A13D4FE4-0EFE-2F55-1B09-0E8764F7F6F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451558"/>
              </p:ext>
            </p:extLst>
          </p:nvPr>
        </p:nvGraphicFramePr>
        <p:xfrm>
          <a:off x="4901257" y="512631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F5ABB72D-27AE-346A-9C9A-E15D0289D67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89459"/>
              </p:ext>
            </p:extLst>
          </p:nvPr>
        </p:nvGraphicFramePr>
        <p:xfrm>
          <a:off x="6144143" y="511765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AD6F9A8B-C08F-79DF-96DA-9222BE9B07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4003077"/>
              </p:ext>
            </p:extLst>
          </p:nvPr>
        </p:nvGraphicFramePr>
        <p:xfrm>
          <a:off x="1177909" y="384537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45FA6914-85D7-FD57-D6CB-A6585B98D4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5732485"/>
              </p:ext>
            </p:extLst>
          </p:nvPr>
        </p:nvGraphicFramePr>
        <p:xfrm>
          <a:off x="2425435" y="384537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2" name="Table 21">
            <a:extLst>
              <a:ext uri="{FF2B5EF4-FFF2-40B4-BE49-F238E27FC236}">
                <a16:creationId xmlns:a16="http://schemas.microsoft.com/office/drawing/2014/main" id="{C4E909AD-1D9B-4CA5-4CA3-0F1A879927D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1186131"/>
              </p:ext>
            </p:extLst>
          </p:nvPr>
        </p:nvGraphicFramePr>
        <p:xfrm>
          <a:off x="1163412" y="511765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3" name="Table 22">
            <a:extLst>
              <a:ext uri="{FF2B5EF4-FFF2-40B4-BE49-F238E27FC236}">
                <a16:creationId xmlns:a16="http://schemas.microsoft.com/office/drawing/2014/main" id="{B76DAC68-8DB1-177C-FBA7-E8F48A1B262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7517812"/>
              </p:ext>
            </p:extLst>
          </p:nvPr>
        </p:nvGraphicFramePr>
        <p:xfrm>
          <a:off x="2410938" y="511765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7EF57FA5-4642-68E4-3CCF-5F7531C36ED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7574072"/>
              </p:ext>
            </p:extLst>
          </p:nvPr>
        </p:nvGraphicFramePr>
        <p:xfrm>
          <a:off x="1187673" y="2530818"/>
          <a:ext cx="1113940" cy="1066950"/>
        </p:xfrm>
        <a:graphic>
          <a:graphicData uri="http://schemas.openxmlformats.org/drawingml/2006/table">
            <a:tbl>
              <a:tblPr firstRow="1" firstCol="1" bandRow="1"/>
              <a:tblGrid>
                <a:gridCol w="111394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31924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90864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sp>
        <p:nvSpPr>
          <p:cNvPr id="18" name="TextBox 17">
            <a:extLst>
              <a:ext uri="{FF2B5EF4-FFF2-40B4-BE49-F238E27FC236}">
                <a16:creationId xmlns:a16="http://schemas.microsoft.com/office/drawing/2014/main" id="{CFC11A2D-9CED-88B8-7F64-0C6F23A76F87}"/>
              </a:ext>
            </a:extLst>
          </p:cNvPr>
          <p:cNvSpPr txBox="1"/>
          <p:nvPr/>
        </p:nvSpPr>
        <p:spPr>
          <a:xfrm>
            <a:off x="1148915" y="1147449"/>
            <a:ext cx="10136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Party hats cost 55p each.</a:t>
            </a:r>
            <a:b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</a:br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You have set aside £15 to buy party hats.</a:t>
            </a:r>
          </a:p>
          <a:p>
            <a:r>
              <a:rPr lang="en-GB" sz="24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How ma</a:t>
            </a:r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ny party hats can you buy</a:t>
            </a:r>
            <a:r>
              <a:rPr lang="en-GB" sz="24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?</a:t>
            </a:r>
            <a:endParaRPr lang="en-UK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Isosceles Triangle 18">
            <a:extLst>
              <a:ext uri="{FF2B5EF4-FFF2-40B4-BE49-F238E27FC236}">
                <a16:creationId xmlns:a16="http://schemas.microsoft.com/office/drawing/2014/main" id="{FD94D0CE-AAE9-8BEC-9913-F60D338BC68C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8CFABF1-E685-B056-0763-AB27D85DE299}"/>
              </a:ext>
            </a:extLst>
          </p:cNvPr>
          <p:cNvSpPr txBox="1"/>
          <p:nvPr/>
        </p:nvSpPr>
        <p:spPr>
          <a:xfrm>
            <a:off x="-49770" y="80950"/>
            <a:ext cx="1730556" cy="461665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EXPLORE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F990BF00-3AE7-38A2-08ED-FDE16875947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7132306"/>
              </p:ext>
            </p:extLst>
          </p:nvPr>
        </p:nvGraphicFramePr>
        <p:xfrm>
          <a:off x="2420576" y="2542837"/>
          <a:ext cx="1113940" cy="1066950"/>
        </p:xfrm>
        <a:graphic>
          <a:graphicData uri="http://schemas.openxmlformats.org/drawingml/2006/table">
            <a:tbl>
              <a:tblPr firstRow="1" firstCol="1" bandRow="1"/>
              <a:tblGrid>
                <a:gridCol w="111394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31924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90864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866917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31</a:t>
            </a:fld>
            <a:endParaRPr lang="en-UK" dirty="0"/>
          </a:p>
        </p:txBody>
      </p:sp>
      <p:sp>
        <p:nvSpPr>
          <p:cNvPr id="6" name="Speech Bubble: Rectangle 5">
            <a:extLst>
              <a:ext uri="{FF2B5EF4-FFF2-40B4-BE49-F238E27FC236}">
                <a16:creationId xmlns:a16="http://schemas.microsoft.com/office/drawing/2014/main" id="{1938519B-2A98-E0F4-6620-79D2EE01C184}"/>
              </a:ext>
            </a:extLst>
          </p:cNvPr>
          <p:cNvSpPr/>
          <p:nvPr/>
        </p:nvSpPr>
        <p:spPr>
          <a:xfrm>
            <a:off x="7635350" y="2511888"/>
            <a:ext cx="3718450" cy="1605138"/>
          </a:xfrm>
          <a:prstGeom prst="wedgeRectCallout">
            <a:avLst>
              <a:gd name="adj1" fmla="val 38508"/>
              <a:gd name="adj2" fmla="val 94955"/>
            </a:avLst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 sets of ‘0.55’</a:t>
            </a:r>
          </a:p>
        </p:txBody>
      </p:sp>
      <p:sp>
        <p:nvSpPr>
          <p:cNvPr id="61" name="Title 1">
            <a:extLst>
              <a:ext uri="{FF2B5EF4-FFF2-40B4-BE49-F238E27FC236}">
                <a16:creationId xmlns:a16="http://schemas.microsoft.com/office/drawing/2014/main" id="{10AF97AE-F4F8-FD08-CB0B-0B7646BA342B}"/>
              </a:ext>
            </a:extLst>
          </p:cNvPr>
          <p:cNvSpPr txBox="1">
            <a:spLocks/>
          </p:cNvSpPr>
          <p:nvPr/>
        </p:nvSpPr>
        <p:spPr>
          <a:xfrm>
            <a:off x="4735944" y="104588"/>
            <a:ext cx="3176519" cy="1017047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GB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 sets of 0.55</a:t>
            </a: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9EF442E-39F2-2586-1749-B4A9DFA4B4D8}"/>
                  </a:ext>
                </a:extLst>
              </p14:cNvPr>
              <p14:cNvContentPartPr/>
              <p14:nvPr/>
            </p14:nvContentPartPr>
            <p14:xfrm>
              <a:off x="2573645" y="4695054"/>
              <a:ext cx="45719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9EF442E-39F2-2586-1749-B4A9DFA4B4D8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384951" y="4685694"/>
                <a:ext cx="2423107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C293E00-1B0C-FF82-B008-FE02FD5A7440}"/>
                  </a:ext>
                </a:extLst>
              </p14:cNvPr>
              <p14:cNvContentPartPr/>
              <p14:nvPr/>
            </p14:nvContentPartPr>
            <p14:xfrm>
              <a:off x="2813007" y="4718344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C293E00-1B0C-FF82-B008-FE02FD5A7440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803647" y="4708984"/>
                <a:ext cx="19080" cy="19080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6BD62421-E39D-F06A-FFD0-835F9440B53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2838382"/>
              </p:ext>
            </p:extLst>
          </p:nvPr>
        </p:nvGraphicFramePr>
        <p:xfrm>
          <a:off x="3653731" y="252054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6A3495F8-A429-6361-F0CE-698B3B6FA7A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9805967"/>
              </p:ext>
            </p:extLst>
          </p:nvPr>
        </p:nvGraphicFramePr>
        <p:xfrm>
          <a:off x="4901257" y="252054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B8B5EA63-0809-D406-6CA7-D8CF61D8A4F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2078160"/>
              </p:ext>
            </p:extLst>
          </p:nvPr>
        </p:nvGraphicFramePr>
        <p:xfrm>
          <a:off x="6144143" y="251188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95387E15-9D2E-CF24-B5DE-38A25D6511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4078985"/>
              </p:ext>
            </p:extLst>
          </p:nvPr>
        </p:nvGraphicFramePr>
        <p:xfrm>
          <a:off x="3653731" y="385403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4EB4B4E8-BB10-2781-822A-15FE541F098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79022261"/>
              </p:ext>
            </p:extLst>
          </p:nvPr>
        </p:nvGraphicFramePr>
        <p:xfrm>
          <a:off x="4901257" y="385403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EC6A9899-1E65-BF22-56CB-701320E6426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811526"/>
              </p:ext>
            </p:extLst>
          </p:nvPr>
        </p:nvGraphicFramePr>
        <p:xfrm>
          <a:off x="6144143" y="384537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45DA0556-68FB-8756-7CFC-7F3EB502632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905300"/>
              </p:ext>
            </p:extLst>
          </p:nvPr>
        </p:nvGraphicFramePr>
        <p:xfrm>
          <a:off x="3639234" y="512631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C067E290-D42E-B832-6694-D0A7DA38C88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3412902"/>
              </p:ext>
            </p:extLst>
          </p:nvPr>
        </p:nvGraphicFramePr>
        <p:xfrm>
          <a:off x="4886760" y="512631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FDA1AA91-2818-4475-78D8-3444A85F13E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6828297"/>
              </p:ext>
            </p:extLst>
          </p:nvPr>
        </p:nvGraphicFramePr>
        <p:xfrm>
          <a:off x="6129646" y="511765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8F00DF83-722D-77C5-DE71-41A81ECE8F5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6360601"/>
              </p:ext>
            </p:extLst>
          </p:nvPr>
        </p:nvGraphicFramePr>
        <p:xfrm>
          <a:off x="1163412" y="384537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8" name="Table 17">
            <a:extLst>
              <a:ext uri="{FF2B5EF4-FFF2-40B4-BE49-F238E27FC236}">
                <a16:creationId xmlns:a16="http://schemas.microsoft.com/office/drawing/2014/main" id="{DBE4CA47-E943-C6D4-A40D-0EB290D7DE0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8308289"/>
              </p:ext>
            </p:extLst>
          </p:nvPr>
        </p:nvGraphicFramePr>
        <p:xfrm>
          <a:off x="2410938" y="384537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C4C54008-2064-0E2C-CF42-74F840EEC1E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8401240"/>
              </p:ext>
            </p:extLst>
          </p:nvPr>
        </p:nvGraphicFramePr>
        <p:xfrm>
          <a:off x="1148915" y="511765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DCBF8EA1-E188-A566-5519-BEC9A6BD909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6384133"/>
              </p:ext>
            </p:extLst>
          </p:nvPr>
        </p:nvGraphicFramePr>
        <p:xfrm>
          <a:off x="2396441" y="511765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sp>
        <p:nvSpPr>
          <p:cNvPr id="24" name="TextBox 23">
            <a:extLst>
              <a:ext uri="{FF2B5EF4-FFF2-40B4-BE49-F238E27FC236}">
                <a16:creationId xmlns:a16="http://schemas.microsoft.com/office/drawing/2014/main" id="{7628854B-2751-1499-8B69-4F02DB1896AD}"/>
              </a:ext>
            </a:extLst>
          </p:cNvPr>
          <p:cNvSpPr txBox="1"/>
          <p:nvPr/>
        </p:nvSpPr>
        <p:spPr>
          <a:xfrm>
            <a:off x="1148915" y="1147449"/>
            <a:ext cx="10136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Party hats cost 55p each.</a:t>
            </a:r>
            <a:b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</a:br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You have set aside £15 to buy party hats.</a:t>
            </a:r>
          </a:p>
          <a:p>
            <a:r>
              <a:rPr lang="en-GB" sz="24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How ma</a:t>
            </a:r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ny party hats can you buy</a:t>
            </a:r>
            <a:r>
              <a:rPr lang="en-GB" sz="24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?</a:t>
            </a:r>
            <a:endParaRPr lang="en-UK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Isosceles Triangle 24">
            <a:extLst>
              <a:ext uri="{FF2B5EF4-FFF2-40B4-BE49-F238E27FC236}">
                <a16:creationId xmlns:a16="http://schemas.microsoft.com/office/drawing/2014/main" id="{F7D47FF8-EFF9-F9D9-BE9A-D6A8D5E4B2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2834185-D9DB-E058-3DA3-0EE94C8042AC}"/>
              </a:ext>
            </a:extLst>
          </p:cNvPr>
          <p:cNvSpPr txBox="1"/>
          <p:nvPr/>
        </p:nvSpPr>
        <p:spPr>
          <a:xfrm>
            <a:off x="-49770" y="80950"/>
            <a:ext cx="1730556" cy="461665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EXPLORE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A54DAC8A-9C93-5843-F7C1-AB2FB516B3C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9251032"/>
              </p:ext>
            </p:extLst>
          </p:nvPr>
        </p:nvGraphicFramePr>
        <p:xfrm>
          <a:off x="1123572" y="2514168"/>
          <a:ext cx="1113940" cy="1066950"/>
        </p:xfrm>
        <a:graphic>
          <a:graphicData uri="http://schemas.openxmlformats.org/drawingml/2006/table">
            <a:tbl>
              <a:tblPr firstRow="1" firstCol="1" bandRow="1"/>
              <a:tblGrid>
                <a:gridCol w="111394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31924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90864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4" name="Table 13">
            <a:extLst>
              <a:ext uri="{FF2B5EF4-FFF2-40B4-BE49-F238E27FC236}">
                <a16:creationId xmlns:a16="http://schemas.microsoft.com/office/drawing/2014/main" id="{0919EFDA-3208-6B8D-95B3-7647933F9D7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3506212"/>
              </p:ext>
            </p:extLst>
          </p:nvPr>
        </p:nvGraphicFramePr>
        <p:xfrm>
          <a:off x="2356475" y="2526187"/>
          <a:ext cx="1113940" cy="1066950"/>
        </p:xfrm>
        <a:graphic>
          <a:graphicData uri="http://schemas.openxmlformats.org/drawingml/2006/table">
            <a:tbl>
              <a:tblPr firstRow="1" firstCol="1" bandRow="1"/>
              <a:tblGrid>
                <a:gridCol w="111394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31924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90864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984994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32</a:t>
            </a:fld>
            <a:endParaRPr lang="en-UK" dirty="0"/>
          </a:p>
        </p:txBody>
      </p:sp>
      <p:sp>
        <p:nvSpPr>
          <p:cNvPr id="6" name="Speech Bubble: Rectangle 5">
            <a:extLst>
              <a:ext uri="{FF2B5EF4-FFF2-40B4-BE49-F238E27FC236}">
                <a16:creationId xmlns:a16="http://schemas.microsoft.com/office/drawing/2014/main" id="{1938519B-2A98-E0F4-6620-79D2EE01C184}"/>
              </a:ext>
            </a:extLst>
          </p:cNvPr>
          <p:cNvSpPr/>
          <p:nvPr/>
        </p:nvSpPr>
        <p:spPr>
          <a:xfrm>
            <a:off x="7419559" y="2506420"/>
            <a:ext cx="3718450" cy="1605138"/>
          </a:xfrm>
          <a:prstGeom prst="wedgeRectCallout">
            <a:avLst>
              <a:gd name="adj1" fmla="val 40488"/>
              <a:gd name="adj2" fmla="val 96930"/>
            </a:avLst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 sets of ‘0.55’</a:t>
            </a:r>
          </a:p>
        </p:txBody>
      </p:sp>
      <p:sp>
        <p:nvSpPr>
          <p:cNvPr id="69" name="Title 1">
            <a:extLst>
              <a:ext uri="{FF2B5EF4-FFF2-40B4-BE49-F238E27FC236}">
                <a16:creationId xmlns:a16="http://schemas.microsoft.com/office/drawing/2014/main" id="{5880EA05-210C-C856-EE23-1B1A69A7851F}"/>
              </a:ext>
            </a:extLst>
          </p:cNvPr>
          <p:cNvSpPr txBox="1">
            <a:spLocks/>
          </p:cNvSpPr>
          <p:nvPr/>
        </p:nvSpPr>
        <p:spPr>
          <a:xfrm>
            <a:off x="4518373" y="104588"/>
            <a:ext cx="3155254" cy="1017047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GB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 sets of 0.55</a:t>
            </a: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122C9A12-4AE4-3BD5-10F4-1AB5932BB0A2}"/>
                  </a:ext>
                </a:extLst>
              </p14:cNvPr>
              <p14:cNvContentPartPr/>
              <p14:nvPr/>
            </p14:nvContentPartPr>
            <p14:xfrm>
              <a:off x="2813007" y="4718344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122C9A12-4AE4-3BD5-10F4-1AB5932BB0A2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803647" y="4708984"/>
                <a:ext cx="19080" cy="19080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FAC184A0-297A-A085-D5EB-EEFB97338A5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3158003"/>
              </p:ext>
            </p:extLst>
          </p:nvPr>
        </p:nvGraphicFramePr>
        <p:xfrm>
          <a:off x="4901257" y="252054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E31995F3-E619-9D18-6418-35CF6629E45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15611984"/>
              </p:ext>
            </p:extLst>
          </p:nvPr>
        </p:nvGraphicFramePr>
        <p:xfrm>
          <a:off x="6144143" y="251188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BA0F2775-0F7D-8448-6988-073D39BD77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5733736"/>
              </p:ext>
            </p:extLst>
          </p:nvPr>
        </p:nvGraphicFramePr>
        <p:xfrm>
          <a:off x="3653731" y="385403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FAF802D9-BC3B-42AF-BCF6-C64BDC33EDD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3992852"/>
              </p:ext>
            </p:extLst>
          </p:nvPr>
        </p:nvGraphicFramePr>
        <p:xfrm>
          <a:off x="4901257" y="385403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D29FBFE0-DD60-4F4B-5CF6-DAFD1D6273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9744954"/>
              </p:ext>
            </p:extLst>
          </p:nvPr>
        </p:nvGraphicFramePr>
        <p:xfrm>
          <a:off x="6144143" y="384537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7AB5D89E-1E0D-5873-FEF5-134ECF397B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71482626"/>
              </p:ext>
            </p:extLst>
          </p:nvPr>
        </p:nvGraphicFramePr>
        <p:xfrm>
          <a:off x="3639234" y="512631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3732F1A1-E8EB-3AA2-C72A-C067CA7CFB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163253"/>
              </p:ext>
            </p:extLst>
          </p:nvPr>
        </p:nvGraphicFramePr>
        <p:xfrm>
          <a:off x="4886760" y="512631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3A7602D2-B05D-2075-86CD-503D9122BDD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5254712"/>
              </p:ext>
            </p:extLst>
          </p:nvPr>
        </p:nvGraphicFramePr>
        <p:xfrm>
          <a:off x="6129646" y="511765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6B8088FE-45F7-BFF1-E586-41B1540FA1A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8224948"/>
              </p:ext>
            </p:extLst>
          </p:nvPr>
        </p:nvGraphicFramePr>
        <p:xfrm>
          <a:off x="1163412" y="384537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5F0ACE27-A475-4470-99ED-48ECBDE73A5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3790577"/>
              </p:ext>
            </p:extLst>
          </p:nvPr>
        </p:nvGraphicFramePr>
        <p:xfrm>
          <a:off x="2410938" y="384537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2" name="Table 21">
            <a:extLst>
              <a:ext uri="{FF2B5EF4-FFF2-40B4-BE49-F238E27FC236}">
                <a16:creationId xmlns:a16="http://schemas.microsoft.com/office/drawing/2014/main" id="{B755F68D-A03D-5D55-4509-0C8E3330E7C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9630738"/>
              </p:ext>
            </p:extLst>
          </p:nvPr>
        </p:nvGraphicFramePr>
        <p:xfrm>
          <a:off x="1148915" y="511765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3" name="Table 22">
            <a:extLst>
              <a:ext uri="{FF2B5EF4-FFF2-40B4-BE49-F238E27FC236}">
                <a16:creationId xmlns:a16="http://schemas.microsoft.com/office/drawing/2014/main" id="{1E6ED906-0763-B2C6-B30D-F3C11E34981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5737739"/>
              </p:ext>
            </p:extLst>
          </p:nvPr>
        </p:nvGraphicFramePr>
        <p:xfrm>
          <a:off x="2396441" y="511765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sp>
        <p:nvSpPr>
          <p:cNvPr id="5" name="TextBox 4">
            <a:extLst>
              <a:ext uri="{FF2B5EF4-FFF2-40B4-BE49-F238E27FC236}">
                <a16:creationId xmlns:a16="http://schemas.microsoft.com/office/drawing/2014/main" id="{A3C7B5F3-6B41-486B-F56A-A38F53EE0E1A}"/>
              </a:ext>
            </a:extLst>
          </p:cNvPr>
          <p:cNvSpPr txBox="1"/>
          <p:nvPr/>
        </p:nvSpPr>
        <p:spPr>
          <a:xfrm>
            <a:off x="1148915" y="1147449"/>
            <a:ext cx="10136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Party hats cost 55p each.</a:t>
            </a:r>
            <a:b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</a:br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You have set aside £15 to buy party hats.</a:t>
            </a:r>
          </a:p>
          <a:p>
            <a:r>
              <a:rPr lang="en-GB" sz="24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How ma</a:t>
            </a:r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ny party hats can you buy</a:t>
            </a:r>
            <a:r>
              <a:rPr lang="en-GB" sz="24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?</a:t>
            </a:r>
            <a:endParaRPr lang="en-UK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Isosceles Triangle 17">
            <a:extLst>
              <a:ext uri="{FF2B5EF4-FFF2-40B4-BE49-F238E27FC236}">
                <a16:creationId xmlns:a16="http://schemas.microsoft.com/office/drawing/2014/main" id="{75F176B8-0131-0B8D-12AE-B9697CEA47E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3AF237D-743F-8554-44FC-87D8BCF0FE04}"/>
              </a:ext>
            </a:extLst>
          </p:cNvPr>
          <p:cNvSpPr txBox="1"/>
          <p:nvPr/>
        </p:nvSpPr>
        <p:spPr>
          <a:xfrm>
            <a:off x="-49770" y="80950"/>
            <a:ext cx="1730556" cy="461665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EXPLORE</a:t>
            </a:r>
          </a:p>
        </p:txBody>
      </p:sp>
      <p:graphicFrame>
        <p:nvGraphicFramePr>
          <p:cNvPr id="20" name="Table 19">
            <a:extLst>
              <a:ext uri="{FF2B5EF4-FFF2-40B4-BE49-F238E27FC236}">
                <a16:creationId xmlns:a16="http://schemas.microsoft.com/office/drawing/2014/main" id="{9D2409ED-FE5C-D179-254C-F237CD1AA20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417292"/>
              </p:ext>
            </p:extLst>
          </p:nvPr>
        </p:nvGraphicFramePr>
        <p:xfrm>
          <a:off x="3653731" y="2557124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DB5BFB21-8E33-190C-9BC9-688CEE71559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0151183"/>
              </p:ext>
            </p:extLst>
          </p:nvPr>
        </p:nvGraphicFramePr>
        <p:xfrm>
          <a:off x="1123572" y="2514168"/>
          <a:ext cx="1113940" cy="1066950"/>
        </p:xfrm>
        <a:graphic>
          <a:graphicData uri="http://schemas.openxmlformats.org/drawingml/2006/table">
            <a:tbl>
              <a:tblPr firstRow="1" firstCol="1" bandRow="1"/>
              <a:tblGrid>
                <a:gridCol w="111394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31924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90864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5" name="Table 24">
            <a:extLst>
              <a:ext uri="{FF2B5EF4-FFF2-40B4-BE49-F238E27FC236}">
                <a16:creationId xmlns:a16="http://schemas.microsoft.com/office/drawing/2014/main" id="{E18D74CD-60D5-B9CA-0C35-31F3B8AEAB0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7003956"/>
              </p:ext>
            </p:extLst>
          </p:nvPr>
        </p:nvGraphicFramePr>
        <p:xfrm>
          <a:off x="2356475" y="2526187"/>
          <a:ext cx="1113940" cy="1066950"/>
        </p:xfrm>
        <a:graphic>
          <a:graphicData uri="http://schemas.openxmlformats.org/drawingml/2006/table">
            <a:tbl>
              <a:tblPr firstRow="1" firstCol="1" bandRow="1"/>
              <a:tblGrid>
                <a:gridCol w="111394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31924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90864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60824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33</a:t>
            </a:fld>
            <a:endParaRPr lang="en-UK" dirty="0"/>
          </a:p>
        </p:txBody>
      </p:sp>
      <p:sp>
        <p:nvSpPr>
          <p:cNvPr id="6" name="Speech Bubble: Rectangle 5">
            <a:extLst>
              <a:ext uri="{FF2B5EF4-FFF2-40B4-BE49-F238E27FC236}">
                <a16:creationId xmlns:a16="http://schemas.microsoft.com/office/drawing/2014/main" id="{1938519B-2A98-E0F4-6620-79D2EE01C184}"/>
              </a:ext>
            </a:extLst>
          </p:cNvPr>
          <p:cNvSpPr/>
          <p:nvPr/>
        </p:nvSpPr>
        <p:spPr>
          <a:xfrm>
            <a:off x="7419559" y="2460570"/>
            <a:ext cx="3718450" cy="1605138"/>
          </a:xfrm>
          <a:prstGeom prst="wedgeRectCallout">
            <a:avLst>
              <a:gd name="adj1" fmla="val 35219"/>
              <a:gd name="adj2" fmla="val 80654"/>
            </a:avLst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24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sets of ‘0.55’</a:t>
            </a:r>
          </a:p>
        </p:txBody>
      </p:sp>
      <p:sp>
        <p:nvSpPr>
          <p:cNvPr id="75" name="Title 1">
            <a:extLst>
              <a:ext uri="{FF2B5EF4-FFF2-40B4-BE49-F238E27FC236}">
                <a16:creationId xmlns:a16="http://schemas.microsoft.com/office/drawing/2014/main" id="{2DA5CF9E-F370-E0C2-BBD0-47E0673F69C0}"/>
              </a:ext>
            </a:extLst>
          </p:cNvPr>
          <p:cNvSpPr txBox="1">
            <a:spLocks/>
          </p:cNvSpPr>
          <p:nvPr/>
        </p:nvSpPr>
        <p:spPr>
          <a:xfrm>
            <a:off x="4500629" y="104588"/>
            <a:ext cx="3258034" cy="1017047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GB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sets of 0.55</a:t>
            </a: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A3CC18A9-33FC-BCA5-2E70-6CC4519E0A16}"/>
                  </a:ext>
                </a:extLst>
              </p14:cNvPr>
              <p14:cNvContentPartPr/>
              <p14:nvPr/>
            </p14:nvContentPartPr>
            <p14:xfrm>
              <a:off x="2813007" y="4718344"/>
              <a:ext cx="360" cy="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A3CC18A9-33FC-BCA5-2E70-6CC4519E0A16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803647" y="4708984"/>
                <a:ext cx="19080" cy="19080"/>
              </a:xfrm>
              <a:prstGeom prst="rect">
                <a:avLst/>
              </a:prstGeom>
            </p:spPr>
          </p:pic>
        </mc:Fallback>
      </mc:AlternateContent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50ED3CB9-AC3F-E194-578E-1FA93051228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0149316"/>
              </p:ext>
            </p:extLst>
          </p:nvPr>
        </p:nvGraphicFramePr>
        <p:xfrm>
          <a:off x="4901257" y="252054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5EE2D104-1BAD-274E-AFA1-6CC31F64366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6140388"/>
              </p:ext>
            </p:extLst>
          </p:nvPr>
        </p:nvGraphicFramePr>
        <p:xfrm>
          <a:off x="6144143" y="251188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897A935D-973A-1402-BC05-12162E0EFCC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1868474"/>
              </p:ext>
            </p:extLst>
          </p:nvPr>
        </p:nvGraphicFramePr>
        <p:xfrm>
          <a:off x="3653731" y="385403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69407679-0DC4-F537-C2F6-14AF487C13D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8468517"/>
              </p:ext>
            </p:extLst>
          </p:nvPr>
        </p:nvGraphicFramePr>
        <p:xfrm>
          <a:off x="4901257" y="385403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DED5E536-CC92-F9B6-E508-7CF7A19047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2881912"/>
              </p:ext>
            </p:extLst>
          </p:nvPr>
        </p:nvGraphicFramePr>
        <p:xfrm>
          <a:off x="6144143" y="384537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1" name="Table 10">
            <a:extLst>
              <a:ext uri="{FF2B5EF4-FFF2-40B4-BE49-F238E27FC236}">
                <a16:creationId xmlns:a16="http://schemas.microsoft.com/office/drawing/2014/main" id="{337A59CC-1AD2-23CB-8E19-659BA509C03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1302483"/>
              </p:ext>
            </p:extLst>
          </p:nvPr>
        </p:nvGraphicFramePr>
        <p:xfrm>
          <a:off x="3639234" y="512631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107617E7-A368-1F80-810D-E3F34FCE4E2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3977569"/>
              </p:ext>
            </p:extLst>
          </p:nvPr>
        </p:nvGraphicFramePr>
        <p:xfrm>
          <a:off x="4886760" y="512631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id="{DE4EBCEF-188A-4C29-3308-0CDBB3E945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1404404"/>
              </p:ext>
            </p:extLst>
          </p:nvPr>
        </p:nvGraphicFramePr>
        <p:xfrm>
          <a:off x="6129646" y="511765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FF8A163E-87D7-C7B3-2EB0-120DC7B107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7938861"/>
              </p:ext>
            </p:extLst>
          </p:nvPr>
        </p:nvGraphicFramePr>
        <p:xfrm>
          <a:off x="1163412" y="384537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AC0AB84D-898D-2DA2-3C1C-1A744D2C3FB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8587245"/>
              </p:ext>
            </p:extLst>
          </p:nvPr>
        </p:nvGraphicFramePr>
        <p:xfrm>
          <a:off x="2410938" y="3845379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028A633E-D9A1-8C7F-90A0-2C98A2C53CC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7131457"/>
              </p:ext>
            </p:extLst>
          </p:nvPr>
        </p:nvGraphicFramePr>
        <p:xfrm>
          <a:off x="1148915" y="511765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2" name="Table 21">
            <a:extLst>
              <a:ext uri="{FF2B5EF4-FFF2-40B4-BE49-F238E27FC236}">
                <a16:creationId xmlns:a16="http://schemas.microsoft.com/office/drawing/2014/main" id="{4F579102-CE06-588B-E05D-4AFCDD5A05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224189"/>
              </p:ext>
            </p:extLst>
          </p:nvPr>
        </p:nvGraphicFramePr>
        <p:xfrm>
          <a:off x="2396441" y="5117658"/>
          <a:ext cx="1064210" cy="107722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7722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sp>
        <p:nvSpPr>
          <p:cNvPr id="18" name="TextBox 17">
            <a:extLst>
              <a:ext uri="{FF2B5EF4-FFF2-40B4-BE49-F238E27FC236}">
                <a16:creationId xmlns:a16="http://schemas.microsoft.com/office/drawing/2014/main" id="{F3C88CD3-700D-4C89-6D0F-084810B318D4}"/>
              </a:ext>
            </a:extLst>
          </p:cNvPr>
          <p:cNvSpPr txBox="1"/>
          <p:nvPr/>
        </p:nvSpPr>
        <p:spPr>
          <a:xfrm>
            <a:off x="1148915" y="1147449"/>
            <a:ext cx="10136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Party hats cost 55p each.</a:t>
            </a:r>
            <a:b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</a:br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You have set aside £15 to buy party hats.</a:t>
            </a:r>
          </a:p>
          <a:p>
            <a:r>
              <a:rPr lang="en-GB" sz="24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How ma</a:t>
            </a:r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ny party hats can you buy</a:t>
            </a:r>
            <a:r>
              <a:rPr lang="en-GB" sz="24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?</a:t>
            </a:r>
            <a:endParaRPr lang="en-UK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Isosceles Triangle 18">
            <a:extLst>
              <a:ext uri="{FF2B5EF4-FFF2-40B4-BE49-F238E27FC236}">
                <a16:creationId xmlns:a16="http://schemas.microsoft.com/office/drawing/2014/main" id="{2D7D9828-FAFC-7E43-939B-DB29659B6B2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BCF2C6E-0D5F-B384-F23C-91BFAC6F581E}"/>
              </a:ext>
            </a:extLst>
          </p:cNvPr>
          <p:cNvSpPr txBox="1"/>
          <p:nvPr/>
        </p:nvSpPr>
        <p:spPr>
          <a:xfrm>
            <a:off x="-49770" y="80950"/>
            <a:ext cx="1730556" cy="461665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EXPLORE</a:t>
            </a:r>
          </a:p>
        </p:txBody>
      </p:sp>
      <p:graphicFrame>
        <p:nvGraphicFramePr>
          <p:cNvPr id="26" name="Table 25">
            <a:extLst>
              <a:ext uri="{FF2B5EF4-FFF2-40B4-BE49-F238E27FC236}">
                <a16:creationId xmlns:a16="http://schemas.microsoft.com/office/drawing/2014/main" id="{D0FCEF64-3B67-A84A-8E14-AA947860C8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5633183"/>
              </p:ext>
            </p:extLst>
          </p:nvPr>
        </p:nvGraphicFramePr>
        <p:xfrm>
          <a:off x="3653731" y="2511888"/>
          <a:ext cx="1064210" cy="1122460"/>
        </p:xfrm>
        <a:graphic>
          <a:graphicData uri="http://schemas.openxmlformats.org/drawingml/2006/table">
            <a:tbl>
              <a:tblPr firstRow="1" firstCol="1" bandRow="1"/>
              <a:tblGrid>
                <a:gridCol w="106421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06421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12246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12246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12246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12246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12246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12246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12246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12246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12246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12246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5743" marR="2574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7" name="Table 26">
            <a:extLst>
              <a:ext uri="{FF2B5EF4-FFF2-40B4-BE49-F238E27FC236}">
                <a16:creationId xmlns:a16="http://schemas.microsoft.com/office/drawing/2014/main" id="{A207CAA0-466E-EAAE-E4C8-E173B3199E3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5216952"/>
              </p:ext>
            </p:extLst>
          </p:nvPr>
        </p:nvGraphicFramePr>
        <p:xfrm>
          <a:off x="1123572" y="2514168"/>
          <a:ext cx="1113940" cy="1066950"/>
        </p:xfrm>
        <a:graphic>
          <a:graphicData uri="http://schemas.openxmlformats.org/drawingml/2006/table">
            <a:tbl>
              <a:tblPr firstRow="1" firstCol="1" bandRow="1"/>
              <a:tblGrid>
                <a:gridCol w="111394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31924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90864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  <p:graphicFrame>
        <p:nvGraphicFramePr>
          <p:cNvPr id="28" name="Table 27">
            <a:extLst>
              <a:ext uri="{FF2B5EF4-FFF2-40B4-BE49-F238E27FC236}">
                <a16:creationId xmlns:a16="http://schemas.microsoft.com/office/drawing/2014/main" id="{5F0A1B5F-341E-CD48-7D85-A99FCBF966D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690896"/>
              </p:ext>
            </p:extLst>
          </p:nvPr>
        </p:nvGraphicFramePr>
        <p:xfrm>
          <a:off x="2356475" y="2526187"/>
          <a:ext cx="1113940" cy="1066950"/>
        </p:xfrm>
        <a:graphic>
          <a:graphicData uri="http://schemas.openxmlformats.org/drawingml/2006/table">
            <a:tbl>
              <a:tblPr firstRow="1" firstCol="1" bandRow="1"/>
              <a:tblGrid>
                <a:gridCol w="111394">
                  <a:extLst>
                    <a:ext uri="{9D8B030D-6E8A-4147-A177-3AD203B41FA5}">
                      <a16:colId xmlns:a16="http://schemas.microsoft.com/office/drawing/2014/main" val="1698750658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56073052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351120632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38581584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830841389"/>
                    </a:ext>
                  </a:extLst>
                </a:gridCol>
                <a:gridCol w="131924">
                  <a:extLst>
                    <a:ext uri="{9D8B030D-6E8A-4147-A177-3AD203B41FA5}">
                      <a16:colId xmlns:a16="http://schemas.microsoft.com/office/drawing/2014/main" val="3615676917"/>
                    </a:ext>
                  </a:extLst>
                </a:gridCol>
                <a:gridCol w="90864">
                  <a:extLst>
                    <a:ext uri="{9D8B030D-6E8A-4147-A177-3AD203B41FA5}">
                      <a16:colId xmlns:a16="http://schemas.microsoft.com/office/drawing/2014/main" val="1506289462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08672569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3160014763"/>
                    </a:ext>
                  </a:extLst>
                </a:gridCol>
                <a:gridCol w="111394">
                  <a:extLst>
                    <a:ext uri="{9D8B030D-6E8A-4147-A177-3AD203B41FA5}">
                      <a16:colId xmlns:a16="http://schemas.microsoft.com/office/drawing/2014/main" val="2178326978"/>
                    </a:ext>
                  </a:extLst>
                </a:gridCol>
              </a:tblGrid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0305215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3997484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0327101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8797910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4749149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6448664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7131393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64646218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8107837"/>
                  </a:ext>
                </a:extLst>
              </a:tr>
              <a:tr h="106695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en-GB" sz="400" dirty="0">
                          <a:effectLst/>
                          <a:latin typeface="Arial" panose="020B060402020202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GB" sz="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28211" marR="28211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7587789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31710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34</a:t>
            </a:fld>
            <a:endParaRPr lang="en-UK" dirty="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0BDD36F-643D-1C5B-44FB-5CB37C6BFA2E}"/>
              </a:ext>
            </a:extLst>
          </p:cNvPr>
          <p:cNvSpPr txBox="1"/>
          <p:nvPr/>
        </p:nvSpPr>
        <p:spPr>
          <a:xfrm>
            <a:off x="953116" y="2896654"/>
            <a:ext cx="147989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× 0.55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5233D073-6BE8-738A-0C8C-D3634E78FCDF}"/>
                  </a:ext>
                </a:extLst>
              </p:cNvPr>
              <p:cNvSpPr txBox="1"/>
              <p:nvPr/>
            </p:nvSpPr>
            <p:spPr>
              <a:xfrm>
                <a:off x="2488348" y="4506844"/>
                <a:ext cx="2874505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15 ÷ 0.55 </a:t>
                </a:r>
                <a14:m>
                  <m:oMath xmlns:m="http://schemas.openxmlformats.org/officeDocument/2006/math">
                    <m:r>
                      <a:rPr lang="en-GB" sz="3200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  <a:cs typeface="Arial" panose="020B0604020202020204" pitchFamily="34" charset="0"/>
                      </a:rPr>
                      <m:t>≈</m:t>
                    </m:r>
                  </m:oMath>
                </a14:m>
                <a:r>
                  <a:rPr lang="en-GB" sz="3200" b="1" dirty="0">
                    <a:latin typeface="Arial" panose="020B0604020202020204" pitchFamily="34" charset="0"/>
                    <a:cs typeface="Arial" panose="020B0604020202020204" pitchFamily="34" charset="0"/>
                  </a:rPr>
                  <a:t> 27</a:t>
                </a:r>
              </a:p>
            </p:txBody>
          </p:sp>
        </mc:Choice>
        <mc:Fallback xmlns=""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5233D073-6BE8-738A-0C8C-D3634E78FCD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88348" y="4506844"/>
                <a:ext cx="2874505" cy="584775"/>
              </a:xfrm>
              <a:prstGeom prst="rect">
                <a:avLst/>
              </a:prstGeom>
              <a:blipFill>
                <a:blip r:embed="rId4"/>
                <a:stretch>
                  <a:fillRect l="-5297" t="-13542" r="-4661" b="-33333"/>
                </a:stretch>
              </a:blipFill>
            </p:spPr>
            <p:txBody>
              <a:bodyPr/>
              <a:lstStyle/>
              <a:p>
                <a:r>
                  <a:rPr lang="en-SG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5" name="TextBox 34">
            <a:extLst>
              <a:ext uri="{FF2B5EF4-FFF2-40B4-BE49-F238E27FC236}">
                <a16:creationId xmlns:a16="http://schemas.microsoft.com/office/drawing/2014/main" id="{A29CB6A0-8BBC-A8C3-A6AC-5AA93820771B}"/>
              </a:ext>
            </a:extLst>
          </p:cNvPr>
          <p:cNvSpPr txBox="1"/>
          <p:nvPr/>
        </p:nvSpPr>
        <p:spPr>
          <a:xfrm>
            <a:off x="5362853" y="4488577"/>
            <a:ext cx="9364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200" b="1" dirty="0">
                <a:latin typeface="Arial" panose="020B0604020202020204" pitchFamily="34" charset="0"/>
                <a:cs typeface="Arial" panose="020B0604020202020204" pitchFamily="34" charset="0"/>
              </a:rPr>
              <a:t>R15</a:t>
            </a:r>
          </a:p>
        </p:txBody>
      </p:sp>
      <p:graphicFrame>
        <p:nvGraphicFramePr>
          <p:cNvPr id="5" name="Table 5">
            <a:extLst>
              <a:ext uri="{FF2B5EF4-FFF2-40B4-BE49-F238E27FC236}">
                <a16:creationId xmlns:a16="http://schemas.microsoft.com/office/drawing/2014/main" id="{F3A57706-004E-43F1-7E9E-0A8619BF5CC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3671635"/>
              </p:ext>
            </p:extLst>
          </p:nvPr>
        </p:nvGraphicFramePr>
        <p:xfrm>
          <a:off x="2740608" y="2843055"/>
          <a:ext cx="8498280" cy="7924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49828">
                  <a:extLst>
                    <a:ext uri="{9D8B030D-6E8A-4147-A177-3AD203B41FA5}">
                      <a16:colId xmlns:a16="http://schemas.microsoft.com/office/drawing/2014/main" val="3643638465"/>
                    </a:ext>
                  </a:extLst>
                </a:gridCol>
                <a:gridCol w="849828">
                  <a:extLst>
                    <a:ext uri="{9D8B030D-6E8A-4147-A177-3AD203B41FA5}">
                      <a16:colId xmlns:a16="http://schemas.microsoft.com/office/drawing/2014/main" val="3802281015"/>
                    </a:ext>
                  </a:extLst>
                </a:gridCol>
                <a:gridCol w="849828">
                  <a:extLst>
                    <a:ext uri="{9D8B030D-6E8A-4147-A177-3AD203B41FA5}">
                      <a16:colId xmlns:a16="http://schemas.microsoft.com/office/drawing/2014/main" val="4120935507"/>
                    </a:ext>
                  </a:extLst>
                </a:gridCol>
                <a:gridCol w="849828">
                  <a:extLst>
                    <a:ext uri="{9D8B030D-6E8A-4147-A177-3AD203B41FA5}">
                      <a16:colId xmlns:a16="http://schemas.microsoft.com/office/drawing/2014/main" val="253207789"/>
                    </a:ext>
                  </a:extLst>
                </a:gridCol>
                <a:gridCol w="849828">
                  <a:extLst>
                    <a:ext uri="{9D8B030D-6E8A-4147-A177-3AD203B41FA5}">
                      <a16:colId xmlns:a16="http://schemas.microsoft.com/office/drawing/2014/main" val="1446098079"/>
                    </a:ext>
                  </a:extLst>
                </a:gridCol>
                <a:gridCol w="849828">
                  <a:extLst>
                    <a:ext uri="{9D8B030D-6E8A-4147-A177-3AD203B41FA5}">
                      <a16:colId xmlns:a16="http://schemas.microsoft.com/office/drawing/2014/main" val="593446347"/>
                    </a:ext>
                  </a:extLst>
                </a:gridCol>
                <a:gridCol w="849828">
                  <a:extLst>
                    <a:ext uri="{9D8B030D-6E8A-4147-A177-3AD203B41FA5}">
                      <a16:colId xmlns:a16="http://schemas.microsoft.com/office/drawing/2014/main" val="3635110975"/>
                    </a:ext>
                  </a:extLst>
                </a:gridCol>
                <a:gridCol w="849828">
                  <a:extLst>
                    <a:ext uri="{9D8B030D-6E8A-4147-A177-3AD203B41FA5}">
                      <a16:colId xmlns:a16="http://schemas.microsoft.com/office/drawing/2014/main" val="1947905878"/>
                    </a:ext>
                  </a:extLst>
                </a:gridCol>
                <a:gridCol w="849828">
                  <a:extLst>
                    <a:ext uri="{9D8B030D-6E8A-4147-A177-3AD203B41FA5}">
                      <a16:colId xmlns:a16="http://schemas.microsoft.com/office/drawing/2014/main" val="2882819382"/>
                    </a:ext>
                  </a:extLst>
                </a:gridCol>
                <a:gridCol w="849828">
                  <a:extLst>
                    <a:ext uri="{9D8B030D-6E8A-4147-A177-3AD203B41FA5}">
                      <a16:colId xmlns:a16="http://schemas.microsoft.com/office/drawing/2014/main" val="80605923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GB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000" b="1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28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70416257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GB" sz="200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0.55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GB" sz="200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19098184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65053E55-E026-F5DB-535F-265DE484482F}"/>
              </a:ext>
            </a:extLst>
          </p:cNvPr>
          <p:cNvSpPr txBox="1"/>
          <p:nvPr/>
        </p:nvSpPr>
        <p:spPr>
          <a:xfrm>
            <a:off x="3682211" y="3233691"/>
            <a:ext cx="6335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Arial" panose="020B0604020202020204" pitchFamily="34" charset="0"/>
                <a:cs typeface="Arial" panose="020B0604020202020204" pitchFamily="34" charset="0"/>
              </a:rPr>
              <a:t>1.10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11C0B27-8106-9BC6-6DAF-F2469B61A819}"/>
              </a:ext>
            </a:extLst>
          </p:cNvPr>
          <p:cNvSpPr txBox="1"/>
          <p:nvPr/>
        </p:nvSpPr>
        <p:spPr>
          <a:xfrm>
            <a:off x="4576175" y="3235200"/>
            <a:ext cx="6335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Arial" panose="020B0604020202020204" pitchFamily="34" charset="0"/>
                <a:cs typeface="Arial" panose="020B0604020202020204" pitchFamily="34" charset="0"/>
              </a:rPr>
              <a:t>2.20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9D30D88-9C89-A259-D879-C35BC94713DC}"/>
              </a:ext>
            </a:extLst>
          </p:cNvPr>
          <p:cNvSpPr txBox="1"/>
          <p:nvPr/>
        </p:nvSpPr>
        <p:spPr>
          <a:xfrm>
            <a:off x="5411079" y="3250871"/>
            <a:ext cx="6335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Arial" panose="020B0604020202020204" pitchFamily="34" charset="0"/>
                <a:cs typeface="Arial" panose="020B0604020202020204" pitchFamily="34" charset="0"/>
              </a:rPr>
              <a:t>4.40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043F1EB-4B78-5A61-E94E-7D3A355FFE7E}"/>
              </a:ext>
            </a:extLst>
          </p:cNvPr>
          <p:cNvSpPr txBox="1"/>
          <p:nvPr/>
        </p:nvSpPr>
        <p:spPr>
          <a:xfrm>
            <a:off x="6250703" y="3256183"/>
            <a:ext cx="6335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Arial" panose="020B0604020202020204" pitchFamily="34" charset="0"/>
                <a:cs typeface="Arial" panose="020B0604020202020204" pitchFamily="34" charset="0"/>
              </a:rPr>
              <a:t>8.80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A51DB841-9305-B94A-E541-94C6F9299118}"/>
              </a:ext>
            </a:extLst>
          </p:cNvPr>
          <p:cNvSpPr txBox="1"/>
          <p:nvPr/>
        </p:nvSpPr>
        <p:spPr>
          <a:xfrm>
            <a:off x="7045249" y="3264962"/>
            <a:ext cx="7446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Arial" panose="020B0604020202020204" pitchFamily="34" charset="0"/>
                <a:cs typeface="Arial" panose="020B0604020202020204" pitchFamily="34" charset="0"/>
              </a:rPr>
              <a:t>11.00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CFDCCB1-1519-B4E3-007F-A47297D14228}"/>
              </a:ext>
            </a:extLst>
          </p:cNvPr>
          <p:cNvSpPr txBox="1"/>
          <p:nvPr/>
        </p:nvSpPr>
        <p:spPr>
          <a:xfrm>
            <a:off x="7904987" y="3264962"/>
            <a:ext cx="7617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Arial" panose="020B0604020202020204" pitchFamily="34" charset="0"/>
                <a:cs typeface="Arial" panose="020B0604020202020204" pitchFamily="34" charset="0"/>
              </a:rPr>
              <a:t>13.20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F95AA27-F55A-BA12-4EAD-9ED6F41CD57E}"/>
              </a:ext>
            </a:extLst>
          </p:cNvPr>
          <p:cNvSpPr txBox="1"/>
          <p:nvPr/>
        </p:nvSpPr>
        <p:spPr>
          <a:xfrm>
            <a:off x="8739891" y="3266523"/>
            <a:ext cx="7617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Arial" panose="020B0604020202020204" pitchFamily="34" charset="0"/>
                <a:cs typeface="Arial" panose="020B0604020202020204" pitchFamily="34" charset="0"/>
              </a:rPr>
              <a:t>14.30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7619FB85-74D0-0B29-AA71-AFFDF68F413C}"/>
              </a:ext>
            </a:extLst>
          </p:cNvPr>
          <p:cNvSpPr txBox="1">
            <a:spLocks/>
          </p:cNvSpPr>
          <p:nvPr/>
        </p:nvSpPr>
        <p:spPr>
          <a:xfrm>
            <a:off x="4595881" y="104588"/>
            <a:ext cx="3000237" cy="1017047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GB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ratio table</a:t>
            </a: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Isosceles Triangle 5">
            <a:extLst>
              <a:ext uri="{FF2B5EF4-FFF2-40B4-BE49-F238E27FC236}">
                <a16:creationId xmlns:a16="http://schemas.microsoft.com/office/drawing/2014/main" id="{A15D2CBA-AC37-1698-0D22-1D16CFCB2C0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BBCC046-8CC0-7DDA-2D9F-D2F51D7F8BC6}"/>
              </a:ext>
            </a:extLst>
          </p:cNvPr>
          <p:cNvSpPr txBox="1"/>
          <p:nvPr/>
        </p:nvSpPr>
        <p:spPr>
          <a:xfrm>
            <a:off x="-49770" y="80950"/>
            <a:ext cx="1730556" cy="461665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EXPLORE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E2394D1-52A2-92D9-3C44-A053953AF0AF}"/>
              </a:ext>
            </a:extLst>
          </p:cNvPr>
          <p:cNvSpPr txBox="1"/>
          <p:nvPr/>
        </p:nvSpPr>
        <p:spPr>
          <a:xfrm>
            <a:off x="1148915" y="1147449"/>
            <a:ext cx="101362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Party hats cost 55p each.</a:t>
            </a:r>
            <a:b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</a:br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You have set aside £15 to buy party hats.</a:t>
            </a:r>
          </a:p>
          <a:p>
            <a:r>
              <a:rPr lang="en-GB" sz="24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How ma</a:t>
            </a:r>
            <a:r>
              <a:rPr lang="en-GB" sz="2400" dirty="0">
                <a:solidFill>
                  <a:srgbClr val="404040"/>
                </a:solidFill>
                <a:latin typeface="Arial" panose="020B0604020202020204" pitchFamily="34" charset="0"/>
                <a:ea typeface="Calibri" panose="020F0502020204030204" pitchFamily="34" charset="0"/>
              </a:rPr>
              <a:t>ny party hats can you buy</a:t>
            </a:r>
            <a:r>
              <a:rPr lang="en-GB" sz="2400" dirty="0">
                <a:solidFill>
                  <a:srgbClr val="404040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</a:rPr>
              <a:t>?</a:t>
            </a:r>
            <a:endParaRPr lang="en-UK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4AE0897-759A-D120-2F86-9467EE8CCDEB}"/>
              </a:ext>
            </a:extLst>
          </p:cNvPr>
          <p:cNvSpPr txBox="1"/>
          <p:nvPr/>
        </p:nvSpPr>
        <p:spPr>
          <a:xfrm>
            <a:off x="9566434" y="3259751"/>
            <a:ext cx="7617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Arial" panose="020B0604020202020204" pitchFamily="34" charset="0"/>
                <a:cs typeface="Arial" panose="020B0604020202020204" pitchFamily="34" charset="0"/>
              </a:rPr>
              <a:t>14.85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491E0140-5C46-3C0B-3C4A-3D1720407CE7}"/>
              </a:ext>
            </a:extLst>
          </p:cNvPr>
          <p:cNvSpPr txBox="1"/>
          <p:nvPr/>
        </p:nvSpPr>
        <p:spPr>
          <a:xfrm>
            <a:off x="2538629" y="5341619"/>
            <a:ext cx="650262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b="1" dirty="0">
                <a:latin typeface="Arial" panose="020B0604020202020204" pitchFamily="34" charset="0"/>
                <a:cs typeface="Arial" panose="020B0604020202020204" pitchFamily="34" charset="0"/>
              </a:rPr>
              <a:t>27 party hats with 15p left over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7661EAF-020D-8D9B-C527-B351ACFE70DF}"/>
              </a:ext>
            </a:extLst>
          </p:cNvPr>
          <p:cNvSpPr txBox="1"/>
          <p:nvPr/>
        </p:nvSpPr>
        <p:spPr>
          <a:xfrm>
            <a:off x="10401338" y="3265254"/>
            <a:ext cx="7617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Arial" panose="020B0604020202020204" pitchFamily="34" charset="0"/>
                <a:cs typeface="Arial" panose="020B0604020202020204" pitchFamily="34" charset="0"/>
              </a:rPr>
              <a:t>15.40</a:t>
            </a:r>
          </a:p>
        </p:txBody>
      </p:sp>
    </p:spTree>
    <p:extLst>
      <p:ext uri="{BB962C8B-B14F-4D97-AF65-F5344CB8AC3E}">
        <p14:creationId xmlns:p14="http://schemas.microsoft.com/office/powerpoint/2010/main" val="2311668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35" grpId="0"/>
      <p:bldP spid="7" grpId="0"/>
      <p:bldP spid="8" grpId="0"/>
      <p:bldP spid="9" grpId="0"/>
      <p:bldP spid="10" grpId="0"/>
      <p:bldP spid="11" grpId="0"/>
      <p:bldP spid="13" grpId="0"/>
      <p:bldP spid="15" grpId="0"/>
      <p:bldP spid="18" grpId="0"/>
      <p:bldP spid="19" grpId="0"/>
      <p:bldP spid="20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35</a:t>
            </a:fld>
            <a:endParaRPr lang="en-UK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C6C141E-B163-62D6-DC69-DB000646A6D2}"/>
              </a:ext>
            </a:extLst>
          </p:cNvPr>
          <p:cNvSpPr txBox="1"/>
          <p:nvPr/>
        </p:nvSpPr>
        <p:spPr>
          <a:xfrm>
            <a:off x="1261181" y="4616778"/>
            <a:ext cx="292740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>
                <a:latin typeface="Arial" panose="020B0604020202020204" pitchFamily="34" charset="0"/>
                <a:cs typeface="Arial" panose="020B0604020202020204" pitchFamily="34" charset="0"/>
              </a:rPr>
              <a:t>2000 ÷ 1000 =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9E9C620-CBC7-CD56-190C-610A2F0FDB37}"/>
              </a:ext>
            </a:extLst>
          </p:cNvPr>
          <p:cNvSpPr txBox="1"/>
          <p:nvPr/>
        </p:nvSpPr>
        <p:spPr>
          <a:xfrm>
            <a:off x="3910664" y="4561438"/>
            <a:ext cx="4122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BA74FB8-3764-CA0A-83CC-B505374D2A01}"/>
              </a:ext>
            </a:extLst>
          </p:cNvPr>
          <p:cNvSpPr txBox="1"/>
          <p:nvPr/>
        </p:nvSpPr>
        <p:spPr>
          <a:xfrm>
            <a:off x="3900807" y="3671627"/>
            <a:ext cx="4122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0844BD8-0318-3642-5448-149FF9711FB6}"/>
              </a:ext>
            </a:extLst>
          </p:cNvPr>
          <p:cNvSpPr txBox="1"/>
          <p:nvPr/>
        </p:nvSpPr>
        <p:spPr>
          <a:xfrm>
            <a:off x="2073523" y="2701806"/>
            <a:ext cx="201689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>
                <a:latin typeface="Arial" panose="020B0604020202020204" pitchFamily="34" charset="0"/>
                <a:cs typeface="Arial" panose="020B0604020202020204" pitchFamily="34" charset="0"/>
              </a:rPr>
              <a:t>20 ÷ 10 =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1D3FE5C-2731-10AC-F503-A5D1B13C472D}"/>
              </a:ext>
            </a:extLst>
          </p:cNvPr>
          <p:cNvSpPr txBox="1"/>
          <p:nvPr/>
        </p:nvSpPr>
        <p:spPr>
          <a:xfrm>
            <a:off x="3910664" y="1767253"/>
            <a:ext cx="4122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9D61EC7-E930-6E7A-68BB-AAD496CAFD48}"/>
              </a:ext>
            </a:extLst>
          </p:cNvPr>
          <p:cNvSpPr txBox="1"/>
          <p:nvPr/>
        </p:nvSpPr>
        <p:spPr>
          <a:xfrm>
            <a:off x="2472035" y="1767254"/>
            <a:ext cx="156164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>
                <a:latin typeface="Arial" panose="020B0604020202020204" pitchFamily="34" charset="0"/>
                <a:cs typeface="Arial" panose="020B0604020202020204" pitchFamily="34" charset="0"/>
              </a:rPr>
              <a:t>2 ÷ 1 = 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450C261-162C-C227-43FC-C764812FF121}"/>
              </a:ext>
            </a:extLst>
          </p:cNvPr>
          <p:cNvSpPr txBox="1"/>
          <p:nvPr/>
        </p:nvSpPr>
        <p:spPr>
          <a:xfrm>
            <a:off x="3910664" y="2740583"/>
            <a:ext cx="4122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A965926-DB12-5727-032E-52B1818EA755}"/>
              </a:ext>
            </a:extLst>
          </p:cNvPr>
          <p:cNvSpPr txBox="1"/>
          <p:nvPr/>
        </p:nvSpPr>
        <p:spPr>
          <a:xfrm>
            <a:off x="2289507" y="2371251"/>
            <a:ext cx="6842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× 10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704C70C-E1A5-87FA-EDE6-B864B6696105}"/>
              </a:ext>
            </a:extLst>
          </p:cNvPr>
          <p:cNvSpPr txBox="1"/>
          <p:nvPr/>
        </p:nvSpPr>
        <p:spPr>
          <a:xfrm>
            <a:off x="2973769" y="2355424"/>
            <a:ext cx="7043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× 10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49B052B-5763-722A-96F1-88240A3DEC0C}"/>
              </a:ext>
            </a:extLst>
          </p:cNvPr>
          <p:cNvSpPr txBox="1"/>
          <p:nvPr/>
        </p:nvSpPr>
        <p:spPr>
          <a:xfrm>
            <a:off x="1677961" y="3671177"/>
            <a:ext cx="24721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 dirty="0">
                <a:latin typeface="Arial" panose="020B0604020202020204" pitchFamily="34" charset="0"/>
                <a:cs typeface="Arial" panose="020B0604020202020204" pitchFamily="34" charset="0"/>
              </a:rPr>
              <a:t>200 ÷ 100 = </a:t>
            </a: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BFB11BF5-BCD7-EAC8-0D64-73F2578164FA}"/>
              </a:ext>
            </a:extLst>
          </p:cNvPr>
          <p:cNvSpPr/>
          <p:nvPr/>
        </p:nvSpPr>
        <p:spPr>
          <a:xfrm>
            <a:off x="5878678" y="4532463"/>
            <a:ext cx="5463844" cy="753403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do you notice?</a:t>
            </a:r>
          </a:p>
          <a:p>
            <a:endParaRPr lang="en-GB" sz="3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A7DAC5F6-F3D2-BB77-C615-EEADCFB8146F}"/>
              </a:ext>
            </a:extLst>
          </p:cNvPr>
          <p:cNvSpPr txBox="1"/>
          <p:nvPr/>
        </p:nvSpPr>
        <p:spPr>
          <a:xfrm>
            <a:off x="2866909" y="3284453"/>
            <a:ext cx="6842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× 10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AF5F424-7B8B-8014-8A87-07FF8819903C}"/>
              </a:ext>
            </a:extLst>
          </p:cNvPr>
          <p:cNvSpPr txBox="1"/>
          <p:nvPr/>
        </p:nvSpPr>
        <p:spPr>
          <a:xfrm>
            <a:off x="1974244" y="3284985"/>
            <a:ext cx="72967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× 10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197DCCF-EB4E-11F5-7CA5-74E15F65FD7E}"/>
              </a:ext>
            </a:extLst>
          </p:cNvPr>
          <p:cNvSpPr txBox="1"/>
          <p:nvPr/>
        </p:nvSpPr>
        <p:spPr>
          <a:xfrm>
            <a:off x="2825343" y="4254271"/>
            <a:ext cx="7258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× 10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D9D29BA-962A-23D7-6987-EFD651767E4A}"/>
              </a:ext>
            </a:extLst>
          </p:cNvPr>
          <p:cNvSpPr txBox="1"/>
          <p:nvPr/>
        </p:nvSpPr>
        <p:spPr>
          <a:xfrm>
            <a:off x="1766424" y="4254803"/>
            <a:ext cx="8074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× 10</a:t>
            </a:r>
          </a:p>
        </p:txBody>
      </p:sp>
      <p:sp>
        <p:nvSpPr>
          <p:cNvPr id="10" name="Isosceles Triangle 9">
            <a:extLst>
              <a:ext uri="{FF2B5EF4-FFF2-40B4-BE49-F238E27FC236}">
                <a16:creationId xmlns:a16="http://schemas.microsoft.com/office/drawing/2014/main" id="{AF951614-4606-312E-B8A4-4D95375699E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-27606" y="-21001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CE782E8-DDF2-79BF-7301-0E1E7B483AB0}"/>
              </a:ext>
            </a:extLst>
          </p:cNvPr>
          <p:cNvSpPr txBox="1"/>
          <p:nvPr/>
        </p:nvSpPr>
        <p:spPr>
          <a:xfrm>
            <a:off x="-27607" y="1577"/>
            <a:ext cx="15992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DISCUSS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12CEB6C2-E77E-9F8F-9CD3-C66BA78F3905}"/>
              </a:ext>
            </a:extLst>
          </p:cNvPr>
          <p:cNvSpPr txBox="1">
            <a:spLocks/>
          </p:cNvSpPr>
          <p:nvPr/>
        </p:nvSpPr>
        <p:spPr>
          <a:xfrm>
            <a:off x="4033681" y="68548"/>
            <a:ext cx="4162051" cy="1017047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GB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Compensation (1)</a:t>
            </a: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3814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3" grpId="0"/>
      <p:bldP spid="14" grpId="0"/>
      <p:bldP spid="15" grpId="0"/>
      <p:bldP spid="16" grpId="0"/>
      <p:bldP spid="17" grpId="0"/>
      <p:bldP spid="22" grpId="0"/>
      <p:bldP spid="23" grpId="0"/>
      <p:bldP spid="50" grpId="0"/>
      <p:bldP spid="51" grpId="0" animBg="1"/>
      <p:bldP spid="52" grpId="0"/>
      <p:bldP spid="53" grpId="0"/>
      <p:bldP spid="2" grpId="0"/>
      <p:bldP spid="3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36</a:t>
            </a:fld>
            <a:endParaRPr lang="en-UK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C6C141E-B163-62D6-DC69-DB000646A6D2}"/>
              </a:ext>
            </a:extLst>
          </p:cNvPr>
          <p:cNvSpPr txBox="1"/>
          <p:nvPr/>
        </p:nvSpPr>
        <p:spPr>
          <a:xfrm>
            <a:off x="2435662" y="4672198"/>
            <a:ext cx="178927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200" dirty="0">
                <a:latin typeface="Arial" panose="020B0604020202020204" pitchFamily="34" charset="0"/>
                <a:cs typeface="Arial" panose="020B0604020202020204" pitchFamily="34" charset="0"/>
              </a:rPr>
              <a:t>16 ÷ 2 =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9E9C620-CBC7-CD56-190C-610A2F0FDB37}"/>
              </a:ext>
            </a:extLst>
          </p:cNvPr>
          <p:cNvSpPr txBox="1"/>
          <p:nvPr/>
        </p:nvSpPr>
        <p:spPr>
          <a:xfrm>
            <a:off x="4046047" y="4672278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2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BA74FB8-3764-CA0A-83CC-B505374D2A01}"/>
              </a:ext>
            </a:extLst>
          </p:cNvPr>
          <p:cNvSpPr txBox="1"/>
          <p:nvPr/>
        </p:nvSpPr>
        <p:spPr>
          <a:xfrm>
            <a:off x="4036190" y="3727047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2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0844BD8-0318-3642-5448-149FF9711FB6}"/>
              </a:ext>
            </a:extLst>
          </p:cNvPr>
          <p:cNvSpPr txBox="1"/>
          <p:nvPr/>
        </p:nvSpPr>
        <p:spPr>
          <a:xfrm>
            <a:off x="2430583" y="2757226"/>
            <a:ext cx="178927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200" dirty="0">
                <a:latin typeface="Arial" panose="020B0604020202020204" pitchFamily="34" charset="0"/>
                <a:cs typeface="Arial" panose="020B0604020202020204" pitchFamily="34" charset="0"/>
              </a:rPr>
              <a:t>32 ÷ 4 = 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1D3FE5C-2731-10AC-F503-A5D1B13C472D}"/>
              </a:ext>
            </a:extLst>
          </p:cNvPr>
          <p:cNvSpPr txBox="1"/>
          <p:nvPr/>
        </p:nvSpPr>
        <p:spPr>
          <a:xfrm>
            <a:off x="4046047" y="182267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2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9D61EC7-E930-6E7A-68BB-AAD496CAFD48}"/>
              </a:ext>
            </a:extLst>
          </p:cNvPr>
          <p:cNvSpPr txBox="1"/>
          <p:nvPr/>
        </p:nvSpPr>
        <p:spPr>
          <a:xfrm>
            <a:off x="2441158" y="1822674"/>
            <a:ext cx="178927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200" dirty="0">
                <a:latin typeface="Arial" panose="020B0604020202020204" pitchFamily="34" charset="0"/>
                <a:cs typeface="Arial" panose="020B0604020202020204" pitchFamily="34" charset="0"/>
              </a:rPr>
              <a:t>32 ÷ 8 = 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450C261-162C-C227-43FC-C764812FF121}"/>
              </a:ext>
            </a:extLst>
          </p:cNvPr>
          <p:cNvSpPr txBox="1"/>
          <p:nvPr/>
        </p:nvSpPr>
        <p:spPr>
          <a:xfrm>
            <a:off x="4046047" y="2796003"/>
            <a:ext cx="41229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20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704C70C-E1A5-87FA-EDE6-B864B6696105}"/>
              </a:ext>
            </a:extLst>
          </p:cNvPr>
          <p:cNvSpPr txBox="1"/>
          <p:nvPr/>
        </p:nvSpPr>
        <p:spPr>
          <a:xfrm>
            <a:off x="3150717" y="2410844"/>
            <a:ext cx="5036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÷ 2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349B052B-5763-722A-96F1-88240A3DEC0C}"/>
              </a:ext>
            </a:extLst>
          </p:cNvPr>
          <p:cNvSpPr txBox="1"/>
          <p:nvPr/>
        </p:nvSpPr>
        <p:spPr>
          <a:xfrm>
            <a:off x="2450662" y="3726597"/>
            <a:ext cx="178927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200" dirty="0">
                <a:latin typeface="Arial" panose="020B0604020202020204" pitchFamily="34" charset="0"/>
                <a:cs typeface="Arial" panose="020B0604020202020204" pitchFamily="34" charset="0"/>
              </a:rPr>
              <a:t>16 ÷ 4 = </a:t>
            </a:r>
          </a:p>
        </p:txBody>
      </p:sp>
      <p:sp>
        <p:nvSpPr>
          <p:cNvPr id="51" name="Rectangle: Rounded Corners 50">
            <a:extLst>
              <a:ext uri="{FF2B5EF4-FFF2-40B4-BE49-F238E27FC236}">
                <a16:creationId xmlns:a16="http://schemas.microsoft.com/office/drawing/2014/main" id="{BFB11BF5-BCD7-EAC8-0D64-73F2578164FA}"/>
              </a:ext>
            </a:extLst>
          </p:cNvPr>
          <p:cNvSpPr/>
          <p:nvPr/>
        </p:nvSpPr>
        <p:spPr>
          <a:xfrm>
            <a:off x="5794674" y="4880351"/>
            <a:ext cx="5463844" cy="753403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do you notice?</a:t>
            </a:r>
          </a:p>
          <a:p>
            <a:endParaRPr lang="en-GB" sz="3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A7DAC5F6-F3D2-BB77-C615-EEADCFB8146F}"/>
              </a:ext>
            </a:extLst>
          </p:cNvPr>
          <p:cNvSpPr txBox="1"/>
          <p:nvPr/>
        </p:nvSpPr>
        <p:spPr>
          <a:xfrm>
            <a:off x="3944405" y="3339873"/>
            <a:ext cx="5036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÷ 2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AF5F424-7B8B-8014-8A87-07FF8819903C}"/>
              </a:ext>
            </a:extLst>
          </p:cNvPr>
          <p:cNvSpPr txBox="1"/>
          <p:nvPr/>
        </p:nvSpPr>
        <p:spPr>
          <a:xfrm>
            <a:off x="2400576" y="3340405"/>
            <a:ext cx="5036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÷ 2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197DCCF-EB4E-11F5-7CA5-74E15F65FD7E}"/>
              </a:ext>
            </a:extLst>
          </p:cNvPr>
          <p:cNvSpPr txBox="1"/>
          <p:nvPr/>
        </p:nvSpPr>
        <p:spPr>
          <a:xfrm>
            <a:off x="3999813" y="4309691"/>
            <a:ext cx="5116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× 2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D9D29BA-962A-23D7-6987-EFD651767E4A}"/>
              </a:ext>
            </a:extLst>
          </p:cNvPr>
          <p:cNvSpPr txBox="1"/>
          <p:nvPr/>
        </p:nvSpPr>
        <p:spPr>
          <a:xfrm>
            <a:off x="3079439" y="4310223"/>
            <a:ext cx="5036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÷ 2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1A8F054-9240-77BD-4576-4E0139CB3864}"/>
              </a:ext>
            </a:extLst>
          </p:cNvPr>
          <p:cNvSpPr txBox="1"/>
          <p:nvPr/>
        </p:nvSpPr>
        <p:spPr>
          <a:xfrm>
            <a:off x="3954281" y="2410843"/>
            <a:ext cx="5116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× 2</a:t>
            </a:r>
          </a:p>
        </p:txBody>
      </p:sp>
      <p:sp>
        <p:nvSpPr>
          <p:cNvPr id="11" name="Isosceles Triangle 10">
            <a:extLst>
              <a:ext uri="{FF2B5EF4-FFF2-40B4-BE49-F238E27FC236}">
                <a16:creationId xmlns:a16="http://schemas.microsoft.com/office/drawing/2014/main" id="{11271589-1AF4-2AE1-EA6B-D54F0293E1E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-27606" y="-9712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58BE5C2-22E1-339D-C00F-40C0962F3AF7}"/>
              </a:ext>
            </a:extLst>
          </p:cNvPr>
          <p:cNvSpPr txBox="1"/>
          <p:nvPr/>
        </p:nvSpPr>
        <p:spPr>
          <a:xfrm>
            <a:off x="1" y="3979"/>
            <a:ext cx="15859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DISCUSS</a:t>
            </a:r>
          </a:p>
        </p:txBody>
      </p:sp>
      <p:sp>
        <p:nvSpPr>
          <p:cNvPr id="18" name="Title 1">
            <a:extLst>
              <a:ext uri="{FF2B5EF4-FFF2-40B4-BE49-F238E27FC236}">
                <a16:creationId xmlns:a16="http://schemas.microsoft.com/office/drawing/2014/main" id="{924B5A00-8DF1-69EB-BAB7-3560099527CE}"/>
              </a:ext>
            </a:extLst>
          </p:cNvPr>
          <p:cNvSpPr txBox="1">
            <a:spLocks/>
          </p:cNvSpPr>
          <p:nvPr/>
        </p:nvSpPr>
        <p:spPr>
          <a:xfrm>
            <a:off x="3849511" y="68548"/>
            <a:ext cx="4204863" cy="1017047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defRPr/>
            </a:pPr>
            <a:r>
              <a:rPr lang="en-GB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Compensation (2)</a:t>
            </a: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6048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3" grpId="0"/>
      <p:bldP spid="14" grpId="0"/>
      <p:bldP spid="15" grpId="0"/>
      <p:bldP spid="16" grpId="0"/>
      <p:bldP spid="17" grpId="0"/>
      <p:bldP spid="23" grpId="0"/>
      <p:bldP spid="50" grpId="0"/>
      <p:bldP spid="52" grpId="0"/>
      <p:bldP spid="53" grpId="0"/>
      <p:bldP spid="2" grpId="0"/>
      <p:bldP spid="3" grpId="0"/>
      <p:bldP spid="5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37</a:t>
            </a:fld>
            <a:endParaRPr lang="en-UK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D970DDE-3331-43C7-8808-F643520183D1}"/>
              </a:ext>
            </a:extLst>
          </p:cNvPr>
          <p:cNvSpPr txBox="1"/>
          <p:nvPr/>
        </p:nvSpPr>
        <p:spPr>
          <a:xfrm>
            <a:off x="-19845" y="165505"/>
            <a:ext cx="1511714" cy="461665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REVIEW</a:t>
            </a:r>
          </a:p>
        </p:txBody>
      </p:sp>
      <p:grpSp>
        <p:nvGrpSpPr>
          <p:cNvPr id="13" name="Group 12" descr="Worksheet available icon">
            <a:extLst>
              <a:ext uri="{FF2B5EF4-FFF2-40B4-BE49-F238E27FC236}">
                <a16:creationId xmlns:a16="http://schemas.microsoft.com/office/drawing/2014/main" id="{F829BE98-8723-412A-A7EC-94B8C90B3E33}"/>
              </a:ext>
            </a:extLst>
          </p:cNvPr>
          <p:cNvGrpSpPr/>
          <p:nvPr/>
        </p:nvGrpSpPr>
        <p:grpSpPr>
          <a:xfrm>
            <a:off x="9495879" y="211521"/>
            <a:ext cx="2102384" cy="753403"/>
            <a:chOff x="9495879" y="211521"/>
            <a:chExt cx="2102384" cy="753403"/>
          </a:xfrm>
        </p:grpSpPr>
        <p:pic>
          <p:nvPicPr>
            <p:cNvPr id="14" name="Graphic 6" descr="Document">
              <a:extLst>
                <a:ext uri="{FF2B5EF4-FFF2-40B4-BE49-F238E27FC236}">
                  <a16:creationId xmlns:a16="http://schemas.microsoft.com/office/drawing/2014/main" id="{C7E7981D-5965-45BC-9305-693E1A6D14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844860" y="211521"/>
              <a:ext cx="753403" cy="753403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725BA4D-B44C-44A3-AC6B-84C2B4A0D54B}"/>
                </a:ext>
              </a:extLst>
            </p:cNvPr>
            <p:cNvSpPr txBox="1"/>
            <p:nvPr/>
          </p:nvSpPr>
          <p:spPr>
            <a:xfrm>
              <a:off x="9495879" y="228785"/>
              <a:ext cx="2091590" cy="707886"/>
            </a:xfrm>
            <a:prstGeom prst="rect">
              <a:avLst/>
            </a:prstGeom>
            <a:noFill/>
            <a:ln w="38100">
              <a:solidFill>
                <a:schemeClr val="accent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GB" sz="2000" b="1" dirty="0">
                  <a:latin typeface="Arial" panose="020B0604020202020204" pitchFamily="34" charset="0"/>
                  <a:cs typeface="Arial" panose="020B0604020202020204" pitchFamily="34" charset="0"/>
                </a:rPr>
                <a:t>Worksheet</a:t>
              </a:r>
              <a:br>
                <a:rPr lang="en-GB" sz="2000" b="1" dirty="0">
                  <a:latin typeface="Arial" panose="020B0604020202020204" pitchFamily="34" charset="0"/>
                  <a:cs typeface="Arial" panose="020B0604020202020204" pitchFamily="34" charset="0"/>
                </a:rPr>
              </a:br>
              <a:r>
                <a:rPr lang="en-GB" sz="2000" b="1" dirty="0">
                  <a:latin typeface="Arial" panose="020B0604020202020204" pitchFamily="34" charset="0"/>
                  <a:cs typeface="Arial" panose="020B0604020202020204" pitchFamily="34" charset="0"/>
                </a:rPr>
                <a:t>available</a:t>
              </a:r>
            </a:p>
          </p:txBody>
        </p:sp>
      </p:grpSp>
      <p:sp>
        <p:nvSpPr>
          <p:cNvPr id="5" name="Title 1">
            <a:extLst>
              <a:ext uri="{FF2B5EF4-FFF2-40B4-BE49-F238E27FC236}">
                <a16:creationId xmlns:a16="http://schemas.microsoft.com/office/drawing/2014/main" id="{653CC987-0FAC-7007-9745-B7BB3D55DEA0}"/>
              </a:ext>
            </a:extLst>
          </p:cNvPr>
          <p:cNvSpPr txBox="1">
            <a:spLocks/>
          </p:cNvSpPr>
          <p:nvPr/>
        </p:nvSpPr>
        <p:spPr>
          <a:xfrm>
            <a:off x="3379631" y="119170"/>
            <a:ext cx="4800600" cy="101600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K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Practice question</a:t>
            </a:r>
            <a:r>
              <a:rPr lang="en-GB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(1)</a:t>
            </a: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947135" y="1243512"/>
            <a:ext cx="8810512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£42 is shared equally between 3 friends.</a:t>
            </a:r>
          </a:p>
          <a:p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How much does each friend get?</a:t>
            </a:r>
          </a:p>
          <a:p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Google Shape;351;p13">
            <a:extLst>
              <a:ext uri="{FF2B5EF4-FFF2-40B4-BE49-F238E27FC236}">
                <a16:creationId xmlns:a16="http://schemas.microsoft.com/office/drawing/2014/main" id="{C69A6C82-7B01-3A72-0F47-469BA7CF90E5}"/>
              </a:ext>
            </a:extLst>
          </p:cNvPr>
          <p:cNvSpPr/>
          <p:nvPr/>
        </p:nvSpPr>
        <p:spPr>
          <a:xfrm>
            <a:off x="9198254" y="5132568"/>
            <a:ext cx="2117302" cy="971999"/>
          </a:xfrm>
          <a:prstGeom prst="roundRect">
            <a:avLst>
              <a:gd name="adj" fmla="val 16667"/>
            </a:avLst>
          </a:prstGeom>
          <a:noFill/>
          <a:ln w="12700" cap="flat" cmpd="sng">
            <a:solidFill>
              <a:srgbClr val="A5A5A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dirty="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" name="Google Shape;353;p13">
            <a:extLst>
              <a:ext uri="{FF2B5EF4-FFF2-40B4-BE49-F238E27FC236}">
                <a16:creationId xmlns:a16="http://schemas.microsoft.com/office/drawing/2014/main" id="{891B1775-949D-B09D-9405-D7FC4F13A7BF}"/>
              </a:ext>
            </a:extLst>
          </p:cNvPr>
          <p:cNvSpPr txBox="1"/>
          <p:nvPr/>
        </p:nvSpPr>
        <p:spPr>
          <a:xfrm>
            <a:off x="9594532" y="5421525"/>
            <a:ext cx="1502321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£</a:t>
            </a:r>
            <a:r>
              <a:rPr lang="en-GB" sz="2800" dirty="0">
                <a:solidFill>
                  <a:schemeClr val="dk1"/>
                </a:solidFill>
                <a:latin typeface="Arial" panose="020B0604020202020204" pitchFamily="34" charset="0"/>
                <a:cs typeface="Arial" panose="020B0604020202020204" pitchFamily="34" charset="0"/>
                <a:sym typeface="Calibri"/>
              </a:rPr>
              <a:t>14</a:t>
            </a:r>
            <a:endParaRPr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Google Shape;354;p13" descr="Pink rectangle covering the answer">
            <a:extLst>
              <a:ext uri="{FF2B5EF4-FFF2-40B4-BE49-F238E27FC236}">
                <a16:creationId xmlns:a16="http://schemas.microsoft.com/office/drawing/2014/main" id="{648879AF-566E-EF8D-0E77-19BC99B424EE}"/>
              </a:ext>
            </a:extLst>
          </p:cNvPr>
          <p:cNvSpPr/>
          <p:nvPr/>
        </p:nvSpPr>
        <p:spPr>
          <a:xfrm>
            <a:off x="9372131" y="5321642"/>
            <a:ext cx="1769548" cy="722945"/>
          </a:xfrm>
          <a:prstGeom prst="rect">
            <a:avLst/>
          </a:prstGeom>
          <a:solidFill>
            <a:schemeClr val="accent1"/>
          </a:solidFill>
          <a:ln w="127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dirty="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9425F729-00DA-6FA5-05C5-E33A4DE3E294}"/>
              </a:ext>
            </a:extLst>
          </p:cNvPr>
          <p:cNvGrpSpPr/>
          <p:nvPr/>
        </p:nvGrpSpPr>
        <p:grpSpPr>
          <a:xfrm>
            <a:off x="-252000" y="-54000"/>
            <a:ext cx="2315984" cy="1960111"/>
            <a:chOff x="-252000" y="-54000"/>
            <a:chExt cx="2315984" cy="1960111"/>
          </a:xfrm>
          <a:solidFill>
            <a:schemeClr val="accent1"/>
          </a:solidFill>
        </p:grpSpPr>
        <p:sp>
          <p:nvSpPr>
            <p:cNvPr id="9" name="Isosceles Triangle 8">
              <a:extLst>
                <a:ext uri="{FF2B5EF4-FFF2-40B4-BE49-F238E27FC236}">
                  <a16:creationId xmlns:a16="http://schemas.microsoft.com/office/drawing/2014/main" id="{95078C00-F97A-DE35-AFBE-DB0C87B4A7EA}"/>
                </a:ext>
              </a:extLst>
            </p:cNvPr>
            <p:cNvSpPr/>
            <p:nvPr/>
          </p:nvSpPr>
          <p:spPr>
            <a:xfrm flipV="1">
              <a:off x="-27606" y="-17453"/>
              <a:ext cx="2091590" cy="1923564"/>
            </a:xfrm>
            <a:prstGeom prst="triangle">
              <a:avLst>
                <a:gd name="adj" fmla="val 0"/>
              </a:avLst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E41A93A-9A0A-AA57-2173-A0EF755564BD}"/>
                </a:ext>
              </a:extLst>
            </p:cNvPr>
            <p:cNvSpPr txBox="1"/>
            <p:nvPr/>
          </p:nvSpPr>
          <p:spPr>
            <a:xfrm>
              <a:off x="-252000" y="-54000"/>
              <a:ext cx="1942216" cy="769441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15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PRACTICE QUESTION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08712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38</a:t>
            </a:fld>
            <a:endParaRPr lang="en-UK" dirty="0"/>
          </a:p>
        </p:txBody>
      </p:sp>
      <p:sp>
        <p:nvSpPr>
          <p:cNvPr id="22" name="Title 1">
            <a:extLst>
              <a:ext uri="{FF2B5EF4-FFF2-40B4-BE49-F238E27FC236}">
                <a16:creationId xmlns:a16="http://schemas.microsoft.com/office/drawing/2014/main" id="{02AABD48-7F62-174B-98BD-03D513E3B1A1}"/>
              </a:ext>
            </a:extLst>
          </p:cNvPr>
          <p:cNvSpPr txBox="1">
            <a:spLocks noGrp="1"/>
          </p:cNvSpPr>
          <p:nvPr>
            <p:ph type="title" idx="4294967295"/>
          </p:nvPr>
        </p:nvSpPr>
        <p:spPr>
          <a:xfrm>
            <a:off x="3379631" y="123354"/>
            <a:ext cx="4800600" cy="101600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K" sz="36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Practice question</a:t>
            </a:r>
            <a:r>
              <a:rPr kumimoji="0" lang="en-GB" sz="36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 (2)</a:t>
            </a:r>
            <a:endParaRPr kumimoji="0" lang="en-UK" sz="3600" b="1" i="0" u="none" strike="noStrike" kern="120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latin typeface="Arial" panose="020B0604020202020204" pitchFamily="34" charset="0"/>
              <a:ea typeface="+mj-ea"/>
              <a:cs typeface="Arial" panose="020B0604020202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D970DDE-3331-43C7-8808-F643520183D1}"/>
              </a:ext>
            </a:extLst>
          </p:cNvPr>
          <p:cNvSpPr txBox="1"/>
          <p:nvPr/>
        </p:nvSpPr>
        <p:spPr>
          <a:xfrm>
            <a:off x="-19845" y="165505"/>
            <a:ext cx="1511714" cy="461665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REVIEW</a:t>
            </a:r>
          </a:p>
        </p:txBody>
      </p:sp>
      <p:grpSp>
        <p:nvGrpSpPr>
          <p:cNvPr id="13" name="Group 12" descr="Worksheet available icon">
            <a:extLst>
              <a:ext uri="{FF2B5EF4-FFF2-40B4-BE49-F238E27FC236}">
                <a16:creationId xmlns:a16="http://schemas.microsoft.com/office/drawing/2014/main" id="{F829BE98-8723-412A-A7EC-94B8C90B3E33}"/>
              </a:ext>
            </a:extLst>
          </p:cNvPr>
          <p:cNvGrpSpPr/>
          <p:nvPr/>
        </p:nvGrpSpPr>
        <p:grpSpPr>
          <a:xfrm>
            <a:off x="9495879" y="211521"/>
            <a:ext cx="2102384" cy="753403"/>
            <a:chOff x="9495879" y="211521"/>
            <a:chExt cx="2102384" cy="753403"/>
          </a:xfrm>
        </p:grpSpPr>
        <p:pic>
          <p:nvPicPr>
            <p:cNvPr id="14" name="Graphic 6" descr="Document">
              <a:extLst>
                <a:ext uri="{FF2B5EF4-FFF2-40B4-BE49-F238E27FC236}">
                  <a16:creationId xmlns:a16="http://schemas.microsoft.com/office/drawing/2014/main" id="{C7E7981D-5965-45BC-9305-693E1A6D14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844860" y="211521"/>
              <a:ext cx="753403" cy="753403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725BA4D-B44C-44A3-AC6B-84C2B4A0D54B}"/>
                </a:ext>
              </a:extLst>
            </p:cNvPr>
            <p:cNvSpPr txBox="1"/>
            <p:nvPr/>
          </p:nvSpPr>
          <p:spPr>
            <a:xfrm>
              <a:off x="9495879" y="228785"/>
              <a:ext cx="2091590" cy="707886"/>
            </a:xfrm>
            <a:prstGeom prst="rect">
              <a:avLst/>
            </a:prstGeom>
            <a:noFill/>
            <a:ln w="38100">
              <a:solidFill>
                <a:schemeClr val="accent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GB" sz="2000" b="1" dirty="0">
                  <a:latin typeface="Arial" panose="020B0604020202020204" pitchFamily="34" charset="0"/>
                  <a:cs typeface="Arial" panose="020B0604020202020204" pitchFamily="34" charset="0"/>
                </a:rPr>
                <a:t>Handout</a:t>
              </a:r>
              <a:br>
                <a:rPr lang="en-GB" sz="2000" b="1" dirty="0">
                  <a:latin typeface="Arial" panose="020B0604020202020204" pitchFamily="34" charset="0"/>
                  <a:cs typeface="Arial" panose="020B0604020202020204" pitchFamily="34" charset="0"/>
                </a:rPr>
              </a:br>
              <a:r>
                <a:rPr lang="en-GB" sz="2000" b="1" dirty="0">
                  <a:latin typeface="Arial" panose="020B0604020202020204" pitchFamily="34" charset="0"/>
                  <a:cs typeface="Arial" panose="020B0604020202020204" pitchFamily="34" charset="0"/>
                </a:rPr>
                <a:t>available</a:t>
              </a: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699707" y="1280160"/>
            <a:ext cx="9145153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A piece of wire is 240 cm long</a:t>
            </a:r>
          </a:p>
          <a:p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Peter cuts two 45 cm lengths off the wire.</a:t>
            </a:r>
          </a:p>
          <a:p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He then cuts the rest of the wire into as many 40 cm lengths as possible.</a:t>
            </a:r>
          </a:p>
          <a:p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Work out how many 40 cm lengths of wire Peter cuts.</a:t>
            </a:r>
          </a:p>
          <a:p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Google Shape;351;p13">
            <a:extLst>
              <a:ext uri="{FF2B5EF4-FFF2-40B4-BE49-F238E27FC236}">
                <a16:creationId xmlns:a16="http://schemas.microsoft.com/office/drawing/2014/main" id="{9A439AD9-2972-C1D0-B6A3-1AD80460AC34}"/>
              </a:ext>
            </a:extLst>
          </p:cNvPr>
          <p:cNvSpPr/>
          <p:nvPr/>
        </p:nvSpPr>
        <p:spPr>
          <a:xfrm>
            <a:off x="9198254" y="5132568"/>
            <a:ext cx="2117302" cy="971999"/>
          </a:xfrm>
          <a:prstGeom prst="roundRect">
            <a:avLst>
              <a:gd name="adj" fmla="val 16667"/>
            </a:avLst>
          </a:prstGeom>
          <a:noFill/>
          <a:ln w="12700" cap="flat" cmpd="sng">
            <a:solidFill>
              <a:srgbClr val="A5A5A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dirty="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" name="Google Shape;353;p13">
            <a:extLst>
              <a:ext uri="{FF2B5EF4-FFF2-40B4-BE49-F238E27FC236}">
                <a16:creationId xmlns:a16="http://schemas.microsoft.com/office/drawing/2014/main" id="{3F9A8783-AAAA-4DD6-DCC8-D031313F7238}"/>
              </a:ext>
            </a:extLst>
          </p:cNvPr>
          <p:cNvSpPr txBox="1"/>
          <p:nvPr/>
        </p:nvSpPr>
        <p:spPr>
          <a:xfrm>
            <a:off x="9594532" y="5421525"/>
            <a:ext cx="1502321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800" dirty="0">
                <a:solidFill>
                  <a:schemeClr val="dk1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3</a:t>
            </a:r>
            <a:endParaRPr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Google Shape;354;p13" descr="Pink rectangle covering the answer">
            <a:extLst>
              <a:ext uri="{FF2B5EF4-FFF2-40B4-BE49-F238E27FC236}">
                <a16:creationId xmlns:a16="http://schemas.microsoft.com/office/drawing/2014/main" id="{33CE93B5-90B2-5B39-5635-51B856B03191}"/>
              </a:ext>
            </a:extLst>
          </p:cNvPr>
          <p:cNvSpPr/>
          <p:nvPr/>
        </p:nvSpPr>
        <p:spPr>
          <a:xfrm>
            <a:off x="9372131" y="5257094"/>
            <a:ext cx="1769548" cy="722945"/>
          </a:xfrm>
          <a:prstGeom prst="rect">
            <a:avLst/>
          </a:prstGeom>
          <a:solidFill>
            <a:schemeClr val="accent1"/>
          </a:solidFill>
          <a:ln w="127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dirty="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11F93380-0F31-622E-7DC8-AD672370F369}"/>
              </a:ext>
            </a:extLst>
          </p:cNvPr>
          <p:cNvGrpSpPr/>
          <p:nvPr/>
        </p:nvGrpSpPr>
        <p:grpSpPr>
          <a:xfrm>
            <a:off x="-252000" y="-54000"/>
            <a:ext cx="2315984" cy="1960111"/>
            <a:chOff x="-252000" y="-54000"/>
            <a:chExt cx="2315984" cy="1960111"/>
          </a:xfrm>
          <a:solidFill>
            <a:schemeClr val="accent1"/>
          </a:solidFill>
        </p:grpSpPr>
        <p:sp>
          <p:nvSpPr>
            <p:cNvPr id="8" name="Isosceles Triangle 7">
              <a:extLst>
                <a:ext uri="{FF2B5EF4-FFF2-40B4-BE49-F238E27FC236}">
                  <a16:creationId xmlns:a16="http://schemas.microsoft.com/office/drawing/2014/main" id="{524C3F6C-6071-704D-F78A-B6491DA710C9}"/>
                </a:ext>
              </a:extLst>
            </p:cNvPr>
            <p:cNvSpPr/>
            <p:nvPr/>
          </p:nvSpPr>
          <p:spPr>
            <a:xfrm flipV="1">
              <a:off x="-27606" y="-17453"/>
              <a:ext cx="2091590" cy="1923564"/>
            </a:xfrm>
            <a:prstGeom prst="triangle">
              <a:avLst>
                <a:gd name="adj" fmla="val 0"/>
              </a:avLst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64103CB-FE94-7C57-C795-A463FE2F190F}"/>
                </a:ext>
              </a:extLst>
            </p:cNvPr>
            <p:cNvSpPr txBox="1"/>
            <p:nvPr/>
          </p:nvSpPr>
          <p:spPr>
            <a:xfrm>
              <a:off x="-252000" y="-54000"/>
              <a:ext cx="1942216" cy="769441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15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PRACTICE QUESTION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92550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39</a:t>
            </a:fld>
            <a:endParaRPr lang="en-UK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D970DDE-3331-43C7-8808-F643520183D1}"/>
              </a:ext>
            </a:extLst>
          </p:cNvPr>
          <p:cNvSpPr txBox="1"/>
          <p:nvPr/>
        </p:nvSpPr>
        <p:spPr>
          <a:xfrm>
            <a:off x="-19845" y="165505"/>
            <a:ext cx="1511714" cy="461665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REVIEW</a:t>
            </a:r>
          </a:p>
        </p:txBody>
      </p:sp>
      <p:grpSp>
        <p:nvGrpSpPr>
          <p:cNvPr id="13" name="Group 12" descr="Worksheet available icon">
            <a:extLst>
              <a:ext uri="{FF2B5EF4-FFF2-40B4-BE49-F238E27FC236}">
                <a16:creationId xmlns:a16="http://schemas.microsoft.com/office/drawing/2014/main" id="{F829BE98-8723-412A-A7EC-94B8C90B3E33}"/>
              </a:ext>
            </a:extLst>
          </p:cNvPr>
          <p:cNvGrpSpPr/>
          <p:nvPr/>
        </p:nvGrpSpPr>
        <p:grpSpPr>
          <a:xfrm>
            <a:off x="9495879" y="211521"/>
            <a:ext cx="2102384" cy="753403"/>
            <a:chOff x="9495879" y="211521"/>
            <a:chExt cx="2102384" cy="753403"/>
          </a:xfrm>
        </p:grpSpPr>
        <p:pic>
          <p:nvPicPr>
            <p:cNvPr id="14" name="Graphic 6" descr="Document">
              <a:extLst>
                <a:ext uri="{FF2B5EF4-FFF2-40B4-BE49-F238E27FC236}">
                  <a16:creationId xmlns:a16="http://schemas.microsoft.com/office/drawing/2014/main" id="{C7E7981D-5965-45BC-9305-693E1A6D14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844860" y="211521"/>
              <a:ext cx="753403" cy="753403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725BA4D-B44C-44A3-AC6B-84C2B4A0D54B}"/>
                </a:ext>
              </a:extLst>
            </p:cNvPr>
            <p:cNvSpPr txBox="1"/>
            <p:nvPr/>
          </p:nvSpPr>
          <p:spPr>
            <a:xfrm>
              <a:off x="9495879" y="228785"/>
              <a:ext cx="2091590" cy="707886"/>
            </a:xfrm>
            <a:prstGeom prst="rect">
              <a:avLst/>
            </a:prstGeom>
            <a:noFill/>
            <a:ln w="38100">
              <a:solidFill>
                <a:schemeClr val="accent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GB" sz="2000" b="1" dirty="0">
                  <a:latin typeface="Arial" panose="020B0604020202020204" pitchFamily="34" charset="0"/>
                  <a:cs typeface="Arial" panose="020B0604020202020204" pitchFamily="34" charset="0"/>
                </a:rPr>
                <a:t>Worksheet</a:t>
              </a:r>
              <a:br>
                <a:rPr lang="en-GB" sz="2000" b="1" dirty="0">
                  <a:latin typeface="Arial" panose="020B0604020202020204" pitchFamily="34" charset="0"/>
                  <a:cs typeface="Arial" panose="020B0604020202020204" pitchFamily="34" charset="0"/>
                </a:rPr>
              </a:br>
              <a:r>
                <a:rPr lang="en-GB" sz="2000" b="1" dirty="0">
                  <a:latin typeface="Arial" panose="020B0604020202020204" pitchFamily="34" charset="0"/>
                  <a:cs typeface="Arial" panose="020B0604020202020204" pitchFamily="34" charset="0"/>
                </a:rPr>
                <a:t>available</a:t>
              </a:r>
            </a:p>
          </p:txBody>
        </p:sp>
      </p:grpSp>
      <p:sp>
        <p:nvSpPr>
          <p:cNvPr id="3" name="Title 1">
            <a:extLst>
              <a:ext uri="{FF2B5EF4-FFF2-40B4-BE49-F238E27FC236}">
                <a16:creationId xmlns:a16="http://schemas.microsoft.com/office/drawing/2014/main" id="{49A8ADA1-07D5-0EDA-4C47-33366037FD82}"/>
              </a:ext>
            </a:extLst>
          </p:cNvPr>
          <p:cNvSpPr txBox="1">
            <a:spLocks/>
          </p:cNvSpPr>
          <p:nvPr/>
        </p:nvSpPr>
        <p:spPr>
          <a:xfrm>
            <a:off x="3304038" y="146821"/>
            <a:ext cx="4973051" cy="101600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K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Practice question</a:t>
            </a:r>
            <a:r>
              <a:rPr lang="en-GB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(3)</a:t>
            </a: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968650" y="1306290"/>
            <a:ext cx="8876210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A machine fills bags with sweets.</a:t>
            </a:r>
          </a:p>
          <a:p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There are 4275 sweets.</a:t>
            </a:r>
          </a:p>
          <a:p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There are 28 sweets in each full bag.</a:t>
            </a:r>
          </a:p>
          <a:p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The machine fills as many bags as possible.</a:t>
            </a:r>
          </a:p>
          <a:p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How many sweets are left?</a:t>
            </a:r>
          </a:p>
          <a:p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Google Shape;351;p13">
            <a:extLst>
              <a:ext uri="{FF2B5EF4-FFF2-40B4-BE49-F238E27FC236}">
                <a16:creationId xmlns:a16="http://schemas.microsoft.com/office/drawing/2014/main" id="{A36D5E05-8A51-6965-418E-8F6E91B37F5F}"/>
              </a:ext>
            </a:extLst>
          </p:cNvPr>
          <p:cNvSpPr/>
          <p:nvPr/>
        </p:nvSpPr>
        <p:spPr>
          <a:xfrm>
            <a:off x="9198254" y="5132568"/>
            <a:ext cx="2117302" cy="971999"/>
          </a:xfrm>
          <a:prstGeom prst="roundRect">
            <a:avLst>
              <a:gd name="adj" fmla="val 16667"/>
            </a:avLst>
          </a:prstGeom>
          <a:noFill/>
          <a:ln w="12700" cap="flat" cmpd="sng">
            <a:solidFill>
              <a:srgbClr val="A5A5A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dirty="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" name="Google Shape;353;p13">
            <a:extLst>
              <a:ext uri="{FF2B5EF4-FFF2-40B4-BE49-F238E27FC236}">
                <a16:creationId xmlns:a16="http://schemas.microsoft.com/office/drawing/2014/main" id="{9B65CAA3-D73F-0106-20C4-2F130D9DA33E}"/>
              </a:ext>
            </a:extLst>
          </p:cNvPr>
          <p:cNvSpPr txBox="1"/>
          <p:nvPr/>
        </p:nvSpPr>
        <p:spPr>
          <a:xfrm>
            <a:off x="9594532" y="5421525"/>
            <a:ext cx="1502321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2800" dirty="0">
                <a:solidFill>
                  <a:schemeClr val="dk1"/>
                </a:solidFill>
                <a:latin typeface="Arial" panose="020B0604020202020204" pitchFamily="34" charset="0"/>
                <a:cs typeface="Arial" panose="020B0604020202020204" pitchFamily="34" charset="0"/>
                <a:sym typeface="Calibri"/>
              </a:rPr>
              <a:t>19</a:t>
            </a:r>
            <a:endParaRPr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Google Shape;354;p13" descr="Pink rectangle covering the answer">
            <a:extLst>
              <a:ext uri="{FF2B5EF4-FFF2-40B4-BE49-F238E27FC236}">
                <a16:creationId xmlns:a16="http://schemas.microsoft.com/office/drawing/2014/main" id="{CA0F0565-47B2-B9FA-40C5-8F1F5D28FEF9}"/>
              </a:ext>
            </a:extLst>
          </p:cNvPr>
          <p:cNvSpPr/>
          <p:nvPr/>
        </p:nvSpPr>
        <p:spPr>
          <a:xfrm>
            <a:off x="9372131" y="5257094"/>
            <a:ext cx="1769548" cy="722945"/>
          </a:xfrm>
          <a:prstGeom prst="rect">
            <a:avLst/>
          </a:prstGeom>
          <a:solidFill>
            <a:schemeClr val="accent1"/>
          </a:solidFill>
          <a:ln w="127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dirty="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B09A4C1-6841-6A04-CC59-5F9D62E7693B}"/>
              </a:ext>
            </a:extLst>
          </p:cNvPr>
          <p:cNvGrpSpPr/>
          <p:nvPr/>
        </p:nvGrpSpPr>
        <p:grpSpPr>
          <a:xfrm>
            <a:off x="-252000" y="-54000"/>
            <a:ext cx="2315984" cy="1960111"/>
            <a:chOff x="-252000" y="-54000"/>
            <a:chExt cx="2315984" cy="1960111"/>
          </a:xfrm>
          <a:solidFill>
            <a:schemeClr val="accent1"/>
          </a:solidFill>
        </p:grpSpPr>
        <p:sp>
          <p:nvSpPr>
            <p:cNvPr id="9" name="Isosceles Triangle 8">
              <a:extLst>
                <a:ext uri="{FF2B5EF4-FFF2-40B4-BE49-F238E27FC236}">
                  <a16:creationId xmlns:a16="http://schemas.microsoft.com/office/drawing/2014/main" id="{3AB794F5-E863-4F0A-4B7B-6362027FC79C}"/>
                </a:ext>
              </a:extLst>
            </p:cNvPr>
            <p:cNvSpPr/>
            <p:nvPr/>
          </p:nvSpPr>
          <p:spPr>
            <a:xfrm flipV="1">
              <a:off x="-27606" y="-17453"/>
              <a:ext cx="2091590" cy="1923564"/>
            </a:xfrm>
            <a:prstGeom prst="triangle">
              <a:avLst>
                <a:gd name="adj" fmla="val 0"/>
              </a:avLst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D28EECC0-E444-9A19-9D77-36568FF8C3A4}"/>
                </a:ext>
              </a:extLst>
            </p:cNvPr>
            <p:cNvSpPr txBox="1"/>
            <p:nvPr/>
          </p:nvSpPr>
          <p:spPr>
            <a:xfrm>
              <a:off x="-252000" y="-54000"/>
              <a:ext cx="1942216" cy="769441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15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PRACTICE QUESTION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57858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4</a:t>
            </a:fld>
            <a:endParaRPr lang="en-UK" dirty="0"/>
          </a:p>
        </p:txBody>
      </p:sp>
      <p:sp>
        <p:nvSpPr>
          <p:cNvPr id="12" name="Isosceles Triangle 11">
            <a:extLst>
              <a:ext uri="{FF2B5EF4-FFF2-40B4-BE49-F238E27FC236}">
                <a16:creationId xmlns:a16="http://schemas.microsoft.com/office/drawing/2014/main" id="{3BC48BB1-3C2E-44DD-9D65-D2AF24FF2E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F82D19D-1FB9-47B5-A87D-36C07F3B87C2}"/>
              </a:ext>
            </a:extLst>
          </p:cNvPr>
          <p:cNvSpPr txBox="1"/>
          <p:nvPr/>
        </p:nvSpPr>
        <p:spPr>
          <a:xfrm>
            <a:off x="969" y="112165"/>
            <a:ext cx="1560042" cy="40011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DISCUSS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A17DFBD-8A97-65BA-188B-A2713A5BE981}"/>
              </a:ext>
            </a:extLst>
          </p:cNvPr>
          <p:cNvSpPr/>
          <p:nvPr/>
        </p:nvSpPr>
        <p:spPr>
          <a:xfrm>
            <a:off x="837381" y="1281528"/>
            <a:ext cx="5155470" cy="965584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How many circles?</a:t>
            </a:r>
          </a:p>
          <a:p>
            <a:endParaRPr lang="en-GB" sz="3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E23D5CEC-15A3-4263-8288-65B094A84CD0}"/>
              </a:ext>
            </a:extLst>
          </p:cNvPr>
          <p:cNvSpPr/>
          <p:nvPr/>
        </p:nvSpPr>
        <p:spPr>
          <a:xfrm>
            <a:off x="6642781" y="1281528"/>
            <a:ext cx="5155470" cy="965584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How many now?</a:t>
            </a:r>
          </a:p>
          <a:p>
            <a:endParaRPr lang="en-GB" sz="3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ADAC133-7459-5528-C4DC-C9FEDE893860}"/>
              </a:ext>
            </a:extLst>
          </p:cNvPr>
          <p:cNvGrpSpPr/>
          <p:nvPr/>
        </p:nvGrpSpPr>
        <p:grpSpPr>
          <a:xfrm>
            <a:off x="1424931" y="3105680"/>
            <a:ext cx="2075500" cy="389218"/>
            <a:chOff x="5835688" y="3175211"/>
            <a:chExt cx="1667692" cy="351760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8199D71A-5315-D080-20E6-257172E3E7A8}"/>
                </a:ext>
              </a:extLst>
            </p:cNvPr>
            <p:cNvSpPr/>
            <p:nvPr/>
          </p:nvSpPr>
          <p:spPr>
            <a:xfrm>
              <a:off x="6183086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07C697D7-A50D-AC78-2936-98B5FE0D6CE2}"/>
                </a:ext>
              </a:extLst>
            </p:cNvPr>
            <p:cNvSpPr/>
            <p:nvPr/>
          </p:nvSpPr>
          <p:spPr>
            <a:xfrm>
              <a:off x="6517134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378CE619-2E5A-8DF1-DDEE-BB91BA33C6B3}"/>
                </a:ext>
              </a:extLst>
            </p:cNvPr>
            <p:cNvSpPr/>
            <p:nvPr/>
          </p:nvSpPr>
          <p:spPr>
            <a:xfrm>
              <a:off x="6864532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F77FBC6A-DFF4-4BA4-72F3-91AAC3DA8EE3}"/>
                </a:ext>
              </a:extLst>
            </p:cNvPr>
            <p:cNvSpPr/>
            <p:nvPr/>
          </p:nvSpPr>
          <p:spPr>
            <a:xfrm>
              <a:off x="7198580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79E87B04-9040-E593-2CB3-A0AE5C4B5C6B}"/>
                </a:ext>
              </a:extLst>
            </p:cNvPr>
            <p:cNvSpPr/>
            <p:nvPr/>
          </p:nvSpPr>
          <p:spPr>
            <a:xfrm>
              <a:off x="5835688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5" name="Title 1">
            <a:extLst>
              <a:ext uri="{FF2B5EF4-FFF2-40B4-BE49-F238E27FC236}">
                <a16:creationId xmlns:a16="http://schemas.microsoft.com/office/drawing/2014/main" id="{1D079CAE-C764-28F3-4F2A-55B90F30851C}"/>
              </a:ext>
            </a:extLst>
          </p:cNvPr>
          <p:cNvSpPr txBox="1">
            <a:spLocks/>
          </p:cNvSpPr>
          <p:nvPr/>
        </p:nvSpPr>
        <p:spPr>
          <a:xfrm>
            <a:off x="2111964" y="112165"/>
            <a:ext cx="7870236" cy="101704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Does the order matter?</a:t>
            </a:r>
          </a:p>
        </p:txBody>
      </p: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ABE32962-855C-AD7E-9F25-6D79934A1891}"/>
              </a:ext>
            </a:extLst>
          </p:cNvPr>
          <p:cNvGrpSpPr/>
          <p:nvPr/>
        </p:nvGrpSpPr>
        <p:grpSpPr>
          <a:xfrm>
            <a:off x="3572081" y="3089024"/>
            <a:ext cx="2075500" cy="389218"/>
            <a:chOff x="5835688" y="3175211"/>
            <a:chExt cx="1667692" cy="351760"/>
          </a:xfrm>
        </p:grpSpPr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10DCBCD0-F094-3349-DBB9-3556FC333508}"/>
                </a:ext>
              </a:extLst>
            </p:cNvPr>
            <p:cNvSpPr/>
            <p:nvPr/>
          </p:nvSpPr>
          <p:spPr>
            <a:xfrm>
              <a:off x="6183086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070B066A-CC0E-D003-0D3E-EF43105EB7B4}"/>
                </a:ext>
              </a:extLst>
            </p:cNvPr>
            <p:cNvSpPr/>
            <p:nvPr/>
          </p:nvSpPr>
          <p:spPr>
            <a:xfrm>
              <a:off x="6517134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C567351B-99DA-8551-ACFA-22A0BFA41E7C}"/>
                </a:ext>
              </a:extLst>
            </p:cNvPr>
            <p:cNvSpPr/>
            <p:nvPr/>
          </p:nvSpPr>
          <p:spPr>
            <a:xfrm>
              <a:off x="6864532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285B3EE4-6BDC-D7A9-A566-6B190E07EC37}"/>
                </a:ext>
              </a:extLst>
            </p:cNvPr>
            <p:cNvSpPr/>
            <p:nvPr/>
          </p:nvSpPr>
          <p:spPr>
            <a:xfrm>
              <a:off x="7198580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C405F1DC-05E9-7D7D-180B-8DA04109DD1B}"/>
                </a:ext>
              </a:extLst>
            </p:cNvPr>
            <p:cNvSpPr/>
            <p:nvPr/>
          </p:nvSpPr>
          <p:spPr>
            <a:xfrm>
              <a:off x="5835688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514330E1-6488-C67D-0A1C-4056A4125F06}"/>
              </a:ext>
            </a:extLst>
          </p:cNvPr>
          <p:cNvGrpSpPr/>
          <p:nvPr/>
        </p:nvGrpSpPr>
        <p:grpSpPr>
          <a:xfrm>
            <a:off x="1417585" y="3560796"/>
            <a:ext cx="2075500" cy="389218"/>
            <a:chOff x="5835688" y="3175211"/>
            <a:chExt cx="1667692" cy="351760"/>
          </a:xfrm>
        </p:grpSpPr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6EBCBC55-DFB8-C3E2-DB96-09CFFD6D8883}"/>
                </a:ext>
              </a:extLst>
            </p:cNvPr>
            <p:cNvSpPr/>
            <p:nvPr/>
          </p:nvSpPr>
          <p:spPr>
            <a:xfrm>
              <a:off x="6183086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FF830BAA-BD74-4C70-8FB5-7B941515E021}"/>
                </a:ext>
              </a:extLst>
            </p:cNvPr>
            <p:cNvSpPr/>
            <p:nvPr/>
          </p:nvSpPr>
          <p:spPr>
            <a:xfrm>
              <a:off x="6517134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31050358-D562-03C1-2773-4A28DA805549}"/>
                </a:ext>
              </a:extLst>
            </p:cNvPr>
            <p:cNvSpPr/>
            <p:nvPr/>
          </p:nvSpPr>
          <p:spPr>
            <a:xfrm>
              <a:off x="6864532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82A7D7E5-D8DE-6B64-0291-A9F8EB0813E0}"/>
                </a:ext>
              </a:extLst>
            </p:cNvPr>
            <p:cNvSpPr/>
            <p:nvPr/>
          </p:nvSpPr>
          <p:spPr>
            <a:xfrm>
              <a:off x="7198580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73FC7423-75E6-F8ED-D15D-1AE3A251A40F}"/>
                </a:ext>
              </a:extLst>
            </p:cNvPr>
            <p:cNvSpPr/>
            <p:nvPr/>
          </p:nvSpPr>
          <p:spPr>
            <a:xfrm>
              <a:off x="5835688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9EE24432-5C43-E8A5-4E90-A52FDED9F9C9}"/>
              </a:ext>
            </a:extLst>
          </p:cNvPr>
          <p:cNvGrpSpPr/>
          <p:nvPr/>
        </p:nvGrpSpPr>
        <p:grpSpPr>
          <a:xfrm>
            <a:off x="3565040" y="3559758"/>
            <a:ext cx="2075500" cy="389218"/>
            <a:chOff x="5835688" y="3175211"/>
            <a:chExt cx="1667692" cy="351760"/>
          </a:xfrm>
        </p:grpSpPr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C85CC9A0-A58D-51C2-4030-05D408796A9D}"/>
                </a:ext>
              </a:extLst>
            </p:cNvPr>
            <p:cNvSpPr/>
            <p:nvPr/>
          </p:nvSpPr>
          <p:spPr>
            <a:xfrm>
              <a:off x="6183086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24FFAC01-296F-87EB-C95F-452218DAADA0}"/>
                </a:ext>
              </a:extLst>
            </p:cNvPr>
            <p:cNvSpPr/>
            <p:nvPr/>
          </p:nvSpPr>
          <p:spPr>
            <a:xfrm>
              <a:off x="6517134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1" name="Oval 150">
              <a:extLst>
                <a:ext uri="{FF2B5EF4-FFF2-40B4-BE49-F238E27FC236}">
                  <a16:creationId xmlns:a16="http://schemas.microsoft.com/office/drawing/2014/main" id="{A307CA71-959D-98ED-2B19-A6DCA7DAFA87}"/>
                </a:ext>
              </a:extLst>
            </p:cNvPr>
            <p:cNvSpPr/>
            <p:nvPr/>
          </p:nvSpPr>
          <p:spPr>
            <a:xfrm>
              <a:off x="6864532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2" name="Oval 151">
              <a:extLst>
                <a:ext uri="{FF2B5EF4-FFF2-40B4-BE49-F238E27FC236}">
                  <a16:creationId xmlns:a16="http://schemas.microsoft.com/office/drawing/2014/main" id="{5D6ED037-DE27-A785-8795-F46B40B65BE5}"/>
                </a:ext>
              </a:extLst>
            </p:cNvPr>
            <p:cNvSpPr/>
            <p:nvPr/>
          </p:nvSpPr>
          <p:spPr>
            <a:xfrm>
              <a:off x="7198580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3" name="Oval 152">
              <a:extLst>
                <a:ext uri="{FF2B5EF4-FFF2-40B4-BE49-F238E27FC236}">
                  <a16:creationId xmlns:a16="http://schemas.microsoft.com/office/drawing/2014/main" id="{A6F0D78B-69D8-5A75-965F-ADABE5E59545}"/>
                </a:ext>
              </a:extLst>
            </p:cNvPr>
            <p:cNvSpPr/>
            <p:nvPr/>
          </p:nvSpPr>
          <p:spPr>
            <a:xfrm>
              <a:off x="5835688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1486B26B-34E7-7A80-6D6A-625BA4EC0938}"/>
              </a:ext>
            </a:extLst>
          </p:cNvPr>
          <p:cNvGrpSpPr/>
          <p:nvPr/>
        </p:nvGrpSpPr>
        <p:grpSpPr>
          <a:xfrm>
            <a:off x="1408302" y="4976019"/>
            <a:ext cx="2075500" cy="389218"/>
            <a:chOff x="5835688" y="3175211"/>
            <a:chExt cx="1667692" cy="351760"/>
          </a:xfrm>
        </p:grpSpPr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7F2A8DDD-FFE0-1B49-296B-30F47DA85D6A}"/>
                </a:ext>
              </a:extLst>
            </p:cNvPr>
            <p:cNvSpPr/>
            <p:nvPr/>
          </p:nvSpPr>
          <p:spPr>
            <a:xfrm>
              <a:off x="6183086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6" name="Oval 155">
              <a:extLst>
                <a:ext uri="{FF2B5EF4-FFF2-40B4-BE49-F238E27FC236}">
                  <a16:creationId xmlns:a16="http://schemas.microsoft.com/office/drawing/2014/main" id="{D4CC0339-A174-2BD9-4EFD-017A8B61A2EA}"/>
                </a:ext>
              </a:extLst>
            </p:cNvPr>
            <p:cNvSpPr/>
            <p:nvPr/>
          </p:nvSpPr>
          <p:spPr>
            <a:xfrm>
              <a:off x="6517134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A7F5AEE0-54CF-558F-E943-01A7F1AA2199}"/>
                </a:ext>
              </a:extLst>
            </p:cNvPr>
            <p:cNvSpPr/>
            <p:nvPr/>
          </p:nvSpPr>
          <p:spPr>
            <a:xfrm>
              <a:off x="6864532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8" name="Oval 157">
              <a:extLst>
                <a:ext uri="{FF2B5EF4-FFF2-40B4-BE49-F238E27FC236}">
                  <a16:creationId xmlns:a16="http://schemas.microsoft.com/office/drawing/2014/main" id="{6311ED9A-36C0-51CD-CEB2-89CC4644FF85}"/>
                </a:ext>
              </a:extLst>
            </p:cNvPr>
            <p:cNvSpPr/>
            <p:nvPr/>
          </p:nvSpPr>
          <p:spPr>
            <a:xfrm>
              <a:off x="7198580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9" name="Oval 158">
              <a:extLst>
                <a:ext uri="{FF2B5EF4-FFF2-40B4-BE49-F238E27FC236}">
                  <a16:creationId xmlns:a16="http://schemas.microsoft.com/office/drawing/2014/main" id="{9B38E42A-6C1D-93D2-9AE3-16A419E9FBF6}"/>
                </a:ext>
              </a:extLst>
            </p:cNvPr>
            <p:cNvSpPr/>
            <p:nvPr/>
          </p:nvSpPr>
          <p:spPr>
            <a:xfrm>
              <a:off x="5835688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FDB5E891-C07C-3145-16BB-141208CBDDB8}"/>
              </a:ext>
            </a:extLst>
          </p:cNvPr>
          <p:cNvGrpSpPr/>
          <p:nvPr/>
        </p:nvGrpSpPr>
        <p:grpSpPr>
          <a:xfrm>
            <a:off x="3553220" y="4962846"/>
            <a:ext cx="2075500" cy="389218"/>
            <a:chOff x="5835688" y="3175211"/>
            <a:chExt cx="1667692" cy="351760"/>
          </a:xfrm>
        </p:grpSpPr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C88AD90E-02AF-ED2D-5DB4-0FD74DC59384}"/>
                </a:ext>
              </a:extLst>
            </p:cNvPr>
            <p:cNvSpPr/>
            <p:nvPr/>
          </p:nvSpPr>
          <p:spPr>
            <a:xfrm>
              <a:off x="6183086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5B843E52-62F4-73F4-CA6E-968062841874}"/>
                </a:ext>
              </a:extLst>
            </p:cNvPr>
            <p:cNvSpPr/>
            <p:nvPr/>
          </p:nvSpPr>
          <p:spPr>
            <a:xfrm>
              <a:off x="6517134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84255EF2-DEDD-C0BB-82F9-EA214F38B751}"/>
                </a:ext>
              </a:extLst>
            </p:cNvPr>
            <p:cNvSpPr/>
            <p:nvPr/>
          </p:nvSpPr>
          <p:spPr>
            <a:xfrm>
              <a:off x="6864532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4" name="Oval 163">
              <a:extLst>
                <a:ext uri="{FF2B5EF4-FFF2-40B4-BE49-F238E27FC236}">
                  <a16:creationId xmlns:a16="http://schemas.microsoft.com/office/drawing/2014/main" id="{2F71302D-1888-1BB8-C458-883CEC18D55D}"/>
                </a:ext>
              </a:extLst>
            </p:cNvPr>
            <p:cNvSpPr/>
            <p:nvPr/>
          </p:nvSpPr>
          <p:spPr>
            <a:xfrm>
              <a:off x="7198580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80F7A4D6-D937-ABFF-B2F8-056F91EFB2E1}"/>
                </a:ext>
              </a:extLst>
            </p:cNvPr>
            <p:cNvSpPr/>
            <p:nvPr/>
          </p:nvSpPr>
          <p:spPr>
            <a:xfrm>
              <a:off x="5835688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AE605884-52E5-B736-386A-4537009C663C}"/>
              </a:ext>
            </a:extLst>
          </p:cNvPr>
          <p:cNvGrpSpPr/>
          <p:nvPr/>
        </p:nvGrpSpPr>
        <p:grpSpPr>
          <a:xfrm>
            <a:off x="1416661" y="4493147"/>
            <a:ext cx="2075500" cy="389218"/>
            <a:chOff x="5835688" y="3175211"/>
            <a:chExt cx="1667692" cy="351760"/>
          </a:xfrm>
        </p:grpSpPr>
        <p:sp>
          <p:nvSpPr>
            <p:cNvPr id="167" name="Oval 166">
              <a:extLst>
                <a:ext uri="{FF2B5EF4-FFF2-40B4-BE49-F238E27FC236}">
                  <a16:creationId xmlns:a16="http://schemas.microsoft.com/office/drawing/2014/main" id="{E30F9102-E495-BA58-E15C-51DA30116712}"/>
                </a:ext>
              </a:extLst>
            </p:cNvPr>
            <p:cNvSpPr/>
            <p:nvPr/>
          </p:nvSpPr>
          <p:spPr>
            <a:xfrm>
              <a:off x="6183086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0DE2EFEC-A9E6-06AE-C44E-F20E184AFD7E}"/>
                </a:ext>
              </a:extLst>
            </p:cNvPr>
            <p:cNvSpPr/>
            <p:nvPr/>
          </p:nvSpPr>
          <p:spPr>
            <a:xfrm>
              <a:off x="6517134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541B4C08-70AB-E8C5-2B01-35FF6E9EC702}"/>
                </a:ext>
              </a:extLst>
            </p:cNvPr>
            <p:cNvSpPr/>
            <p:nvPr/>
          </p:nvSpPr>
          <p:spPr>
            <a:xfrm>
              <a:off x="6864532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0" name="Oval 169">
              <a:extLst>
                <a:ext uri="{FF2B5EF4-FFF2-40B4-BE49-F238E27FC236}">
                  <a16:creationId xmlns:a16="http://schemas.microsoft.com/office/drawing/2014/main" id="{2288D089-2531-CF01-DC27-01CFC4ED7F02}"/>
                </a:ext>
              </a:extLst>
            </p:cNvPr>
            <p:cNvSpPr/>
            <p:nvPr/>
          </p:nvSpPr>
          <p:spPr>
            <a:xfrm>
              <a:off x="7198580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420F1F8F-2C30-B3D5-0AA5-B3A9D57B12D7}"/>
                </a:ext>
              </a:extLst>
            </p:cNvPr>
            <p:cNvSpPr/>
            <p:nvPr/>
          </p:nvSpPr>
          <p:spPr>
            <a:xfrm>
              <a:off x="5835688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2DEF5697-1D90-AD00-F69A-550A9B575642}"/>
              </a:ext>
            </a:extLst>
          </p:cNvPr>
          <p:cNvGrpSpPr/>
          <p:nvPr/>
        </p:nvGrpSpPr>
        <p:grpSpPr>
          <a:xfrm>
            <a:off x="3572081" y="4479728"/>
            <a:ext cx="2075500" cy="389218"/>
            <a:chOff x="5835688" y="3175211"/>
            <a:chExt cx="1667692" cy="351760"/>
          </a:xfrm>
        </p:grpSpPr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87C6522C-721E-03F3-9CA5-41EB27483137}"/>
                </a:ext>
              </a:extLst>
            </p:cNvPr>
            <p:cNvSpPr/>
            <p:nvPr/>
          </p:nvSpPr>
          <p:spPr>
            <a:xfrm>
              <a:off x="6183086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21685871-3619-6D95-AAE7-7D9DF9108BBB}"/>
                </a:ext>
              </a:extLst>
            </p:cNvPr>
            <p:cNvSpPr/>
            <p:nvPr/>
          </p:nvSpPr>
          <p:spPr>
            <a:xfrm>
              <a:off x="6517134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A10193A3-C7D0-2EFC-337A-67C59D3DD610}"/>
                </a:ext>
              </a:extLst>
            </p:cNvPr>
            <p:cNvSpPr/>
            <p:nvPr/>
          </p:nvSpPr>
          <p:spPr>
            <a:xfrm>
              <a:off x="6864532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6" name="Oval 175">
              <a:extLst>
                <a:ext uri="{FF2B5EF4-FFF2-40B4-BE49-F238E27FC236}">
                  <a16:creationId xmlns:a16="http://schemas.microsoft.com/office/drawing/2014/main" id="{5AAD8DFA-7CA1-25F8-9437-431C46C7A2D4}"/>
                </a:ext>
              </a:extLst>
            </p:cNvPr>
            <p:cNvSpPr/>
            <p:nvPr/>
          </p:nvSpPr>
          <p:spPr>
            <a:xfrm>
              <a:off x="7198580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7" name="Oval 176">
              <a:extLst>
                <a:ext uri="{FF2B5EF4-FFF2-40B4-BE49-F238E27FC236}">
                  <a16:creationId xmlns:a16="http://schemas.microsoft.com/office/drawing/2014/main" id="{119C5483-E441-0584-AB63-F814BB64C041}"/>
                </a:ext>
              </a:extLst>
            </p:cNvPr>
            <p:cNvSpPr/>
            <p:nvPr/>
          </p:nvSpPr>
          <p:spPr>
            <a:xfrm>
              <a:off x="5835688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78" name="Group 177">
            <a:extLst>
              <a:ext uri="{FF2B5EF4-FFF2-40B4-BE49-F238E27FC236}">
                <a16:creationId xmlns:a16="http://schemas.microsoft.com/office/drawing/2014/main" id="{81BAD312-7D9B-B3C9-063F-82EDF04971A0}"/>
              </a:ext>
            </a:extLst>
          </p:cNvPr>
          <p:cNvGrpSpPr/>
          <p:nvPr/>
        </p:nvGrpSpPr>
        <p:grpSpPr>
          <a:xfrm>
            <a:off x="1408302" y="4016173"/>
            <a:ext cx="2075500" cy="389218"/>
            <a:chOff x="5835688" y="3175211"/>
            <a:chExt cx="1667692" cy="351760"/>
          </a:xfrm>
        </p:grpSpPr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E64C5681-133C-EEEE-41D5-B8B562EA373F}"/>
                </a:ext>
              </a:extLst>
            </p:cNvPr>
            <p:cNvSpPr/>
            <p:nvPr/>
          </p:nvSpPr>
          <p:spPr>
            <a:xfrm>
              <a:off x="6183086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994F0C2C-30EC-B604-7BFC-54F2818F4E76}"/>
                </a:ext>
              </a:extLst>
            </p:cNvPr>
            <p:cNvSpPr/>
            <p:nvPr/>
          </p:nvSpPr>
          <p:spPr>
            <a:xfrm>
              <a:off x="6517134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3D1F6CA1-9797-1866-94C7-CFBCC3A6394C}"/>
                </a:ext>
              </a:extLst>
            </p:cNvPr>
            <p:cNvSpPr/>
            <p:nvPr/>
          </p:nvSpPr>
          <p:spPr>
            <a:xfrm>
              <a:off x="6864532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02BFB285-AA88-0E67-1CDC-5AA05296F9AA}"/>
                </a:ext>
              </a:extLst>
            </p:cNvPr>
            <p:cNvSpPr/>
            <p:nvPr/>
          </p:nvSpPr>
          <p:spPr>
            <a:xfrm>
              <a:off x="7198580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C55DA2E6-0E3B-56AA-6779-626959C5ECDA}"/>
                </a:ext>
              </a:extLst>
            </p:cNvPr>
            <p:cNvSpPr/>
            <p:nvPr/>
          </p:nvSpPr>
          <p:spPr>
            <a:xfrm>
              <a:off x="5835688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3FA37982-3EB8-4983-2E4D-85079D31337D}"/>
              </a:ext>
            </a:extLst>
          </p:cNvPr>
          <p:cNvGrpSpPr/>
          <p:nvPr/>
        </p:nvGrpSpPr>
        <p:grpSpPr>
          <a:xfrm>
            <a:off x="3579666" y="4002985"/>
            <a:ext cx="2075500" cy="389218"/>
            <a:chOff x="5835688" y="3175211"/>
            <a:chExt cx="1667692" cy="351760"/>
          </a:xfrm>
        </p:grpSpPr>
        <p:sp>
          <p:nvSpPr>
            <p:cNvPr id="185" name="Oval 184">
              <a:extLst>
                <a:ext uri="{FF2B5EF4-FFF2-40B4-BE49-F238E27FC236}">
                  <a16:creationId xmlns:a16="http://schemas.microsoft.com/office/drawing/2014/main" id="{E3D5BDFC-F3DE-9F39-0205-86376587449D}"/>
                </a:ext>
              </a:extLst>
            </p:cNvPr>
            <p:cNvSpPr/>
            <p:nvPr/>
          </p:nvSpPr>
          <p:spPr>
            <a:xfrm>
              <a:off x="6183086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6" name="Oval 185">
              <a:extLst>
                <a:ext uri="{FF2B5EF4-FFF2-40B4-BE49-F238E27FC236}">
                  <a16:creationId xmlns:a16="http://schemas.microsoft.com/office/drawing/2014/main" id="{DEA1CDDA-B9AF-505D-3F39-D97ED4F66E2E}"/>
                </a:ext>
              </a:extLst>
            </p:cNvPr>
            <p:cNvSpPr/>
            <p:nvPr/>
          </p:nvSpPr>
          <p:spPr>
            <a:xfrm>
              <a:off x="6517134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5BCD5025-75F6-3C56-283C-E0B7ECF30540}"/>
                </a:ext>
              </a:extLst>
            </p:cNvPr>
            <p:cNvSpPr/>
            <p:nvPr/>
          </p:nvSpPr>
          <p:spPr>
            <a:xfrm>
              <a:off x="6864532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8" name="Oval 187">
              <a:extLst>
                <a:ext uri="{FF2B5EF4-FFF2-40B4-BE49-F238E27FC236}">
                  <a16:creationId xmlns:a16="http://schemas.microsoft.com/office/drawing/2014/main" id="{8729ADB4-BB41-3830-89E1-D0440E9E5530}"/>
                </a:ext>
              </a:extLst>
            </p:cNvPr>
            <p:cNvSpPr/>
            <p:nvPr/>
          </p:nvSpPr>
          <p:spPr>
            <a:xfrm>
              <a:off x="7198580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3E5593FF-2847-C010-7E57-FA5AF8487576}"/>
                </a:ext>
              </a:extLst>
            </p:cNvPr>
            <p:cNvSpPr/>
            <p:nvPr/>
          </p:nvSpPr>
          <p:spPr>
            <a:xfrm>
              <a:off x="5835688" y="3175211"/>
              <a:ext cx="304800" cy="35176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250" name="Group 249">
            <a:extLst>
              <a:ext uri="{FF2B5EF4-FFF2-40B4-BE49-F238E27FC236}">
                <a16:creationId xmlns:a16="http://schemas.microsoft.com/office/drawing/2014/main" id="{C316BB56-8403-4E0C-EF59-C4BC6D45F4A6}"/>
              </a:ext>
            </a:extLst>
          </p:cNvPr>
          <p:cNvGrpSpPr/>
          <p:nvPr/>
        </p:nvGrpSpPr>
        <p:grpSpPr>
          <a:xfrm rot="5400000">
            <a:off x="7352366" y="3236932"/>
            <a:ext cx="3648266" cy="1886995"/>
            <a:chOff x="5221140" y="3673605"/>
            <a:chExt cx="4246864" cy="2276213"/>
          </a:xfrm>
        </p:grpSpPr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B01C906D-FC70-5F35-AFC3-5087B91AA09C}"/>
                </a:ext>
              </a:extLst>
            </p:cNvPr>
            <p:cNvGrpSpPr/>
            <p:nvPr/>
          </p:nvGrpSpPr>
          <p:grpSpPr>
            <a:xfrm>
              <a:off x="5237769" y="3690261"/>
              <a:ext cx="2075500" cy="389218"/>
              <a:chOff x="5835688" y="3175211"/>
              <a:chExt cx="1667692" cy="351760"/>
            </a:xfrm>
          </p:grpSpPr>
          <p:sp>
            <p:nvSpPr>
              <p:cNvPr id="191" name="Oval 190">
                <a:extLst>
                  <a:ext uri="{FF2B5EF4-FFF2-40B4-BE49-F238E27FC236}">
                    <a16:creationId xmlns:a16="http://schemas.microsoft.com/office/drawing/2014/main" id="{4EC9D244-719D-7896-D3CB-55CCFCCB670F}"/>
                  </a:ext>
                </a:extLst>
              </p:cNvPr>
              <p:cNvSpPr/>
              <p:nvPr/>
            </p:nvSpPr>
            <p:spPr>
              <a:xfrm>
                <a:off x="6183086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2" name="Oval 191">
                <a:extLst>
                  <a:ext uri="{FF2B5EF4-FFF2-40B4-BE49-F238E27FC236}">
                    <a16:creationId xmlns:a16="http://schemas.microsoft.com/office/drawing/2014/main" id="{B85920EC-ADE1-4E07-E7A6-5F120BA98E15}"/>
                  </a:ext>
                </a:extLst>
              </p:cNvPr>
              <p:cNvSpPr/>
              <p:nvPr/>
            </p:nvSpPr>
            <p:spPr>
              <a:xfrm>
                <a:off x="6517134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8C595164-C97E-E1EE-BA31-281495BBA849}"/>
                  </a:ext>
                </a:extLst>
              </p:cNvPr>
              <p:cNvSpPr/>
              <p:nvPr/>
            </p:nvSpPr>
            <p:spPr>
              <a:xfrm>
                <a:off x="6864532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3690F185-FF59-C8B5-4CDF-4958F4F02116}"/>
                  </a:ext>
                </a:extLst>
              </p:cNvPr>
              <p:cNvSpPr/>
              <p:nvPr/>
            </p:nvSpPr>
            <p:spPr>
              <a:xfrm>
                <a:off x="7198580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F303AF3B-6B80-9937-091D-27509E96B289}"/>
                  </a:ext>
                </a:extLst>
              </p:cNvPr>
              <p:cNvSpPr/>
              <p:nvPr/>
            </p:nvSpPr>
            <p:spPr>
              <a:xfrm>
                <a:off x="5835688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196" name="Group 195">
              <a:extLst>
                <a:ext uri="{FF2B5EF4-FFF2-40B4-BE49-F238E27FC236}">
                  <a16:creationId xmlns:a16="http://schemas.microsoft.com/office/drawing/2014/main" id="{0FA5FC73-7B01-C56D-446C-E990FF4B4ACF}"/>
                </a:ext>
              </a:extLst>
            </p:cNvPr>
            <p:cNvGrpSpPr/>
            <p:nvPr/>
          </p:nvGrpSpPr>
          <p:grpSpPr>
            <a:xfrm>
              <a:off x="7384919" y="3673605"/>
              <a:ext cx="2075500" cy="389218"/>
              <a:chOff x="5835688" y="3175211"/>
              <a:chExt cx="1667692" cy="351760"/>
            </a:xfrm>
          </p:grpSpPr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507B3EFB-0F8B-30B9-6E02-AE5485009C53}"/>
                  </a:ext>
                </a:extLst>
              </p:cNvPr>
              <p:cNvSpPr/>
              <p:nvPr/>
            </p:nvSpPr>
            <p:spPr>
              <a:xfrm>
                <a:off x="6183086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8" name="Oval 197">
                <a:extLst>
                  <a:ext uri="{FF2B5EF4-FFF2-40B4-BE49-F238E27FC236}">
                    <a16:creationId xmlns:a16="http://schemas.microsoft.com/office/drawing/2014/main" id="{C79A4F4C-0561-217A-3CEC-41B2B737AA06}"/>
                  </a:ext>
                </a:extLst>
              </p:cNvPr>
              <p:cNvSpPr/>
              <p:nvPr/>
            </p:nvSpPr>
            <p:spPr>
              <a:xfrm>
                <a:off x="6517134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199" name="Oval 198">
                <a:extLst>
                  <a:ext uri="{FF2B5EF4-FFF2-40B4-BE49-F238E27FC236}">
                    <a16:creationId xmlns:a16="http://schemas.microsoft.com/office/drawing/2014/main" id="{0DC5D3BA-B74D-CB6C-5282-2595C45C39E6}"/>
                  </a:ext>
                </a:extLst>
              </p:cNvPr>
              <p:cNvSpPr/>
              <p:nvPr/>
            </p:nvSpPr>
            <p:spPr>
              <a:xfrm>
                <a:off x="6864532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0" name="Oval 199">
                <a:extLst>
                  <a:ext uri="{FF2B5EF4-FFF2-40B4-BE49-F238E27FC236}">
                    <a16:creationId xmlns:a16="http://schemas.microsoft.com/office/drawing/2014/main" id="{022FA74D-ADCA-369B-28A4-D925CB71C192}"/>
                  </a:ext>
                </a:extLst>
              </p:cNvPr>
              <p:cNvSpPr/>
              <p:nvPr/>
            </p:nvSpPr>
            <p:spPr>
              <a:xfrm>
                <a:off x="7198580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1" name="Oval 200">
                <a:extLst>
                  <a:ext uri="{FF2B5EF4-FFF2-40B4-BE49-F238E27FC236}">
                    <a16:creationId xmlns:a16="http://schemas.microsoft.com/office/drawing/2014/main" id="{9E0A990D-48E4-C068-502E-A2FDFD010CA1}"/>
                  </a:ext>
                </a:extLst>
              </p:cNvPr>
              <p:cNvSpPr/>
              <p:nvPr/>
            </p:nvSpPr>
            <p:spPr>
              <a:xfrm>
                <a:off x="5835688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3929DE2C-C011-7D9E-4077-D797B99DB443}"/>
                </a:ext>
              </a:extLst>
            </p:cNvPr>
            <p:cNvGrpSpPr/>
            <p:nvPr/>
          </p:nvGrpSpPr>
          <p:grpSpPr>
            <a:xfrm>
              <a:off x="5230423" y="4145377"/>
              <a:ext cx="2075500" cy="389218"/>
              <a:chOff x="5835688" y="3175211"/>
              <a:chExt cx="1667692" cy="351760"/>
            </a:xfrm>
          </p:grpSpPr>
          <p:sp>
            <p:nvSpPr>
              <p:cNvPr id="203" name="Oval 202">
                <a:extLst>
                  <a:ext uri="{FF2B5EF4-FFF2-40B4-BE49-F238E27FC236}">
                    <a16:creationId xmlns:a16="http://schemas.microsoft.com/office/drawing/2014/main" id="{CC1FAC78-8B01-4131-96FA-511EF4E5E2AE}"/>
                  </a:ext>
                </a:extLst>
              </p:cNvPr>
              <p:cNvSpPr/>
              <p:nvPr/>
            </p:nvSpPr>
            <p:spPr>
              <a:xfrm>
                <a:off x="6183086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40D97E70-6894-CDF4-A699-496792FE29A3}"/>
                  </a:ext>
                </a:extLst>
              </p:cNvPr>
              <p:cNvSpPr/>
              <p:nvPr/>
            </p:nvSpPr>
            <p:spPr>
              <a:xfrm>
                <a:off x="6517134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9C99EBD2-EA8C-43A4-842F-3461D801E93A}"/>
                  </a:ext>
                </a:extLst>
              </p:cNvPr>
              <p:cNvSpPr/>
              <p:nvPr/>
            </p:nvSpPr>
            <p:spPr>
              <a:xfrm>
                <a:off x="6864532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40BB1E77-8A23-1EFE-4DCA-5D9F56E5AD48}"/>
                  </a:ext>
                </a:extLst>
              </p:cNvPr>
              <p:cNvSpPr/>
              <p:nvPr/>
            </p:nvSpPr>
            <p:spPr>
              <a:xfrm>
                <a:off x="7198580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07" name="Oval 206">
                <a:extLst>
                  <a:ext uri="{FF2B5EF4-FFF2-40B4-BE49-F238E27FC236}">
                    <a16:creationId xmlns:a16="http://schemas.microsoft.com/office/drawing/2014/main" id="{4D080375-843F-4821-5B83-EB0224082526}"/>
                  </a:ext>
                </a:extLst>
              </p:cNvPr>
              <p:cNvSpPr/>
              <p:nvPr/>
            </p:nvSpPr>
            <p:spPr>
              <a:xfrm>
                <a:off x="5835688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9DB7493A-A8F5-73EF-4D0C-821666940688}"/>
                </a:ext>
              </a:extLst>
            </p:cNvPr>
            <p:cNvGrpSpPr/>
            <p:nvPr/>
          </p:nvGrpSpPr>
          <p:grpSpPr>
            <a:xfrm>
              <a:off x="7377878" y="4144339"/>
              <a:ext cx="2075500" cy="389218"/>
              <a:chOff x="5835688" y="3175211"/>
              <a:chExt cx="1667692" cy="351760"/>
            </a:xfrm>
          </p:grpSpPr>
          <p:sp>
            <p:nvSpPr>
              <p:cNvPr id="209" name="Oval 208">
                <a:extLst>
                  <a:ext uri="{FF2B5EF4-FFF2-40B4-BE49-F238E27FC236}">
                    <a16:creationId xmlns:a16="http://schemas.microsoft.com/office/drawing/2014/main" id="{074D0B8D-B76A-00F0-2143-7AC18F0690FC}"/>
                  </a:ext>
                </a:extLst>
              </p:cNvPr>
              <p:cNvSpPr/>
              <p:nvPr/>
            </p:nvSpPr>
            <p:spPr>
              <a:xfrm>
                <a:off x="6183086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0" name="Oval 209">
                <a:extLst>
                  <a:ext uri="{FF2B5EF4-FFF2-40B4-BE49-F238E27FC236}">
                    <a16:creationId xmlns:a16="http://schemas.microsoft.com/office/drawing/2014/main" id="{684BE4A3-8735-FA4F-19A0-2EA91509C2A5}"/>
                  </a:ext>
                </a:extLst>
              </p:cNvPr>
              <p:cNvSpPr/>
              <p:nvPr/>
            </p:nvSpPr>
            <p:spPr>
              <a:xfrm>
                <a:off x="6517134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DC004C73-22A4-5673-1876-E48F20AFCF0D}"/>
                  </a:ext>
                </a:extLst>
              </p:cNvPr>
              <p:cNvSpPr/>
              <p:nvPr/>
            </p:nvSpPr>
            <p:spPr>
              <a:xfrm>
                <a:off x="6864532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F5F4A062-5B7B-952E-B0D9-B7DCC752F5B7}"/>
                  </a:ext>
                </a:extLst>
              </p:cNvPr>
              <p:cNvSpPr/>
              <p:nvPr/>
            </p:nvSpPr>
            <p:spPr>
              <a:xfrm>
                <a:off x="7198580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3" name="Oval 212">
                <a:extLst>
                  <a:ext uri="{FF2B5EF4-FFF2-40B4-BE49-F238E27FC236}">
                    <a16:creationId xmlns:a16="http://schemas.microsoft.com/office/drawing/2014/main" id="{9ACDB1FB-1600-DF5C-057E-BD069AE39EA1}"/>
                  </a:ext>
                </a:extLst>
              </p:cNvPr>
              <p:cNvSpPr/>
              <p:nvPr/>
            </p:nvSpPr>
            <p:spPr>
              <a:xfrm>
                <a:off x="5835688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EFF5573D-67B8-4CDB-561C-0B1F7A8D6429}"/>
                </a:ext>
              </a:extLst>
            </p:cNvPr>
            <p:cNvGrpSpPr/>
            <p:nvPr/>
          </p:nvGrpSpPr>
          <p:grpSpPr>
            <a:xfrm>
              <a:off x="5221140" y="5560600"/>
              <a:ext cx="2075500" cy="389218"/>
              <a:chOff x="5835688" y="3175211"/>
              <a:chExt cx="1667692" cy="351760"/>
            </a:xfrm>
          </p:grpSpPr>
          <p:sp>
            <p:nvSpPr>
              <p:cNvPr id="215" name="Oval 214">
                <a:extLst>
                  <a:ext uri="{FF2B5EF4-FFF2-40B4-BE49-F238E27FC236}">
                    <a16:creationId xmlns:a16="http://schemas.microsoft.com/office/drawing/2014/main" id="{B17FE893-A8EE-4933-E2CC-24A0BAE4E805}"/>
                  </a:ext>
                </a:extLst>
              </p:cNvPr>
              <p:cNvSpPr/>
              <p:nvPr/>
            </p:nvSpPr>
            <p:spPr>
              <a:xfrm>
                <a:off x="6183086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6" name="Oval 215">
                <a:extLst>
                  <a:ext uri="{FF2B5EF4-FFF2-40B4-BE49-F238E27FC236}">
                    <a16:creationId xmlns:a16="http://schemas.microsoft.com/office/drawing/2014/main" id="{5B8764D8-DE86-95C4-13C3-2767F8686D49}"/>
                  </a:ext>
                </a:extLst>
              </p:cNvPr>
              <p:cNvSpPr/>
              <p:nvPr/>
            </p:nvSpPr>
            <p:spPr>
              <a:xfrm>
                <a:off x="6517134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7" name="Oval 216">
                <a:extLst>
                  <a:ext uri="{FF2B5EF4-FFF2-40B4-BE49-F238E27FC236}">
                    <a16:creationId xmlns:a16="http://schemas.microsoft.com/office/drawing/2014/main" id="{E156F9C8-886E-CE3F-6794-030A7C4FC654}"/>
                  </a:ext>
                </a:extLst>
              </p:cNvPr>
              <p:cNvSpPr/>
              <p:nvPr/>
            </p:nvSpPr>
            <p:spPr>
              <a:xfrm>
                <a:off x="6864532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44A55E4F-8329-8FAA-D6D9-A3B9A33CC5CB}"/>
                  </a:ext>
                </a:extLst>
              </p:cNvPr>
              <p:cNvSpPr/>
              <p:nvPr/>
            </p:nvSpPr>
            <p:spPr>
              <a:xfrm>
                <a:off x="7198580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19" name="Oval 218">
                <a:extLst>
                  <a:ext uri="{FF2B5EF4-FFF2-40B4-BE49-F238E27FC236}">
                    <a16:creationId xmlns:a16="http://schemas.microsoft.com/office/drawing/2014/main" id="{66912BF9-6469-815D-67AC-69039788FB0B}"/>
                  </a:ext>
                </a:extLst>
              </p:cNvPr>
              <p:cNvSpPr/>
              <p:nvPr/>
            </p:nvSpPr>
            <p:spPr>
              <a:xfrm>
                <a:off x="5835688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20" name="Group 219">
              <a:extLst>
                <a:ext uri="{FF2B5EF4-FFF2-40B4-BE49-F238E27FC236}">
                  <a16:creationId xmlns:a16="http://schemas.microsoft.com/office/drawing/2014/main" id="{460CCFFD-58F1-0F71-4E9A-5A4421E31651}"/>
                </a:ext>
              </a:extLst>
            </p:cNvPr>
            <p:cNvGrpSpPr/>
            <p:nvPr/>
          </p:nvGrpSpPr>
          <p:grpSpPr>
            <a:xfrm>
              <a:off x="7366058" y="5547427"/>
              <a:ext cx="2075500" cy="389218"/>
              <a:chOff x="5835688" y="3175211"/>
              <a:chExt cx="1667692" cy="351760"/>
            </a:xfrm>
          </p:grpSpPr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90A6E8C9-F182-F0B1-3630-2F2684721CAD}"/>
                  </a:ext>
                </a:extLst>
              </p:cNvPr>
              <p:cNvSpPr/>
              <p:nvPr/>
            </p:nvSpPr>
            <p:spPr>
              <a:xfrm>
                <a:off x="6183086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2" name="Oval 221">
                <a:extLst>
                  <a:ext uri="{FF2B5EF4-FFF2-40B4-BE49-F238E27FC236}">
                    <a16:creationId xmlns:a16="http://schemas.microsoft.com/office/drawing/2014/main" id="{2421DF6A-D2B5-73A1-1A38-2BA8E03175CE}"/>
                  </a:ext>
                </a:extLst>
              </p:cNvPr>
              <p:cNvSpPr/>
              <p:nvPr/>
            </p:nvSpPr>
            <p:spPr>
              <a:xfrm>
                <a:off x="6517134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3" name="Oval 222">
                <a:extLst>
                  <a:ext uri="{FF2B5EF4-FFF2-40B4-BE49-F238E27FC236}">
                    <a16:creationId xmlns:a16="http://schemas.microsoft.com/office/drawing/2014/main" id="{B079A7B3-D200-CF10-4BAE-5D6684253DF9}"/>
                  </a:ext>
                </a:extLst>
              </p:cNvPr>
              <p:cNvSpPr/>
              <p:nvPr/>
            </p:nvSpPr>
            <p:spPr>
              <a:xfrm>
                <a:off x="6864532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4" name="Oval 223">
                <a:extLst>
                  <a:ext uri="{FF2B5EF4-FFF2-40B4-BE49-F238E27FC236}">
                    <a16:creationId xmlns:a16="http://schemas.microsoft.com/office/drawing/2014/main" id="{849C19AF-C877-3F45-5E83-B5D9EFD67EA3}"/>
                  </a:ext>
                </a:extLst>
              </p:cNvPr>
              <p:cNvSpPr/>
              <p:nvPr/>
            </p:nvSpPr>
            <p:spPr>
              <a:xfrm>
                <a:off x="7198580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5" name="Oval 224">
                <a:extLst>
                  <a:ext uri="{FF2B5EF4-FFF2-40B4-BE49-F238E27FC236}">
                    <a16:creationId xmlns:a16="http://schemas.microsoft.com/office/drawing/2014/main" id="{5C56314C-DACF-5B2E-B0B2-5A4219E877C7}"/>
                  </a:ext>
                </a:extLst>
              </p:cNvPr>
              <p:cNvSpPr/>
              <p:nvPr/>
            </p:nvSpPr>
            <p:spPr>
              <a:xfrm>
                <a:off x="5835688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6CAE7830-E3BD-F0BD-910C-8C192056D35B}"/>
                </a:ext>
              </a:extLst>
            </p:cNvPr>
            <p:cNvGrpSpPr/>
            <p:nvPr/>
          </p:nvGrpSpPr>
          <p:grpSpPr>
            <a:xfrm>
              <a:off x="5229499" y="5077728"/>
              <a:ext cx="2075500" cy="389218"/>
              <a:chOff x="5835688" y="3175211"/>
              <a:chExt cx="1667692" cy="351760"/>
            </a:xfrm>
          </p:grpSpPr>
          <p:sp>
            <p:nvSpPr>
              <p:cNvPr id="227" name="Oval 226">
                <a:extLst>
                  <a:ext uri="{FF2B5EF4-FFF2-40B4-BE49-F238E27FC236}">
                    <a16:creationId xmlns:a16="http://schemas.microsoft.com/office/drawing/2014/main" id="{6A7E1592-04C3-137D-D9DF-C7E1158A4D97}"/>
                  </a:ext>
                </a:extLst>
              </p:cNvPr>
              <p:cNvSpPr/>
              <p:nvPr/>
            </p:nvSpPr>
            <p:spPr>
              <a:xfrm>
                <a:off x="6183086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9C9E009C-E15A-6A61-80BB-1F6F87EFF351}"/>
                  </a:ext>
                </a:extLst>
              </p:cNvPr>
              <p:cNvSpPr/>
              <p:nvPr/>
            </p:nvSpPr>
            <p:spPr>
              <a:xfrm>
                <a:off x="6517134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29" name="Oval 228">
                <a:extLst>
                  <a:ext uri="{FF2B5EF4-FFF2-40B4-BE49-F238E27FC236}">
                    <a16:creationId xmlns:a16="http://schemas.microsoft.com/office/drawing/2014/main" id="{23AFBBFE-DA85-CEB8-D147-313828E93A47}"/>
                  </a:ext>
                </a:extLst>
              </p:cNvPr>
              <p:cNvSpPr/>
              <p:nvPr/>
            </p:nvSpPr>
            <p:spPr>
              <a:xfrm>
                <a:off x="6864532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0" name="Oval 229">
                <a:extLst>
                  <a:ext uri="{FF2B5EF4-FFF2-40B4-BE49-F238E27FC236}">
                    <a16:creationId xmlns:a16="http://schemas.microsoft.com/office/drawing/2014/main" id="{5E16AF82-AE93-93FA-7586-C1D891286B71}"/>
                  </a:ext>
                </a:extLst>
              </p:cNvPr>
              <p:cNvSpPr/>
              <p:nvPr/>
            </p:nvSpPr>
            <p:spPr>
              <a:xfrm>
                <a:off x="7198580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1" name="Oval 230">
                <a:extLst>
                  <a:ext uri="{FF2B5EF4-FFF2-40B4-BE49-F238E27FC236}">
                    <a16:creationId xmlns:a16="http://schemas.microsoft.com/office/drawing/2014/main" id="{A7486246-8D47-B7D0-F662-BBE4977EE17F}"/>
                  </a:ext>
                </a:extLst>
              </p:cNvPr>
              <p:cNvSpPr/>
              <p:nvPr/>
            </p:nvSpPr>
            <p:spPr>
              <a:xfrm>
                <a:off x="5835688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32" name="Group 231">
              <a:extLst>
                <a:ext uri="{FF2B5EF4-FFF2-40B4-BE49-F238E27FC236}">
                  <a16:creationId xmlns:a16="http://schemas.microsoft.com/office/drawing/2014/main" id="{E9F8DA31-4130-E369-582F-5FB41776BBDE}"/>
                </a:ext>
              </a:extLst>
            </p:cNvPr>
            <p:cNvGrpSpPr/>
            <p:nvPr/>
          </p:nvGrpSpPr>
          <p:grpSpPr>
            <a:xfrm>
              <a:off x="7384919" y="5064309"/>
              <a:ext cx="2075500" cy="389218"/>
              <a:chOff x="5835688" y="3175211"/>
              <a:chExt cx="1667692" cy="351760"/>
            </a:xfrm>
          </p:grpSpPr>
          <p:sp>
            <p:nvSpPr>
              <p:cNvPr id="233" name="Oval 232">
                <a:extLst>
                  <a:ext uri="{FF2B5EF4-FFF2-40B4-BE49-F238E27FC236}">
                    <a16:creationId xmlns:a16="http://schemas.microsoft.com/office/drawing/2014/main" id="{C388040E-2ABF-8766-1CD8-9C780A1EA9A6}"/>
                  </a:ext>
                </a:extLst>
              </p:cNvPr>
              <p:cNvSpPr/>
              <p:nvPr/>
            </p:nvSpPr>
            <p:spPr>
              <a:xfrm>
                <a:off x="6183086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4" name="Oval 233">
                <a:extLst>
                  <a:ext uri="{FF2B5EF4-FFF2-40B4-BE49-F238E27FC236}">
                    <a16:creationId xmlns:a16="http://schemas.microsoft.com/office/drawing/2014/main" id="{AB49CB7D-204E-2A4D-8041-D8C87BCDFC17}"/>
                  </a:ext>
                </a:extLst>
              </p:cNvPr>
              <p:cNvSpPr/>
              <p:nvPr/>
            </p:nvSpPr>
            <p:spPr>
              <a:xfrm>
                <a:off x="6517134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5" name="Oval 234">
                <a:extLst>
                  <a:ext uri="{FF2B5EF4-FFF2-40B4-BE49-F238E27FC236}">
                    <a16:creationId xmlns:a16="http://schemas.microsoft.com/office/drawing/2014/main" id="{158FDC70-0EC5-5C5C-3174-F6903E840AD3}"/>
                  </a:ext>
                </a:extLst>
              </p:cNvPr>
              <p:cNvSpPr/>
              <p:nvPr/>
            </p:nvSpPr>
            <p:spPr>
              <a:xfrm>
                <a:off x="6864532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6" name="Oval 235">
                <a:extLst>
                  <a:ext uri="{FF2B5EF4-FFF2-40B4-BE49-F238E27FC236}">
                    <a16:creationId xmlns:a16="http://schemas.microsoft.com/office/drawing/2014/main" id="{93DB89EF-3424-658C-5FC4-95D385DBF34C}"/>
                  </a:ext>
                </a:extLst>
              </p:cNvPr>
              <p:cNvSpPr/>
              <p:nvPr/>
            </p:nvSpPr>
            <p:spPr>
              <a:xfrm>
                <a:off x="7198580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37" name="Oval 236">
                <a:extLst>
                  <a:ext uri="{FF2B5EF4-FFF2-40B4-BE49-F238E27FC236}">
                    <a16:creationId xmlns:a16="http://schemas.microsoft.com/office/drawing/2014/main" id="{21A485B0-8BF6-01B1-EA38-5A868975CED2}"/>
                  </a:ext>
                </a:extLst>
              </p:cNvPr>
              <p:cNvSpPr/>
              <p:nvPr/>
            </p:nvSpPr>
            <p:spPr>
              <a:xfrm>
                <a:off x="5835688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FD94F4F9-2200-6EB4-3BA8-0276D792D767}"/>
                </a:ext>
              </a:extLst>
            </p:cNvPr>
            <p:cNvGrpSpPr/>
            <p:nvPr/>
          </p:nvGrpSpPr>
          <p:grpSpPr>
            <a:xfrm>
              <a:off x="5221140" y="4600754"/>
              <a:ext cx="2075500" cy="389218"/>
              <a:chOff x="5835688" y="3175211"/>
              <a:chExt cx="1667692" cy="351760"/>
            </a:xfrm>
          </p:grpSpPr>
          <p:sp>
            <p:nvSpPr>
              <p:cNvPr id="239" name="Oval 238">
                <a:extLst>
                  <a:ext uri="{FF2B5EF4-FFF2-40B4-BE49-F238E27FC236}">
                    <a16:creationId xmlns:a16="http://schemas.microsoft.com/office/drawing/2014/main" id="{F2AFD9B1-F116-01CE-2A5D-9448F1D8B36C}"/>
                  </a:ext>
                </a:extLst>
              </p:cNvPr>
              <p:cNvSpPr/>
              <p:nvPr/>
            </p:nvSpPr>
            <p:spPr>
              <a:xfrm>
                <a:off x="6183086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1BFFFFDF-0C03-C451-4BAB-8E50AC011CA8}"/>
                  </a:ext>
                </a:extLst>
              </p:cNvPr>
              <p:cNvSpPr/>
              <p:nvPr/>
            </p:nvSpPr>
            <p:spPr>
              <a:xfrm>
                <a:off x="6517134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41" name="Oval 240">
                <a:extLst>
                  <a:ext uri="{FF2B5EF4-FFF2-40B4-BE49-F238E27FC236}">
                    <a16:creationId xmlns:a16="http://schemas.microsoft.com/office/drawing/2014/main" id="{A4F93ED9-1D51-220E-920A-3390567EC5A0}"/>
                  </a:ext>
                </a:extLst>
              </p:cNvPr>
              <p:cNvSpPr/>
              <p:nvPr/>
            </p:nvSpPr>
            <p:spPr>
              <a:xfrm>
                <a:off x="6864532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1BB4FD20-A4A9-5C0B-48C3-C097081F5A76}"/>
                  </a:ext>
                </a:extLst>
              </p:cNvPr>
              <p:cNvSpPr/>
              <p:nvPr/>
            </p:nvSpPr>
            <p:spPr>
              <a:xfrm>
                <a:off x="7198580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43" name="Oval 242">
                <a:extLst>
                  <a:ext uri="{FF2B5EF4-FFF2-40B4-BE49-F238E27FC236}">
                    <a16:creationId xmlns:a16="http://schemas.microsoft.com/office/drawing/2014/main" id="{23DAAA8B-391E-4BFC-B0DC-AA4D220C8AC8}"/>
                  </a:ext>
                </a:extLst>
              </p:cNvPr>
              <p:cNvSpPr/>
              <p:nvPr/>
            </p:nvSpPr>
            <p:spPr>
              <a:xfrm>
                <a:off x="5835688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A2405134-AA7C-AB8E-012D-90949874B5A7}"/>
                </a:ext>
              </a:extLst>
            </p:cNvPr>
            <p:cNvGrpSpPr/>
            <p:nvPr/>
          </p:nvGrpSpPr>
          <p:grpSpPr>
            <a:xfrm>
              <a:off x="7392504" y="4587566"/>
              <a:ext cx="2075500" cy="389218"/>
              <a:chOff x="5835688" y="3175211"/>
              <a:chExt cx="1667692" cy="351760"/>
            </a:xfrm>
          </p:grpSpPr>
          <p:sp>
            <p:nvSpPr>
              <p:cNvPr id="245" name="Oval 244">
                <a:extLst>
                  <a:ext uri="{FF2B5EF4-FFF2-40B4-BE49-F238E27FC236}">
                    <a16:creationId xmlns:a16="http://schemas.microsoft.com/office/drawing/2014/main" id="{009351B8-544A-0C19-114B-59140FBAC81F}"/>
                  </a:ext>
                </a:extLst>
              </p:cNvPr>
              <p:cNvSpPr/>
              <p:nvPr/>
            </p:nvSpPr>
            <p:spPr>
              <a:xfrm>
                <a:off x="6183086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DC8CD26F-00BA-7CE2-9D3D-7BBB0BE62561}"/>
                  </a:ext>
                </a:extLst>
              </p:cNvPr>
              <p:cNvSpPr/>
              <p:nvPr/>
            </p:nvSpPr>
            <p:spPr>
              <a:xfrm>
                <a:off x="6517134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47" name="Oval 246">
                <a:extLst>
                  <a:ext uri="{FF2B5EF4-FFF2-40B4-BE49-F238E27FC236}">
                    <a16:creationId xmlns:a16="http://schemas.microsoft.com/office/drawing/2014/main" id="{FAD4C00D-68E4-B3A8-529A-DB978DC6202C}"/>
                  </a:ext>
                </a:extLst>
              </p:cNvPr>
              <p:cNvSpPr/>
              <p:nvPr/>
            </p:nvSpPr>
            <p:spPr>
              <a:xfrm>
                <a:off x="6864532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616E7C88-274F-EB80-3542-C5F39A457053}"/>
                  </a:ext>
                </a:extLst>
              </p:cNvPr>
              <p:cNvSpPr/>
              <p:nvPr/>
            </p:nvSpPr>
            <p:spPr>
              <a:xfrm>
                <a:off x="7198580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49" name="Oval 248">
                <a:extLst>
                  <a:ext uri="{FF2B5EF4-FFF2-40B4-BE49-F238E27FC236}">
                    <a16:creationId xmlns:a16="http://schemas.microsoft.com/office/drawing/2014/main" id="{23F159CA-67A5-B2C5-56BE-5D3A800A55D0}"/>
                  </a:ext>
                </a:extLst>
              </p:cNvPr>
              <p:cNvSpPr/>
              <p:nvPr/>
            </p:nvSpPr>
            <p:spPr>
              <a:xfrm>
                <a:off x="5835688" y="3175211"/>
                <a:ext cx="304800" cy="35176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705118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9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40</a:t>
            </a:fld>
            <a:endParaRPr lang="en-UK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D970DDE-3331-43C7-8808-F643520183D1}"/>
              </a:ext>
            </a:extLst>
          </p:cNvPr>
          <p:cNvSpPr txBox="1"/>
          <p:nvPr/>
        </p:nvSpPr>
        <p:spPr>
          <a:xfrm>
            <a:off x="-19845" y="165505"/>
            <a:ext cx="1511714" cy="461665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REVIEW</a:t>
            </a:r>
          </a:p>
        </p:txBody>
      </p:sp>
      <p:grpSp>
        <p:nvGrpSpPr>
          <p:cNvPr id="13" name="Group 12" descr="Worksheet available icon">
            <a:extLst>
              <a:ext uri="{FF2B5EF4-FFF2-40B4-BE49-F238E27FC236}">
                <a16:creationId xmlns:a16="http://schemas.microsoft.com/office/drawing/2014/main" id="{F829BE98-8723-412A-A7EC-94B8C90B3E33}"/>
              </a:ext>
            </a:extLst>
          </p:cNvPr>
          <p:cNvGrpSpPr/>
          <p:nvPr/>
        </p:nvGrpSpPr>
        <p:grpSpPr>
          <a:xfrm>
            <a:off x="9495879" y="211521"/>
            <a:ext cx="2102384" cy="753403"/>
            <a:chOff x="9495879" y="211521"/>
            <a:chExt cx="2102384" cy="753403"/>
          </a:xfrm>
        </p:grpSpPr>
        <p:pic>
          <p:nvPicPr>
            <p:cNvPr id="14" name="Graphic 6" descr="Document">
              <a:extLst>
                <a:ext uri="{FF2B5EF4-FFF2-40B4-BE49-F238E27FC236}">
                  <a16:creationId xmlns:a16="http://schemas.microsoft.com/office/drawing/2014/main" id="{C7E7981D-5965-45BC-9305-693E1A6D14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10844860" y="211521"/>
              <a:ext cx="753403" cy="753403"/>
            </a:xfrm>
            <a:prstGeom prst="rect">
              <a:avLst/>
            </a:prstGeom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725BA4D-B44C-44A3-AC6B-84C2B4A0D54B}"/>
                </a:ext>
              </a:extLst>
            </p:cNvPr>
            <p:cNvSpPr txBox="1"/>
            <p:nvPr/>
          </p:nvSpPr>
          <p:spPr>
            <a:xfrm>
              <a:off x="9495879" y="228785"/>
              <a:ext cx="2091590" cy="707886"/>
            </a:xfrm>
            <a:prstGeom prst="rect">
              <a:avLst/>
            </a:prstGeom>
            <a:noFill/>
            <a:ln w="38100">
              <a:solidFill>
                <a:schemeClr val="accent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GB" sz="2000" b="1" dirty="0">
                  <a:latin typeface="Arial" panose="020B0604020202020204" pitchFamily="34" charset="0"/>
                  <a:cs typeface="Arial" panose="020B0604020202020204" pitchFamily="34" charset="0"/>
                </a:rPr>
                <a:t>Worksheet</a:t>
              </a:r>
              <a:br>
                <a:rPr lang="en-GB" sz="2000" b="1" dirty="0">
                  <a:latin typeface="Arial" panose="020B0604020202020204" pitchFamily="34" charset="0"/>
                  <a:cs typeface="Arial" panose="020B0604020202020204" pitchFamily="34" charset="0"/>
                </a:rPr>
              </a:br>
              <a:r>
                <a:rPr lang="en-GB" sz="2000" b="1" dirty="0">
                  <a:latin typeface="Arial" panose="020B0604020202020204" pitchFamily="34" charset="0"/>
                  <a:cs typeface="Arial" panose="020B0604020202020204" pitchFamily="34" charset="0"/>
                </a:rPr>
                <a:t>available</a:t>
              </a:r>
            </a:p>
          </p:txBody>
        </p:sp>
      </p:grpSp>
      <p:sp>
        <p:nvSpPr>
          <p:cNvPr id="3" name="Title 1">
            <a:extLst>
              <a:ext uri="{FF2B5EF4-FFF2-40B4-BE49-F238E27FC236}">
                <a16:creationId xmlns:a16="http://schemas.microsoft.com/office/drawing/2014/main" id="{5B6328AE-EA28-789F-AA27-3ADD498C10DF}"/>
              </a:ext>
            </a:extLst>
          </p:cNvPr>
          <p:cNvSpPr txBox="1">
            <a:spLocks/>
          </p:cNvSpPr>
          <p:nvPr/>
        </p:nvSpPr>
        <p:spPr>
          <a:xfrm>
            <a:off x="3560136" y="119170"/>
            <a:ext cx="5050464" cy="1016000"/>
          </a:xfrm>
          <a:prstGeom prst="rect">
            <a:avLst/>
          </a:prstGeom>
          <a:noFill/>
          <a:ln>
            <a:noFill/>
            <a:prstDash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>
              <a:defRPr/>
            </a:pPr>
            <a:r>
              <a:rPr lang="en-UK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Practice </a:t>
            </a:r>
            <a:r>
              <a:rPr lang="en-UK" sz="3600" b="1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question</a:t>
            </a:r>
            <a:r>
              <a:rPr lang="en-GB" sz="3600" b="1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(4)</a:t>
            </a:r>
            <a:endParaRPr lang="en-UK" sz="36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861073" y="1188639"/>
            <a:ext cx="8832028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Jacqui wants to work out 3480 ÷ 5</a:t>
            </a:r>
          </a:p>
          <a:p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She knows that 3480 ÷ 10 = 348</a:t>
            </a:r>
          </a:p>
          <a:p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Jacqui writes,    		</a:t>
            </a:r>
          </a:p>
          <a:p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				3480 ÷ 5 = 174</a:t>
            </a:r>
          </a:p>
          <a:p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   		    because      10 ÷ 5 = 2</a:t>
            </a:r>
          </a:p>
          <a:p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       			 and     348 ÷ 2 = 174</a:t>
            </a:r>
          </a:p>
          <a:p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What mistake did Jacqui make in her method?</a:t>
            </a:r>
          </a:p>
          <a:p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Google Shape;351;p13">
            <a:extLst>
              <a:ext uri="{FF2B5EF4-FFF2-40B4-BE49-F238E27FC236}">
                <a16:creationId xmlns:a16="http://schemas.microsoft.com/office/drawing/2014/main" id="{75C43C84-996A-B2DD-5C21-982B3C7030E3}"/>
              </a:ext>
            </a:extLst>
          </p:cNvPr>
          <p:cNvSpPr/>
          <p:nvPr/>
        </p:nvSpPr>
        <p:spPr>
          <a:xfrm>
            <a:off x="1637414" y="5132568"/>
            <a:ext cx="9678142" cy="971999"/>
          </a:xfrm>
          <a:prstGeom prst="roundRect">
            <a:avLst>
              <a:gd name="adj" fmla="val 16667"/>
            </a:avLst>
          </a:prstGeom>
          <a:noFill/>
          <a:ln w="12700" cap="flat" cmpd="sng">
            <a:solidFill>
              <a:srgbClr val="A5A5A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dirty="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" name="Google Shape;353;p13">
            <a:extLst>
              <a:ext uri="{FF2B5EF4-FFF2-40B4-BE49-F238E27FC236}">
                <a16:creationId xmlns:a16="http://schemas.microsoft.com/office/drawing/2014/main" id="{76079E49-9E47-FDE8-B99E-DFBEE3D6AA5C}"/>
              </a:ext>
            </a:extLst>
          </p:cNvPr>
          <p:cNvSpPr txBox="1"/>
          <p:nvPr/>
        </p:nvSpPr>
        <p:spPr>
          <a:xfrm>
            <a:off x="1977656" y="5421525"/>
            <a:ext cx="9119197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r>
              <a:rPr lang="en-GB" sz="2400" b="0" baseline="0" dirty="0">
                <a:latin typeface="Arial" panose="020B0604020202020204" pitchFamily="34" charset="0"/>
                <a:cs typeface="Arial" panose="020B0604020202020204" pitchFamily="34" charset="0"/>
              </a:rPr>
              <a:t>She should have multiplied 348 by 2, not divided 348 by 2.</a:t>
            </a:r>
            <a:endParaRPr lang="en-UK" sz="2400" b="0" baseline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Google Shape;354;p13" descr="Pink rectangle covering the answer">
            <a:extLst>
              <a:ext uri="{FF2B5EF4-FFF2-40B4-BE49-F238E27FC236}">
                <a16:creationId xmlns:a16="http://schemas.microsoft.com/office/drawing/2014/main" id="{91001370-BB6E-875C-15C9-6E4B1EA72D69}"/>
              </a:ext>
            </a:extLst>
          </p:cNvPr>
          <p:cNvSpPr/>
          <p:nvPr/>
        </p:nvSpPr>
        <p:spPr>
          <a:xfrm>
            <a:off x="1861073" y="5334966"/>
            <a:ext cx="9337900" cy="722945"/>
          </a:xfrm>
          <a:prstGeom prst="rect">
            <a:avLst/>
          </a:prstGeom>
          <a:solidFill>
            <a:schemeClr val="accent1"/>
          </a:solidFill>
          <a:ln w="127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Calibri"/>
              <a:buNone/>
            </a:pPr>
            <a:endParaRPr sz="1800" dirty="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FEAABFA-98E5-6C12-C928-3424C0A04B2E}"/>
              </a:ext>
            </a:extLst>
          </p:cNvPr>
          <p:cNvGrpSpPr/>
          <p:nvPr/>
        </p:nvGrpSpPr>
        <p:grpSpPr>
          <a:xfrm>
            <a:off x="-252000" y="-54000"/>
            <a:ext cx="2315984" cy="1960111"/>
            <a:chOff x="-252000" y="-54000"/>
            <a:chExt cx="2315984" cy="1960111"/>
          </a:xfrm>
          <a:solidFill>
            <a:schemeClr val="accent1"/>
          </a:solidFill>
        </p:grpSpPr>
        <p:sp>
          <p:nvSpPr>
            <p:cNvPr id="11" name="Isosceles Triangle 10">
              <a:extLst>
                <a:ext uri="{FF2B5EF4-FFF2-40B4-BE49-F238E27FC236}">
                  <a16:creationId xmlns:a16="http://schemas.microsoft.com/office/drawing/2014/main" id="{F56BE8B9-0027-90BB-6D4D-06226932741B}"/>
                </a:ext>
              </a:extLst>
            </p:cNvPr>
            <p:cNvSpPr/>
            <p:nvPr/>
          </p:nvSpPr>
          <p:spPr>
            <a:xfrm flipV="1">
              <a:off x="-27606" y="-17453"/>
              <a:ext cx="2091590" cy="1923564"/>
            </a:xfrm>
            <a:prstGeom prst="triangle">
              <a:avLst>
                <a:gd name="adj" fmla="val 0"/>
              </a:avLst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dirty="0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C46ED12-9851-736F-4861-94A6DD52DEA6}"/>
                </a:ext>
              </a:extLst>
            </p:cNvPr>
            <p:cNvSpPr txBox="1"/>
            <p:nvPr/>
          </p:nvSpPr>
          <p:spPr>
            <a:xfrm>
              <a:off x="-252000" y="-54000"/>
              <a:ext cx="1942216" cy="769441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15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PRACTICE QUESTION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4460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1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B8AF66-BDEC-4533-9866-E930CF55A03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9497" y="433421"/>
            <a:ext cx="9144000" cy="1395379"/>
          </a:xfrm>
          <a:solidFill>
            <a:schemeClr val="accent1"/>
          </a:solidFill>
          <a:ln>
            <a:solidFill>
              <a:schemeClr val="accent1"/>
            </a:solidFill>
          </a:ln>
        </p:spPr>
        <p:txBody>
          <a:bodyPr>
            <a:normAutofit/>
          </a:bodyPr>
          <a:lstStyle/>
          <a:p>
            <a:pPr algn="l"/>
            <a:r>
              <a:rPr lang="en-UK" sz="4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Lesson review: </a:t>
            </a:r>
            <a:br>
              <a:rPr lang="en-UK" sz="4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GB" sz="4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Division and estimation</a:t>
            </a:r>
            <a:endParaRPr lang="en-GB" sz="400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D6827A3-B91F-4385-896A-93F2EEC9C0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5AAEF5-C690-5D4B-B5C7-510283CCFE4D}" type="slidenum">
              <a:rPr lang="en-UK" smtClean="0"/>
              <a:t>41</a:t>
            </a:fld>
            <a:endParaRPr lang="en-UK" dirty="0"/>
          </a:p>
        </p:txBody>
      </p:sp>
      <p:sp>
        <p:nvSpPr>
          <p:cNvPr id="10" name="Subtitle 2">
            <a:extLst>
              <a:ext uri="{FF2B5EF4-FFF2-40B4-BE49-F238E27FC236}">
                <a16:creationId xmlns:a16="http://schemas.microsoft.com/office/drawing/2014/main" id="{9E07C803-29E9-3529-1DD4-0FCAADBCEC65}"/>
              </a:ext>
            </a:extLst>
          </p:cNvPr>
          <p:cNvSpPr txBox="1">
            <a:spLocks/>
          </p:cNvSpPr>
          <p:nvPr/>
        </p:nvSpPr>
        <p:spPr>
          <a:xfrm>
            <a:off x="1419497" y="2162038"/>
            <a:ext cx="9144000" cy="2880000"/>
          </a:xfrm>
          <a:prstGeom prst="rect">
            <a:avLst/>
          </a:prstGeom>
          <a:ln w="38100">
            <a:solidFill>
              <a:schemeClr val="accent1"/>
            </a:solidFill>
          </a:ln>
        </p:spPr>
        <p:txBody>
          <a:bodyPr>
            <a:normAutofit fontScale="850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ts val="3100"/>
              </a:lnSpc>
              <a:spcAft>
                <a:spcPts val="600"/>
              </a:spcAft>
              <a:buNone/>
            </a:pPr>
            <a:r>
              <a:rPr lang="en-GB" b="1" dirty="0">
                <a:solidFill>
                  <a:schemeClr val="accent1"/>
                </a:solidFill>
              </a:rPr>
              <a:t>Objectives</a:t>
            </a:r>
            <a:endParaRPr lang="en-GB" dirty="0">
              <a:solidFill>
                <a:schemeClr val="accent1"/>
              </a:solidFill>
            </a:endParaRPr>
          </a:p>
          <a:p>
            <a:pPr marL="231775" indent="-231775">
              <a:lnSpc>
                <a:spcPct val="120000"/>
              </a:lnSpc>
              <a:spcBef>
                <a:spcPts val="0"/>
              </a:spcBef>
            </a:pPr>
            <a:r>
              <a:rPr lang="en-US" dirty="0"/>
              <a:t>Explore and evaluate different representations for division, identifying any potential misconceptions</a:t>
            </a:r>
          </a:p>
          <a:p>
            <a:pPr marL="231775" indent="-231775">
              <a:lnSpc>
                <a:spcPct val="120000"/>
              </a:lnSpc>
              <a:spcBef>
                <a:spcPts val="0"/>
              </a:spcBef>
            </a:pPr>
            <a:r>
              <a:rPr lang="en-US" dirty="0"/>
              <a:t>Apply various division methods and representations to a context involving integers and decimals</a:t>
            </a:r>
          </a:p>
          <a:p>
            <a:pPr marL="231775" indent="-231775">
              <a:lnSpc>
                <a:spcPct val="120000"/>
              </a:lnSpc>
              <a:spcBef>
                <a:spcPts val="0"/>
              </a:spcBef>
            </a:pPr>
            <a:r>
              <a:rPr lang="en-US" dirty="0"/>
              <a:t>Apply inverse operations to division problems to check accuracy of answers</a:t>
            </a:r>
          </a:p>
        </p:txBody>
      </p:sp>
    </p:spTree>
    <p:extLst>
      <p:ext uri="{BB962C8B-B14F-4D97-AF65-F5344CB8AC3E}">
        <p14:creationId xmlns:p14="http://schemas.microsoft.com/office/powerpoint/2010/main" val="413609654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B8AF66-BDEC-4533-9866-E930CF55A03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466770"/>
            <a:ext cx="9144000" cy="1322815"/>
          </a:xfrm>
          <a:solidFill>
            <a:schemeClr val="accent1"/>
          </a:solidFill>
        </p:spPr>
        <p:txBody>
          <a:bodyPr>
            <a:normAutofit/>
          </a:bodyPr>
          <a:lstStyle/>
          <a:p>
            <a:pPr algn="l"/>
            <a:r>
              <a:rPr lang="en-UK" sz="4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Lesson </a:t>
            </a:r>
            <a:r>
              <a:rPr lang="en-GB" sz="4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</a:t>
            </a:r>
            <a:r>
              <a:rPr lang="en-UK" sz="4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br>
              <a:rPr lang="en-UK" sz="4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en-UK" sz="4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Credits</a:t>
            </a:r>
            <a:endParaRPr lang="en-GB" sz="4000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8D6827A3-B91F-4385-896A-93F2EEC9C0C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5AAEF5-C690-5D4B-B5C7-510283CCFE4D}" type="slidenum">
              <a:rPr lang="en-UK" smtClean="0"/>
              <a:t>42</a:t>
            </a:fld>
            <a:endParaRPr lang="en-UK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9F9FCDE-7D00-428D-8EE4-B16B206587B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395464" y="262672"/>
            <a:ext cx="2123825" cy="638948"/>
          </a:xfrm>
          <a:prstGeom prst="rect">
            <a:avLst/>
          </a:prstGeom>
        </p:spPr>
      </p:pic>
      <p:sp>
        <p:nvSpPr>
          <p:cNvPr id="3" name="Subtitle 2">
            <a:extLst>
              <a:ext uri="{FF2B5EF4-FFF2-40B4-BE49-F238E27FC236}">
                <a16:creationId xmlns:a16="http://schemas.microsoft.com/office/drawing/2014/main" id="{6D17EB91-628E-46AE-9928-24046C5C62C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048081"/>
            <a:ext cx="9144000" cy="2343149"/>
          </a:xfrm>
          <a:solidFill>
            <a:schemeClr val="bg1"/>
          </a:solidFill>
          <a:ln w="38100">
            <a:solidFill>
              <a:schemeClr val="accent1"/>
            </a:solidFill>
          </a:ln>
        </p:spPr>
        <p:txBody>
          <a:bodyPr>
            <a:normAutofit fontScale="70000" lnSpcReduction="20000"/>
          </a:bodyPr>
          <a:lstStyle/>
          <a:p>
            <a:pPr algn="l">
              <a:lnSpc>
                <a:spcPct val="120000"/>
              </a:lnSpc>
              <a:spcBef>
                <a:spcPts val="0"/>
              </a:spcBef>
            </a:pPr>
            <a:r>
              <a:rPr kumimoji="0" lang="en-UK" sz="3400" b="1" i="0" u="none" strike="noStrike" kern="120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latin typeface="Arial" panose="020B0604020202020204" pitchFamily="34" charset="0"/>
                <a:ea typeface="+mj-ea"/>
                <a:cs typeface="Arial" panose="020B0604020202020204" pitchFamily="34" charset="0"/>
              </a:rPr>
              <a:t>Text acknowledgements</a:t>
            </a:r>
          </a:p>
          <a:p>
            <a:pPr algn="l">
              <a:lnSpc>
                <a:spcPct val="120000"/>
              </a:lnSpc>
              <a:spcBef>
                <a:spcPts val="0"/>
              </a:spcBef>
            </a:pPr>
            <a:r>
              <a:rPr lang="en-GB" sz="3400" b="1" dirty="0">
                <a:latin typeface="Arial" panose="020B0604020202020204" pitchFamily="34" charset="0"/>
                <a:cs typeface="Arial" panose="020B0604020202020204" pitchFamily="34" charset="0"/>
              </a:rPr>
              <a:t>Pearson Education Ltd:</a:t>
            </a:r>
            <a:r>
              <a:rPr lang="en-GB" sz="3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400" dirty="0">
                <a:latin typeface="Arial" panose="020B0604020202020204" pitchFamily="34" charset="0"/>
                <a:cs typeface="Arial" panose="020B0604020202020204" pitchFamily="34" charset="0"/>
              </a:rPr>
              <a:t>Edexcel Maths Foundation June 2018 Paper 1 (Q13), Edexcel June 2020 1MA1/2F, </a:t>
            </a:r>
            <a:r>
              <a:rPr lang="it-IT" sz="3400" dirty="0">
                <a:latin typeface="Arial" panose="020B0604020202020204" pitchFamily="34" charset="0"/>
                <a:cs typeface="Arial" panose="020B0604020202020204" pitchFamily="34" charset="0"/>
              </a:rPr>
              <a:t>Edexcel 1MA1/1F 2017 (non calculator), Edexcel GCSE (9-1) Nov 2021 1MA1/1F</a:t>
            </a:r>
          </a:p>
          <a:p>
            <a:pPr algn="l">
              <a:lnSpc>
                <a:spcPct val="120000"/>
              </a:lnSpc>
            </a:pPr>
            <a:r>
              <a:rPr lang="en-GB" sz="3600" dirty="0">
                <a:latin typeface="Arial" panose="020B0604020202020204" pitchFamily="34" charset="0"/>
                <a:ea typeface="Times New Roman" panose="02020603050405020304" pitchFamily="18" charset="0"/>
                <a:cs typeface="Arial" panose="020B0604020202020204" pitchFamily="34" charset="0"/>
              </a:rPr>
              <a:t>(Handout) </a:t>
            </a:r>
            <a:r>
              <a:rPr lang="en-US" sz="36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students work from Wilberforce College</a:t>
            </a:r>
            <a:endParaRPr lang="en-GB" sz="3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231775" indent="-231775" algn="l">
              <a:lnSpc>
                <a:spcPts val="3100"/>
              </a:lnSpc>
              <a:spcAft>
                <a:spcPts val="600"/>
              </a:spcAft>
              <a:buFont typeface="Arial" panose="020B0604020202020204" pitchFamily="34" charset="0"/>
              <a:buChar char="•"/>
            </a:pPr>
            <a:endParaRPr lang="en-GB" sz="11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/>
            <a:endParaRPr lang="en-GB" dirty="0"/>
          </a:p>
        </p:txBody>
      </p:sp>
      <p:pic>
        <p:nvPicPr>
          <p:cNvPr id="6" name="Picture 5" descr="Text&#10;&#10;Description automatically generated">
            <a:extLst>
              <a:ext uri="{FF2B5EF4-FFF2-40B4-BE49-F238E27FC236}">
                <a16:creationId xmlns:a16="http://schemas.microsoft.com/office/drawing/2014/main" id="{E929166E-2572-3EE0-8AA0-2D3CC47E02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0800" y="324000"/>
            <a:ext cx="3474000" cy="570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424173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EBBBE9D3-3956-D7BF-41AE-7750BA6879B4}"/>
              </a:ext>
            </a:extLst>
          </p:cNvPr>
          <p:cNvSpPr/>
          <p:nvPr/>
        </p:nvSpPr>
        <p:spPr>
          <a:xfrm>
            <a:off x="923248" y="2173462"/>
            <a:ext cx="3882061" cy="2179664"/>
          </a:xfrm>
          <a:prstGeom prst="rect">
            <a:avLst/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5</a:t>
            </a:fld>
            <a:endParaRPr lang="en-UK" dirty="0"/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A17DFBD-8A97-65BA-188B-A2713A5BE981}"/>
              </a:ext>
            </a:extLst>
          </p:cNvPr>
          <p:cNvSpPr/>
          <p:nvPr/>
        </p:nvSpPr>
        <p:spPr>
          <a:xfrm>
            <a:off x="674382" y="5270989"/>
            <a:ext cx="4379795" cy="965584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is the missing number? </a:t>
            </a:r>
          </a:p>
          <a:p>
            <a:endParaRPr lang="en-GB" sz="3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646BB1F-FE23-ED8D-1979-69EDAA643057}"/>
              </a:ext>
            </a:extLst>
          </p:cNvPr>
          <p:cNvSpPr txBox="1"/>
          <p:nvPr/>
        </p:nvSpPr>
        <p:spPr>
          <a:xfrm>
            <a:off x="2245943" y="2785044"/>
            <a:ext cx="1246909" cy="830997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7AF5053E-21B4-F506-F0C1-839543C44CAC}"/>
              </a:ext>
            </a:extLst>
          </p:cNvPr>
          <p:cNvSpPr/>
          <p:nvPr/>
        </p:nvSpPr>
        <p:spPr>
          <a:xfrm>
            <a:off x="7019750" y="5276751"/>
            <a:ext cx="4379795" cy="965584"/>
          </a:xfrm>
          <a:prstGeom prst="round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GB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is the missing number? </a:t>
            </a:r>
          </a:p>
          <a:p>
            <a:endParaRPr lang="en-GB" sz="32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281FB8C-3452-ED67-0755-725ED7817F78}"/>
              </a:ext>
            </a:extLst>
          </p:cNvPr>
          <p:cNvSpPr txBox="1"/>
          <p:nvPr/>
        </p:nvSpPr>
        <p:spPr>
          <a:xfrm>
            <a:off x="362335" y="2967243"/>
            <a:ext cx="41352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F78666C-4080-A232-F60B-6E427EC9F7CE}"/>
              </a:ext>
            </a:extLst>
          </p:cNvPr>
          <p:cNvSpPr txBox="1"/>
          <p:nvPr/>
        </p:nvSpPr>
        <p:spPr>
          <a:xfrm>
            <a:off x="2531873" y="1463398"/>
            <a:ext cx="92483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97A91A79-840E-0A7F-E367-FF1BFE4E8D35}"/>
              </a:ext>
            </a:extLst>
          </p:cNvPr>
          <p:cNvSpPr/>
          <p:nvPr/>
        </p:nvSpPr>
        <p:spPr>
          <a:xfrm>
            <a:off x="7268618" y="2173458"/>
            <a:ext cx="3882061" cy="2179664"/>
          </a:xfrm>
          <a:prstGeom prst="rect">
            <a:avLst/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E1F9B43-7201-205D-C608-4275EE64483E}"/>
              </a:ext>
            </a:extLst>
          </p:cNvPr>
          <p:cNvSpPr txBox="1"/>
          <p:nvPr/>
        </p:nvSpPr>
        <p:spPr>
          <a:xfrm>
            <a:off x="6790833" y="2967240"/>
            <a:ext cx="316549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118B3BB7-36C0-F918-EFD1-6FD0A39F280B}"/>
              </a:ext>
            </a:extLst>
          </p:cNvPr>
          <p:cNvSpPr txBox="1"/>
          <p:nvPr/>
        </p:nvSpPr>
        <p:spPr>
          <a:xfrm>
            <a:off x="8821830" y="1463397"/>
            <a:ext cx="924837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F058013-8029-5837-E63D-3E4B0F4CCCFF}"/>
              </a:ext>
            </a:extLst>
          </p:cNvPr>
          <p:cNvSpPr txBox="1"/>
          <p:nvPr/>
        </p:nvSpPr>
        <p:spPr>
          <a:xfrm>
            <a:off x="8581026" y="1246222"/>
            <a:ext cx="1246909" cy="830997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5DD1785-C3C6-4383-966D-02E4533D5745}"/>
              </a:ext>
            </a:extLst>
          </p:cNvPr>
          <p:cNvSpPr txBox="1"/>
          <p:nvPr/>
        </p:nvSpPr>
        <p:spPr>
          <a:xfrm>
            <a:off x="923248" y="4462887"/>
            <a:ext cx="3882062" cy="58477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GB" sz="3200" b="1" dirty="0">
                <a:latin typeface="Arial" panose="020B0604020202020204" pitchFamily="34" charset="0"/>
                <a:cs typeface="Arial" panose="020B0604020202020204" pitchFamily="34" charset="0"/>
              </a:rPr>
              <a:t>because 3 × 6 = 18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A4F8E93-ACBB-4DB4-8421-FDC7920BFF17}"/>
              </a:ext>
            </a:extLst>
          </p:cNvPr>
          <p:cNvSpPr txBox="1"/>
          <p:nvPr/>
        </p:nvSpPr>
        <p:spPr>
          <a:xfrm>
            <a:off x="7268618" y="4462887"/>
            <a:ext cx="3882062" cy="58477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GB" sz="3200" b="1" dirty="0">
                <a:latin typeface="Arial" panose="020B0604020202020204" pitchFamily="34" charset="0"/>
                <a:cs typeface="Arial" panose="020B0604020202020204" pitchFamily="34" charset="0"/>
              </a:rPr>
              <a:t>because 20 ÷ 4 = 5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E8541951-A1E5-E032-5DF1-C5CEA56496C8}"/>
              </a:ext>
            </a:extLst>
          </p:cNvPr>
          <p:cNvSpPr txBox="1">
            <a:spLocks/>
          </p:cNvSpPr>
          <p:nvPr/>
        </p:nvSpPr>
        <p:spPr>
          <a:xfrm>
            <a:off x="2160882" y="112165"/>
            <a:ext cx="7870236" cy="101704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Factors</a:t>
            </a:r>
          </a:p>
        </p:txBody>
      </p:sp>
      <p:sp>
        <p:nvSpPr>
          <p:cNvPr id="6" name="Isosceles Triangle 5">
            <a:extLst>
              <a:ext uri="{FF2B5EF4-FFF2-40B4-BE49-F238E27FC236}">
                <a16:creationId xmlns:a16="http://schemas.microsoft.com/office/drawing/2014/main" id="{D7995E9C-829F-45BB-19C2-CE8339994CF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14C0827-D7F7-1968-A331-2BB604944D19}"/>
              </a:ext>
            </a:extLst>
          </p:cNvPr>
          <p:cNvSpPr txBox="1"/>
          <p:nvPr/>
        </p:nvSpPr>
        <p:spPr>
          <a:xfrm>
            <a:off x="969" y="112165"/>
            <a:ext cx="1560042" cy="40011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DISCUSS</a:t>
            </a:r>
          </a:p>
        </p:txBody>
      </p:sp>
    </p:spTree>
    <p:extLst>
      <p:ext uri="{BB962C8B-B14F-4D97-AF65-F5344CB8AC3E}">
        <p14:creationId xmlns:p14="http://schemas.microsoft.com/office/powerpoint/2010/main" val="26333622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8" grpId="0" animBg="1"/>
      <p:bldP spid="16" grpId="0" animBg="1"/>
      <p:bldP spid="17" grpId="0"/>
      <p:bldP spid="21" grpId="0"/>
      <p:bldP spid="9" grpId="0" animBg="1"/>
      <p:bldP spid="18" grpId="0" animBg="1"/>
      <p:bldP spid="1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6</a:t>
            </a:fld>
            <a:endParaRPr lang="en-UK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646BB1F-FE23-ED8D-1979-69EDAA643057}"/>
              </a:ext>
            </a:extLst>
          </p:cNvPr>
          <p:cNvSpPr txBox="1"/>
          <p:nvPr/>
        </p:nvSpPr>
        <p:spPr>
          <a:xfrm>
            <a:off x="2731713" y="1432473"/>
            <a:ext cx="1246909" cy="707886"/>
          </a:xfrm>
          <a:prstGeom prst="rect">
            <a:avLst/>
          </a:prstGeom>
          <a:noFill/>
          <a:ln w="571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GB" sz="40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C89DF28-2B1C-9988-83E5-2622552C325E}"/>
              </a:ext>
            </a:extLst>
          </p:cNvPr>
          <p:cNvSpPr/>
          <p:nvPr/>
        </p:nvSpPr>
        <p:spPr>
          <a:xfrm>
            <a:off x="923248" y="2173462"/>
            <a:ext cx="3882061" cy="2179664"/>
          </a:xfrm>
          <a:prstGeom prst="rect">
            <a:avLst/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54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C374A23-577B-B2B3-D1FB-601D602EFDDB}"/>
              </a:ext>
            </a:extLst>
          </p:cNvPr>
          <p:cNvSpPr txBox="1"/>
          <p:nvPr/>
        </p:nvSpPr>
        <p:spPr>
          <a:xfrm>
            <a:off x="347080" y="2847795"/>
            <a:ext cx="1246909" cy="707886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000" b="1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87D12C32-05A5-DEB7-FF19-06C239BB8579}"/>
              </a:ext>
            </a:extLst>
          </p:cNvPr>
          <p:cNvSpPr/>
          <p:nvPr/>
        </p:nvSpPr>
        <p:spPr>
          <a:xfrm>
            <a:off x="9868885" y="2173462"/>
            <a:ext cx="574995" cy="2179664"/>
          </a:xfrm>
          <a:prstGeom prst="rect">
            <a:avLst/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F6A5A26A-85D4-0285-2005-030022372FFD}"/>
              </a:ext>
            </a:extLst>
          </p:cNvPr>
          <p:cNvSpPr/>
          <p:nvPr/>
        </p:nvSpPr>
        <p:spPr>
          <a:xfrm>
            <a:off x="6578683" y="2173476"/>
            <a:ext cx="3257567" cy="2179664"/>
          </a:xfrm>
          <a:prstGeom prst="rect">
            <a:avLst/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0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7CF6CA6-EBF8-479F-EF03-93FEF99A48B5}"/>
              </a:ext>
            </a:extLst>
          </p:cNvPr>
          <p:cNvSpPr txBox="1"/>
          <p:nvPr/>
        </p:nvSpPr>
        <p:spPr>
          <a:xfrm>
            <a:off x="8042116" y="1228414"/>
            <a:ext cx="1246909" cy="707886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0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D50E388-4260-88EE-5EC7-FD51A40F4B1B}"/>
              </a:ext>
            </a:extLst>
          </p:cNvPr>
          <p:cNvSpPr txBox="1"/>
          <p:nvPr/>
        </p:nvSpPr>
        <p:spPr>
          <a:xfrm>
            <a:off x="9836250" y="1249415"/>
            <a:ext cx="815522" cy="707886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0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E6499F5-277B-1B17-02A9-69E21A23E611}"/>
              </a:ext>
            </a:extLst>
          </p:cNvPr>
          <p:cNvSpPr txBox="1"/>
          <p:nvPr/>
        </p:nvSpPr>
        <p:spPr>
          <a:xfrm>
            <a:off x="6013583" y="2847792"/>
            <a:ext cx="1246909" cy="707886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000" b="1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ED4A0D9-EAC7-7BEB-D6FE-920DBCC02D08}"/>
              </a:ext>
            </a:extLst>
          </p:cNvPr>
          <p:cNvSpPr txBox="1"/>
          <p:nvPr/>
        </p:nvSpPr>
        <p:spPr>
          <a:xfrm>
            <a:off x="7886193" y="1173581"/>
            <a:ext cx="839362" cy="707886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GB" sz="4000" b="1" dirty="0">
                <a:latin typeface="Arial" panose="020B0604020202020204" pitchFamily="34" charset="0"/>
                <a:cs typeface="Arial" panose="020B0604020202020204" pitchFamily="34" charset="0"/>
              </a:rPr>
              <a:t>25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9DF3B90-4279-9303-1D2B-4782DB7493F2}"/>
              </a:ext>
            </a:extLst>
          </p:cNvPr>
          <p:cNvSpPr txBox="1"/>
          <p:nvPr/>
        </p:nvSpPr>
        <p:spPr>
          <a:xfrm>
            <a:off x="2448632" y="1242568"/>
            <a:ext cx="980367" cy="707886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GB" sz="4000" b="1" dirty="0">
                <a:latin typeface="Arial" panose="020B0604020202020204" pitchFamily="34" charset="0"/>
                <a:cs typeface="Arial" panose="020B0604020202020204" pitchFamily="34" charset="0"/>
              </a:rPr>
              <a:t>27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9D6B82D-B121-7F24-D117-C9EDBFADD0E6}"/>
              </a:ext>
            </a:extLst>
          </p:cNvPr>
          <p:cNvSpPr txBox="1"/>
          <p:nvPr/>
        </p:nvSpPr>
        <p:spPr>
          <a:xfrm>
            <a:off x="5380838" y="5252696"/>
            <a:ext cx="457048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b="1" dirty="0">
                <a:latin typeface="Arial" panose="020B0604020202020204" pitchFamily="34" charset="0"/>
                <a:cs typeface="Arial" panose="020B0604020202020204" pitchFamily="34" charset="0"/>
              </a:rPr>
              <a:t>Check:    2 × 27 = 54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7960095-E9D0-5BBD-041E-C5D34455593E}"/>
              </a:ext>
            </a:extLst>
          </p:cNvPr>
          <p:cNvSpPr txBox="1"/>
          <p:nvPr/>
        </p:nvSpPr>
        <p:spPr>
          <a:xfrm>
            <a:off x="7387355" y="4661577"/>
            <a:ext cx="250260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b="1" dirty="0">
                <a:latin typeface="Arial" panose="020B0604020202020204" pitchFamily="34" charset="0"/>
                <a:cs typeface="Arial" panose="020B0604020202020204" pitchFamily="34" charset="0"/>
              </a:rPr>
              <a:t>54 ÷ 2 = 27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FB7C8B3-8748-435F-F14C-F0FB76738608}"/>
              </a:ext>
            </a:extLst>
          </p:cNvPr>
          <p:cNvSpPr txBox="1"/>
          <p:nvPr/>
        </p:nvSpPr>
        <p:spPr>
          <a:xfrm>
            <a:off x="7387355" y="1273892"/>
            <a:ext cx="43982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           </a:t>
            </a:r>
            <a:r>
              <a:rPr lang="en-GB" sz="28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        </a:t>
            </a:r>
            <a:r>
              <a:rPr lang="en-GB" sz="2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</a:t>
            </a:r>
            <a:r>
              <a:rPr lang="en-GB" sz="28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= 27</a:t>
            </a:r>
            <a:endParaRPr lang="en-GB" sz="20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6F27A6E-2C30-B332-6FA5-755C292A3559}"/>
              </a:ext>
            </a:extLst>
          </p:cNvPr>
          <p:cNvSpPr txBox="1"/>
          <p:nvPr/>
        </p:nvSpPr>
        <p:spPr>
          <a:xfrm>
            <a:off x="9726054" y="1196149"/>
            <a:ext cx="807223" cy="707886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GB" sz="4000" b="1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9CAA108D-26CE-CD2B-1967-8BEE3A0A0DA5}"/>
              </a:ext>
            </a:extLst>
          </p:cNvPr>
          <p:cNvSpPr txBox="1">
            <a:spLocks/>
          </p:cNvSpPr>
          <p:nvPr/>
        </p:nvSpPr>
        <p:spPr>
          <a:xfrm>
            <a:off x="2160882" y="112165"/>
            <a:ext cx="7870236" cy="101704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Partitioning numbers (1)</a:t>
            </a:r>
          </a:p>
        </p:txBody>
      </p:sp>
      <p:sp>
        <p:nvSpPr>
          <p:cNvPr id="6" name="Isosceles Triangle 5">
            <a:extLst>
              <a:ext uri="{FF2B5EF4-FFF2-40B4-BE49-F238E27FC236}">
                <a16:creationId xmlns:a16="http://schemas.microsoft.com/office/drawing/2014/main" id="{7DE03C53-B7A7-70B5-05FA-5AEB24A8F5B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ABA1C3A-CA5B-7867-ECD7-93CFA6AEC5D0}"/>
              </a:ext>
            </a:extLst>
          </p:cNvPr>
          <p:cNvSpPr txBox="1"/>
          <p:nvPr/>
        </p:nvSpPr>
        <p:spPr>
          <a:xfrm>
            <a:off x="969" y="112165"/>
            <a:ext cx="1560042" cy="40011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DISCUSS</a:t>
            </a:r>
          </a:p>
        </p:txBody>
      </p:sp>
    </p:spTree>
    <p:extLst>
      <p:ext uri="{BB962C8B-B14F-4D97-AF65-F5344CB8AC3E}">
        <p14:creationId xmlns:p14="http://schemas.microsoft.com/office/powerpoint/2010/main" val="1997734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6" grpId="0" animBg="1"/>
      <p:bldP spid="30" grpId="0"/>
      <p:bldP spid="32" grpId="0"/>
      <p:bldP spid="33" grpId="0"/>
      <p:bldP spid="35" grpId="0" animBg="1"/>
      <p:bldP spid="39" grpId="0" animBg="1"/>
      <p:bldP spid="40" grpId="0"/>
      <p:bldP spid="41" grpId="0"/>
      <p:bldP spid="42" grpId="0"/>
      <p:bldP spid="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7</a:t>
            </a:fld>
            <a:endParaRPr lang="en-UK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646BB1F-FE23-ED8D-1979-69EDAA643057}"/>
              </a:ext>
            </a:extLst>
          </p:cNvPr>
          <p:cNvSpPr txBox="1"/>
          <p:nvPr/>
        </p:nvSpPr>
        <p:spPr>
          <a:xfrm>
            <a:off x="2731713" y="1432473"/>
            <a:ext cx="1246909" cy="646331"/>
          </a:xfrm>
          <a:prstGeom prst="rect">
            <a:avLst/>
          </a:prstGeom>
          <a:noFill/>
          <a:ln w="571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C89DF28-2B1C-9988-83E5-2622552C325E}"/>
              </a:ext>
            </a:extLst>
          </p:cNvPr>
          <p:cNvSpPr/>
          <p:nvPr/>
        </p:nvSpPr>
        <p:spPr>
          <a:xfrm>
            <a:off x="923248" y="2173462"/>
            <a:ext cx="3882061" cy="2179664"/>
          </a:xfrm>
          <a:prstGeom prst="rect">
            <a:avLst/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6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54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C374A23-577B-B2B3-D1FB-601D602EFDDB}"/>
              </a:ext>
            </a:extLst>
          </p:cNvPr>
          <p:cNvSpPr txBox="1"/>
          <p:nvPr/>
        </p:nvSpPr>
        <p:spPr>
          <a:xfrm>
            <a:off x="347080" y="2847795"/>
            <a:ext cx="1246909" cy="646331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7AD7940E-D321-3422-86E4-409A8A4C3E2B}"/>
              </a:ext>
            </a:extLst>
          </p:cNvPr>
          <p:cNvSpPr/>
          <p:nvPr/>
        </p:nvSpPr>
        <p:spPr>
          <a:xfrm>
            <a:off x="7727227" y="2173462"/>
            <a:ext cx="1156947" cy="2179664"/>
          </a:xfrm>
          <a:prstGeom prst="rect">
            <a:avLst/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6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87D12C32-05A5-DEB7-FF19-06C239BB8579}"/>
              </a:ext>
            </a:extLst>
          </p:cNvPr>
          <p:cNvSpPr/>
          <p:nvPr/>
        </p:nvSpPr>
        <p:spPr>
          <a:xfrm>
            <a:off x="9868885" y="2173462"/>
            <a:ext cx="574995" cy="2179664"/>
          </a:xfrm>
          <a:prstGeom prst="rect">
            <a:avLst/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6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98C3393B-9898-ACAD-6DC7-0DD63462B6EA}"/>
              </a:ext>
            </a:extLst>
          </p:cNvPr>
          <p:cNvSpPr/>
          <p:nvPr/>
        </p:nvSpPr>
        <p:spPr>
          <a:xfrm>
            <a:off x="8887110" y="2173476"/>
            <a:ext cx="981775" cy="2179664"/>
          </a:xfrm>
          <a:prstGeom prst="rect">
            <a:avLst/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6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F6A5A26A-85D4-0285-2005-030022372FFD}"/>
              </a:ext>
            </a:extLst>
          </p:cNvPr>
          <p:cNvSpPr/>
          <p:nvPr/>
        </p:nvSpPr>
        <p:spPr>
          <a:xfrm>
            <a:off x="6578683" y="2173476"/>
            <a:ext cx="1156947" cy="2179664"/>
          </a:xfrm>
          <a:prstGeom prst="rect">
            <a:avLst/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36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32C92A2-37E6-5144-FD1C-CF11A9FD8B5A}"/>
              </a:ext>
            </a:extLst>
          </p:cNvPr>
          <p:cNvSpPr txBox="1"/>
          <p:nvPr/>
        </p:nvSpPr>
        <p:spPr>
          <a:xfrm>
            <a:off x="6919896" y="1365429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noAutofit/>
          </a:bodyPr>
          <a:lstStyle/>
          <a:p>
            <a:r>
              <a:rPr lang="en-GB" sz="36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7CF6CA6-EBF8-479F-EF03-93FEF99A48B5}"/>
              </a:ext>
            </a:extLst>
          </p:cNvPr>
          <p:cNvSpPr txBox="1"/>
          <p:nvPr/>
        </p:nvSpPr>
        <p:spPr>
          <a:xfrm>
            <a:off x="8042116" y="1365427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noAutofit/>
          </a:bodyPr>
          <a:lstStyle/>
          <a:p>
            <a:r>
              <a:rPr lang="en-GB" sz="36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D2A2D107-CE69-34FC-BB86-5374F6CEBBD8}"/>
              </a:ext>
            </a:extLst>
          </p:cNvPr>
          <p:cNvSpPr txBox="1"/>
          <p:nvPr/>
        </p:nvSpPr>
        <p:spPr>
          <a:xfrm>
            <a:off x="9164336" y="1365425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noAutofit/>
          </a:bodyPr>
          <a:lstStyle/>
          <a:p>
            <a:r>
              <a:rPr lang="en-GB" sz="36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D50E388-4260-88EE-5EC7-FD51A40F4B1B}"/>
              </a:ext>
            </a:extLst>
          </p:cNvPr>
          <p:cNvSpPr txBox="1"/>
          <p:nvPr/>
        </p:nvSpPr>
        <p:spPr>
          <a:xfrm>
            <a:off x="10040984" y="1340139"/>
            <a:ext cx="815522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noAutofit/>
          </a:bodyPr>
          <a:lstStyle/>
          <a:p>
            <a:r>
              <a:rPr lang="en-GB" sz="36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E6499F5-277B-1B17-02A9-69E21A23E611}"/>
              </a:ext>
            </a:extLst>
          </p:cNvPr>
          <p:cNvSpPr txBox="1"/>
          <p:nvPr/>
        </p:nvSpPr>
        <p:spPr>
          <a:xfrm>
            <a:off x="6026078" y="2920648"/>
            <a:ext cx="1246909" cy="646331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3600" b="1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9B93A2B-283F-FA2C-9A45-B8DF4FF24FC1}"/>
              </a:ext>
            </a:extLst>
          </p:cNvPr>
          <p:cNvSpPr txBox="1"/>
          <p:nvPr/>
        </p:nvSpPr>
        <p:spPr>
          <a:xfrm>
            <a:off x="6790298" y="1239050"/>
            <a:ext cx="612000" cy="612000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>
            <a:noAutofit/>
          </a:bodyPr>
          <a:lstStyle/>
          <a:p>
            <a:pPr algn="ctr"/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ED4A0D9-EAC7-7BEB-D6FE-920DBCC02D08}"/>
              </a:ext>
            </a:extLst>
          </p:cNvPr>
          <p:cNvSpPr txBox="1"/>
          <p:nvPr/>
        </p:nvSpPr>
        <p:spPr>
          <a:xfrm>
            <a:off x="7971124" y="1238291"/>
            <a:ext cx="612000" cy="612000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>
            <a:noAutofit/>
          </a:bodyPr>
          <a:lstStyle/>
          <a:p>
            <a:pPr algn="ctr"/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65F243E-73A1-FF23-D1A7-67284943F7ED}"/>
              </a:ext>
            </a:extLst>
          </p:cNvPr>
          <p:cNvSpPr txBox="1"/>
          <p:nvPr/>
        </p:nvSpPr>
        <p:spPr>
          <a:xfrm>
            <a:off x="9940321" y="1289588"/>
            <a:ext cx="540000" cy="540000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>
            <a:noAutofit/>
          </a:bodyPr>
          <a:lstStyle/>
          <a:p>
            <a:pPr algn="ctr"/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D177ED1F-CF31-ABB2-F3DF-FAF5D9E625E9}"/>
              </a:ext>
            </a:extLst>
          </p:cNvPr>
          <p:cNvSpPr txBox="1"/>
          <p:nvPr/>
        </p:nvSpPr>
        <p:spPr>
          <a:xfrm>
            <a:off x="9088244" y="1276664"/>
            <a:ext cx="540000" cy="540000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>
            <a:noAutofit/>
          </a:bodyPr>
          <a:lstStyle/>
          <a:p>
            <a:pPr algn="ctr"/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9DF3B90-4279-9303-1D2B-4782DB7493F2}"/>
              </a:ext>
            </a:extLst>
          </p:cNvPr>
          <p:cNvSpPr txBox="1"/>
          <p:nvPr/>
        </p:nvSpPr>
        <p:spPr>
          <a:xfrm>
            <a:off x="2589946" y="1264138"/>
            <a:ext cx="839362" cy="776335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>
            <a:noAutofit/>
          </a:bodyPr>
          <a:lstStyle/>
          <a:p>
            <a:pPr algn="ctr"/>
            <a:r>
              <a:rPr lang="en-GB" sz="3600" b="1" dirty="0">
                <a:latin typeface="Arial" panose="020B0604020202020204" pitchFamily="34" charset="0"/>
                <a:cs typeface="Arial" panose="020B0604020202020204" pitchFamily="34" charset="0"/>
              </a:rPr>
              <a:t>27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9D6B82D-B121-7F24-D117-C9EDBFADD0E6}"/>
              </a:ext>
            </a:extLst>
          </p:cNvPr>
          <p:cNvSpPr txBox="1"/>
          <p:nvPr/>
        </p:nvSpPr>
        <p:spPr>
          <a:xfrm>
            <a:off x="5450389" y="5334642"/>
            <a:ext cx="457048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dirty="0">
                <a:latin typeface="Arial" panose="020B0604020202020204" pitchFamily="34" charset="0"/>
                <a:cs typeface="Arial" panose="020B0604020202020204" pitchFamily="34" charset="0"/>
              </a:rPr>
              <a:t>Check:    2 × 27 = 54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7960095-E9D0-5BBD-041E-C5D34455593E}"/>
              </a:ext>
            </a:extLst>
          </p:cNvPr>
          <p:cNvSpPr txBox="1"/>
          <p:nvPr/>
        </p:nvSpPr>
        <p:spPr>
          <a:xfrm>
            <a:off x="7387355" y="4661577"/>
            <a:ext cx="250260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b="1" dirty="0">
                <a:latin typeface="Arial" panose="020B0604020202020204" pitchFamily="34" charset="0"/>
                <a:cs typeface="Arial" panose="020B0604020202020204" pitchFamily="34" charset="0"/>
              </a:rPr>
              <a:t>54 ÷ 2 = 27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FB7C8B3-8748-435F-F14C-F0FB76738608}"/>
              </a:ext>
            </a:extLst>
          </p:cNvPr>
          <p:cNvSpPr txBox="1"/>
          <p:nvPr/>
        </p:nvSpPr>
        <p:spPr>
          <a:xfrm>
            <a:off x="7508846" y="1337144"/>
            <a:ext cx="4310796" cy="400110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r>
              <a:rPr lang="en-GB" sz="2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              +           +             = 27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B1F8B660-DD86-AC41-FC15-6B6D8626CA49}"/>
              </a:ext>
            </a:extLst>
          </p:cNvPr>
          <p:cNvSpPr txBox="1">
            <a:spLocks/>
          </p:cNvSpPr>
          <p:nvPr/>
        </p:nvSpPr>
        <p:spPr>
          <a:xfrm>
            <a:off x="2160882" y="112165"/>
            <a:ext cx="7870236" cy="101704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Partitioning numbers 2</a:t>
            </a:r>
          </a:p>
        </p:txBody>
      </p:sp>
      <p:sp>
        <p:nvSpPr>
          <p:cNvPr id="5" name="Isosceles Triangle 4">
            <a:extLst>
              <a:ext uri="{FF2B5EF4-FFF2-40B4-BE49-F238E27FC236}">
                <a16:creationId xmlns:a16="http://schemas.microsoft.com/office/drawing/2014/main" id="{D0868FCA-34D1-6161-4FEE-77E7B6D67FB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7D0B776-39F4-6CF6-35AD-D66AF6111FAA}"/>
              </a:ext>
            </a:extLst>
          </p:cNvPr>
          <p:cNvSpPr txBox="1"/>
          <p:nvPr/>
        </p:nvSpPr>
        <p:spPr>
          <a:xfrm>
            <a:off x="969" y="112165"/>
            <a:ext cx="1560042" cy="40011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DISCUSS</a:t>
            </a:r>
          </a:p>
        </p:txBody>
      </p:sp>
    </p:spTree>
    <p:extLst>
      <p:ext uri="{BB962C8B-B14F-4D97-AF65-F5344CB8AC3E}">
        <p14:creationId xmlns:p14="http://schemas.microsoft.com/office/powerpoint/2010/main" val="940651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25" grpId="0" animBg="1"/>
      <p:bldP spid="26" grpId="0" animBg="1"/>
      <p:bldP spid="28" grpId="0"/>
      <p:bldP spid="30" grpId="0"/>
      <p:bldP spid="31" grpId="0"/>
      <p:bldP spid="32" grpId="0"/>
      <p:bldP spid="33" grpId="0"/>
      <p:bldP spid="34" grpId="0" animBg="1"/>
      <p:bldP spid="35" grpId="0" animBg="1"/>
      <p:bldP spid="37" grpId="0" animBg="1"/>
      <p:bldP spid="38" grpId="0" animBg="1"/>
      <p:bldP spid="39" grpId="0" animBg="1"/>
      <p:bldP spid="40" grpId="0"/>
      <p:bldP spid="41" grpId="0"/>
      <p:bldP spid="4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8</a:t>
            </a:fld>
            <a:endParaRPr lang="en-UK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646BB1F-FE23-ED8D-1979-69EDAA643057}"/>
              </a:ext>
            </a:extLst>
          </p:cNvPr>
          <p:cNvSpPr txBox="1"/>
          <p:nvPr/>
        </p:nvSpPr>
        <p:spPr>
          <a:xfrm>
            <a:off x="2731713" y="1432473"/>
            <a:ext cx="1246909" cy="830997"/>
          </a:xfrm>
          <a:prstGeom prst="rect">
            <a:avLst/>
          </a:prstGeom>
          <a:noFill/>
          <a:ln w="571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C89DF28-2B1C-9988-83E5-2622552C325E}"/>
              </a:ext>
            </a:extLst>
          </p:cNvPr>
          <p:cNvSpPr/>
          <p:nvPr/>
        </p:nvSpPr>
        <p:spPr>
          <a:xfrm>
            <a:off x="923248" y="2173462"/>
            <a:ext cx="3882061" cy="2179664"/>
          </a:xfrm>
          <a:prstGeom prst="rect">
            <a:avLst/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9.3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C374A23-577B-B2B3-D1FB-601D602EFDDB}"/>
              </a:ext>
            </a:extLst>
          </p:cNvPr>
          <p:cNvSpPr txBox="1"/>
          <p:nvPr/>
        </p:nvSpPr>
        <p:spPr>
          <a:xfrm>
            <a:off x="347080" y="2847795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98C3393B-9898-ACAD-6DC7-0DD63462B6EA}"/>
              </a:ext>
            </a:extLst>
          </p:cNvPr>
          <p:cNvSpPr/>
          <p:nvPr/>
        </p:nvSpPr>
        <p:spPr>
          <a:xfrm>
            <a:off x="9583583" y="2173462"/>
            <a:ext cx="1092971" cy="2179664"/>
          </a:xfrm>
          <a:prstGeom prst="rect">
            <a:avLst/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0.3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F6A5A26A-85D4-0285-2005-030022372FFD}"/>
              </a:ext>
            </a:extLst>
          </p:cNvPr>
          <p:cNvSpPr/>
          <p:nvPr/>
        </p:nvSpPr>
        <p:spPr>
          <a:xfrm>
            <a:off x="6755139" y="2173462"/>
            <a:ext cx="2802946" cy="2179664"/>
          </a:xfrm>
          <a:prstGeom prst="rect">
            <a:avLst/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7CF6CA6-EBF8-479F-EF03-93FEF99A48B5}"/>
              </a:ext>
            </a:extLst>
          </p:cNvPr>
          <p:cNvSpPr txBox="1"/>
          <p:nvPr/>
        </p:nvSpPr>
        <p:spPr>
          <a:xfrm>
            <a:off x="7869697" y="1434697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D50E388-4260-88EE-5EC7-FD51A40F4B1B}"/>
              </a:ext>
            </a:extLst>
          </p:cNvPr>
          <p:cNvSpPr txBox="1"/>
          <p:nvPr/>
        </p:nvSpPr>
        <p:spPr>
          <a:xfrm>
            <a:off x="9903233" y="1434693"/>
            <a:ext cx="815522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E6499F5-277B-1B17-02A9-69E21A23E611}"/>
              </a:ext>
            </a:extLst>
          </p:cNvPr>
          <p:cNvSpPr txBox="1"/>
          <p:nvPr/>
        </p:nvSpPr>
        <p:spPr>
          <a:xfrm>
            <a:off x="6179828" y="2847792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9B93A2B-283F-FA2C-9A45-B8DF4FF24FC1}"/>
              </a:ext>
            </a:extLst>
          </p:cNvPr>
          <p:cNvSpPr txBox="1"/>
          <p:nvPr/>
        </p:nvSpPr>
        <p:spPr>
          <a:xfrm>
            <a:off x="7749983" y="1268716"/>
            <a:ext cx="839362" cy="804881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 anchor="ctr">
            <a:noAutofit/>
          </a:bodyPr>
          <a:lstStyle/>
          <a:p>
            <a:pPr algn="ctr"/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9D6B82D-B121-7F24-D117-C9EDBFADD0E6}"/>
              </a:ext>
            </a:extLst>
          </p:cNvPr>
          <p:cNvSpPr txBox="1"/>
          <p:nvPr/>
        </p:nvSpPr>
        <p:spPr>
          <a:xfrm>
            <a:off x="6338472" y="5675699"/>
            <a:ext cx="469872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dirty="0">
                <a:latin typeface="Arial" panose="020B0604020202020204" pitchFamily="34" charset="0"/>
                <a:cs typeface="Arial" panose="020B0604020202020204" pitchFamily="34" charset="0"/>
              </a:rPr>
              <a:t>Check:   3 × 3.1 = 9.3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7960095-E9D0-5BBD-041E-C5D34455593E}"/>
              </a:ext>
            </a:extLst>
          </p:cNvPr>
          <p:cNvSpPr txBox="1"/>
          <p:nvPr/>
        </p:nvSpPr>
        <p:spPr>
          <a:xfrm>
            <a:off x="8199594" y="4881818"/>
            <a:ext cx="275908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b="1" dirty="0">
                <a:latin typeface="Arial" panose="020B0604020202020204" pitchFamily="34" charset="0"/>
                <a:cs typeface="Arial" panose="020B0604020202020204" pitchFamily="34" charset="0"/>
              </a:rPr>
              <a:t>9.3 ÷ 3 = 3.1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FB7C8B3-8748-435F-F14C-F0FB76738608}"/>
              </a:ext>
            </a:extLst>
          </p:cNvPr>
          <p:cNvSpPr txBox="1"/>
          <p:nvPr/>
        </p:nvSpPr>
        <p:spPr>
          <a:xfrm>
            <a:off x="8954853" y="1540300"/>
            <a:ext cx="479789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               = 3.1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41EBA07-5F8D-6758-540F-3D0F48FCC60A}"/>
              </a:ext>
            </a:extLst>
          </p:cNvPr>
          <p:cNvSpPr txBox="1"/>
          <p:nvPr/>
        </p:nvSpPr>
        <p:spPr>
          <a:xfrm>
            <a:off x="9726364" y="1255505"/>
            <a:ext cx="815522" cy="804882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 anchor="ctr" anchorCtr="0">
            <a:noAutofit/>
          </a:bodyPr>
          <a:lstStyle/>
          <a:p>
            <a:pPr algn="ctr"/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0.1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BB46027-BFE4-4B1B-869B-8F3DACFFA85C}"/>
              </a:ext>
            </a:extLst>
          </p:cNvPr>
          <p:cNvSpPr txBox="1"/>
          <p:nvPr/>
        </p:nvSpPr>
        <p:spPr>
          <a:xfrm>
            <a:off x="6847991" y="2994049"/>
            <a:ext cx="4008899" cy="52322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571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How can we split 9.3? 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F0AD2F6-0EEF-939C-A9E2-6D2501C3C6FA}"/>
              </a:ext>
            </a:extLst>
          </p:cNvPr>
          <p:cNvSpPr txBox="1">
            <a:spLocks/>
          </p:cNvSpPr>
          <p:nvPr/>
        </p:nvSpPr>
        <p:spPr>
          <a:xfrm>
            <a:off x="2259832" y="122889"/>
            <a:ext cx="8777362" cy="101704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Partitioning numbers with decimals (1)</a:t>
            </a:r>
          </a:p>
        </p:txBody>
      </p:sp>
      <p:sp>
        <p:nvSpPr>
          <p:cNvPr id="6" name="Isosceles Triangle 5">
            <a:extLst>
              <a:ext uri="{FF2B5EF4-FFF2-40B4-BE49-F238E27FC236}">
                <a16:creationId xmlns:a16="http://schemas.microsoft.com/office/drawing/2014/main" id="{80C73883-E2A8-0DE7-D867-4DD849977C5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668E7E-1090-CA0A-AF34-3D2F1374A474}"/>
              </a:ext>
            </a:extLst>
          </p:cNvPr>
          <p:cNvSpPr txBox="1"/>
          <p:nvPr/>
        </p:nvSpPr>
        <p:spPr>
          <a:xfrm>
            <a:off x="969" y="112165"/>
            <a:ext cx="1560042" cy="40011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DISCUSS</a:t>
            </a:r>
          </a:p>
        </p:txBody>
      </p:sp>
    </p:spTree>
    <p:extLst>
      <p:ext uri="{BB962C8B-B14F-4D97-AF65-F5344CB8AC3E}">
        <p14:creationId xmlns:p14="http://schemas.microsoft.com/office/powerpoint/2010/main" val="796188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30" grpId="0" animBg="1"/>
      <p:bldP spid="32" grpId="0" animBg="1"/>
      <p:bldP spid="33" grpId="0"/>
      <p:bldP spid="34" grpId="0" animBg="1"/>
      <p:bldP spid="40" grpId="0"/>
      <p:bldP spid="41" grpId="0"/>
      <p:bldP spid="42" grpId="0"/>
      <p:bldP spid="5" grpId="0" animBg="1"/>
      <p:bldP spid="21" grpId="0" animBg="1"/>
      <p:bldP spid="21" grpId="1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0C3350-2117-0248-968C-8DADE0DACD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92959B6-490E-A144-8C7C-88267F972F69}" type="slidenum">
              <a:rPr lang="en-UK" smtClean="0"/>
              <a:t>9</a:t>
            </a:fld>
            <a:endParaRPr lang="en-UK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646BB1F-FE23-ED8D-1979-69EDAA643057}"/>
              </a:ext>
            </a:extLst>
          </p:cNvPr>
          <p:cNvSpPr txBox="1"/>
          <p:nvPr/>
        </p:nvSpPr>
        <p:spPr>
          <a:xfrm>
            <a:off x="2731713" y="1432473"/>
            <a:ext cx="1246909" cy="830997"/>
          </a:xfrm>
          <a:prstGeom prst="rect">
            <a:avLst/>
          </a:prstGeom>
          <a:noFill/>
          <a:ln w="571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C89DF28-2B1C-9988-83E5-2622552C325E}"/>
              </a:ext>
            </a:extLst>
          </p:cNvPr>
          <p:cNvSpPr/>
          <p:nvPr/>
        </p:nvSpPr>
        <p:spPr>
          <a:xfrm>
            <a:off x="923248" y="2173462"/>
            <a:ext cx="3882061" cy="2179664"/>
          </a:xfrm>
          <a:prstGeom prst="rect">
            <a:avLst/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12.4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C374A23-577B-B2B3-D1FB-601D602EFDDB}"/>
              </a:ext>
            </a:extLst>
          </p:cNvPr>
          <p:cNvSpPr txBox="1"/>
          <p:nvPr/>
        </p:nvSpPr>
        <p:spPr>
          <a:xfrm>
            <a:off x="347080" y="2847795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98C3393B-9898-ACAD-6DC7-0DD63462B6EA}"/>
              </a:ext>
            </a:extLst>
          </p:cNvPr>
          <p:cNvSpPr/>
          <p:nvPr/>
        </p:nvSpPr>
        <p:spPr>
          <a:xfrm>
            <a:off x="9583583" y="2173462"/>
            <a:ext cx="1092971" cy="2179664"/>
          </a:xfrm>
          <a:prstGeom prst="rect">
            <a:avLst/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0.4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F6A5A26A-85D4-0285-2005-030022372FFD}"/>
              </a:ext>
            </a:extLst>
          </p:cNvPr>
          <p:cNvSpPr/>
          <p:nvPr/>
        </p:nvSpPr>
        <p:spPr>
          <a:xfrm>
            <a:off x="6783714" y="2173462"/>
            <a:ext cx="1805631" cy="2179664"/>
          </a:xfrm>
          <a:prstGeom prst="rect">
            <a:avLst/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7CF6CA6-EBF8-479F-EF03-93FEF99A48B5}"/>
              </a:ext>
            </a:extLst>
          </p:cNvPr>
          <p:cNvSpPr txBox="1"/>
          <p:nvPr/>
        </p:nvSpPr>
        <p:spPr>
          <a:xfrm>
            <a:off x="7497163" y="1434697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 anchor="ctr" anchorCtr="0">
            <a:no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D50E388-4260-88EE-5EC7-FD51A40F4B1B}"/>
              </a:ext>
            </a:extLst>
          </p:cNvPr>
          <p:cNvSpPr txBox="1"/>
          <p:nvPr/>
        </p:nvSpPr>
        <p:spPr>
          <a:xfrm>
            <a:off x="9903233" y="1434693"/>
            <a:ext cx="815522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no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E6499F5-277B-1B17-02A9-69E21A23E611}"/>
              </a:ext>
            </a:extLst>
          </p:cNvPr>
          <p:cNvSpPr txBox="1"/>
          <p:nvPr/>
        </p:nvSpPr>
        <p:spPr>
          <a:xfrm>
            <a:off x="6179828" y="2847792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>
            <a:sp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89B93A2B-283F-FA2C-9A45-B8DF4FF24FC1}"/>
              </a:ext>
            </a:extLst>
          </p:cNvPr>
          <p:cNvSpPr txBox="1"/>
          <p:nvPr/>
        </p:nvSpPr>
        <p:spPr>
          <a:xfrm>
            <a:off x="7281255" y="1346521"/>
            <a:ext cx="756474" cy="748935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 anchor="ctr" anchorCtr="0">
            <a:noAutofit/>
          </a:bodyPr>
          <a:lstStyle/>
          <a:p>
            <a:pPr algn="ctr"/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2.5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9D6B82D-B121-7F24-D117-C9EDBFADD0E6}"/>
              </a:ext>
            </a:extLst>
          </p:cNvPr>
          <p:cNvSpPr txBox="1"/>
          <p:nvPr/>
        </p:nvSpPr>
        <p:spPr>
          <a:xfrm>
            <a:off x="5990650" y="5606625"/>
            <a:ext cx="495520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dirty="0">
                <a:latin typeface="Arial" panose="020B0604020202020204" pitchFamily="34" charset="0"/>
                <a:cs typeface="Arial" panose="020B0604020202020204" pitchFamily="34" charset="0"/>
              </a:rPr>
              <a:t>Check:   4 × 3.1 = 12.4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7960095-E9D0-5BBD-041E-C5D34455593E}"/>
              </a:ext>
            </a:extLst>
          </p:cNvPr>
          <p:cNvSpPr txBox="1"/>
          <p:nvPr/>
        </p:nvSpPr>
        <p:spPr>
          <a:xfrm>
            <a:off x="7848197" y="4742849"/>
            <a:ext cx="301556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600" b="1" dirty="0">
                <a:latin typeface="Arial" panose="020B0604020202020204" pitchFamily="34" charset="0"/>
                <a:cs typeface="Arial" panose="020B0604020202020204" pitchFamily="34" charset="0"/>
              </a:rPr>
              <a:t>12.4 ÷ 4 = 3.1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1FB7C8B3-8748-435F-F14C-F0FB76738608}"/>
              </a:ext>
            </a:extLst>
          </p:cNvPr>
          <p:cNvSpPr txBox="1"/>
          <p:nvPr/>
        </p:nvSpPr>
        <p:spPr>
          <a:xfrm>
            <a:off x="8120617" y="1478051"/>
            <a:ext cx="479789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+                +              = 3.1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41EBA07-5F8D-6758-540F-3D0F48FCC60A}"/>
              </a:ext>
            </a:extLst>
          </p:cNvPr>
          <p:cNvSpPr txBox="1"/>
          <p:nvPr/>
        </p:nvSpPr>
        <p:spPr>
          <a:xfrm>
            <a:off x="9763512" y="1346520"/>
            <a:ext cx="734988" cy="748935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 anchor="ctr" anchorCtr="0">
            <a:noAutofit/>
          </a:bodyPr>
          <a:lstStyle/>
          <a:p>
            <a:pPr algn="ctr"/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0.1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30D83E1-97AA-1379-620E-A21D14316881}"/>
              </a:ext>
            </a:extLst>
          </p:cNvPr>
          <p:cNvSpPr/>
          <p:nvPr/>
        </p:nvSpPr>
        <p:spPr>
          <a:xfrm>
            <a:off x="8589345" y="2178022"/>
            <a:ext cx="995077" cy="2179664"/>
          </a:xfrm>
          <a:prstGeom prst="rect">
            <a:avLst/>
          </a:prstGeom>
          <a:solidFill>
            <a:srgbClr val="9BC8FF"/>
          </a:solidFill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sz="4800" b="1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18EAF4B-D82C-1336-47C2-784ADB04BEA8}"/>
              </a:ext>
            </a:extLst>
          </p:cNvPr>
          <p:cNvSpPr txBox="1"/>
          <p:nvPr/>
        </p:nvSpPr>
        <p:spPr>
          <a:xfrm>
            <a:off x="8868765" y="1434699"/>
            <a:ext cx="1246909" cy="830997"/>
          </a:xfrm>
          <a:prstGeom prst="rect">
            <a:avLst/>
          </a:prstGeom>
          <a:noFill/>
          <a:ln w="57150">
            <a:noFill/>
          </a:ln>
        </p:spPr>
        <p:txBody>
          <a:bodyPr wrap="square" rtlCol="0" anchor="ctr" anchorCtr="0">
            <a:noAutofit/>
          </a:bodyPr>
          <a:lstStyle/>
          <a:p>
            <a:r>
              <a:rPr lang="en-GB" sz="4800" b="1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5EB5B22-F03F-E308-109E-217FB3FFFE36}"/>
              </a:ext>
            </a:extLst>
          </p:cNvPr>
          <p:cNvSpPr txBox="1"/>
          <p:nvPr/>
        </p:nvSpPr>
        <p:spPr>
          <a:xfrm>
            <a:off x="8618988" y="1346523"/>
            <a:ext cx="756474" cy="748935"/>
          </a:xfrm>
          <a:prstGeom prst="rect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txBody>
          <a:bodyPr wrap="square" rtlCol="0" anchor="ctr" anchorCtr="0">
            <a:noAutofit/>
          </a:bodyPr>
          <a:lstStyle/>
          <a:p>
            <a:pPr algn="ctr"/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0.5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C551F0E2-A785-4706-B8F2-495745DB13DD}"/>
              </a:ext>
            </a:extLst>
          </p:cNvPr>
          <p:cNvSpPr txBox="1"/>
          <p:nvPr/>
        </p:nvSpPr>
        <p:spPr>
          <a:xfrm>
            <a:off x="6696180" y="2965661"/>
            <a:ext cx="4095784" cy="52322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 w="571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GB" sz="2800" b="1" dirty="0">
                <a:latin typeface="Arial" panose="020B0604020202020204" pitchFamily="34" charset="0"/>
                <a:cs typeface="Arial" panose="020B0604020202020204" pitchFamily="34" charset="0"/>
              </a:rPr>
              <a:t>How can we split 12.4? </a:t>
            </a: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B9A8E9BA-6F54-A19F-8E3C-A3924CB10316}"/>
              </a:ext>
            </a:extLst>
          </p:cNvPr>
          <p:cNvSpPr txBox="1">
            <a:spLocks/>
          </p:cNvSpPr>
          <p:nvPr/>
        </p:nvSpPr>
        <p:spPr>
          <a:xfrm>
            <a:off x="2259831" y="122889"/>
            <a:ext cx="9376847" cy="101704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6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Partitioning numbers with decimals (2)</a:t>
            </a:r>
          </a:p>
        </p:txBody>
      </p:sp>
      <p:sp>
        <p:nvSpPr>
          <p:cNvPr id="9" name="Isosceles Triangle 8">
            <a:extLst>
              <a:ext uri="{FF2B5EF4-FFF2-40B4-BE49-F238E27FC236}">
                <a16:creationId xmlns:a16="http://schemas.microsoft.com/office/drawing/2014/main" id="{C42FBD2C-2E4C-E21B-B1AC-C237F4C6982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/>
          <p:nvPr/>
        </p:nvSpPr>
        <p:spPr>
          <a:xfrm flipV="1">
            <a:off x="969" y="4046"/>
            <a:ext cx="2091590" cy="1923564"/>
          </a:xfrm>
          <a:prstGeom prst="triangle">
            <a:avLst>
              <a:gd name="adj" fmla="val 0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F53D898-98D1-ED00-66EA-BD82B36A328C}"/>
              </a:ext>
            </a:extLst>
          </p:cNvPr>
          <p:cNvSpPr txBox="1"/>
          <p:nvPr/>
        </p:nvSpPr>
        <p:spPr>
          <a:xfrm>
            <a:off x="969" y="112165"/>
            <a:ext cx="1560042" cy="400110"/>
          </a:xfrm>
          <a:prstGeom prst="rect">
            <a:avLst/>
          </a:prstGeom>
          <a:noFill/>
          <a:ln>
            <a:noFill/>
          </a:ln>
          <a:effectLst/>
        </p:spPr>
        <p:txBody>
          <a:bodyPr wrap="square" rtlCol="0">
            <a:spAutoFit/>
          </a:bodyPr>
          <a:lstStyle/>
          <a:p>
            <a:pPr algn="ctr"/>
            <a:r>
              <a:rPr lang="en-GB" sz="2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DISCUSS</a:t>
            </a:r>
          </a:p>
        </p:txBody>
      </p:sp>
    </p:spTree>
    <p:extLst>
      <p:ext uri="{BB962C8B-B14F-4D97-AF65-F5344CB8AC3E}">
        <p14:creationId xmlns:p14="http://schemas.microsoft.com/office/powerpoint/2010/main" val="10709414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6" grpId="0" animBg="1"/>
      <p:bldP spid="30" grpId="0" animBg="1"/>
      <p:bldP spid="32" grpId="0" animBg="1"/>
      <p:bldP spid="33" grpId="0" animBg="1"/>
      <p:bldP spid="34" grpId="0" animBg="1"/>
      <p:bldP spid="40" grpId="0"/>
      <p:bldP spid="41" grpId="0"/>
      <p:bldP spid="42" grpId="0"/>
      <p:bldP spid="5" grpId="0" animBg="1"/>
      <p:bldP spid="3" grpId="0" animBg="1"/>
      <p:bldP spid="6" grpId="0" animBg="1"/>
      <p:bldP spid="7" grpId="0" animBg="1"/>
      <p:bldP spid="24" grpId="0" animBg="1"/>
      <p:bldP spid="24" grpId="1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E1A5EAA7B92BF643A9DF7FB42895D1F6" ma:contentTypeVersion="18" ma:contentTypeDescription="Create a new document." ma:contentTypeScope="" ma:versionID="c62f68ab48f709daf7a1cf300eba7c75">
  <xsd:schema xmlns:xsd="http://www.w3.org/2001/XMLSchema" xmlns:xs="http://www.w3.org/2001/XMLSchema" xmlns:p="http://schemas.microsoft.com/office/2006/metadata/properties" xmlns:ns2="d8465555-14fc-4b2a-bc04-d86be66f091c" xmlns:ns3="24ec57ad-4400-4e6b-b0ee-7b1e20d69afc" targetNamespace="http://schemas.microsoft.com/office/2006/metadata/properties" ma:root="true" ma:fieldsID="de1bd6db52eb86d31f395a493fb595d2" ns2:_="" ns3:_="">
    <xsd:import namespace="d8465555-14fc-4b2a-bc04-d86be66f091c"/>
    <xsd:import namespace="24ec57ad-4400-4e6b-b0ee-7b1e20d69afc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DateTaken" minOccurs="0"/>
                <xsd:element ref="ns2:MediaServiceAutoKeyPoints" minOccurs="0"/>
                <xsd:element ref="ns2:MediaServiceKeyPoints" minOccurs="0"/>
                <xsd:element ref="ns3:SharedWithUsers" minOccurs="0"/>
                <xsd:element ref="ns3:SharedWithDetails" minOccurs="0"/>
                <xsd:element ref="ns2:MediaServiceLocation" minOccurs="0"/>
                <xsd:element ref="ns2:MediaLengthInSeconds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SearchProperti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d8465555-14fc-4b2a-bc04-d86be66f091c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OCR" ma:index="11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2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3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4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KeyPoints" ma:index="15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6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Location" ma:index="19" nillable="true" ma:displayName="Location" ma:internalName="MediaServiceLocation" ma:readOnly="true">
      <xsd:simpleType>
        <xsd:restriction base="dms:Text"/>
      </xsd:simpleType>
    </xsd:element>
    <xsd:element name="MediaLengthInSeconds" ma:index="20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2" nillable="true" ma:taxonomy="true" ma:internalName="lcf76f155ced4ddcb4097134ff3c332f" ma:taxonomyFieldName="MediaServiceImageTags" ma:displayName="Image Tags" ma:readOnly="false" ma:fieldId="{5cf76f15-5ced-4ddc-b409-7134ff3c332f}" ma:taxonomyMulti="true" ma:sspId="20cda56a-0d36-40e2-ad5d-df46f41119bb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4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SearchProperties" ma:index="25" nillable="true" ma:displayName="MediaServiceSearchProperties" ma:hidden="true" ma:internalName="MediaServiceSearchPropertie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4ec57ad-4400-4e6b-b0ee-7b1e20d69afc" elementFormDefault="qualified">
    <xsd:import namespace="http://schemas.microsoft.com/office/2006/documentManagement/types"/>
    <xsd:import namespace="http://schemas.microsoft.com/office/infopath/2007/PartnerControls"/>
    <xsd:element name="SharedWithUsers" ma:index="17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8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3" nillable="true" ma:displayName="Taxonomy Catch All Column" ma:hidden="true" ma:list="{3d742d19-9655-4749-864c-21a7180a672d}" ma:internalName="TaxCatchAll" ma:showField="CatchAllData" ma:web="24ec57ad-4400-4e6b-b0ee-7b1e20d69afc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24ec57ad-4400-4e6b-b0ee-7b1e20d69afc" xsi:nil="true"/>
    <lcf76f155ced4ddcb4097134ff3c332f xmlns="d8465555-14fc-4b2a-bc04-d86be66f091c">
      <Terms xmlns="http://schemas.microsoft.com/office/infopath/2007/PartnerControls"/>
    </lcf76f155ced4ddcb4097134ff3c332f>
  </documentManagement>
</p:properties>
</file>

<file path=customXml/itemProps1.xml><?xml version="1.0" encoding="utf-8"?>
<ds:datastoreItem xmlns:ds="http://schemas.openxmlformats.org/officeDocument/2006/customXml" ds:itemID="{124CDF51-2B50-448F-A1E8-96C190080DD5}"/>
</file>

<file path=customXml/itemProps2.xml><?xml version="1.0" encoding="utf-8"?>
<ds:datastoreItem xmlns:ds="http://schemas.openxmlformats.org/officeDocument/2006/customXml" ds:itemID="{15750DE2-DA89-48CE-9F79-28D425E3772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F054519A-5C88-4765-8DF4-097EB505FC69}">
  <ds:schemaRefs>
    <ds:schemaRef ds:uri="http://purl.org/dc/dcmitype/"/>
    <ds:schemaRef ds:uri="http://purl.org/dc/elements/1.1/"/>
    <ds:schemaRef ds:uri="http://schemas.microsoft.com/office/2006/metadata/properties"/>
    <ds:schemaRef ds:uri="http://purl.org/dc/terms/"/>
    <ds:schemaRef ds:uri="http://www.w3.org/XML/1998/namespac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c5cf19a6-e467-491d-9af0-5a70f09a6a41"/>
    <ds:schemaRef ds:uri="a943fffa-545b-4eca-b17d-5f9a138dda08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49711</TotalTime>
  <Words>14009</Words>
  <Application>Microsoft Office PowerPoint</Application>
  <PresentationFormat>Widescreen</PresentationFormat>
  <Paragraphs>11208</Paragraphs>
  <Slides>42</Slides>
  <Notes>42</Notes>
  <HiddenSlides>0</HiddenSlides>
  <MMClips>0</MMClips>
  <ScaleCrop>false</ScaleCrop>
  <HeadingPairs>
    <vt:vector size="4" baseType="variant">
      <vt:variant>
        <vt:lpstr>Theme</vt:lpstr>
      </vt:variant>
      <vt:variant>
        <vt:i4>4</vt:i4>
      </vt:variant>
      <vt:variant>
        <vt:lpstr>Slide Titles</vt:lpstr>
      </vt:variant>
      <vt:variant>
        <vt:i4>42</vt:i4>
      </vt:variant>
    </vt:vector>
  </HeadingPairs>
  <TitlesOfParts>
    <vt:vector size="46" baseType="lpstr">
      <vt:lpstr>Office Theme</vt:lpstr>
      <vt:lpstr>1_Office Theme</vt:lpstr>
      <vt:lpstr>Custom Design</vt:lpstr>
      <vt:lpstr>1_Custom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Planning a party (1)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Practice question (2)</vt:lpstr>
      <vt:lpstr>PowerPoint Presentation</vt:lpstr>
      <vt:lpstr>PowerPoint Presentation</vt:lpstr>
      <vt:lpstr>Lesson review:  Division and estimation</vt:lpstr>
      <vt:lpstr>Lesson 12:  Credits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Centres for Excellence Mastery Lesson Slides</dc:title>
  <dc:subject/>
  <dc:creator>Pearson</dc:creator>
  <cp:keywords/>
  <dc:description/>
  <cp:lastModifiedBy>Steve Pardoe</cp:lastModifiedBy>
  <cp:revision>474</cp:revision>
  <cp:lastPrinted>2023-01-19T11:20:48Z</cp:lastPrinted>
  <dcterms:created xsi:type="dcterms:W3CDTF">2019-07-11T15:46:02Z</dcterms:created>
  <dcterms:modified xsi:type="dcterms:W3CDTF">2023-06-14T14:57:34Z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0x010100E1A5EAA7B92BF643A9DF7FB42895D1F6</vt:lpwstr>
  </property>
  <property fmtid="{D5CDD505-2E9C-101B-9397-08002B2CF9AE}" pid="3" name="MediaServiceImageTags">
    <vt:lpwstr/>
  </property>
</Properties>
</file>