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720" r:id="rId5"/>
    <p:sldMasterId id="2147483684" r:id="rId6"/>
    <p:sldMasterId id="2147483696" r:id="rId7"/>
    <p:sldMasterId id="2147483708" r:id="rId8"/>
    <p:sldMasterId id="2147483672" r:id="rId9"/>
  </p:sldMasterIdLst>
  <p:notesMasterIdLst>
    <p:notesMasterId r:id="rId29"/>
  </p:notesMasterIdLst>
  <p:sldIdLst>
    <p:sldId id="256" r:id="rId10"/>
    <p:sldId id="257" r:id="rId11"/>
    <p:sldId id="258" r:id="rId12"/>
    <p:sldId id="259" r:id="rId13"/>
    <p:sldId id="260" r:id="rId14"/>
    <p:sldId id="261" r:id="rId15"/>
    <p:sldId id="262" r:id="rId16"/>
    <p:sldId id="263" r:id="rId17"/>
    <p:sldId id="264" r:id="rId18"/>
    <p:sldId id="265" r:id="rId19"/>
    <p:sldId id="276" r:id="rId20"/>
    <p:sldId id="273" r:id="rId21"/>
    <p:sldId id="274" r:id="rId22"/>
    <p:sldId id="275" r:id="rId23"/>
    <p:sldId id="272" r:id="rId24"/>
    <p:sldId id="269" r:id="rId25"/>
    <p:sldId id="277" r:id="rId26"/>
    <p:sldId id="270" r:id="rId27"/>
    <p:sldId id="271" r:id="rId2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hw2AM+nF1W2TCITfNoq4s2qivH5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8CE21D-A44F-DFDE-2216-6A83308448DE}" name="PR" initials="WRG" userId="PR" providerId="None"/>
  <p188:author id="{388BD235-D01C-DD7B-5262-90526D8948DC}" name="Steve Pardoe" initials="SP" userId="S::steve.pardoe_etfoundation.co.uk#ext#@pearsoneducationinc.onmicrosoft.com::36300e65-e3c2-49f9-adf9-c4183b2d011a" providerId="AD"/>
  <p188:author id="{D3C2B254-6397-3662-2653-66AB3C11A1D8}" name="Veronica Wastell" initials="VW" userId="Veronica Wastell" providerId="None"/>
  <p188:author id="{6EAC9880-9F95-82CD-7BDE-5A307FA106F4}" name="Sarah" initials="S" userId="Sarah" providerId="None"/>
  <p188:author id="{E5B58DDC-298B-B9D5-C478-64E78F3EB0CF}" name="Chess Law" initials="CL" userId="S::chess@newgenpublishing.co.uk::77e1df74-a9d8-491f-a58c-070132422fdd" providerId="AD"/>
  <p188:author id="{87C54FDF-8E2C-6B2C-E062-6A815D5B5A18}" name="Shobhna Fletcher" initials="SF" userId="S::shobhna.fletcher@etfoundation.co.uk::715aab72-88df-480e-bcf8-5f488cbf35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5D6"/>
    <a:srgbClr val="B4C7E7"/>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B48B73-D129-2ECE-22B2-EC7CF082F9F4}" v="1" dt="2023-02-08T15:20:46.875"/>
    <p1510:client id="{F5FF524A-FA1C-46E5-B3C7-70C5020FA7C6}" v="7" dt="2023-02-11T19:25:06.220"/>
    <p1510:client id="{FDCC243A-8B36-4EF1-8B67-F0B36FD8CF28}" v="3" dt="2023-01-31T11:39:21.779"/>
  </p1510:revLst>
</p1510:revInfo>
</file>

<file path=ppt/tableStyles.xml><?xml version="1.0" encoding="utf-8"?>
<a:tblStyleLst xmlns:a="http://schemas.openxmlformats.org/drawingml/2006/main" def="{292EED29-3C1B-4DA0-A15D-4177A9910511}">
  <a:tblStyle styleId="{292EED29-3C1B-4DA0-A15D-4177A991051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0" autoAdjust="0"/>
    <p:restoredTop sz="86395" autoAdjust="0"/>
  </p:normalViewPr>
  <p:slideViewPr>
    <p:cSldViewPr snapToGrid="0">
      <p:cViewPr varScale="1">
        <p:scale>
          <a:sx n="98" d="100"/>
          <a:sy n="98" d="100"/>
        </p:scale>
        <p:origin x="276"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viewProps" Target="viewProp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microsoft.com/office/2015/10/relationships/revisionInfo" Target="revisionInfo.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customschemas.google.com/relationships/presentationmetadata" Target="metadata"/><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S::steve.pardoe_etfoundation.co.uk#ext#@pearsoneducationinc.onmicrosoft.com::36300e65-e3c2-49f9-adf9-c4183b2d011a" providerId="AD" clId="Web-{F5FF524A-FA1C-46E5-B3C7-70C5020FA7C6}"/>
    <pc:docChg chg="mod">
      <pc:chgData name="Steve Pardoe" userId="S::steve.pardoe_etfoundation.co.uk#ext#@pearsoneducationinc.onmicrosoft.com::36300e65-e3c2-49f9-adf9-c4183b2d011a" providerId="AD" clId="Web-{F5FF524A-FA1C-46E5-B3C7-70C5020FA7C6}" dt="2023-02-11T19:25:06.220" v="6"/>
      <pc:docMkLst>
        <pc:docMk/>
      </pc:docMkLst>
      <pc:sldChg chg="addCm modCm">
        <pc:chgData name="Steve Pardoe" userId="S::steve.pardoe_etfoundation.co.uk#ext#@pearsoneducationinc.onmicrosoft.com::36300e65-e3c2-49f9-adf9-c4183b2d011a" providerId="AD" clId="Web-{F5FF524A-FA1C-46E5-B3C7-70C5020FA7C6}" dt="2023-02-11T19:22:55.763" v="2"/>
        <pc:sldMkLst>
          <pc:docMk/>
          <pc:sldMk cId="0" sldId="264"/>
        </pc:sldMkLst>
        <pc:extLst>
          <p:ext xmlns:p="http://schemas.openxmlformats.org/presentationml/2006/main" uri="{D6D511B9-2390-475A-947B-AFAB55BFBCF1}">
            <pc226:cmChg xmlns:pc226="http://schemas.microsoft.com/office/powerpoint/2022/06/main/command" chg="add mod">
              <pc226:chgData name="Steve Pardoe" userId="S::steve.pardoe_etfoundation.co.uk#ext#@pearsoneducationinc.onmicrosoft.com::36300e65-e3c2-49f9-adf9-c4183b2d011a" providerId="AD" clId="Web-{F5FF524A-FA1C-46E5-B3C7-70C5020FA7C6}" dt="2023-02-11T19:22:55.763" v="2"/>
              <pc2:cmMkLst xmlns:pc2="http://schemas.microsoft.com/office/powerpoint/2019/9/main/command">
                <pc:docMk/>
                <pc:sldMk cId="0" sldId="264"/>
                <pc2:cmMk id="{B039E97D-44F4-4113-92B4-59C3FBE6479D}"/>
              </pc2:cmMkLst>
            </pc226:cmChg>
          </p:ext>
        </pc:extLst>
      </pc:sldChg>
      <pc:sldChg chg="modCm">
        <pc:chgData name="Steve Pardoe" userId="S::steve.pardoe_etfoundation.co.uk#ext#@pearsoneducationinc.onmicrosoft.com::36300e65-e3c2-49f9-adf9-c4183b2d011a" providerId="AD" clId="Web-{F5FF524A-FA1C-46E5-B3C7-70C5020FA7C6}" dt="2023-02-11T19:25:06.220" v="6"/>
        <pc:sldMkLst>
          <pc:docMk/>
          <pc:sldMk cId="0" sldId="269"/>
        </pc:sldMkLst>
        <pc:extLst>
          <p:ext xmlns:p="http://schemas.openxmlformats.org/presentationml/2006/main" uri="{D6D511B9-2390-475A-947B-AFAB55BFBCF1}">
            <pc226:cmChg xmlns:pc226="http://schemas.microsoft.com/office/powerpoint/2022/06/main/command" chg="">
              <pc226:chgData name="Steve Pardoe" userId="S::steve.pardoe_etfoundation.co.uk#ext#@pearsoneducationinc.onmicrosoft.com::36300e65-e3c2-49f9-adf9-c4183b2d011a" providerId="AD" clId="Web-{F5FF524A-FA1C-46E5-B3C7-70C5020FA7C6}" dt="2023-02-11T19:24:39.594" v="5"/>
              <pc2:cmMkLst xmlns:pc2="http://schemas.microsoft.com/office/powerpoint/2019/9/main/command">
                <pc:docMk/>
                <pc:sldMk cId="0" sldId="269"/>
                <pc2:cmMk id="{D7361702-3580-4635-99A3-1D40057F3C69}"/>
              </pc2:cmMkLst>
              <pc226:cmRplyChg chg="add">
                <pc226:chgData name="Steve Pardoe" userId="S::steve.pardoe_etfoundation.co.uk#ext#@pearsoneducationinc.onmicrosoft.com::36300e65-e3c2-49f9-adf9-c4183b2d011a" providerId="AD" clId="Web-{F5FF524A-FA1C-46E5-B3C7-70C5020FA7C6}" dt="2023-02-11T19:24:39.594" v="5"/>
                <pc2:cmRplyMkLst xmlns:pc2="http://schemas.microsoft.com/office/powerpoint/2019/9/main/command">
                  <pc:docMk/>
                  <pc:sldMk cId="0" sldId="269"/>
                  <pc2:cmMk id="{D7361702-3580-4635-99A3-1D40057F3C69}"/>
                  <pc2:cmRplyMk id="{9B351C43-8817-4485-BD05-71EDF721DBA2}"/>
                </pc2:cmRplyMkLst>
              </pc226:cmRplyChg>
            </pc226:cmChg>
            <pc226:cmChg xmlns:pc226="http://schemas.microsoft.com/office/powerpoint/2022/06/main/command" chg="">
              <pc226:chgData name="Steve Pardoe" userId="S::steve.pardoe_etfoundation.co.uk#ext#@pearsoneducationinc.onmicrosoft.com::36300e65-e3c2-49f9-adf9-c4183b2d011a" providerId="AD" clId="Web-{F5FF524A-FA1C-46E5-B3C7-70C5020FA7C6}" dt="2023-02-11T19:24:29.141" v="4"/>
              <pc2:cmMkLst xmlns:pc2="http://schemas.microsoft.com/office/powerpoint/2019/9/main/command">
                <pc:docMk/>
                <pc:sldMk cId="0" sldId="269"/>
                <pc2:cmMk id="{78DA9B42-4B45-4C8C-89AA-FC59C31E28A5}"/>
              </pc2:cmMkLst>
              <pc226:cmRplyChg chg="add">
                <pc226:chgData name="Steve Pardoe" userId="S::steve.pardoe_etfoundation.co.uk#ext#@pearsoneducationinc.onmicrosoft.com::36300e65-e3c2-49f9-adf9-c4183b2d011a" providerId="AD" clId="Web-{F5FF524A-FA1C-46E5-B3C7-70C5020FA7C6}" dt="2023-02-11T19:24:29.141" v="4"/>
                <pc2:cmRplyMkLst xmlns:pc2="http://schemas.microsoft.com/office/powerpoint/2019/9/main/command">
                  <pc:docMk/>
                  <pc:sldMk cId="0" sldId="269"/>
                  <pc2:cmMk id="{78DA9B42-4B45-4C8C-89AA-FC59C31E28A5}"/>
                  <pc2:cmRplyMk id="{EE13327C-0376-4CDD-977B-EFE4A5A0C213}"/>
                </pc2:cmRplyMkLst>
              </pc226:cmRplyChg>
            </pc226:cmChg>
            <pc226:cmChg xmlns:pc226="http://schemas.microsoft.com/office/powerpoint/2022/06/main/command" chg="">
              <pc226:chgData name="Steve Pardoe" userId="S::steve.pardoe_etfoundation.co.uk#ext#@pearsoneducationinc.onmicrosoft.com::36300e65-e3c2-49f9-adf9-c4183b2d011a" providerId="AD" clId="Web-{F5FF524A-FA1C-46E5-B3C7-70C5020FA7C6}" dt="2023-02-11T19:25:06.220" v="6"/>
              <pc2:cmMkLst xmlns:pc2="http://schemas.microsoft.com/office/powerpoint/2019/9/main/command">
                <pc:docMk/>
                <pc:sldMk cId="0" sldId="269"/>
                <pc2:cmMk id="{0EEFCC6B-20FE-44D2-9104-5E4B84A4070F}"/>
              </pc2:cmMkLst>
              <pc226:cmRplyChg chg="add">
                <pc226:chgData name="Steve Pardoe" userId="S::steve.pardoe_etfoundation.co.uk#ext#@pearsoneducationinc.onmicrosoft.com::36300e65-e3c2-49f9-adf9-c4183b2d011a" providerId="AD" clId="Web-{F5FF524A-FA1C-46E5-B3C7-70C5020FA7C6}" dt="2023-02-11T19:25:06.220" v="6"/>
                <pc2:cmRplyMkLst xmlns:pc2="http://schemas.microsoft.com/office/powerpoint/2019/9/main/command">
                  <pc:docMk/>
                  <pc:sldMk cId="0" sldId="269"/>
                  <pc2:cmMk id="{0EEFCC6B-20FE-44D2-9104-5E4B84A4070F}"/>
                  <pc2:cmRplyMk id="{554E51E1-97F2-4A3E-AB0E-D1385BB53420}"/>
                </pc2:cmRplyMkLst>
              </pc226:cmRplyChg>
            </pc226:cmChg>
            <pc226:cmChg xmlns:pc226="http://schemas.microsoft.com/office/powerpoint/2022/06/main/command" chg="">
              <pc226:chgData name="Steve Pardoe" userId="S::steve.pardoe_etfoundation.co.uk#ext#@pearsoneducationinc.onmicrosoft.com::36300e65-e3c2-49f9-adf9-c4183b2d011a" providerId="AD" clId="Web-{F5FF524A-FA1C-46E5-B3C7-70C5020FA7C6}" dt="2023-02-11T19:23:31.701" v="3"/>
              <pc2:cmMkLst xmlns:pc2="http://schemas.microsoft.com/office/powerpoint/2019/9/main/command">
                <pc:docMk/>
                <pc:sldMk cId="0" sldId="269"/>
                <pc2:cmMk id="{EB2F24F3-FD6A-47B9-95E4-631BB0B1C659}"/>
              </pc2:cmMkLst>
              <pc226:cmRplyChg chg="add">
                <pc226:chgData name="Steve Pardoe" userId="S::steve.pardoe_etfoundation.co.uk#ext#@pearsoneducationinc.onmicrosoft.com::36300e65-e3c2-49f9-adf9-c4183b2d011a" providerId="AD" clId="Web-{F5FF524A-FA1C-46E5-B3C7-70C5020FA7C6}" dt="2023-02-11T19:23:31.701" v="3"/>
                <pc2:cmRplyMkLst xmlns:pc2="http://schemas.microsoft.com/office/powerpoint/2019/9/main/command">
                  <pc:docMk/>
                  <pc:sldMk cId="0" sldId="269"/>
                  <pc2:cmMk id="{EB2F24F3-FD6A-47B9-95E4-631BB0B1C659}"/>
                  <pc2:cmRplyMk id="{4DD3DAEC-B905-4703-8FAB-44E1CB7686C9}"/>
                </pc2:cmRplyMkLst>
              </pc226:cmRplyChg>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visnos.com/demos/fraction-wal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2" name="Google Shape;16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7" name="Google Shape;307;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Work with learners to explain that three parts represents £18 on the diagram and there are four parts in total. Ask learners what one half looks like on the diagram and how they might find this out, i.e. divide by three to find one part and times by two to find half.</a:t>
            </a: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spcBef>
                <a:spcPts val="400"/>
              </a:spcBef>
              <a:spcAft>
                <a:spcPts val="0"/>
              </a:spcAft>
              <a:buNone/>
            </a:pPr>
            <a:endParaRPr dirty="0"/>
          </a:p>
        </p:txBody>
      </p:sp>
      <p:sp>
        <p:nvSpPr>
          <p:cNvPr id="308" name="Google Shape;308;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6" name="Google Shape;326;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0" dirty="0"/>
              <a:t>Continue</a:t>
            </a:r>
            <a:r>
              <a:rPr lang="en-GB" b="0" baseline="0" dirty="0"/>
              <a:t> to develop understanding and use of bar models. Encourage class discussion and sharing of models.</a:t>
            </a:r>
            <a:endParaRPr lang="en-GB" b="0"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200" b="0" dirty="0">
              <a:solidFill>
                <a:srgbClr val="FF0000"/>
              </a:solidFill>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b="0" dirty="0">
                <a:solidFill>
                  <a:srgbClr val="FF0000"/>
                </a:solidFill>
                <a:latin typeface="Calibri"/>
                <a:ea typeface="Calibri"/>
                <a:cs typeface="Calibri"/>
                <a:sym typeface="Calibri"/>
              </a:rPr>
              <a:t>The handout has space for learners to draw bar models.</a:t>
            </a:r>
          </a:p>
          <a:p>
            <a:pPr marL="0" lvl="0" indent="0" algn="l" rtl="0">
              <a:spcBef>
                <a:spcPts val="0"/>
              </a:spcBef>
              <a:spcAft>
                <a:spcPts val="0"/>
              </a:spcAft>
              <a:buNone/>
            </a:pPr>
            <a:endParaRPr b="0" dirty="0"/>
          </a:p>
        </p:txBody>
      </p:sp>
      <p:sp>
        <p:nvSpPr>
          <p:cNvPr id="327" name="Google Shape;327;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9" name="Google Shape;36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0" dirty="0"/>
              <a:t>Share</a:t>
            </a:r>
            <a:r>
              <a:rPr lang="en-GB" b="0" baseline="0" dirty="0"/>
              <a:t> some</a:t>
            </a:r>
            <a:r>
              <a:rPr lang="en-GB" b="0" dirty="0"/>
              <a:t> further examples of bar model questions if needed.</a:t>
            </a:r>
          </a:p>
          <a:p>
            <a:pPr marL="0" lvl="0" indent="0" algn="l" rtl="0">
              <a:spcBef>
                <a:spcPts val="0"/>
              </a:spcBef>
              <a:spcAft>
                <a:spcPts val="0"/>
              </a:spcAft>
              <a:buNone/>
            </a:pPr>
            <a:endParaRPr lang="en-GB" b="0" dirty="0"/>
          </a:p>
          <a:p>
            <a:pPr marL="0" lvl="0" indent="0" algn="l" rtl="0">
              <a:spcBef>
                <a:spcPts val="0"/>
              </a:spcBef>
              <a:spcAft>
                <a:spcPts val="0"/>
              </a:spcAft>
              <a:buNone/>
            </a:pPr>
            <a:endParaRPr b="0" dirty="0"/>
          </a:p>
        </p:txBody>
      </p:sp>
      <p:sp>
        <p:nvSpPr>
          <p:cNvPr id="370" name="Google Shape;37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extLst>
      <p:ext uri="{BB962C8B-B14F-4D97-AF65-F5344CB8AC3E}">
        <p14:creationId xmlns:p14="http://schemas.microsoft.com/office/powerpoint/2010/main" val="37742382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5" name="Google Shape;41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highlight>
                  <a:srgbClr val="FFFFFF"/>
                </a:highlight>
                <a:latin typeface="Arial" panose="020B0604020202020204" pitchFamily="34" charset="0"/>
                <a:ea typeface="Helvetica Neue"/>
              </a:rPr>
              <a:t>Learners work through the exam question in pairs.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sz="1800" b="0" dirty="0">
              <a:effectLst/>
              <a:highlight>
                <a:srgbClr val="FFFFFF"/>
              </a:highligh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latin typeface="Arial" panose="020B0604020202020204" pitchFamily="34" charset="0"/>
                <a:ea typeface="Calibri" panose="020F0502020204030204" pitchFamily="34" charset="0"/>
              </a:rPr>
              <a:t>When the students have answered this question, ask them whether they have used an approach to answering this question that is different to what they have tried before. Did they use a bar model? How has their thinking changed? What have they learned about fractions?</a:t>
            </a:r>
          </a:p>
          <a:p>
            <a:pPr marL="0" lvl="0" indent="0" algn="l" rtl="0">
              <a:spcBef>
                <a:spcPts val="0"/>
              </a:spcBef>
              <a:spcAft>
                <a:spcPts val="0"/>
              </a:spcAft>
              <a:buNone/>
            </a:pPr>
            <a:endParaRPr dirty="0"/>
          </a:p>
        </p:txBody>
      </p:sp>
      <p:sp>
        <p:nvSpPr>
          <p:cNvPr id="416" name="Google Shape;41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9" name="Google Shape;36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0" dirty="0"/>
              <a:t>Share</a:t>
            </a:r>
            <a:r>
              <a:rPr lang="en-GB" b="0" baseline="0" dirty="0"/>
              <a:t> some</a:t>
            </a:r>
            <a:r>
              <a:rPr lang="en-GB" b="0" dirty="0"/>
              <a:t> further examples of bar model questions if needed.</a:t>
            </a:r>
          </a:p>
          <a:p>
            <a:pPr marL="0" lvl="0" indent="0" algn="l" rtl="0">
              <a:spcBef>
                <a:spcPts val="0"/>
              </a:spcBef>
              <a:spcAft>
                <a:spcPts val="0"/>
              </a:spcAft>
              <a:buNone/>
            </a:pPr>
            <a:endParaRPr lang="en-GB" b="0" dirty="0"/>
          </a:p>
          <a:p>
            <a:pPr marL="0" lvl="0" indent="0" algn="l" rtl="0">
              <a:spcBef>
                <a:spcPts val="0"/>
              </a:spcBef>
              <a:spcAft>
                <a:spcPts val="0"/>
              </a:spcAft>
              <a:buNone/>
            </a:pPr>
            <a:endParaRPr b="0" dirty="0"/>
          </a:p>
        </p:txBody>
      </p:sp>
      <p:sp>
        <p:nvSpPr>
          <p:cNvPr id="370" name="Google Shape;37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extLst>
      <p:ext uri="{BB962C8B-B14F-4D97-AF65-F5344CB8AC3E}">
        <p14:creationId xmlns:p14="http://schemas.microsoft.com/office/powerpoint/2010/main" val="11648290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3" name="Google Shape;43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34" name="Google Shape;43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2" name="Google Shape;44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3" name="Google Shape;443;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sz="1200" dirty="0">
                <a:solidFill>
                  <a:srgbClr val="404040"/>
                </a:solidFill>
                <a:highlight>
                  <a:srgbClr val="FFFFFF"/>
                </a:highlight>
                <a:latin typeface="Calibri"/>
                <a:ea typeface="Calibri"/>
                <a:cs typeface="Calibri"/>
                <a:sym typeface="Calibri"/>
              </a:rPr>
              <a:t>Introduce this activity as a recap on fractions. Break into small groups. Each group completes a Frayer model printed on A3 paper (see handout). Ask learners to think about what a fraction is and go through what each section is looking for. Encourage learners to represent their ideas visually. </a:t>
            </a:r>
            <a:endParaRPr dirty="0"/>
          </a:p>
          <a:p>
            <a:pPr marL="0" lvl="0" indent="0" algn="l" rtl="0">
              <a:lnSpc>
                <a:spcPct val="115000"/>
              </a:lnSpc>
              <a:spcBef>
                <a:spcPts val="800"/>
              </a:spcBef>
              <a:spcAft>
                <a:spcPts val="0"/>
              </a:spcAft>
              <a:buNone/>
            </a:pPr>
            <a:endParaRPr sz="1200" dirty="0">
              <a:solidFill>
                <a:srgbClr val="404040"/>
              </a:solidFill>
              <a:highlight>
                <a:srgbClr val="FFFFFF"/>
              </a:highlight>
              <a:latin typeface="Calibri"/>
              <a:ea typeface="Calibri"/>
              <a:cs typeface="Calibri"/>
              <a:sym typeface="Calibri"/>
            </a:endParaRPr>
          </a:p>
          <a:p>
            <a:pPr marL="0" lvl="0" indent="0" algn="l" rtl="0">
              <a:lnSpc>
                <a:spcPct val="115000"/>
              </a:lnSpc>
              <a:spcBef>
                <a:spcPts val="800"/>
              </a:spcBef>
              <a:spcAft>
                <a:spcPts val="0"/>
              </a:spcAft>
              <a:buNone/>
            </a:pPr>
            <a:r>
              <a:rPr lang="en-GB" sz="1200" dirty="0">
                <a:solidFill>
                  <a:srgbClr val="404040"/>
                </a:solidFill>
                <a:highlight>
                  <a:srgbClr val="FFFFFF"/>
                </a:highlight>
                <a:latin typeface="Calibri"/>
                <a:ea typeface="Calibri"/>
                <a:cs typeface="Calibri"/>
                <a:sym typeface="Calibri"/>
              </a:rPr>
              <a:t>Learners record their ideas in each of the four sections for 10 minutes. You can provide coloured pencils and markers to encourage pride in the presentation in their work. </a:t>
            </a:r>
            <a:r>
              <a:rPr lang="en-GB" sz="1800" dirty="0">
                <a:solidFill>
                  <a:srgbClr val="404040"/>
                </a:solidFill>
                <a:highlight>
                  <a:srgbClr val="FFFFFF"/>
                </a:highlight>
                <a:latin typeface="Calibri"/>
                <a:ea typeface="Calibri"/>
                <a:cs typeface="Calibri"/>
                <a:sym typeface="Calibri"/>
              </a:rPr>
              <a:t>Ask groups to swap their Frayer models or leave theirs on their desk and move around to look at other groups’ ideas. Give them a further 5 minutes to update their models.</a:t>
            </a:r>
            <a:endParaRPr dirty="0"/>
          </a:p>
          <a:p>
            <a:pPr marL="0" lvl="0" indent="0" algn="l" rtl="0">
              <a:lnSpc>
                <a:spcPct val="115000"/>
              </a:lnSpc>
              <a:spcBef>
                <a:spcPts val="800"/>
              </a:spcBef>
              <a:spcAft>
                <a:spcPts val="0"/>
              </a:spcAft>
              <a:buNone/>
            </a:pPr>
            <a:r>
              <a:rPr lang="en-GB" sz="1800" dirty="0">
                <a:solidFill>
                  <a:srgbClr val="404040"/>
                </a:solidFill>
                <a:highlight>
                  <a:srgbClr val="FFFFFF"/>
                </a:highlight>
                <a:latin typeface="Calibri"/>
                <a:ea typeface="Calibri"/>
                <a:cs typeface="Calibri"/>
                <a:sym typeface="Calibri"/>
              </a:rPr>
              <a:t> </a:t>
            </a:r>
            <a:endParaRPr sz="1800" dirty="0">
              <a:solidFill>
                <a:srgbClr val="404040"/>
              </a:solidFill>
              <a:latin typeface="Calibri"/>
              <a:ea typeface="Calibri"/>
              <a:cs typeface="Calibri"/>
              <a:sym typeface="Calibri"/>
            </a:endParaRPr>
          </a:p>
          <a:p>
            <a:pPr marL="0" marR="0" lvl="0" indent="0" algn="l" rtl="0">
              <a:lnSpc>
                <a:spcPct val="115000"/>
              </a:lnSpc>
              <a:spcBef>
                <a:spcPts val="800"/>
              </a:spcBef>
              <a:spcAft>
                <a:spcPts val="0"/>
              </a:spcAft>
              <a:buClr>
                <a:srgbClr val="404040"/>
              </a:buClr>
              <a:buSzPts val="1800"/>
              <a:buFont typeface="Calibri"/>
              <a:buNone/>
            </a:pPr>
            <a:r>
              <a:rPr lang="en-GB" sz="1800" dirty="0">
                <a:solidFill>
                  <a:srgbClr val="404040"/>
                </a:solidFill>
                <a:highlight>
                  <a:srgbClr val="FFFFFF"/>
                </a:highlight>
                <a:latin typeface="Calibri"/>
                <a:ea typeface="Calibri"/>
                <a:cs typeface="Calibri"/>
                <a:sym typeface="Calibri"/>
              </a:rPr>
              <a:t>Invite learners in two or three groups to present their ideas. Different pictures or representations of fractions, circles, triangles, bars and also a number line, are emphasised. If learners have not used diagrams, model this for them on the board. </a:t>
            </a:r>
            <a:endParaRPr dirty="0"/>
          </a:p>
          <a:p>
            <a:pPr marL="0" marR="0" lvl="0" indent="0" algn="l" rtl="0">
              <a:lnSpc>
                <a:spcPct val="115000"/>
              </a:lnSpc>
              <a:spcBef>
                <a:spcPts val="800"/>
              </a:spcBef>
              <a:spcAft>
                <a:spcPts val="0"/>
              </a:spcAft>
              <a:buClr>
                <a:schemeClr val="dk1"/>
              </a:buClr>
              <a:buSzPts val="1800"/>
              <a:buFont typeface="Calibri"/>
              <a:buNone/>
            </a:pPr>
            <a:endParaRPr sz="1800" dirty="0">
              <a:solidFill>
                <a:srgbClr val="404040"/>
              </a:solidFill>
              <a:highlight>
                <a:srgbClr val="FFFFFF"/>
              </a:highlight>
              <a:latin typeface="Calibri"/>
              <a:ea typeface="Calibri"/>
              <a:cs typeface="Calibri"/>
              <a:sym typeface="Calibri"/>
            </a:endParaRPr>
          </a:p>
          <a:p>
            <a:pPr marL="0" marR="0" lvl="0" indent="0" algn="l" rtl="0">
              <a:lnSpc>
                <a:spcPct val="115000"/>
              </a:lnSpc>
              <a:spcBef>
                <a:spcPts val="800"/>
              </a:spcBef>
              <a:spcAft>
                <a:spcPts val="0"/>
              </a:spcAft>
              <a:buClr>
                <a:srgbClr val="404040"/>
              </a:buClr>
              <a:buSzPts val="1800"/>
              <a:buFont typeface="Calibri"/>
              <a:buNone/>
            </a:pPr>
            <a:r>
              <a:rPr lang="en-GB" sz="1800" dirty="0">
                <a:solidFill>
                  <a:srgbClr val="404040"/>
                </a:solidFill>
                <a:highlight>
                  <a:srgbClr val="FFFFFF"/>
                </a:highlight>
                <a:latin typeface="Calibri"/>
                <a:ea typeface="Calibri"/>
                <a:cs typeface="Calibri"/>
                <a:sym typeface="Calibri"/>
              </a:rPr>
              <a:t>D</a:t>
            </a:r>
            <a:r>
              <a:rPr lang="en-GB" sz="1800" dirty="0">
                <a:solidFill>
                  <a:srgbClr val="404040"/>
                </a:solidFill>
                <a:latin typeface="Calibri"/>
                <a:ea typeface="Calibri"/>
                <a:cs typeface="Calibri"/>
                <a:sym typeface="Calibri"/>
              </a:rPr>
              <a:t>iscuss mathematical language commonly used when discussing the topic of fractions </a:t>
            </a:r>
            <a:r>
              <a:rPr lang="en-GB" sz="1800" dirty="0">
                <a:effectLst/>
                <a:latin typeface="Arial" panose="020B0604020202020204" pitchFamily="34" charset="0"/>
                <a:ea typeface="Calibri" panose="020F0502020204030204" pitchFamily="34" charset="0"/>
              </a:rPr>
              <a:t>–</a:t>
            </a:r>
            <a:r>
              <a:rPr lang="en-GB" sz="1800" dirty="0">
                <a:solidFill>
                  <a:srgbClr val="404040"/>
                </a:solidFill>
                <a:latin typeface="Calibri"/>
                <a:ea typeface="Calibri"/>
                <a:cs typeface="Calibri"/>
                <a:sym typeface="Calibri"/>
              </a:rPr>
              <a:t> numerator, denominator, simplify and equivalence. </a:t>
            </a: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r>
              <a:rPr lang="en-GB" sz="1800" dirty="0">
                <a:solidFill>
                  <a:srgbClr val="404040"/>
                </a:solidFill>
                <a:highlight>
                  <a:srgbClr val="FFFFFF"/>
                </a:highlight>
                <a:latin typeface="Calibri"/>
                <a:ea typeface="Calibri"/>
                <a:cs typeface="Calibri"/>
                <a:sym typeface="Calibri"/>
              </a:rPr>
              <a:t> </a:t>
            </a: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200" dirty="0">
              <a:solidFill>
                <a:srgbClr val="404040"/>
              </a:solidFill>
              <a:latin typeface="Calibri"/>
              <a:ea typeface="Calibri"/>
              <a:cs typeface="Calibri"/>
              <a:sym typeface="Calibri"/>
            </a:endParaRPr>
          </a:p>
          <a:p>
            <a:pPr marL="0" lvl="0" indent="0" algn="l" rtl="0">
              <a:spcBef>
                <a:spcPts val="400"/>
              </a:spcBef>
              <a:spcAft>
                <a:spcPts val="0"/>
              </a:spcAft>
              <a:buNone/>
            </a:pPr>
            <a:endParaRPr dirty="0"/>
          </a:p>
        </p:txBody>
      </p:sp>
      <p:sp>
        <p:nvSpPr>
          <p:cNvPr id="173" name="Google Shape;17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dirty="0">
                <a:effectLst/>
                <a:latin typeface="Arial" panose="020B0604020202020204" pitchFamily="34" charset="0"/>
                <a:ea typeface="Arial" panose="020B0604020202020204" pitchFamily="34" charset="0"/>
                <a:cs typeface="Times New Roman" panose="02020603050405020304" pitchFamily="18" charset="0"/>
              </a:rPr>
              <a:t>Review Frayer models and highlight possible misconceptions. Break down what a whole number and a fraction are. Discuss what we mean by a fraction of an amount.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
        <p:nvSpPr>
          <p:cNvPr id="182" name="Google Shape;18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GB" dirty="0"/>
              <a:t>Create a fraction wall or </a:t>
            </a:r>
            <a:r>
              <a:rPr lang="en-GB" dirty="0">
                <a:solidFill>
                  <a:srgbClr val="000000"/>
                </a:solidFill>
              </a:rPr>
              <a:t>use</a:t>
            </a:r>
            <a:r>
              <a:rPr lang="en-GB" sz="1200" dirty="0">
                <a:solidFill>
                  <a:srgbClr val="000000"/>
                </a:solidFill>
              </a:rPr>
              <a:t> this slide or </a:t>
            </a:r>
            <a:r>
              <a:rPr lang="en-GB" u="sng" dirty="0">
                <a:solidFill>
                  <a:srgbClr val="0000FF"/>
                </a:solidFill>
                <a:highlight>
                  <a:srgbClr val="FFFF00"/>
                </a:highlight>
                <a:hlinkClick r:id="rId3">
                  <a:extLst>
                    <a:ext uri="{A12FA001-AC4F-418D-AE19-62706E023703}">
                      <ahyp:hlinkClr xmlns:ahyp="http://schemas.microsoft.com/office/drawing/2018/hyperlinkcolor" val="tx"/>
                    </a:ext>
                  </a:extLst>
                </a:hlinkClick>
              </a:rPr>
              <a:t>www.visnos.com/demos/fraction-wall</a:t>
            </a:r>
            <a:r>
              <a:rPr lang="en-GB" dirty="0">
                <a:solidFill>
                  <a:srgbClr val="0000FF"/>
                </a:solidFill>
              </a:rPr>
              <a:t> </a:t>
            </a:r>
            <a:r>
              <a:rPr lang="en-GB" dirty="0"/>
              <a:t>and ask ‘W</a:t>
            </a:r>
            <a:r>
              <a:rPr lang="en-GB" sz="1200" dirty="0">
                <a:solidFill>
                  <a:srgbClr val="000000"/>
                </a:solidFill>
              </a:rPr>
              <a:t>hat fractions of the whole do these bars represent? Is there a pattern in their numerators and </a:t>
            </a:r>
            <a:r>
              <a:rPr lang="en-GB" sz="1200">
                <a:solidFill>
                  <a:srgbClr val="000000"/>
                </a:solidFill>
              </a:rPr>
              <a:t>denominators?’</a:t>
            </a:r>
            <a:endParaRPr dirty="0"/>
          </a:p>
          <a:p>
            <a:pPr marL="0" marR="0" lvl="0" indent="0" algn="l" rtl="0">
              <a:lnSpc>
                <a:spcPct val="100000"/>
              </a:lnSpc>
              <a:spcBef>
                <a:spcPts val="0"/>
              </a:spcBef>
              <a:spcAft>
                <a:spcPts val="0"/>
              </a:spcAft>
              <a:buClr>
                <a:schemeClr val="dk1"/>
              </a:buClr>
              <a:buSzPts val="1200"/>
              <a:buFont typeface="Calibri"/>
              <a:buNone/>
            </a:pPr>
            <a:endParaRPr sz="1200" dirty="0">
              <a:solidFill>
                <a:srgbClr val="000000"/>
              </a:solidFill>
            </a:endParaRPr>
          </a:p>
          <a:p>
            <a:pPr marL="0" marR="0" lvl="0" indent="0" algn="l" rtl="0">
              <a:lnSpc>
                <a:spcPct val="100000"/>
              </a:lnSpc>
              <a:spcBef>
                <a:spcPts val="0"/>
              </a:spcBef>
              <a:spcAft>
                <a:spcPts val="0"/>
              </a:spcAft>
              <a:buClr>
                <a:schemeClr val="dk1"/>
              </a:buClr>
              <a:buSzPts val="1200"/>
              <a:buFont typeface="Calibri"/>
              <a:buNone/>
            </a:pPr>
            <a:endParaRPr b="1" dirty="0">
              <a:solidFill>
                <a:srgbClr val="0000FF"/>
              </a:solidFill>
            </a:endParaRPr>
          </a:p>
          <a:p>
            <a:pPr marL="0" lvl="0" indent="0" algn="l" rtl="0">
              <a:spcBef>
                <a:spcPts val="0"/>
              </a:spcBef>
              <a:spcAft>
                <a:spcPts val="0"/>
              </a:spcAft>
              <a:buNone/>
            </a:pPr>
            <a:endParaRPr dirty="0"/>
          </a:p>
        </p:txBody>
      </p:sp>
      <p:sp>
        <p:nvSpPr>
          <p:cNvPr id="208" name="Google Shape;20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18780360026_0_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18780360026_0_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Learners begin to appreciate that the fraction of an amount depends on the size of the whole. Here learners see the whole as 25 and compare the values of fifths 1/5 of 25 = 5 and three fifths 3/5 of 25 = 15 and two fifths 2/5 of 25 = 10 making the whole of 25.</a:t>
            </a:r>
            <a:endParaRPr dirty="0">
              <a:solidFill>
                <a:srgbClr val="0000FF"/>
              </a:solidFill>
            </a:endParaRPr>
          </a:p>
        </p:txBody>
      </p:sp>
      <p:sp>
        <p:nvSpPr>
          <p:cNvPr id="261" name="Google Shape;261;g18780360026_0_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a:solidFill>
                  <a:schemeClr val="dk1"/>
                </a:solidFill>
                <a:latin typeface="Calibri"/>
                <a:ea typeface="Calibri"/>
                <a:cs typeface="Calibri"/>
                <a:sym typeface="Calibri"/>
              </a:rPr>
              <a:t>Emphasise that fraction parts must be equal. </a:t>
            </a:r>
            <a:endParaRPr/>
          </a:p>
          <a:p>
            <a:pPr marL="0" lvl="0" indent="0" algn="l" rtl="0">
              <a:spcBef>
                <a:spcPts val="0"/>
              </a:spcBef>
              <a:spcAft>
                <a:spcPts val="0"/>
              </a:spcAft>
              <a:buNone/>
            </a:pPr>
            <a:endParaRPr/>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2" name="Google Shape;28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Start the activity by showing the class the Rusty the robot cake (50 servings), sold in slices at the college café. Tell learners that this cake represents £20.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The handout has varying amounts of the cake sold that week in the café.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Learners use the bar models on the handout to work out the fraction of cake sold each day and then the value of cake sold each day, e.g. Monday there are 28/50 left over, so 22 (50 – 28) pieces were sold. The value of the cake sold is 22/50 × 20 = £8.80.</a:t>
            </a: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spcBef>
                <a:spcPts val="400"/>
              </a:spcBef>
              <a:spcAft>
                <a:spcPts val="0"/>
              </a:spcAft>
              <a:buNone/>
            </a:pPr>
            <a:endParaRPr dirty="0"/>
          </a:p>
        </p:txBody>
      </p:sp>
      <p:sp>
        <p:nvSpPr>
          <p:cNvPr id="283" name="Google Shape;28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dirty="0">
                <a:solidFill>
                  <a:srgbClr val="404040"/>
                </a:solidFill>
                <a:latin typeface="Calibri"/>
                <a:ea typeface="Calibri"/>
                <a:cs typeface="Calibri"/>
                <a:sym typeface="Calibri"/>
              </a:rPr>
              <a:t>The purpose of the activity is for learners to find a fraction of an amount using the context of the café and money. This activity will take 15 minutes, in pairs. </a:t>
            </a:r>
            <a:r>
              <a:rPr lang="en-GB" sz="1800" dirty="0">
                <a:solidFill>
                  <a:srgbClr val="404040"/>
                </a:solidFill>
                <a:latin typeface="Calibri"/>
                <a:ea typeface="Calibri"/>
                <a:cs typeface="Calibri"/>
                <a:sym typeface="Calibri"/>
              </a:rPr>
              <a:t> </a:t>
            </a:r>
            <a:endParaRPr dirty="0">
              <a:sym typeface="Calibri"/>
            </a:endParaRPr>
          </a:p>
          <a:p>
            <a:pPr marL="0" lvl="0" indent="0" algn="l" rtl="0">
              <a:spcBef>
                <a:spcPts val="400"/>
              </a:spcBef>
              <a:spcAft>
                <a:spcPts val="0"/>
              </a:spcAft>
              <a:buNone/>
            </a:pPr>
            <a:endParaRPr lang="en-GB" dirty="0"/>
          </a:p>
          <a:p>
            <a:pPr marL="0" lvl="0" indent="0" algn="l" rtl="0">
              <a:spcBef>
                <a:spcPts val="400"/>
              </a:spcBef>
              <a:spcAft>
                <a:spcPts val="0"/>
              </a:spcAft>
              <a:buNone/>
            </a:pPr>
            <a:r>
              <a:rPr lang="en-GB" dirty="0"/>
              <a:t> </a:t>
            </a:r>
          </a:p>
          <a:p>
            <a:pPr marL="0" lvl="0" indent="0" algn="l" rtl="0">
              <a:spcBef>
                <a:spcPts val="400"/>
              </a:spcBef>
              <a:spcAft>
                <a:spcPts val="0"/>
              </a:spcAft>
              <a:buNone/>
            </a:pPr>
            <a:endParaRPr dirty="0"/>
          </a:p>
        </p:txBody>
      </p:sp>
      <p:sp>
        <p:nvSpPr>
          <p:cNvPr id="292" name="Google Shape;29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1" name="Google Shape;30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7" name="Google Shape;17;p1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atin typeface="+mj-lt"/>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dirty="0"/>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5B38A18-D63C-654F-A494-634F276E3E8E}"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14830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28D98-13DE-ECB5-79D4-001D5E0CF6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888427-DFB2-C78E-454E-46B604EABB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A2C28ED-60F9-F379-CBDE-5EB4819E831B}"/>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5" name="Footer Placeholder 4">
            <a:extLst>
              <a:ext uri="{FF2B5EF4-FFF2-40B4-BE49-F238E27FC236}">
                <a16:creationId xmlns:a16="http://schemas.microsoft.com/office/drawing/2014/main" id="{51DCEF5B-65D9-B98F-C85F-FB98502C37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D87345-9EF5-D35D-5EF3-0C14EE2913F3}"/>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3182134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C3E0D-ED6B-6D08-2D11-1CB3B4814E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3ECCC3-184B-1518-E50F-02D9C9F93A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C4BB64-7DF5-2B09-307A-2423F1A1253E}"/>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5" name="Footer Placeholder 4">
            <a:extLst>
              <a:ext uri="{FF2B5EF4-FFF2-40B4-BE49-F238E27FC236}">
                <a16:creationId xmlns:a16="http://schemas.microsoft.com/office/drawing/2014/main" id="{18AEA621-1A8B-B0F7-DB14-8EF0D9CF21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3C46C6-E763-2BBB-D6B1-66928C4D96CB}"/>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23545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39DC6-0035-C99A-F46E-24D241F482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305A0E-12E9-72DD-71A5-B50459CF29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E8FF40-C816-D262-66B5-FC90C1EB75DF}"/>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5" name="Footer Placeholder 4">
            <a:extLst>
              <a:ext uri="{FF2B5EF4-FFF2-40B4-BE49-F238E27FC236}">
                <a16:creationId xmlns:a16="http://schemas.microsoft.com/office/drawing/2014/main" id="{39C93863-518D-6B42-9BC1-BACA3278EB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6284B1-DCA8-35FA-FB81-63B8486909A6}"/>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81444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02028-3F5F-1CD4-38FF-5A9CFC47AF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BDA041-FA90-96F7-D7EC-905826A10A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49D826C-2569-1A4A-C8F9-0A31CB28C8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236B45B-06A6-56FB-FC55-9CA9916F145B}"/>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6" name="Footer Placeholder 5">
            <a:extLst>
              <a:ext uri="{FF2B5EF4-FFF2-40B4-BE49-F238E27FC236}">
                <a16:creationId xmlns:a16="http://schemas.microsoft.com/office/drawing/2014/main" id="{4C306172-2AD0-3EAE-9AF2-A7DBCD2302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32B964-EB42-2F19-0822-2BA04DA4E443}"/>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665964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3BE5-1939-69E3-57AE-53CF1E13B0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7F5576-4713-0B0A-9DA8-F9E08B1883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A27963-E1F5-E171-D174-05CFC92288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48B3AB-4E36-4740-9E37-B27EF9962E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8DF22E-8DCA-3AE6-77AC-72D3EC0175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90B417E-5F8D-4AF7-9D1E-7EEDF50ABE1D}"/>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8" name="Footer Placeholder 7">
            <a:extLst>
              <a:ext uri="{FF2B5EF4-FFF2-40B4-BE49-F238E27FC236}">
                <a16:creationId xmlns:a16="http://schemas.microsoft.com/office/drawing/2014/main" id="{00F75F47-3EC3-A627-62C4-914DBAAF8A1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C1EDBB-CEE1-6F2F-FE60-8DEF7355524F}"/>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383835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C797E-056F-CC85-517B-C3F63A59536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D886FEC-1421-1076-4D64-337A9A3B0C66}"/>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4" name="Footer Placeholder 3">
            <a:extLst>
              <a:ext uri="{FF2B5EF4-FFF2-40B4-BE49-F238E27FC236}">
                <a16:creationId xmlns:a16="http://schemas.microsoft.com/office/drawing/2014/main" id="{0388640B-24A0-9D79-A559-06B0BD344E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EDDB403-2036-6AB8-4289-0B921B757404}"/>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3106300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CE20DD-6FA5-636B-EA00-D2C48CE0A2FC}"/>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3" name="Footer Placeholder 2">
            <a:extLst>
              <a:ext uri="{FF2B5EF4-FFF2-40B4-BE49-F238E27FC236}">
                <a16:creationId xmlns:a16="http://schemas.microsoft.com/office/drawing/2014/main" id="{AD76A2C2-0FDF-96B9-0B16-77096D5814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71554B-8F10-EA62-E70D-0AE8C0D5A82D}"/>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6459168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3E65B-E5B4-F176-BF94-71018824B4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6801F3-D21B-0746-DFE8-1E654F64C9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136416-CC2E-1E9C-549F-4066DB509F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79326F-09AE-A024-5158-30E525997841}"/>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6" name="Footer Placeholder 5">
            <a:extLst>
              <a:ext uri="{FF2B5EF4-FFF2-40B4-BE49-F238E27FC236}">
                <a16:creationId xmlns:a16="http://schemas.microsoft.com/office/drawing/2014/main" id="{8986B5A7-FFBB-A961-523F-2608FEAF19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E8F2E-A228-CAA2-9CB6-CC1129BA37BC}"/>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856029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36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9" name="Google Shape;29;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5EA27-3E68-778F-4062-ED5D3A4D8F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06EB6A-742B-873E-E53A-61E2828330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235D25-E412-722D-E95E-2A34CF576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C407FB-2399-A2A9-E1D0-1C38D5CFEA1F}"/>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6" name="Footer Placeholder 5">
            <a:extLst>
              <a:ext uri="{FF2B5EF4-FFF2-40B4-BE49-F238E27FC236}">
                <a16:creationId xmlns:a16="http://schemas.microsoft.com/office/drawing/2014/main" id="{87BE1061-4342-419A-0D9E-97488BD98E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3465E0-5AC6-337A-1BE0-44B8F04A8CFA}"/>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68456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A181F-F9B7-3D81-B398-B90F1B87AC0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75ADF28-4EE3-D8BA-38F8-4135F9C5BA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BA4D8A-32EF-A5C3-3975-8CFF16061E40}"/>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5" name="Footer Placeholder 4">
            <a:extLst>
              <a:ext uri="{FF2B5EF4-FFF2-40B4-BE49-F238E27FC236}">
                <a16:creationId xmlns:a16="http://schemas.microsoft.com/office/drawing/2014/main" id="{0FEEC857-2D7F-26FD-7E79-E8819D8587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7F442D-A49F-D9D2-DEC5-FD606288E0C8}"/>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26009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C30895-0066-F202-4AB4-9D936969CF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1E226D-6543-3D87-9420-76B6C1C1D3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659BD7-F345-3E0A-C20A-00A0FC4BC6C8}"/>
              </a:ext>
            </a:extLst>
          </p:cNvPr>
          <p:cNvSpPr>
            <a:spLocks noGrp="1"/>
          </p:cNvSpPr>
          <p:nvPr>
            <p:ph type="dt" sz="half" idx="10"/>
          </p:nvPr>
        </p:nvSpPr>
        <p:spPr/>
        <p:txBody>
          <a:bodyPr/>
          <a:lstStyle/>
          <a:p>
            <a:fld id="{C66316DA-1D39-4213-A295-61210375503F}" type="datetimeFigureOut">
              <a:rPr lang="en-GB" smtClean="0"/>
              <a:t>13/03/2023</a:t>
            </a:fld>
            <a:endParaRPr lang="en-GB"/>
          </a:p>
        </p:txBody>
      </p:sp>
      <p:sp>
        <p:nvSpPr>
          <p:cNvPr id="5" name="Footer Placeholder 4">
            <a:extLst>
              <a:ext uri="{FF2B5EF4-FFF2-40B4-BE49-F238E27FC236}">
                <a16:creationId xmlns:a16="http://schemas.microsoft.com/office/drawing/2014/main" id="{1BFDE5A4-CC11-FF54-51A9-AE2EBE4C31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487E03-A889-2F70-D256-A850BC8E092A}"/>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1498271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FFB6A-CD64-DE1A-37C0-D4A61C0BC0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256DC2A-C2C0-BB81-DEED-26D947679E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8A6E24-54C2-93D3-E2A0-1AA49EE04AF4}"/>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5" name="Footer Placeholder 4">
            <a:extLst>
              <a:ext uri="{FF2B5EF4-FFF2-40B4-BE49-F238E27FC236}">
                <a16:creationId xmlns:a16="http://schemas.microsoft.com/office/drawing/2014/main" id="{59FA7DA7-3F33-477D-BD10-29B8575863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0B27D1-7CA8-9FE7-5D81-A5BAC40B4602}"/>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9341824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3D480-B721-8D5D-2C0D-5C4B584FBA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B77F36-7998-8A1F-5253-CA7D792FF4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C9B31D-E36D-D8BA-6C55-CC1A4A648437}"/>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5" name="Footer Placeholder 4">
            <a:extLst>
              <a:ext uri="{FF2B5EF4-FFF2-40B4-BE49-F238E27FC236}">
                <a16:creationId xmlns:a16="http://schemas.microsoft.com/office/drawing/2014/main" id="{C4D3C7AF-9433-B13F-22B8-BBE068E6E9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E7F08E-8411-4295-6988-C92023162EFA}"/>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8620038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DE838-7C06-633D-23E4-2498042130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3E4C08E-2291-6928-8243-43CCFAAE7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4467B5-661E-AAF8-E677-C52BB1D7492F}"/>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5" name="Footer Placeholder 4">
            <a:extLst>
              <a:ext uri="{FF2B5EF4-FFF2-40B4-BE49-F238E27FC236}">
                <a16:creationId xmlns:a16="http://schemas.microsoft.com/office/drawing/2014/main" id="{66B95975-D9CE-B28D-5C93-1EDC6094C4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CDFB8B-20FB-41FD-8FC3-B9E0869049DF}"/>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4040921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4184B-FFB2-D08D-B020-009FD84530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E17A3C-22CA-A911-3D9B-13FEDA9003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211E89-3CDA-8A82-2224-866D3083E5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D801139-9D01-D6F2-6310-E34933D504F1}"/>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6" name="Footer Placeholder 5">
            <a:extLst>
              <a:ext uri="{FF2B5EF4-FFF2-40B4-BE49-F238E27FC236}">
                <a16:creationId xmlns:a16="http://schemas.microsoft.com/office/drawing/2014/main" id="{50F51669-7B91-EDA9-24B3-F1DC93A9A1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78444D-276D-DB9F-6564-AA3D565D3FE6}"/>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934332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9F7F7-7DB1-B116-7B7C-7D4881C10AF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C90748-1D4E-CB59-31BD-C88F4AD732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55B97C-DBE7-B2DB-6707-C615C20B74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EB1C918-CA02-E033-52FD-B4BE8B10F1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42743-36B6-74B1-7311-BDFA55B1C5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840C18-228B-E654-5DFB-2959026E4CA7}"/>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8" name="Footer Placeholder 7">
            <a:extLst>
              <a:ext uri="{FF2B5EF4-FFF2-40B4-BE49-F238E27FC236}">
                <a16:creationId xmlns:a16="http://schemas.microsoft.com/office/drawing/2014/main" id="{2E77E832-A77A-37B1-43B9-A3597086F27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9B50B5-FA12-D9F1-4026-B6919F210E6B}"/>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6387189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A0565-4E94-EC61-29F4-9A7F47F3DE8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E4A13A-B1DF-DEEE-5CE7-392F1F77A2D4}"/>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4" name="Footer Placeholder 3">
            <a:extLst>
              <a:ext uri="{FF2B5EF4-FFF2-40B4-BE49-F238E27FC236}">
                <a16:creationId xmlns:a16="http://schemas.microsoft.com/office/drawing/2014/main" id="{70310862-A6F1-4ED5-09C3-439D614A60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B862203-E499-33AC-ABF1-FDD88E73114C}"/>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5571697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42C61B-E885-5284-64A3-94C7ED282F9B}"/>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3" name="Footer Placeholder 2">
            <a:extLst>
              <a:ext uri="{FF2B5EF4-FFF2-40B4-BE49-F238E27FC236}">
                <a16:creationId xmlns:a16="http://schemas.microsoft.com/office/drawing/2014/main" id="{F4744D0E-4D6C-4F4F-EA0D-F9A2416E66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D625EAD-7A6B-B5D2-5116-0D7B69EAAB17}"/>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457686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2"/>
        <p:cNvGrpSpPr/>
        <p:nvPr/>
      </p:nvGrpSpPr>
      <p:grpSpPr>
        <a:xfrm>
          <a:off x="0" y="0"/>
          <a:ext cx="0" cy="0"/>
          <a:chOff x="0" y="0"/>
          <a:chExt cx="0" cy="0"/>
        </a:xfrm>
      </p:grpSpPr>
      <p:sp>
        <p:nvSpPr>
          <p:cNvPr id="33" name="Google Shape;33;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32B13-F71C-87FF-EED9-9D3E31D22D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17FF956-91B0-BA55-E40D-E8877886A5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B84F304-25DC-CE9D-BC4A-4A3336E6B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6FD1E0-B653-A6E2-AD15-4B9269278915}"/>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6" name="Footer Placeholder 5">
            <a:extLst>
              <a:ext uri="{FF2B5EF4-FFF2-40B4-BE49-F238E27FC236}">
                <a16:creationId xmlns:a16="http://schemas.microsoft.com/office/drawing/2014/main" id="{EC631007-6513-61FA-D744-54F2559E2A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60B9AB-C38C-854E-62A7-3F225F84EEC6}"/>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400194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BBECD-FF57-A0BC-1F00-AC8E29E9BC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E8CE15-25C7-CE1B-8055-C60101F590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6C37AEA-C06F-8602-AE44-177890774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2E78B4-3B21-EEA6-73EC-5A4B0320AB12}"/>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6" name="Footer Placeholder 5">
            <a:extLst>
              <a:ext uri="{FF2B5EF4-FFF2-40B4-BE49-F238E27FC236}">
                <a16:creationId xmlns:a16="http://schemas.microsoft.com/office/drawing/2014/main" id="{9AAC5417-27C5-6CED-081D-D76344E607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E02119-6BCB-7403-2F60-A65951DEED39}"/>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5207728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8B66A-7D4C-9D11-E845-EDB207F860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C5C8A-3E32-B598-147E-027C51D76A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92056C-731C-8B36-76E1-EC2054D8AC3D}"/>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5" name="Footer Placeholder 4">
            <a:extLst>
              <a:ext uri="{FF2B5EF4-FFF2-40B4-BE49-F238E27FC236}">
                <a16:creationId xmlns:a16="http://schemas.microsoft.com/office/drawing/2014/main" id="{3F225D96-9748-BE96-99EE-E1D3E388E1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44B3CD-8338-E0BF-AE58-36883DFA3329}"/>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7180182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5FD868-ADC4-A4ED-615E-0A83A500812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75931F-469E-5AF5-6CA2-171396B18B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DBC0CB-F02B-7E7B-1531-81FE24A8C2C0}"/>
              </a:ext>
            </a:extLst>
          </p:cNvPr>
          <p:cNvSpPr>
            <a:spLocks noGrp="1"/>
          </p:cNvSpPr>
          <p:nvPr>
            <p:ph type="dt" sz="half" idx="10"/>
          </p:nvPr>
        </p:nvSpPr>
        <p:spPr/>
        <p:txBody>
          <a:bodyPr/>
          <a:lstStyle/>
          <a:p>
            <a:fld id="{3B89203B-BFC2-42D6-894F-DC2BC6345702}" type="datetimeFigureOut">
              <a:rPr lang="en-GB" smtClean="0"/>
              <a:t>13/03/2023</a:t>
            </a:fld>
            <a:endParaRPr lang="en-GB"/>
          </a:p>
        </p:txBody>
      </p:sp>
      <p:sp>
        <p:nvSpPr>
          <p:cNvPr id="5" name="Footer Placeholder 4">
            <a:extLst>
              <a:ext uri="{FF2B5EF4-FFF2-40B4-BE49-F238E27FC236}">
                <a16:creationId xmlns:a16="http://schemas.microsoft.com/office/drawing/2014/main" id="{67BE241C-1C1F-8A1F-C659-494F468E45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3A56EC-3A3A-B344-B6AC-93734287A49E}"/>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4615534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27E7-8587-0453-8B95-C8838F0317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61D55FD-80AE-8E70-1513-D06D75E15C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7D5DC6A-F40C-0422-F300-4F12A4558D36}"/>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5" name="Footer Placeholder 4">
            <a:extLst>
              <a:ext uri="{FF2B5EF4-FFF2-40B4-BE49-F238E27FC236}">
                <a16:creationId xmlns:a16="http://schemas.microsoft.com/office/drawing/2014/main" id="{2B4871AC-9F87-69BC-7C9B-3C490363F2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2EFB59-2719-A04E-908D-C943C6666BAC}"/>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5827967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72D4E-2B2A-451B-6C05-B3B761C099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9783C7-1303-D4AB-DB6B-87CF85744D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E6D4B1-1E6D-C8A1-0368-9506B3B81A6D}"/>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5" name="Footer Placeholder 4">
            <a:extLst>
              <a:ext uri="{FF2B5EF4-FFF2-40B4-BE49-F238E27FC236}">
                <a16:creationId xmlns:a16="http://schemas.microsoft.com/office/drawing/2014/main" id="{56CD07FF-F24B-F2FC-DF4E-D214EA035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57B3E7-2745-BD60-4565-5148047BB8F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7706004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7234A-9BDA-6F66-AA5E-258CEDA84D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85533C-9E9D-5526-8B4F-F4026EB6B7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CEB6F5-6565-329D-4127-C72CAEFA8969}"/>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5" name="Footer Placeholder 4">
            <a:extLst>
              <a:ext uri="{FF2B5EF4-FFF2-40B4-BE49-F238E27FC236}">
                <a16:creationId xmlns:a16="http://schemas.microsoft.com/office/drawing/2014/main" id="{DFF8661E-A3C0-3115-BDFF-E2C127764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3574B4-6A81-398B-297A-5EE725495E13}"/>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02246287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C5335-3E7A-E3C5-E58B-784632E02B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916464-83AC-19D3-5199-F8ECC40831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C62CBB-949B-364A-C5A3-2EA99EB2C2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8ECD6F-231B-F4D3-508F-82291BFA0446}"/>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6" name="Footer Placeholder 5">
            <a:extLst>
              <a:ext uri="{FF2B5EF4-FFF2-40B4-BE49-F238E27FC236}">
                <a16:creationId xmlns:a16="http://schemas.microsoft.com/office/drawing/2014/main" id="{18AB3410-12D1-BCDC-7C4C-53818DB012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AD2D9B-8D01-163D-FDEE-92D64DB9C22E}"/>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9354569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A0221-4D6C-D78F-6DEF-84072ABBFC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DD1A16-4F01-A621-4649-4E02680B33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582280-4773-BB8F-65E9-8BCF07247B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34CD86-54F4-08B7-B0A4-B5DF77FE6B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9B4584-AD94-7023-9369-18DFA83864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171AA7A-303B-44C5-236A-6C202E054801}"/>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8" name="Footer Placeholder 7">
            <a:extLst>
              <a:ext uri="{FF2B5EF4-FFF2-40B4-BE49-F238E27FC236}">
                <a16:creationId xmlns:a16="http://schemas.microsoft.com/office/drawing/2014/main" id="{DFD87140-AAA0-3D98-BA71-8C8C50F90D3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4D18E0B-8A0B-39B0-C9ED-18BDA174509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5975303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40237-C913-9EF2-591F-7794C23763A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3433D40-59D8-1FF5-0A03-4FFAAD29F933}"/>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4" name="Footer Placeholder 3">
            <a:extLst>
              <a:ext uri="{FF2B5EF4-FFF2-40B4-BE49-F238E27FC236}">
                <a16:creationId xmlns:a16="http://schemas.microsoft.com/office/drawing/2014/main" id="{6656471C-52C6-C9C4-BDB8-1E467C25EEA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9DDBF2E-43DE-EB79-28C1-F26C14555FD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51200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2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8" name="Google Shape;38;p2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latin typeface="+mj-lt"/>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dirty="0"/>
          </a:p>
        </p:txBody>
      </p:sp>
      <p:sp>
        <p:nvSpPr>
          <p:cNvPr id="39" name="Google Shape;3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CACDEE-8B5B-4D29-D475-D037EF26669D}"/>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3" name="Footer Placeholder 2">
            <a:extLst>
              <a:ext uri="{FF2B5EF4-FFF2-40B4-BE49-F238E27FC236}">
                <a16:creationId xmlns:a16="http://schemas.microsoft.com/office/drawing/2014/main" id="{49BDD860-48B9-C8EA-4A3A-AEB347238F4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59C044-71FC-2974-D6FD-C6CE793FDC6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15155631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4BF40-ED7C-F482-5D48-F89837627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E288D2-0A79-2145-E1C4-558959315C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C52533-1A17-3096-FB59-CC4A50114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D5E29D-E78E-AA8E-FAE3-93242443929F}"/>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6" name="Footer Placeholder 5">
            <a:extLst>
              <a:ext uri="{FF2B5EF4-FFF2-40B4-BE49-F238E27FC236}">
                <a16:creationId xmlns:a16="http://schemas.microsoft.com/office/drawing/2014/main" id="{8E39527A-8053-1F1F-F70D-1CD431D745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342A40-0221-C82E-3209-EDC7F93C5E13}"/>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42543296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23BAF-2281-4C1C-10D5-2826A7C497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325E10A-FBC8-87A0-3A46-974B7C5CBF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EF096E2-E92D-424F-9543-CE102D51C5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489284-65D2-8C48-94B1-598F4846A217}"/>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6" name="Footer Placeholder 5">
            <a:extLst>
              <a:ext uri="{FF2B5EF4-FFF2-40B4-BE49-F238E27FC236}">
                <a16:creationId xmlns:a16="http://schemas.microsoft.com/office/drawing/2014/main" id="{71115526-F73F-6FB6-8028-86E0F5511B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00BB79-58FA-3E69-9763-189C7E4BAA6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132794773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05758-689A-533F-5BBE-43A30311EF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448B78B-8D3B-74E3-5069-BFD3D71A30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583E69-D09D-E61B-4DAE-9E8038E1FE1E}"/>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5" name="Footer Placeholder 4">
            <a:extLst>
              <a:ext uri="{FF2B5EF4-FFF2-40B4-BE49-F238E27FC236}">
                <a16:creationId xmlns:a16="http://schemas.microsoft.com/office/drawing/2014/main" id="{B236039B-56AB-BEBA-257E-AEBB2EC3C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032035-8138-90AE-017C-004F9E20EAD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1316786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60FEAF-5639-5B41-BF30-59645AAFD84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BD6D03-958A-F47F-220F-3F848D5CB0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DC6636-6581-DDF3-A8BA-8C67C380DC7C}"/>
              </a:ext>
            </a:extLst>
          </p:cNvPr>
          <p:cNvSpPr>
            <a:spLocks noGrp="1"/>
          </p:cNvSpPr>
          <p:nvPr>
            <p:ph type="dt" sz="half" idx="10"/>
          </p:nvPr>
        </p:nvSpPr>
        <p:spPr/>
        <p:txBody>
          <a:bodyPr/>
          <a:lstStyle/>
          <a:p>
            <a:fld id="{8466AB84-FE4D-4ECE-99CC-697249FA2DA4}" type="datetimeFigureOut">
              <a:rPr lang="en-GB" smtClean="0"/>
              <a:t>13/03/2023</a:t>
            </a:fld>
            <a:endParaRPr lang="en-GB"/>
          </a:p>
        </p:txBody>
      </p:sp>
      <p:sp>
        <p:nvSpPr>
          <p:cNvPr id="5" name="Footer Placeholder 4">
            <a:extLst>
              <a:ext uri="{FF2B5EF4-FFF2-40B4-BE49-F238E27FC236}">
                <a16:creationId xmlns:a16="http://schemas.microsoft.com/office/drawing/2014/main" id="{97BF89D1-27A5-CD56-085D-752FBBB51C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B4BEBE-9467-AEE4-5110-821F5E4847A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57976385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5A9E283-DB39-F44B-AFA4-F687808D57BF}"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071701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48144BD-0A74-C343-84B2-D8F01B20524B}"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5704997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0B8A290-B8B3-DF49-A0D1-C9992EDB112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977380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57218E9-7F47-C044-907D-624F6064ACA4}"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9424566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400DCB8-AD22-A54F-9910-29E01F6E01AB}"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53132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4" name="Google Shape;44;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5" name="Google Shape;45;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6" name="Google Shape;46;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5B38A18-D63C-654F-A494-634F276E3E8E}"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28812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329174-E8AA-2147-9375-45B31203D791}"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6298352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99A88EE-9189-5A4E-9528-35D4F42BEA3C}"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758843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032B1FB-8BFA-A84E-B83A-BE54B3EA6B17}"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846966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6E590D3-6790-B348-A017-66135251B151}"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49039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C356D6D-65C6-8E4B-9F66-DF088DE91A33}"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13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2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51" name="Google Shape;51;p2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atin typeface="+mj-lt"/>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2" name="Google Shape;52;p2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3" name="Google Shape;53;p2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atin typeface="+mj-lt"/>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4" name="Google Shape;54;p2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5" name="Google Shape;5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0" name="Google Shape;60;p2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atin typeface="+mj-lt"/>
              </a:defRPr>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dirty="0"/>
          </a:p>
        </p:txBody>
      </p:sp>
      <p:sp>
        <p:nvSpPr>
          <p:cNvPr id="61" name="Google Shape;61;p2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2" name="Google Shape;62;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7" name="Google Shape;67;p29"/>
          <p:cNvSpPr>
            <a:spLocks noGrp="1"/>
          </p:cNvSpPr>
          <p:nvPr>
            <p:ph type="pic" idx="2"/>
          </p:nvPr>
        </p:nvSpPr>
        <p:spPr>
          <a:xfrm>
            <a:off x="5183188" y="987425"/>
            <a:ext cx="6172200" cy="4873625"/>
          </a:xfrm>
          <a:prstGeom prst="rect">
            <a:avLst/>
          </a:prstGeom>
          <a:noFill/>
          <a:ln>
            <a:noFill/>
          </a:ln>
        </p:spPr>
      </p:sp>
      <p:sp>
        <p:nvSpPr>
          <p:cNvPr id="68" name="Google Shape;68;p2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9" name="Google Shape;69;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36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4" name="Google Shape;74;p3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75" name="Google Shape;7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6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94C01E3-789F-164C-A668-09207D43FCA9}"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4321481"/>
      </p:ext>
    </p:extLst>
  </p:cSld>
  <p:clrMap bg1="lt1" tx1="dk1" bg2="lt2" tx2="dk2" accent1="accent1" accent2="accent2" accent3="accent3" accent4="accent4" accent5="accent5" accent6="accent6" hlink="hlink" folHlink="folHlink"/>
  <p:sldLayoutIdLst>
    <p:sldLayoutId id="214748372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C823CC-7FBE-CD8C-BBD9-CAB1B61557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A14002-D950-74F3-37DF-101FA02011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C21935-1FE9-0561-E87C-2FF4761DAB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316DA-1D39-4213-A295-61210375503F}" type="datetimeFigureOut">
              <a:rPr lang="en-GB" smtClean="0"/>
              <a:t>13/03/2023</a:t>
            </a:fld>
            <a:endParaRPr lang="en-GB"/>
          </a:p>
        </p:txBody>
      </p:sp>
      <p:sp>
        <p:nvSpPr>
          <p:cNvPr id="5" name="Footer Placeholder 4">
            <a:extLst>
              <a:ext uri="{FF2B5EF4-FFF2-40B4-BE49-F238E27FC236}">
                <a16:creationId xmlns:a16="http://schemas.microsoft.com/office/drawing/2014/main" id="{57B8DB89-FC41-8C18-2232-6BA72550E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1DE59D9-D1DA-244A-88FC-CF0C7F82A2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EE584-6B26-40AD-B623-58BA1F3B7911}" type="slidenum">
              <a:rPr lang="en-GB" smtClean="0"/>
              <a:t>‹#›</a:t>
            </a:fld>
            <a:endParaRPr lang="en-GB"/>
          </a:p>
        </p:txBody>
      </p:sp>
    </p:spTree>
    <p:extLst>
      <p:ext uri="{BB962C8B-B14F-4D97-AF65-F5344CB8AC3E}">
        <p14:creationId xmlns:p14="http://schemas.microsoft.com/office/powerpoint/2010/main" val="17815400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B8ABBE-C4B0-6910-AC87-CEB4EC5042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7B9B8E-742C-7013-1BF4-B7CB09496D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5A2446-508A-F5EE-4018-F012B6A588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9203B-BFC2-42D6-894F-DC2BC6345702}" type="datetimeFigureOut">
              <a:rPr lang="en-GB" smtClean="0"/>
              <a:t>13/03/2023</a:t>
            </a:fld>
            <a:endParaRPr lang="en-GB"/>
          </a:p>
        </p:txBody>
      </p:sp>
      <p:sp>
        <p:nvSpPr>
          <p:cNvPr id="5" name="Footer Placeholder 4">
            <a:extLst>
              <a:ext uri="{FF2B5EF4-FFF2-40B4-BE49-F238E27FC236}">
                <a16:creationId xmlns:a16="http://schemas.microsoft.com/office/drawing/2014/main" id="{722348BB-3AA7-7CAC-4DE1-1B01E092C3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E0BAFC-62D9-FE9D-3E0C-B3F79564DE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7EC40-CF8F-4AA1-8D9A-5DC1751CA721}" type="slidenum">
              <a:rPr lang="en-GB" smtClean="0"/>
              <a:t>‹#›</a:t>
            </a:fld>
            <a:endParaRPr lang="en-GB"/>
          </a:p>
        </p:txBody>
      </p:sp>
    </p:spTree>
    <p:extLst>
      <p:ext uri="{BB962C8B-B14F-4D97-AF65-F5344CB8AC3E}">
        <p14:creationId xmlns:p14="http://schemas.microsoft.com/office/powerpoint/2010/main" val="57074745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150EDA-50C0-1DAF-8040-094DC27FAE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3D28EE3-E09E-B5D0-4610-3ADBB92E37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6195FF-E167-649D-3CE2-C9AB22F8F8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6AB84-FE4D-4ECE-99CC-697249FA2DA4}" type="datetimeFigureOut">
              <a:rPr lang="en-GB" smtClean="0"/>
              <a:t>13/03/2023</a:t>
            </a:fld>
            <a:endParaRPr lang="en-GB"/>
          </a:p>
        </p:txBody>
      </p:sp>
      <p:sp>
        <p:nvSpPr>
          <p:cNvPr id="5" name="Footer Placeholder 4">
            <a:extLst>
              <a:ext uri="{FF2B5EF4-FFF2-40B4-BE49-F238E27FC236}">
                <a16:creationId xmlns:a16="http://schemas.microsoft.com/office/drawing/2014/main" id="{9E84FE73-30A7-EF9D-C76D-D6E8E35B1E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E67A355-8100-4724-C793-B0DC1EB0B2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F36BA-99A7-42A8-860F-B7D619242B1B}" type="slidenum">
              <a:rPr lang="en-GB" smtClean="0"/>
              <a:t>‹#›</a:t>
            </a:fld>
            <a:endParaRPr lang="en-GB"/>
          </a:p>
        </p:txBody>
      </p:sp>
    </p:spTree>
    <p:extLst>
      <p:ext uri="{BB962C8B-B14F-4D97-AF65-F5344CB8AC3E}">
        <p14:creationId xmlns:p14="http://schemas.microsoft.com/office/powerpoint/2010/main" val="283315275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94C01E3-789F-164C-A668-09207D43FCA9}"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0936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6.xml"/><Relationship Id="rId4" Type="http://schemas.openxmlformats.org/officeDocument/2006/relationships/image" Target="../media/image70.png"/></Relationships>
</file>

<file path=ppt/slides/_rels/slide11.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4.png"/><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46.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6.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6.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
          <p:cNvSpPr txBox="1">
            <a:spLocks noGrp="1"/>
          </p:cNvSpPr>
          <p:nvPr>
            <p:ph type="ctrTitle"/>
          </p:nvPr>
        </p:nvSpPr>
        <p:spPr>
          <a:xfrm>
            <a:off x="1524000" y="1358537"/>
            <a:ext cx="9144000" cy="1634046"/>
          </a:xfrm>
          <a:prstGeom prst="rect">
            <a:avLst/>
          </a:prstGeom>
          <a:solidFill>
            <a:schemeClr val="accent1"/>
          </a:solid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Lesson 7: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Basic fractions</a:t>
            </a:r>
            <a:endParaRPr sz="4000" dirty="0"/>
          </a:p>
        </p:txBody>
      </p:sp>
      <p:sp>
        <p:nvSpPr>
          <p:cNvPr id="165" name="Google Shape;165;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a:t>
            </a:fld>
            <a:endParaRPr/>
          </a:p>
        </p:txBody>
      </p:sp>
      <p:pic>
        <p:nvPicPr>
          <p:cNvPr id="167" name="Google Shape;167;p1"/>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395464" y="262672"/>
            <a:ext cx="2123825" cy="638948"/>
          </a:xfrm>
          <a:prstGeom prst="rect">
            <a:avLst/>
          </a:prstGeom>
          <a:noFill/>
          <a:ln>
            <a:noFill/>
          </a:ln>
        </p:spPr>
      </p:pic>
      <p:sp>
        <p:nvSpPr>
          <p:cNvPr id="168" name="Google Shape;168;p1"/>
          <p:cNvSpPr txBox="1">
            <a:spLocks noGrp="1"/>
          </p:cNvSpPr>
          <p:nvPr>
            <p:ph type="subTitle" idx="1"/>
          </p:nvPr>
        </p:nvSpPr>
        <p:spPr>
          <a:xfrm>
            <a:off x="1524000" y="3252998"/>
            <a:ext cx="9144000" cy="3282407"/>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fontScale="92500" lnSpcReduction="20000"/>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Arial"/>
                <a:ea typeface="Arial"/>
                <a:cs typeface="Arial"/>
                <a:sym typeface="Arial"/>
              </a:rPr>
              <a:t>Objectives</a:t>
            </a:r>
            <a:endParaRPr sz="2600" dirty="0">
              <a:solidFill>
                <a:schemeClr val="accent1"/>
              </a:solidFill>
              <a:latin typeface="Arial"/>
              <a:ea typeface="Arial"/>
              <a:cs typeface="Arial"/>
              <a:sym typeface="Arial"/>
            </a:endParaRPr>
          </a:p>
          <a:p>
            <a:pPr marL="231775" lvl="0" indent="-231775" algn="l" rtl="0">
              <a:lnSpc>
                <a:spcPct val="120000"/>
              </a:lnSpc>
              <a:spcBef>
                <a:spcPts val="600"/>
              </a:spcBef>
              <a:spcAft>
                <a:spcPts val="0"/>
              </a:spcAft>
              <a:buClr>
                <a:schemeClr val="dk1"/>
              </a:buClr>
              <a:buSzPct val="100000"/>
              <a:buFont typeface="Arial"/>
              <a:buChar char="•"/>
            </a:pPr>
            <a:r>
              <a:rPr lang="en-US" sz="3000" dirty="0">
                <a:ea typeface="Arial"/>
                <a:cs typeface="Arial"/>
                <a:sym typeface="Arial"/>
              </a:rPr>
              <a:t>Understand what a fraction is and be able to link this </a:t>
            </a:r>
            <a:br>
              <a:rPr lang="en-US" sz="3000" dirty="0">
                <a:ea typeface="Arial"/>
                <a:cs typeface="Arial"/>
                <a:sym typeface="Arial"/>
              </a:rPr>
            </a:br>
            <a:r>
              <a:rPr lang="en-US" sz="3000" dirty="0">
                <a:ea typeface="Arial"/>
                <a:cs typeface="Arial"/>
                <a:sym typeface="Arial"/>
              </a:rPr>
              <a:t>to proportion</a:t>
            </a:r>
          </a:p>
          <a:p>
            <a:pPr marL="231775" lvl="0" indent="-231775" algn="l" rtl="0">
              <a:lnSpc>
                <a:spcPct val="120000"/>
              </a:lnSpc>
              <a:spcBef>
                <a:spcPts val="600"/>
              </a:spcBef>
              <a:spcAft>
                <a:spcPts val="0"/>
              </a:spcAft>
              <a:buClr>
                <a:schemeClr val="dk1"/>
              </a:buClr>
              <a:buSzPct val="100000"/>
              <a:buFont typeface="Arial"/>
              <a:buChar char="•"/>
            </a:pPr>
            <a:r>
              <a:rPr lang="en-US" sz="3000" dirty="0">
                <a:ea typeface="Arial"/>
                <a:cs typeface="Arial"/>
                <a:sym typeface="Arial"/>
              </a:rPr>
              <a:t>Find a fraction of an amount </a:t>
            </a:r>
          </a:p>
          <a:p>
            <a:pPr marL="231775" lvl="0" indent="-231775" algn="l" rtl="0">
              <a:lnSpc>
                <a:spcPct val="120000"/>
              </a:lnSpc>
              <a:spcBef>
                <a:spcPts val="600"/>
              </a:spcBef>
              <a:spcAft>
                <a:spcPts val="0"/>
              </a:spcAft>
              <a:buClr>
                <a:schemeClr val="dk1"/>
              </a:buClr>
              <a:buSzPct val="100000"/>
              <a:buFont typeface="Arial"/>
              <a:buChar char="•"/>
            </a:pPr>
            <a:r>
              <a:rPr lang="en-US" sz="3000" dirty="0">
                <a:ea typeface="Arial"/>
                <a:cs typeface="Arial"/>
                <a:sym typeface="Arial"/>
              </a:rPr>
              <a:t>Find the whole amount from a fraction </a:t>
            </a:r>
          </a:p>
          <a:p>
            <a:pPr marL="231775" lvl="0" indent="-231775" algn="l" rtl="0">
              <a:lnSpc>
                <a:spcPct val="120000"/>
              </a:lnSpc>
              <a:spcBef>
                <a:spcPts val="0"/>
              </a:spcBef>
              <a:spcAft>
                <a:spcPts val="0"/>
              </a:spcAft>
              <a:buClr>
                <a:schemeClr val="dk1"/>
              </a:buClr>
              <a:buSzPct val="100000"/>
              <a:buFont typeface="Arial"/>
              <a:buChar char="•"/>
            </a:pPr>
            <a:r>
              <a:rPr lang="en-GB" sz="3000" dirty="0">
                <a:ea typeface="Arial"/>
                <a:cs typeface="Arial"/>
                <a:sym typeface="Arial"/>
              </a:rPr>
              <a:t>Find a half without finding the whole by drawing a </a:t>
            </a:r>
            <a:br>
              <a:rPr lang="en-GB" sz="3000" dirty="0">
                <a:ea typeface="Arial"/>
                <a:cs typeface="Arial"/>
                <a:sym typeface="Arial"/>
              </a:rPr>
            </a:br>
            <a:r>
              <a:rPr lang="en-GB" sz="3000" dirty="0">
                <a:ea typeface="Arial"/>
                <a:cs typeface="Arial"/>
                <a:sym typeface="Arial"/>
              </a:rPr>
              <a:t>bar model</a:t>
            </a:r>
            <a:endParaRPr sz="3000" dirty="0"/>
          </a:p>
          <a:p>
            <a:pPr marL="0" lvl="0" indent="0" algn="l" rtl="0">
              <a:lnSpc>
                <a:spcPct val="90000"/>
              </a:lnSpc>
              <a:spcBef>
                <a:spcPts val="1000"/>
              </a:spcBef>
              <a:spcAft>
                <a:spcPts val="0"/>
              </a:spcAft>
              <a:buClr>
                <a:schemeClr val="dk1"/>
              </a:buClr>
              <a:buSzPct val="100000"/>
              <a:buNone/>
            </a:pPr>
            <a:endParaRPr dirty="0"/>
          </a:p>
        </p:txBody>
      </p:sp>
      <p:pic>
        <p:nvPicPr>
          <p:cNvPr id="8" name="Picture 7"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pic>
        <p:nvPicPr>
          <p:cNvPr id="9" name="Picture 8" descr="Text&#10;&#10;Description automatically generated">
            <a:extLst>
              <a:ext uri="{FF2B5EF4-FFF2-40B4-BE49-F238E27FC236}">
                <a16:creationId xmlns:a16="http://schemas.microsoft.com/office/drawing/2014/main" id="{03BC086C-A28A-4322-BCD0-07CF03C992E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4" name="Title 3">
            <a:extLst>
              <a:ext uri="{FF2B5EF4-FFF2-40B4-BE49-F238E27FC236}">
                <a16:creationId xmlns:a16="http://schemas.microsoft.com/office/drawing/2014/main" id="{4B05E284-5E70-144A-D20E-5B5B9018CFD3}"/>
              </a:ext>
            </a:extLst>
          </p:cNvPr>
          <p:cNvSpPr>
            <a:spLocks noGrp="1"/>
          </p:cNvSpPr>
          <p:nvPr>
            <p:ph type="title"/>
          </p:nvPr>
        </p:nvSpPr>
        <p:spPr>
          <a:xfrm>
            <a:off x="1653304" y="365125"/>
            <a:ext cx="9700496" cy="1325563"/>
          </a:xfrm>
        </p:spPr>
        <p:txBody>
          <a:bodyPr/>
          <a:lstStyle/>
          <a:p>
            <a:r>
              <a:rPr lang="en-GB" dirty="0"/>
              <a:t>Finding half</a:t>
            </a:r>
          </a:p>
        </p:txBody>
      </p:sp>
      <p:sp>
        <p:nvSpPr>
          <p:cNvPr id="311" name="Google Shape;311;p11"/>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10</a:t>
            </a:fld>
            <a:endParaRPr/>
          </a:p>
        </p:txBody>
      </p:sp>
      <p:sp>
        <p:nvSpPr>
          <p:cNvPr id="2" name="Content Placeholder 1">
            <a:extLst>
              <a:ext uri="{FF2B5EF4-FFF2-40B4-BE49-F238E27FC236}">
                <a16:creationId xmlns:a16="http://schemas.microsoft.com/office/drawing/2014/main" id="{A9DAE156-950B-A5EB-1D9A-149834D258FF}"/>
              </a:ext>
            </a:extLst>
          </p:cNvPr>
          <p:cNvSpPr>
            <a:spLocks noGrp="1"/>
          </p:cNvSpPr>
          <p:nvPr>
            <p:ph idx="1"/>
          </p:nvPr>
        </p:nvSpPr>
        <p:spPr>
          <a:xfrm>
            <a:off x="838200" y="1178805"/>
            <a:ext cx="10515600" cy="4998158"/>
          </a:xfrm>
        </p:spPr>
        <p:txBody>
          <a:bodyPr/>
          <a:lstStyle/>
          <a:p>
            <a:pPr marL="0" indent="0">
              <a:buNone/>
            </a:pPr>
            <a:r>
              <a:rPr lang="en-GB" dirty="0"/>
              <a:t>Can you find a half without finding the whole first? </a:t>
            </a:r>
          </a:p>
          <a:p>
            <a:pPr marL="0" indent="0">
              <a:buNone/>
            </a:pPr>
            <a:endParaRPr lang="en-GB" dirty="0"/>
          </a:p>
        </p:txBody>
      </p:sp>
      <p:grpSp>
        <p:nvGrpSpPr>
          <p:cNvPr id="10" name="Group 9">
            <a:extLst>
              <a:ext uri="{FF2B5EF4-FFF2-40B4-BE49-F238E27FC236}">
                <a16:creationId xmlns:a16="http://schemas.microsoft.com/office/drawing/2014/main" id="{1C9BA1AF-859C-5DBB-FA10-1948594EDA52}"/>
              </a:ext>
            </a:extLst>
          </p:cNvPr>
          <p:cNvGrpSpPr/>
          <p:nvPr/>
        </p:nvGrpSpPr>
        <p:grpSpPr>
          <a:xfrm>
            <a:off x="920411" y="1731947"/>
            <a:ext cx="6493941" cy="1680490"/>
            <a:chOff x="920411" y="1731947"/>
            <a:chExt cx="6493941" cy="1680490"/>
          </a:xfrm>
        </p:grpSpPr>
        <p:sp>
          <p:nvSpPr>
            <p:cNvPr id="5" name="Rectangle: Rounded Corners 4">
              <a:extLst>
                <a:ext uri="{FF2B5EF4-FFF2-40B4-BE49-F238E27FC236}">
                  <a16:creationId xmlns:a16="http://schemas.microsoft.com/office/drawing/2014/main" id="{45A8E553-82F4-919E-DBA7-07122CCC3180}"/>
                </a:ext>
              </a:extLst>
            </p:cNvPr>
            <p:cNvSpPr/>
            <p:nvPr/>
          </p:nvSpPr>
          <p:spPr>
            <a:xfrm>
              <a:off x="920411" y="1731947"/>
              <a:ext cx="6493941" cy="1680490"/>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chemeClr val="tx1"/>
                  </a:solidFill>
                  <a:latin typeface="Arial" panose="020B0604020202020204" pitchFamily="34" charset="0"/>
                  <a:cs typeface="Arial" panose="020B0604020202020204" pitchFamily="34" charset="0"/>
                </a:rPr>
                <a:t>    of a cake costs £18.</a:t>
              </a:r>
            </a:p>
            <a:p>
              <a:endParaRPr lang="en-GB" sz="2800" dirty="0">
                <a:solidFill>
                  <a:schemeClr val="tx1"/>
                </a:solidFill>
                <a:latin typeface="Arial" panose="020B0604020202020204" pitchFamily="34" charset="0"/>
                <a:cs typeface="Arial" panose="020B0604020202020204" pitchFamily="34" charset="0"/>
              </a:endParaRPr>
            </a:p>
            <a:p>
              <a:r>
                <a:rPr lang="en-GB" sz="2800" dirty="0">
                  <a:solidFill>
                    <a:schemeClr val="tx1"/>
                  </a:solidFill>
                  <a:latin typeface="Arial" panose="020B0604020202020204" pitchFamily="34" charset="0"/>
                  <a:cs typeface="Arial" panose="020B0604020202020204" pitchFamily="34" charset="0"/>
                </a:rPr>
                <a:t>What is the value of half of the cake?</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90ACA171-E511-D22E-044A-227D6BADAB38}"/>
                    </a:ext>
                  </a:extLst>
                </p:cNvPr>
                <p:cNvSpPr txBox="1"/>
                <p:nvPr/>
              </p:nvSpPr>
              <p:spPr>
                <a:xfrm>
                  <a:off x="920411" y="1773429"/>
                  <a:ext cx="732893" cy="806631"/>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sz="2800" i="1" smtClean="0">
                                <a:solidFill>
                                  <a:srgbClr val="836967"/>
                                </a:solidFill>
                                <a:latin typeface="Cambria Math" panose="02040503050406030204" pitchFamily="18" charset="0"/>
                              </a:rPr>
                            </m:ctrlPr>
                          </m:fPr>
                          <m:num>
                            <m:r>
                              <a:rPr lang="en-GB" sz="2800">
                                <a:latin typeface="Cambria Math" panose="02040503050406030204" pitchFamily="18" charset="0"/>
                              </a:rPr>
                              <m:t>3</m:t>
                            </m:r>
                          </m:num>
                          <m:den>
                            <m:r>
                              <a:rPr lang="en-GB" sz="2800" i="0">
                                <a:latin typeface="Cambria Math" panose="02040503050406030204" pitchFamily="18" charset="0"/>
                              </a:rPr>
                              <m:t>4</m:t>
                            </m:r>
                          </m:den>
                        </m:f>
                      </m:oMath>
                    </m:oMathPara>
                  </a14:m>
                  <a:endParaRPr lang="en-GB" sz="2800" dirty="0"/>
                </a:p>
              </p:txBody>
            </p:sp>
          </mc:Choice>
          <mc:Fallback xmlns="">
            <p:sp>
              <p:nvSpPr>
                <p:cNvPr id="9" name="TextBox 8">
                  <a:extLst>
                    <a:ext uri="{FF2B5EF4-FFF2-40B4-BE49-F238E27FC236}">
                      <a16:creationId xmlns:a16="http://schemas.microsoft.com/office/drawing/2014/main" id="{90ACA171-E511-D22E-044A-227D6BADAB38}"/>
                    </a:ext>
                  </a:extLst>
                </p:cNvPr>
                <p:cNvSpPr txBox="1">
                  <a:spLocks noRot="1" noChangeAspect="1" noMove="1" noResize="1" noEditPoints="1" noAdjustHandles="1" noChangeArrowheads="1" noChangeShapeType="1" noTextEdit="1"/>
                </p:cNvSpPr>
                <p:nvPr/>
              </p:nvSpPr>
              <p:spPr>
                <a:xfrm>
                  <a:off x="920411" y="1773429"/>
                  <a:ext cx="732893" cy="806631"/>
                </a:xfrm>
                <a:prstGeom prst="rect">
                  <a:avLst/>
                </a:prstGeom>
                <a:blipFill>
                  <a:blip r:embed="rId4"/>
                  <a:stretch>
                    <a:fillRect/>
                  </a:stretch>
                </a:blipFill>
              </p:spPr>
              <p:txBody>
                <a:bodyPr/>
                <a:lstStyle/>
                <a:p>
                  <a:r>
                    <a:rPr lang="en-GB">
                      <a:noFill/>
                    </a:rPr>
                    <a:t> </a:t>
                  </a:r>
                </a:p>
              </p:txBody>
            </p:sp>
          </mc:Fallback>
        </mc:AlternateContent>
      </p:grpSp>
      <p:grpSp>
        <p:nvGrpSpPr>
          <p:cNvPr id="7" name="Group 6">
            <a:extLst>
              <a:ext uri="{FF2B5EF4-FFF2-40B4-BE49-F238E27FC236}">
                <a16:creationId xmlns:a16="http://schemas.microsoft.com/office/drawing/2014/main" id="{1FE21CF8-2333-BAF7-8773-5C75759F963D}"/>
              </a:ext>
            </a:extLst>
          </p:cNvPr>
          <p:cNvGrpSpPr/>
          <p:nvPr/>
        </p:nvGrpSpPr>
        <p:grpSpPr>
          <a:xfrm>
            <a:off x="2091326" y="3506035"/>
            <a:ext cx="7230538" cy="2270095"/>
            <a:chOff x="2091326" y="3506035"/>
            <a:chExt cx="7230538" cy="2270095"/>
          </a:xfrm>
        </p:grpSpPr>
        <p:sp>
          <p:nvSpPr>
            <p:cNvPr id="314" name="Google Shape;314;p11"/>
            <p:cNvSpPr/>
            <p:nvPr/>
          </p:nvSpPr>
          <p:spPr>
            <a:xfrm rot="5400000">
              <a:off x="4741200" y="1462526"/>
              <a:ext cx="108020" cy="5407767"/>
            </a:xfrm>
            <a:prstGeom prst="leftBracket">
              <a:avLst>
                <a:gd name="adj" fmla="val 8333"/>
              </a:avLst>
            </a:prstGeom>
            <a:noFill/>
            <a:ln w="381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15" name="Google Shape;315;p11"/>
            <p:cNvSpPr/>
            <p:nvPr/>
          </p:nvSpPr>
          <p:spPr>
            <a:xfrm rot="-5400000">
              <a:off x="3849236" y="3329332"/>
              <a:ext cx="108017" cy="3618770"/>
            </a:xfrm>
            <a:prstGeom prst="leftBracket">
              <a:avLst>
                <a:gd name="adj" fmla="val 8333"/>
              </a:avLst>
            </a:prstGeom>
            <a:noFill/>
            <a:ln w="381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16" name="Google Shape;316;p11"/>
            <p:cNvSpPr txBox="1"/>
            <p:nvPr/>
          </p:nvSpPr>
          <p:spPr>
            <a:xfrm>
              <a:off x="4390069" y="3506035"/>
              <a:ext cx="73289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a:solidFill>
                    <a:schemeClr val="dk1"/>
                  </a:solidFill>
                  <a:latin typeface="Calibri"/>
                  <a:ea typeface="Calibri"/>
                  <a:cs typeface="Calibri"/>
                  <a:sym typeface="Calibri"/>
                </a:rPr>
                <a:t>£18</a:t>
              </a:r>
              <a:endParaRPr/>
            </a:p>
          </p:txBody>
        </p:sp>
        <p:sp>
          <p:nvSpPr>
            <p:cNvPr id="317" name="Google Shape;317;p11"/>
            <p:cNvSpPr txBox="1"/>
            <p:nvPr/>
          </p:nvSpPr>
          <p:spPr>
            <a:xfrm>
              <a:off x="3827813" y="5252910"/>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a:solidFill>
                    <a:schemeClr val="dk1"/>
                  </a:solidFill>
                  <a:latin typeface="Calibri"/>
                  <a:ea typeface="Calibri"/>
                  <a:cs typeface="Calibri"/>
                  <a:sym typeface="Calibri"/>
                </a:rPr>
                <a:t>?</a:t>
              </a:r>
              <a:endParaRPr/>
            </a:p>
          </p:txBody>
        </p:sp>
        <p:grpSp>
          <p:nvGrpSpPr>
            <p:cNvPr id="318" name="Google Shape;318;p11"/>
            <p:cNvGrpSpPr/>
            <p:nvPr/>
          </p:nvGrpSpPr>
          <p:grpSpPr>
            <a:xfrm>
              <a:off x="2093857" y="4363747"/>
              <a:ext cx="7228007" cy="576064"/>
              <a:chOff x="1207765" y="5193200"/>
              <a:chExt cx="5753050" cy="576064"/>
            </a:xfrm>
          </p:grpSpPr>
          <p:sp>
            <p:nvSpPr>
              <p:cNvPr id="319" name="Google Shape;319;p11"/>
              <p:cNvSpPr/>
              <p:nvPr/>
            </p:nvSpPr>
            <p:spPr>
              <a:xfrm>
                <a:off x="1207765" y="5193200"/>
                <a:ext cx="1440160" cy="576064"/>
              </a:xfrm>
              <a:prstGeom prst="rect">
                <a:avLst/>
              </a:prstGeom>
              <a:solidFill>
                <a:srgbClr val="FFDDF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0" name="Google Shape;320;p11"/>
              <p:cNvSpPr/>
              <p:nvPr/>
            </p:nvSpPr>
            <p:spPr>
              <a:xfrm>
                <a:off x="2647925" y="5193200"/>
                <a:ext cx="1440160" cy="576064"/>
              </a:xfrm>
              <a:prstGeom prst="rect">
                <a:avLst/>
              </a:prstGeom>
              <a:solidFill>
                <a:srgbClr val="FFDDF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1" name="Google Shape;321;p11"/>
              <p:cNvSpPr/>
              <p:nvPr/>
            </p:nvSpPr>
            <p:spPr>
              <a:xfrm>
                <a:off x="4088085" y="5193200"/>
                <a:ext cx="1440160" cy="576064"/>
              </a:xfrm>
              <a:prstGeom prst="rect">
                <a:avLst/>
              </a:prstGeom>
              <a:solidFill>
                <a:srgbClr val="FFDDF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2" name="Google Shape;322;p11"/>
              <p:cNvSpPr/>
              <p:nvPr/>
            </p:nvSpPr>
            <p:spPr>
              <a:xfrm>
                <a:off x="5520655" y="5193200"/>
                <a:ext cx="1440160" cy="576064"/>
              </a:xfrm>
              <a:prstGeom prst="rect">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sp>
        <p:nvSpPr>
          <p:cNvPr id="323" name="Google Shape;323;p11"/>
          <p:cNvSpPr txBox="1"/>
          <p:nvPr/>
        </p:nvSpPr>
        <p:spPr>
          <a:xfrm>
            <a:off x="450533" y="5829183"/>
            <a:ext cx="10852774" cy="441379"/>
          </a:xfrm>
          <a:prstGeom prst="rect">
            <a:avLst/>
          </a:prstGeom>
          <a:noFill/>
          <a:ln>
            <a:noFill/>
          </a:ln>
        </p:spPr>
        <p:txBody>
          <a:bodyPr spcFirstLastPara="1" wrap="square" lIns="71375" tIns="35675" rIns="71375" bIns="35675" anchor="t" anchorCtr="0">
            <a:spAutoFit/>
          </a:bodyPr>
          <a:lstStyle/>
          <a:p>
            <a:pPr marL="0" marR="0" lvl="0" indent="0" algn="l" rtl="0">
              <a:spcBef>
                <a:spcPts val="0"/>
              </a:spcBef>
              <a:spcAft>
                <a:spcPts val="0"/>
              </a:spcAft>
              <a:buNone/>
            </a:pPr>
            <a:r>
              <a:rPr lang="en-GB" sz="2400" dirty="0">
                <a:solidFill>
                  <a:srgbClr val="000000"/>
                </a:solidFill>
                <a:latin typeface="Arial"/>
                <a:ea typeface="Arial"/>
                <a:cs typeface="Arial"/>
                <a:sym typeface="Arial"/>
              </a:rPr>
              <a:t>What are the different ways you could calculate the value of half the cake?</a:t>
            </a:r>
            <a:endParaRPr dirty="0"/>
          </a:p>
        </p:txBody>
      </p:sp>
      <p:sp>
        <p:nvSpPr>
          <p:cNvPr id="8" name="Isosceles Triangle 7">
            <a:extLst>
              <a:ext uri="{FF2B5EF4-FFF2-40B4-BE49-F238E27FC236}">
                <a16:creationId xmlns:a16="http://schemas.microsoft.com/office/drawing/2014/main" id="{BE8AE24A-885A-678E-06CF-C43961A0BA95}"/>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9C48F760-1FF3-A429-F952-4D4ED0E5A407}"/>
              </a:ext>
            </a:extLst>
          </p:cNvPr>
          <p:cNvSpPr txBox="1"/>
          <p:nvPr/>
        </p:nvSpPr>
        <p:spPr>
          <a:xfrm>
            <a:off x="20353" y="59676"/>
            <a:ext cx="1479191" cy="430887"/>
          </a:xfrm>
          <a:prstGeom prst="rect">
            <a:avLst/>
          </a:prstGeom>
          <a:solidFill>
            <a:schemeClr val="accent1"/>
          </a:solidFill>
          <a:ln>
            <a:solidFill>
              <a:schemeClr val="accent1"/>
            </a:solid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DISCUSS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4" name="Title 3">
            <a:extLst>
              <a:ext uri="{FF2B5EF4-FFF2-40B4-BE49-F238E27FC236}">
                <a16:creationId xmlns:a16="http://schemas.microsoft.com/office/drawing/2014/main" id="{E641CD98-1C9D-B2D0-F67E-EBD34CAB3CDE}"/>
              </a:ext>
            </a:extLst>
          </p:cNvPr>
          <p:cNvSpPr>
            <a:spLocks noGrp="1"/>
          </p:cNvSpPr>
          <p:nvPr>
            <p:ph type="title"/>
          </p:nvPr>
        </p:nvSpPr>
        <p:spPr/>
        <p:txBody>
          <a:bodyPr/>
          <a:lstStyle/>
          <a:p>
            <a:r>
              <a:rPr lang="en-GB" dirty="0"/>
              <a:t>      Finding half</a:t>
            </a:r>
          </a:p>
        </p:txBody>
      </p:sp>
      <p:sp>
        <p:nvSpPr>
          <p:cNvPr id="330" name="Page number"/>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11</a:t>
            </a:fld>
            <a:endParaRPr/>
          </a:p>
        </p:txBody>
      </p:sp>
      <p:sp>
        <p:nvSpPr>
          <p:cNvPr id="331" name="Google Shape;331;p12"/>
          <p:cNvSpPr/>
          <p:nvPr/>
        </p:nvSpPr>
        <p:spPr>
          <a:xfrm rot="10800000" flipH="1">
            <a:off x="-27606" y="-17453"/>
            <a:ext cx="2091590" cy="1923564"/>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2" name="Google Shape;332;p12"/>
          <p:cNvSpPr txBox="1"/>
          <p:nvPr/>
        </p:nvSpPr>
        <p:spPr>
          <a:xfrm>
            <a:off x="10562" y="112166"/>
            <a:ext cx="1082193" cy="758996"/>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lt1"/>
                </a:solidFill>
                <a:latin typeface="Arial"/>
                <a:ea typeface="Arial"/>
                <a:cs typeface="Arial"/>
                <a:sym typeface="Arial"/>
              </a:rPr>
              <a:t>YOUR </a:t>
            </a:r>
            <a:endParaRPr/>
          </a:p>
          <a:p>
            <a:pPr marL="0" marR="0" lvl="0" indent="0" algn="ctr" rtl="0">
              <a:spcBef>
                <a:spcPts val="0"/>
              </a:spcBef>
              <a:spcAft>
                <a:spcPts val="0"/>
              </a:spcAft>
              <a:buNone/>
            </a:pPr>
            <a:r>
              <a:rPr lang="en-GB" sz="2400" b="1">
                <a:solidFill>
                  <a:schemeClr val="lt1"/>
                </a:solidFill>
                <a:latin typeface="Arial"/>
                <a:ea typeface="Arial"/>
                <a:cs typeface="Arial"/>
                <a:sym typeface="Arial"/>
              </a:rPr>
              <a:t>TURN</a:t>
            </a:r>
            <a:endParaRPr/>
          </a:p>
        </p:txBody>
      </p:sp>
      <p:grpSp>
        <p:nvGrpSpPr>
          <p:cNvPr id="333" name="Google Shape;333;p12" descr="Worksheet available icon"/>
          <p:cNvGrpSpPr/>
          <p:nvPr/>
        </p:nvGrpSpPr>
        <p:grpSpPr>
          <a:xfrm>
            <a:off x="9495879" y="211521"/>
            <a:ext cx="2102384" cy="753403"/>
            <a:chOff x="9495879" y="211521"/>
            <a:chExt cx="2102384" cy="753403"/>
          </a:xfrm>
        </p:grpSpPr>
        <p:pic>
          <p:nvPicPr>
            <p:cNvPr id="334" name="Google Shape;334;p12" descr="Document"/>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335" name="Google Shape;335;p12"/>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sp>
        <p:nvSpPr>
          <p:cNvPr id="2" name="Content Placeholder 1">
            <a:extLst>
              <a:ext uri="{FF2B5EF4-FFF2-40B4-BE49-F238E27FC236}">
                <a16:creationId xmlns:a16="http://schemas.microsoft.com/office/drawing/2014/main" id="{13AFEF17-F8A1-9ABC-A8D5-EC83C73ECFF6}"/>
              </a:ext>
            </a:extLst>
          </p:cNvPr>
          <p:cNvSpPr>
            <a:spLocks noGrp="1"/>
          </p:cNvSpPr>
          <p:nvPr>
            <p:ph idx="1"/>
          </p:nvPr>
        </p:nvSpPr>
        <p:spPr>
          <a:xfrm>
            <a:off x="838200" y="1476261"/>
            <a:ext cx="10515600" cy="863690"/>
          </a:xfrm>
        </p:spPr>
        <p:txBody>
          <a:bodyPr/>
          <a:lstStyle/>
          <a:p>
            <a:pPr marL="0" indent="0">
              <a:buNone/>
            </a:pPr>
            <a:r>
              <a:rPr lang="en-GB" dirty="0"/>
              <a:t>Can you find a half without finding the whole first? Draw bar models to help you. </a:t>
            </a:r>
          </a:p>
        </p:txBody>
      </p:sp>
      <p:sp>
        <p:nvSpPr>
          <p:cNvPr id="5" name="Rectangle: Rounded Corners 4">
            <a:extLst>
              <a:ext uri="{FF2B5EF4-FFF2-40B4-BE49-F238E27FC236}">
                <a16:creationId xmlns:a16="http://schemas.microsoft.com/office/drawing/2014/main" id="{6338C206-BB90-46A5-9BA0-5793E3BAB47A}"/>
              </a:ext>
            </a:extLst>
          </p:cNvPr>
          <p:cNvSpPr/>
          <p:nvPr/>
        </p:nvSpPr>
        <p:spPr>
          <a:xfrm>
            <a:off x="838200" y="2559094"/>
            <a:ext cx="2999432" cy="1306666"/>
          </a:xfrm>
          <a:prstGeom prst="roundRect">
            <a:avLst/>
          </a:prstGeom>
          <a:solidFill>
            <a:schemeClr val="bg1"/>
          </a:solidFill>
          <a:ln w="19050">
            <a:solidFill>
              <a:srgbClr val="B4C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111AAA70-0C67-4B8B-A9C2-CC0215FE34E1}"/>
                  </a:ext>
                </a:extLst>
              </p:cNvPr>
              <p:cNvSpPr txBox="1"/>
              <p:nvPr/>
            </p:nvSpPr>
            <p:spPr>
              <a:xfrm>
                <a:off x="985573" y="2446579"/>
                <a:ext cx="2742261" cy="1291829"/>
              </a:xfrm>
              <a:prstGeom prst="rect">
                <a:avLst/>
              </a:prstGeom>
              <a:noFill/>
            </p:spPr>
            <p:txBody>
              <a:bodyPr wrap="square" rtlCol="0" anchor="ctr">
                <a:spAutoFit/>
              </a:bodyPr>
              <a:lstStyle/>
              <a:p>
                <a:pPr>
                  <a:lnSpc>
                    <a:spcPct val="150000"/>
                  </a:lnSpc>
                </a:pP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5</m:t>
                        </m:r>
                      </m:num>
                      <m:den>
                        <m:r>
                          <a:rPr lang="en-US" sz="2400" b="0" i="1" smtClean="0">
                            <a:latin typeface="Cambria Math" panose="02040503050406030204" pitchFamily="18" charset="0"/>
                          </a:rPr>
                          <m:t>6</m:t>
                        </m:r>
                      </m:den>
                    </m:f>
                  </m:oMath>
                </a14:m>
                <a:r>
                  <a:rPr lang="en-US" sz="2000" dirty="0">
                    <a:latin typeface="Arial" panose="020B0604020202020204" pitchFamily="34" charset="0"/>
                    <a:cs typeface="Arial" panose="020B0604020202020204" pitchFamily="34" charset="0"/>
                  </a:rPr>
                  <a:t> of an amount is £55</a:t>
                </a:r>
              </a:p>
              <a:p>
                <a:pPr>
                  <a:lnSpc>
                    <a:spcPct val="150000"/>
                  </a:lnSpc>
                </a:pPr>
                <a:r>
                  <a:rPr lang="en-US" sz="2000" dirty="0">
                    <a:latin typeface="Arial" panose="020B0604020202020204" pitchFamily="34" charset="0"/>
                    <a:cs typeface="Arial" panose="020B0604020202020204" pitchFamily="34" charset="0"/>
                  </a:rPr>
                  <a:t>What is half?</a:t>
                </a:r>
              </a:p>
            </p:txBody>
          </p:sp>
        </mc:Choice>
        <mc:Fallback xmlns="">
          <p:sp>
            <p:nvSpPr>
              <p:cNvPr id="3" name="TextBox 2">
                <a:extLst>
                  <a:ext uri="{FF2B5EF4-FFF2-40B4-BE49-F238E27FC236}">
                    <a16:creationId xmlns:a16="http://schemas.microsoft.com/office/drawing/2014/main" id="{111AAA70-0C67-4B8B-A9C2-CC0215FE34E1}"/>
                  </a:ext>
                </a:extLst>
              </p:cNvPr>
              <p:cNvSpPr txBox="1">
                <a:spLocks noRot="1" noChangeAspect="1" noMove="1" noResize="1" noEditPoints="1" noAdjustHandles="1" noChangeArrowheads="1" noChangeShapeType="1" noTextEdit="1"/>
              </p:cNvSpPr>
              <p:nvPr/>
            </p:nvSpPr>
            <p:spPr>
              <a:xfrm>
                <a:off x="985573" y="2446579"/>
                <a:ext cx="2742261" cy="1291829"/>
              </a:xfrm>
              <a:prstGeom prst="rect">
                <a:avLst/>
              </a:prstGeom>
              <a:blipFill>
                <a:blip r:embed="rId4"/>
                <a:stretch>
                  <a:fillRect l="-2444" b="-8019"/>
                </a:stretch>
              </a:blipFill>
            </p:spPr>
            <p:txBody>
              <a:bodyPr/>
              <a:lstStyle/>
              <a:p>
                <a:r>
                  <a:rPr lang="en-GB">
                    <a:noFill/>
                  </a:rPr>
                  <a:t> </a:t>
                </a:r>
              </a:p>
            </p:txBody>
          </p:sp>
        </mc:Fallback>
      </mc:AlternateContent>
      <p:sp>
        <p:nvSpPr>
          <p:cNvPr id="19" name="Rectangle: Rounded Corners 18">
            <a:extLst>
              <a:ext uri="{FF2B5EF4-FFF2-40B4-BE49-F238E27FC236}">
                <a16:creationId xmlns:a16="http://schemas.microsoft.com/office/drawing/2014/main" id="{23AF1656-2ED3-4352-B588-F6D9C476E309}"/>
              </a:ext>
            </a:extLst>
          </p:cNvPr>
          <p:cNvSpPr/>
          <p:nvPr/>
        </p:nvSpPr>
        <p:spPr>
          <a:xfrm>
            <a:off x="4689261" y="2559094"/>
            <a:ext cx="2999432" cy="1306666"/>
          </a:xfrm>
          <a:prstGeom prst="roundRect">
            <a:avLst/>
          </a:prstGeom>
          <a:solidFill>
            <a:schemeClr val="bg1"/>
          </a:solidFill>
          <a:ln w="19050">
            <a:solidFill>
              <a:srgbClr val="B4C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E2123A6E-DE8C-4A4B-B8FF-D9E3E02EABA1}"/>
                  </a:ext>
                </a:extLst>
              </p:cNvPr>
              <p:cNvSpPr txBox="1"/>
              <p:nvPr/>
            </p:nvSpPr>
            <p:spPr>
              <a:xfrm>
                <a:off x="4836634" y="2453825"/>
                <a:ext cx="2742261" cy="1277337"/>
              </a:xfrm>
              <a:prstGeom prst="rect">
                <a:avLst/>
              </a:prstGeom>
              <a:noFill/>
            </p:spPr>
            <p:txBody>
              <a:bodyPr wrap="square" rtlCol="0" anchor="ctr">
                <a:spAutoFit/>
              </a:bodyPr>
              <a:lstStyle/>
              <a:p>
                <a:pPr>
                  <a:lnSpc>
                    <a:spcPct val="150000"/>
                  </a:lnSpc>
                </a:pP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7</m:t>
                        </m:r>
                      </m:num>
                      <m:den>
                        <m:r>
                          <a:rPr lang="en-US" sz="2400" b="0" i="1" smtClean="0">
                            <a:latin typeface="Cambria Math" panose="02040503050406030204" pitchFamily="18" charset="0"/>
                          </a:rPr>
                          <m:t>12</m:t>
                        </m:r>
                      </m:den>
                    </m:f>
                  </m:oMath>
                </a14:m>
                <a:r>
                  <a:rPr lang="en-US" sz="2000" dirty="0">
                    <a:latin typeface="Arial" panose="020B0604020202020204" pitchFamily="34" charset="0"/>
                    <a:cs typeface="Arial" panose="020B0604020202020204" pitchFamily="34" charset="0"/>
                  </a:rPr>
                  <a:t> of an amount is £56</a:t>
                </a:r>
              </a:p>
              <a:p>
                <a:pPr>
                  <a:lnSpc>
                    <a:spcPct val="150000"/>
                  </a:lnSpc>
                </a:pPr>
                <a:r>
                  <a:rPr lang="en-US" sz="2000" dirty="0">
                    <a:latin typeface="Arial" panose="020B0604020202020204" pitchFamily="34" charset="0"/>
                    <a:cs typeface="Arial" panose="020B0604020202020204" pitchFamily="34" charset="0"/>
                  </a:rPr>
                  <a:t>What is half?</a:t>
                </a:r>
              </a:p>
            </p:txBody>
          </p:sp>
        </mc:Choice>
        <mc:Fallback xmlns="">
          <p:sp>
            <p:nvSpPr>
              <p:cNvPr id="20" name="TextBox 19">
                <a:extLst>
                  <a:ext uri="{FF2B5EF4-FFF2-40B4-BE49-F238E27FC236}">
                    <a16:creationId xmlns:a16="http://schemas.microsoft.com/office/drawing/2014/main" id="{E2123A6E-DE8C-4A4B-B8FF-D9E3E02EABA1}"/>
                  </a:ext>
                </a:extLst>
              </p:cNvPr>
              <p:cNvSpPr txBox="1">
                <a:spLocks noRot="1" noChangeAspect="1" noMove="1" noResize="1" noEditPoints="1" noAdjustHandles="1" noChangeArrowheads="1" noChangeShapeType="1" noTextEdit="1"/>
              </p:cNvSpPr>
              <p:nvPr/>
            </p:nvSpPr>
            <p:spPr>
              <a:xfrm>
                <a:off x="4836634" y="2453825"/>
                <a:ext cx="2742261" cy="1277337"/>
              </a:xfrm>
              <a:prstGeom prst="rect">
                <a:avLst/>
              </a:prstGeom>
              <a:blipFill>
                <a:blip r:embed="rId5"/>
                <a:stretch>
                  <a:fillRect l="-2222" r="-2000" b="-8612"/>
                </a:stretch>
              </a:blipFill>
            </p:spPr>
            <p:txBody>
              <a:bodyPr/>
              <a:lstStyle/>
              <a:p>
                <a:r>
                  <a:rPr lang="en-GB">
                    <a:noFill/>
                  </a:rPr>
                  <a:t> </a:t>
                </a:r>
              </a:p>
            </p:txBody>
          </p:sp>
        </mc:Fallback>
      </mc:AlternateContent>
      <p:sp>
        <p:nvSpPr>
          <p:cNvPr id="22" name="Rectangle: Rounded Corners 21">
            <a:extLst>
              <a:ext uri="{FF2B5EF4-FFF2-40B4-BE49-F238E27FC236}">
                <a16:creationId xmlns:a16="http://schemas.microsoft.com/office/drawing/2014/main" id="{A0848FAF-C3C6-48E2-867F-BA0E393436DC}"/>
              </a:ext>
            </a:extLst>
          </p:cNvPr>
          <p:cNvSpPr/>
          <p:nvPr/>
        </p:nvSpPr>
        <p:spPr>
          <a:xfrm>
            <a:off x="8540321" y="2559094"/>
            <a:ext cx="2999432" cy="1306666"/>
          </a:xfrm>
          <a:prstGeom prst="roundRect">
            <a:avLst/>
          </a:prstGeom>
          <a:solidFill>
            <a:schemeClr val="bg1"/>
          </a:solidFill>
          <a:ln w="19050">
            <a:solidFill>
              <a:srgbClr val="B4C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D48D1E00-A4EB-4C9C-9D73-0FEC740E39E9}"/>
                  </a:ext>
                </a:extLst>
              </p:cNvPr>
              <p:cNvSpPr txBox="1"/>
              <p:nvPr/>
            </p:nvSpPr>
            <p:spPr>
              <a:xfrm>
                <a:off x="8687694" y="2450523"/>
                <a:ext cx="2775859" cy="1283941"/>
              </a:xfrm>
              <a:prstGeom prst="rect">
                <a:avLst/>
              </a:prstGeom>
              <a:noFill/>
            </p:spPr>
            <p:txBody>
              <a:bodyPr wrap="square" rtlCol="0" anchor="ctr">
                <a:spAutoFit/>
              </a:bodyPr>
              <a:lstStyle/>
              <a:p>
                <a:pPr>
                  <a:lnSpc>
                    <a:spcPct val="150000"/>
                  </a:lnSpc>
                </a:pP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m:t>
                        </m:r>
                      </m:num>
                      <m:den>
                        <m:r>
                          <a:rPr lang="en-US" sz="2400" b="0" i="1" smtClean="0">
                            <a:latin typeface="Cambria Math" panose="02040503050406030204" pitchFamily="18" charset="0"/>
                          </a:rPr>
                          <m:t>10</m:t>
                        </m:r>
                      </m:den>
                    </m:f>
                  </m:oMath>
                </a14:m>
                <a:r>
                  <a:rPr lang="en-US" sz="2000" dirty="0">
                    <a:latin typeface="Arial" panose="020B0604020202020204" pitchFamily="34" charset="0"/>
                    <a:cs typeface="Arial" panose="020B0604020202020204" pitchFamily="34" charset="0"/>
                  </a:rPr>
                  <a:t> of an amount is £36</a:t>
                </a:r>
              </a:p>
              <a:p>
                <a:pPr>
                  <a:lnSpc>
                    <a:spcPct val="150000"/>
                  </a:lnSpc>
                </a:pPr>
                <a:r>
                  <a:rPr lang="en-US" sz="2000" dirty="0">
                    <a:latin typeface="Arial" panose="020B0604020202020204" pitchFamily="34" charset="0"/>
                    <a:cs typeface="Arial" panose="020B0604020202020204" pitchFamily="34" charset="0"/>
                  </a:rPr>
                  <a:t>What is half?</a:t>
                </a:r>
              </a:p>
            </p:txBody>
          </p:sp>
        </mc:Choice>
        <mc:Fallback xmlns="">
          <p:sp>
            <p:nvSpPr>
              <p:cNvPr id="23" name="TextBox 22">
                <a:extLst>
                  <a:ext uri="{FF2B5EF4-FFF2-40B4-BE49-F238E27FC236}">
                    <a16:creationId xmlns:a16="http://schemas.microsoft.com/office/drawing/2014/main" id="{D48D1E00-A4EB-4C9C-9D73-0FEC740E39E9}"/>
                  </a:ext>
                </a:extLst>
              </p:cNvPr>
              <p:cNvSpPr txBox="1">
                <a:spLocks noRot="1" noChangeAspect="1" noMove="1" noResize="1" noEditPoints="1" noAdjustHandles="1" noChangeArrowheads="1" noChangeShapeType="1" noTextEdit="1"/>
              </p:cNvSpPr>
              <p:nvPr/>
            </p:nvSpPr>
            <p:spPr>
              <a:xfrm>
                <a:off x="8687694" y="2450523"/>
                <a:ext cx="2775859" cy="1283941"/>
              </a:xfrm>
              <a:prstGeom prst="rect">
                <a:avLst/>
              </a:prstGeom>
              <a:blipFill>
                <a:blip r:embed="rId6"/>
                <a:stretch>
                  <a:fillRect l="-2193" r="-658" b="-8057"/>
                </a:stretch>
              </a:blipFill>
            </p:spPr>
            <p:txBody>
              <a:bodyPr/>
              <a:lstStyle/>
              <a:p>
                <a:r>
                  <a:rPr lang="en-GB">
                    <a:noFill/>
                  </a:rPr>
                  <a:t> </a:t>
                </a:r>
              </a:p>
            </p:txBody>
          </p:sp>
        </mc:Fallback>
      </mc:AlternateContent>
      <p:sp>
        <p:nvSpPr>
          <p:cNvPr id="25" name="Rectangle: Rounded Corners 24">
            <a:extLst>
              <a:ext uri="{FF2B5EF4-FFF2-40B4-BE49-F238E27FC236}">
                <a16:creationId xmlns:a16="http://schemas.microsoft.com/office/drawing/2014/main" id="{A2E48882-9786-48C7-B035-B3F618AA99F9}"/>
              </a:ext>
            </a:extLst>
          </p:cNvPr>
          <p:cNvSpPr/>
          <p:nvPr/>
        </p:nvSpPr>
        <p:spPr>
          <a:xfrm>
            <a:off x="2827281" y="4258177"/>
            <a:ext cx="2999432" cy="1306666"/>
          </a:xfrm>
          <a:prstGeom prst="roundRect">
            <a:avLst/>
          </a:prstGeom>
          <a:solidFill>
            <a:schemeClr val="bg1"/>
          </a:solidFill>
          <a:ln w="19050">
            <a:solidFill>
              <a:srgbClr val="B4C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ABC516C4-1387-470B-A743-9EC5C99E1067}"/>
                  </a:ext>
                </a:extLst>
              </p:cNvPr>
              <p:cNvSpPr txBox="1"/>
              <p:nvPr/>
            </p:nvSpPr>
            <p:spPr>
              <a:xfrm>
                <a:off x="2974654" y="4151337"/>
                <a:ext cx="2775859" cy="1280479"/>
              </a:xfrm>
              <a:prstGeom prst="rect">
                <a:avLst/>
              </a:prstGeom>
              <a:noFill/>
            </p:spPr>
            <p:txBody>
              <a:bodyPr wrap="square" rtlCol="0" anchor="ctr">
                <a:spAutoFit/>
              </a:bodyPr>
              <a:lstStyle/>
              <a:p>
                <a:pPr>
                  <a:lnSpc>
                    <a:spcPct val="150000"/>
                  </a:lnSpc>
                </a:pP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12</m:t>
                        </m:r>
                      </m:den>
                    </m:f>
                  </m:oMath>
                </a14:m>
                <a:r>
                  <a:rPr lang="en-US" sz="2000" dirty="0">
                    <a:latin typeface="Arial" panose="020B0604020202020204" pitchFamily="34" charset="0"/>
                    <a:cs typeface="Arial" panose="020B0604020202020204" pitchFamily="34" charset="0"/>
                  </a:rPr>
                  <a:t> of an amount is £21</a:t>
                </a:r>
              </a:p>
              <a:p>
                <a:pPr>
                  <a:lnSpc>
                    <a:spcPct val="150000"/>
                  </a:lnSpc>
                </a:pPr>
                <a:r>
                  <a:rPr lang="en-US" sz="2000" dirty="0">
                    <a:latin typeface="Arial" panose="020B0604020202020204" pitchFamily="34" charset="0"/>
                    <a:cs typeface="Arial" panose="020B0604020202020204" pitchFamily="34" charset="0"/>
                  </a:rPr>
                  <a:t>What is half?</a:t>
                </a:r>
              </a:p>
            </p:txBody>
          </p:sp>
        </mc:Choice>
        <mc:Fallback xmlns="">
          <p:sp>
            <p:nvSpPr>
              <p:cNvPr id="26" name="TextBox 25">
                <a:extLst>
                  <a:ext uri="{FF2B5EF4-FFF2-40B4-BE49-F238E27FC236}">
                    <a16:creationId xmlns:a16="http://schemas.microsoft.com/office/drawing/2014/main" id="{ABC516C4-1387-470B-A743-9EC5C99E1067}"/>
                  </a:ext>
                </a:extLst>
              </p:cNvPr>
              <p:cNvSpPr txBox="1">
                <a:spLocks noRot="1" noChangeAspect="1" noMove="1" noResize="1" noEditPoints="1" noAdjustHandles="1" noChangeArrowheads="1" noChangeShapeType="1" noTextEdit="1"/>
              </p:cNvSpPr>
              <p:nvPr/>
            </p:nvSpPr>
            <p:spPr>
              <a:xfrm>
                <a:off x="2974654" y="4151337"/>
                <a:ext cx="2775859" cy="1280479"/>
              </a:xfrm>
              <a:prstGeom prst="rect">
                <a:avLst/>
              </a:prstGeom>
              <a:blipFill>
                <a:blip r:embed="rId7"/>
                <a:stretch>
                  <a:fillRect l="-2418" r="-659" b="-8571"/>
                </a:stretch>
              </a:blipFill>
            </p:spPr>
            <p:txBody>
              <a:bodyPr/>
              <a:lstStyle/>
              <a:p>
                <a:r>
                  <a:rPr lang="en-GB">
                    <a:noFill/>
                  </a:rPr>
                  <a:t> </a:t>
                </a:r>
              </a:p>
            </p:txBody>
          </p:sp>
        </mc:Fallback>
      </mc:AlternateContent>
      <p:sp>
        <p:nvSpPr>
          <p:cNvPr id="28" name="Rectangle: Rounded Corners 27">
            <a:extLst>
              <a:ext uri="{FF2B5EF4-FFF2-40B4-BE49-F238E27FC236}">
                <a16:creationId xmlns:a16="http://schemas.microsoft.com/office/drawing/2014/main" id="{9FD7F2BA-8D5E-4C77-B1D6-A4F51824D204}"/>
              </a:ext>
            </a:extLst>
          </p:cNvPr>
          <p:cNvSpPr/>
          <p:nvPr/>
        </p:nvSpPr>
        <p:spPr>
          <a:xfrm>
            <a:off x="6551240" y="4258177"/>
            <a:ext cx="2999432" cy="1306666"/>
          </a:xfrm>
          <a:prstGeom prst="roundRect">
            <a:avLst/>
          </a:prstGeom>
          <a:solidFill>
            <a:schemeClr val="bg1"/>
          </a:solidFill>
          <a:ln w="19050">
            <a:solidFill>
              <a:srgbClr val="B4C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767731DE-F327-4C41-9251-EED5D32CCD3F}"/>
                  </a:ext>
                </a:extLst>
              </p:cNvPr>
              <p:cNvSpPr txBox="1"/>
              <p:nvPr/>
            </p:nvSpPr>
            <p:spPr>
              <a:xfrm>
                <a:off x="6698613" y="4149606"/>
                <a:ext cx="2999432" cy="1283941"/>
              </a:xfrm>
              <a:prstGeom prst="rect">
                <a:avLst/>
              </a:prstGeom>
              <a:noFill/>
            </p:spPr>
            <p:txBody>
              <a:bodyPr wrap="square" rtlCol="0" anchor="ctr">
                <a:spAutoFit/>
              </a:bodyPr>
              <a:lstStyle/>
              <a:p>
                <a:pPr>
                  <a:lnSpc>
                    <a:spcPct val="150000"/>
                  </a:lnSpc>
                </a:pP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19</m:t>
                        </m:r>
                      </m:num>
                      <m:den>
                        <m:r>
                          <a:rPr lang="en-US" sz="2400" b="0" i="1" smtClean="0">
                            <a:latin typeface="Cambria Math" panose="02040503050406030204" pitchFamily="18" charset="0"/>
                          </a:rPr>
                          <m:t>20</m:t>
                        </m:r>
                      </m:den>
                    </m:f>
                  </m:oMath>
                </a14:m>
                <a:r>
                  <a:rPr lang="en-US" sz="2000" dirty="0">
                    <a:latin typeface="Arial" panose="020B0604020202020204" pitchFamily="34" charset="0"/>
                    <a:cs typeface="Arial" panose="020B0604020202020204" pitchFamily="34" charset="0"/>
                  </a:rPr>
                  <a:t> of an amount is £38</a:t>
                </a:r>
              </a:p>
              <a:p>
                <a:pPr>
                  <a:lnSpc>
                    <a:spcPct val="150000"/>
                  </a:lnSpc>
                </a:pPr>
                <a:r>
                  <a:rPr lang="en-US" sz="2000" dirty="0">
                    <a:latin typeface="Arial" panose="020B0604020202020204" pitchFamily="34" charset="0"/>
                    <a:cs typeface="Arial" panose="020B0604020202020204" pitchFamily="34" charset="0"/>
                  </a:rPr>
                  <a:t>What is half?</a:t>
                </a:r>
              </a:p>
            </p:txBody>
          </p:sp>
        </mc:Choice>
        <mc:Fallback xmlns="">
          <p:sp>
            <p:nvSpPr>
              <p:cNvPr id="29" name="TextBox 28">
                <a:extLst>
                  <a:ext uri="{FF2B5EF4-FFF2-40B4-BE49-F238E27FC236}">
                    <a16:creationId xmlns:a16="http://schemas.microsoft.com/office/drawing/2014/main" id="{767731DE-F327-4C41-9251-EED5D32CCD3F}"/>
                  </a:ext>
                </a:extLst>
              </p:cNvPr>
              <p:cNvSpPr txBox="1">
                <a:spLocks noRot="1" noChangeAspect="1" noMove="1" noResize="1" noEditPoints="1" noAdjustHandles="1" noChangeArrowheads="1" noChangeShapeType="1" noTextEdit="1"/>
              </p:cNvSpPr>
              <p:nvPr/>
            </p:nvSpPr>
            <p:spPr>
              <a:xfrm>
                <a:off x="6698613" y="4149606"/>
                <a:ext cx="2999432" cy="1283941"/>
              </a:xfrm>
              <a:prstGeom prst="rect">
                <a:avLst/>
              </a:prstGeom>
              <a:blipFill>
                <a:blip r:embed="rId8"/>
                <a:stretch>
                  <a:fillRect l="-2236" b="-8571"/>
                </a:stretch>
              </a:blipFill>
            </p:spPr>
            <p:txBody>
              <a:bodyPr/>
              <a:lstStyle/>
              <a:p>
                <a:r>
                  <a:rPr lang="en-GB">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a:extLst>
              <a:ext uri="{FF2B5EF4-FFF2-40B4-BE49-F238E27FC236}">
                <a16:creationId xmlns:a16="http://schemas.microsoft.com/office/drawing/2014/main" id="{A06AFB7F-9AC2-6D16-E557-C34379899B36}"/>
              </a:ext>
            </a:extLst>
          </p:cNvPr>
          <p:cNvSpPr>
            <a:spLocks noGrp="1"/>
          </p:cNvSpPr>
          <p:nvPr>
            <p:ph type="title"/>
          </p:nvPr>
        </p:nvSpPr>
        <p:spPr/>
        <p:txBody>
          <a:bodyPr/>
          <a:lstStyle/>
          <a:p>
            <a:r>
              <a:rPr lang="en-GB" dirty="0"/>
              <a:t>Finding half answers 1</a:t>
            </a:r>
          </a:p>
        </p:txBody>
      </p:sp>
      <p:sp>
        <p:nvSpPr>
          <p:cNvPr id="15" name="Google Shape;176;p2">
            <a:extLst>
              <a:ext uri="{FF2B5EF4-FFF2-40B4-BE49-F238E27FC236}">
                <a16:creationId xmlns:a16="http://schemas.microsoft.com/office/drawing/2014/main" id="{6F9AE376-EC2B-24BB-388E-367FE9CA6417}"/>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12</a:t>
            </a:fld>
            <a:endParaRPr/>
          </a:p>
        </p:txBody>
      </p:sp>
      <p:grpSp>
        <p:nvGrpSpPr>
          <p:cNvPr id="29" name="Group 28">
            <a:extLst>
              <a:ext uri="{FF2B5EF4-FFF2-40B4-BE49-F238E27FC236}">
                <a16:creationId xmlns:a16="http://schemas.microsoft.com/office/drawing/2014/main" id="{7DF79A3A-D165-00C3-6557-610D7F158378}"/>
              </a:ext>
            </a:extLst>
          </p:cNvPr>
          <p:cNvGrpSpPr/>
          <p:nvPr/>
        </p:nvGrpSpPr>
        <p:grpSpPr>
          <a:xfrm>
            <a:off x="4889086" y="3162203"/>
            <a:ext cx="6884506" cy="2869068"/>
            <a:chOff x="4889086" y="3162203"/>
            <a:chExt cx="6884506" cy="2869068"/>
          </a:xfrm>
        </p:grpSpPr>
        <p:sp>
          <p:nvSpPr>
            <p:cNvPr id="14" name="Google Shape;385;p14">
              <a:extLst>
                <a:ext uri="{FF2B5EF4-FFF2-40B4-BE49-F238E27FC236}">
                  <a16:creationId xmlns:a16="http://schemas.microsoft.com/office/drawing/2014/main" id="{E6A8F5C8-ECDC-48A0-B555-06E7E1824133}"/>
                </a:ext>
              </a:extLst>
            </p:cNvPr>
            <p:cNvSpPr/>
            <p:nvPr/>
          </p:nvSpPr>
          <p:spPr>
            <a:xfrm rot="16200000">
              <a:off x="6673784" y="3028746"/>
              <a:ext cx="152123" cy="3721519"/>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nvGrpSpPr>
            <p:cNvPr id="27" name="Group 26">
              <a:extLst>
                <a:ext uri="{FF2B5EF4-FFF2-40B4-BE49-F238E27FC236}">
                  <a16:creationId xmlns:a16="http://schemas.microsoft.com/office/drawing/2014/main" id="{A6975EC9-2719-C1C5-2B82-3F159BFBC835}"/>
                </a:ext>
              </a:extLst>
            </p:cNvPr>
            <p:cNvGrpSpPr/>
            <p:nvPr/>
          </p:nvGrpSpPr>
          <p:grpSpPr>
            <a:xfrm>
              <a:off x="4889086" y="3162203"/>
              <a:ext cx="6884506" cy="2869068"/>
              <a:chOff x="4889086" y="3162203"/>
              <a:chExt cx="6884506" cy="2869068"/>
            </a:xfrm>
          </p:grpSpPr>
          <p:sp>
            <p:nvSpPr>
              <p:cNvPr id="26" name="Google Shape;399;p14">
                <a:extLst>
                  <a:ext uri="{FF2B5EF4-FFF2-40B4-BE49-F238E27FC236}">
                    <a16:creationId xmlns:a16="http://schemas.microsoft.com/office/drawing/2014/main" id="{23945163-0BE5-47FB-AE5E-E569A7C60CAE}"/>
                  </a:ext>
                </a:extLst>
              </p:cNvPr>
              <p:cNvSpPr/>
              <p:nvPr/>
            </p:nvSpPr>
            <p:spPr>
              <a:xfrm rot="5400000">
                <a:off x="6428691" y="2227936"/>
                <a:ext cx="181331" cy="3117053"/>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nvGrpSpPr>
              <p:cNvPr id="58" name="Group 57">
                <a:extLst>
                  <a:ext uri="{FF2B5EF4-FFF2-40B4-BE49-F238E27FC236}">
                    <a16:creationId xmlns:a16="http://schemas.microsoft.com/office/drawing/2014/main" id="{58F7B296-9C9F-4E80-8410-0A52D2A5209C}"/>
                  </a:ext>
                </a:extLst>
              </p:cNvPr>
              <p:cNvGrpSpPr/>
              <p:nvPr/>
            </p:nvGrpSpPr>
            <p:grpSpPr>
              <a:xfrm>
                <a:off x="4889086" y="3986104"/>
                <a:ext cx="6385122" cy="505012"/>
                <a:chOff x="5103402" y="4641838"/>
                <a:chExt cx="6385122" cy="505012"/>
              </a:xfrm>
            </p:grpSpPr>
            <p:grpSp>
              <p:nvGrpSpPr>
                <p:cNvPr id="16" name="Google Shape;389;p14">
                  <a:extLst>
                    <a:ext uri="{FF2B5EF4-FFF2-40B4-BE49-F238E27FC236}">
                      <a16:creationId xmlns:a16="http://schemas.microsoft.com/office/drawing/2014/main" id="{30FDD0A8-AADB-454C-AEC3-7ED7A6878774}"/>
                    </a:ext>
                  </a:extLst>
                </p:cNvPr>
                <p:cNvGrpSpPr/>
                <p:nvPr/>
              </p:nvGrpSpPr>
              <p:grpSpPr>
                <a:xfrm>
                  <a:off x="5628596" y="4641839"/>
                  <a:ext cx="1598163" cy="504056"/>
                  <a:chOff x="179512" y="5451672"/>
                  <a:chExt cx="1944216" cy="353592"/>
                </a:xfrm>
              </p:grpSpPr>
              <p:sp>
                <p:nvSpPr>
                  <p:cNvPr id="23" name="Google Shape;390;p14">
                    <a:extLst>
                      <a:ext uri="{FF2B5EF4-FFF2-40B4-BE49-F238E27FC236}">
                        <a16:creationId xmlns:a16="http://schemas.microsoft.com/office/drawing/2014/main" id="{C5DE9589-62DC-42AF-867F-F5E423BDA539}"/>
                      </a:ext>
                    </a:extLst>
                  </p:cNvPr>
                  <p:cNvSpPr/>
                  <p:nvPr/>
                </p:nvSpPr>
                <p:spPr>
                  <a:xfrm>
                    <a:off x="179512" y="5451672"/>
                    <a:ext cx="648072" cy="35359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 name="Google Shape;391;p14">
                    <a:extLst>
                      <a:ext uri="{FF2B5EF4-FFF2-40B4-BE49-F238E27FC236}">
                        <a16:creationId xmlns:a16="http://schemas.microsoft.com/office/drawing/2014/main" id="{A58DA4CA-7481-4F18-B6B0-F9EABA2A93F7}"/>
                      </a:ext>
                    </a:extLst>
                  </p:cNvPr>
                  <p:cNvSpPr/>
                  <p:nvPr/>
                </p:nvSpPr>
                <p:spPr>
                  <a:xfrm>
                    <a:off x="827584" y="5451673"/>
                    <a:ext cx="648072" cy="35359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 name="Google Shape;392;p14">
                    <a:extLst>
                      <a:ext uri="{FF2B5EF4-FFF2-40B4-BE49-F238E27FC236}">
                        <a16:creationId xmlns:a16="http://schemas.microsoft.com/office/drawing/2014/main" id="{65EE47E3-2634-4939-AC6A-450A80AF15BD}"/>
                      </a:ext>
                    </a:extLst>
                  </p:cNvPr>
                  <p:cNvSpPr/>
                  <p:nvPr/>
                </p:nvSpPr>
                <p:spPr>
                  <a:xfrm>
                    <a:off x="1475656" y="5451673"/>
                    <a:ext cx="648072" cy="35359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7" name="Google Shape;393;p14">
                  <a:extLst>
                    <a:ext uri="{FF2B5EF4-FFF2-40B4-BE49-F238E27FC236}">
                      <a16:creationId xmlns:a16="http://schemas.microsoft.com/office/drawing/2014/main" id="{B87ADCA4-DDED-4606-8F4B-BC586B2FB5C1}"/>
                    </a:ext>
                  </a:extLst>
                </p:cNvPr>
                <p:cNvSpPr/>
                <p:nvPr/>
              </p:nvSpPr>
              <p:spPr>
                <a:xfrm>
                  <a:off x="7226759" y="4641839"/>
                  <a:ext cx="532721"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8" name="Google Shape;394;p14">
                  <a:extLst>
                    <a:ext uri="{FF2B5EF4-FFF2-40B4-BE49-F238E27FC236}">
                      <a16:creationId xmlns:a16="http://schemas.microsoft.com/office/drawing/2014/main" id="{1FA0B86F-5BA6-4E7F-B929-849B7120CDFC}"/>
                    </a:ext>
                  </a:extLst>
                </p:cNvPr>
                <p:cNvSpPr/>
                <p:nvPr/>
              </p:nvSpPr>
              <p:spPr>
                <a:xfrm>
                  <a:off x="7759480" y="4641840"/>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 name="Google Shape;395;p14">
                  <a:extLst>
                    <a:ext uri="{FF2B5EF4-FFF2-40B4-BE49-F238E27FC236}">
                      <a16:creationId xmlns:a16="http://schemas.microsoft.com/office/drawing/2014/main" id="{5961A01E-AE13-4317-8734-27E65B8D1E62}"/>
                    </a:ext>
                  </a:extLst>
                </p:cNvPr>
                <p:cNvSpPr/>
                <p:nvPr/>
              </p:nvSpPr>
              <p:spPr>
                <a:xfrm>
                  <a:off x="8292200" y="4641839"/>
                  <a:ext cx="532721"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 name="Google Shape;396;p14">
                  <a:extLst>
                    <a:ext uri="{FF2B5EF4-FFF2-40B4-BE49-F238E27FC236}">
                      <a16:creationId xmlns:a16="http://schemas.microsoft.com/office/drawing/2014/main" id="{4497FFCA-CF5F-463A-857A-9F7F745A68C9}"/>
                    </a:ext>
                  </a:extLst>
                </p:cNvPr>
                <p:cNvSpPr/>
                <p:nvPr/>
              </p:nvSpPr>
              <p:spPr>
                <a:xfrm>
                  <a:off x="8824921" y="4641839"/>
                  <a:ext cx="53272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 name="Google Shape;397;p14">
                  <a:extLst>
                    <a:ext uri="{FF2B5EF4-FFF2-40B4-BE49-F238E27FC236}">
                      <a16:creationId xmlns:a16="http://schemas.microsoft.com/office/drawing/2014/main" id="{76A13152-CD5A-4F16-88CC-FA88D81A48FE}"/>
                    </a:ext>
                  </a:extLst>
                </p:cNvPr>
                <p:cNvSpPr/>
                <p:nvPr/>
              </p:nvSpPr>
              <p:spPr>
                <a:xfrm>
                  <a:off x="9357642" y="4641839"/>
                  <a:ext cx="53272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 name="Google Shape;398;p14">
                  <a:extLst>
                    <a:ext uri="{FF2B5EF4-FFF2-40B4-BE49-F238E27FC236}">
                      <a16:creationId xmlns:a16="http://schemas.microsoft.com/office/drawing/2014/main" id="{BD637B27-0E6D-4BC8-A312-718CC0910DA7}"/>
                    </a:ext>
                  </a:extLst>
                </p:cNvPr>
                <p:cNvSpPr/>
                <p:nvPr/>
              </p:nvSpPr>
              <p:spPr>
                <a:xfrm>
                  <a:off x="9890362" y="4641840"/>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3" name="Google Shape;398;p14">
                  <a:extLst>
                    <a:ext uri="{FF2B5EF4-FFF2-40B4-BE49-F238E27FC236}">
                      <a16:creationId xmlns:a16="http://schemas.microsoft.com/office/drawing/2014/main" id="{D2672533-B108-40AA-8AE8-4CD44C9D20D0}"/>
                    </a:ext>
                  </a:extLst>
                </p:cNvPr>
                <p:cNvSpPr/>
                <p:nvPr/>
              </p:nvSpPr>
              <p:spPr>
                <a:xfrm>
                  <a:off x="10423083" y="4641839"/>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5" name="Google Shape;398;p14">
                  <a:extLst>
                    <a:ext uri="{FF2B5EF4-FFF2-40B4-BE49-F238E27FC236}">
                      <a16:creationId xmlns:a16="http://schemas.microsoft.com/office/drawing/2014/main" id="{1CAEF694-5E5D-4F6C-9ABD-555C4ED5CE84}"/>
                    </a:ext>
                  </a:extLst>
                </p:cNvPr>
                <p:cNvSpPr/>
                <p:nvPr/>
              </p:nvSpPr>
              <p:spPr>
                <a:xfrm>
                  <a:off x="10955803" y="4641838"/>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6" name="Google Shape;398;p14">
                  <a:extLst>
                    <a:ext uri="{FF2B5EF4-FFF2-40B4-BE49-F238E27FC236}">
                      <a16:creationId xmlns:a16="http://schemas.microsoft.com/office/drawing/2014/main" id="{18258EC6-9F32-44A9-9046-59BAEA92E6F7}"/>
                    </a:ext>
                  </a:extLst>
                </p:cNvPr>
                <p:cNvSpPr/>
                <p:nvPr/>
              </p:nvSpPr>
              <p:spPr>
                <a:xfrm>
                  <a:off x="5103402" y="4641838"/>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71" name="Google Shape;412;p14">
                <a:extLst>
                  <a:ext uri="{FF2B5EF4-FFF2-40B4-BE49-F238E27FC236}">
                    <a16:creationId xmlns:a16="http://schemas.microsoft.com/office/drawing/2014/main" id="{DEFAEA0F-6D5D-4C1A-9628-A7C5B0E117FF}"/>
                  </a:ext>
                </a:extLst>
              </p:cNvPr>
              <p:cNvSpPr txBox="1"/>
              <p:nvPr/>
            </p:nvSpPr>
            <p:spPr>
              <a:xfrm>
                <a:off x="6320918" y="5167352"/>
                <a:ext cx="850328"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£56</a:t>
                </a:r>
                <a:endParaRPr dirty="0"/>
              </a:p>
            </p:txBody>
          </p:sp>
          <p:sp>
            <p:nvSpPr>
              <p:cNvPr id="73" name="TextBox 72">
                <a:extLst>
                  <a:ext uri="{FF2B5EF4-FFF2-40B4-BE49-F238E27FC236}">
                    <a16:creationId xmlns:a16="http://schemas.microsoft.com/office/drawing/2014/main" id="{BAD6C332-8717-424B-9D3A-4D2F9D965F3F}"/>
                  </a:ext>
                </a:extLst>
              </p:cNvPr>
              <p:cNvSpPr txBox="1"/>
              <p:nvPr/>
            </p:nvSpPr>
            <p:spPr>
              <a:xfrm>
                <a:off x="4968234" y="4071839"/>
                <a:ext cx="672427" cy="369332"/>
              </a:xfrm>
              <a:prstGeom prst="rect">
                <a:avLst/>
              </a:prstGeom>
              <a:noFill/>
            </p:spPr>
            <p:txBody>
              <a:bodyPr wrap="square" rtlCol="0">
                <a:spAutoFit/>
              </a:bodyPr>
              <a:lstStyle/>
              <a:p>
                <a:r>
                  <a:rPr lang="en-US" sz="1800" dirty="0"/>
                  <a:t>8</a:t>
                </a:r>
                <a:endParaRPr lang="en-GB" sz="1800" dirty="0"/>
              </a:p>
            </p:txBody>
          </p:sp>
          <p:sp>
            <p:nvSpPr>
              <p:cNvPr id="74" name="TextBox 73">
                <a:extLst>
                  <a:ext uri="{FF2B5EF4-FFF2-40B4-BE49-F238E27FC236}">
                    <a16:creationId xmlns:a16="http://schemas.microsoft.com/office/drawing/2014/main" id="{18946FAD-268B-4CBD-AEC2-9A1019AFF198}"/>
                  </a:ext>
                </a:extLst>
              </p:cNvPr>
              <p:cNvSpPr txBox="1"/>
              <p:nvPr/>
            </p:nvSpPr>
            <p:spPr>
              <a:xfrm>
                <a:off x="5511382" y="4071839"/>
                <a:ext cx="672427" cy="369332"/>
              </a:xfrm>
              <a:prstGeom prst="rect">
                <a:avLst/>
              </a:prstGeom>
              <a:noFill/>
            </p:spPr>
            <p:txBody>
              <a:bodyPr wrap="square" rtlCol="0">
                <a:spAutoFit/>
              </a:bodyPr>
              <a:lstStyle/>
              <a:p>
                <a:r>
                  <a:rPr lang="en-US" sz="1800" dirty="0"/>
                  <a:t>8</a:t>
                </a:r>
                <a:endParaRPr lang="en-GB" sz="1800" dirty="0"/>
              </a:p>
            </p:txBody>
          </p:sp>
          <p:sp>
            <p:nvSpPr>
              <p:cNvPr id="75" name="TextBox 74">
                <a:extLst>
                  <a:ext uri="{FF2B5EF4-FFF2-40B4-BE49-F238E27FC236}">
                    <a16:creationId xmlns:a16="http://schemas.microsoft.com/office/drawing/2014/main" id="{4756B4EB-BB5D-4D3E-9CE2-38821EF5820A}"/>
                  </a:ext>
                </a:extLst>
              </p:cNvPr>
              <p:cNvSpPr txBox="1"/>
              <p:nvPr/>
            </p:nvSpPr>
            <p:spPr>
              <a:xfrm>
                <a:off x="6034778" y="4071839"/>
                <a:ext cx="672427" cy="369332"/>
              </a:xfrm>
              <a:prstGeom prst="rect">
                <a:avLst/>
              </a:prstGeom>
              <a:noFill/>
            </p:spPr>
            <p:txBody>
              <a:bodyPr wrap="square" rtlCol="0">
                <a:spAutoFit/>
              </a:bodyPr>
              <a:lstStyle/>
              <a:p>
                <a:r>
                  <a:rPr lang="en-US" sz="1800" dirty="0"/>
                  <a:t>8</a:t>
                </a:r>
                <a:endParaRPr lang="en-GB" sz="1800" dirty="0"/>
              </a:p>
            </p:txBody>
          </p:sp>
          <p:sp>
            <p:nvSpPr>
              <p:cNvPr id="76" name="TextBox 75">
                <a:extLst>
                  <a:ext uri="{FF2B5EF4-FFF2-40B4-BE49-F238E27FC236}">
                    <a16:creationId xmlns:a16="http://schemas.microsoft.com/office/drawing/2014/main" id="{8280BD3C-86D4-4DC9-8992-23F69C02DEF9}"/>
                  </a:ext>
                </a:extLst>
              </p:cNvPr>
              <p:cNvSpPr txBox="1"/>
              <p:nvPr/>
            </p:nvSpPr>
            <p:spPr>
              <a:xfrm>
                <a:off x="6579127" y="4070884"/>
                <a:ext cx="672427" cy="369332"/>
              </a:xfrm>
              <a:prstGeom prst="rect">
                <a:avLst/>
              </a:prstGeom>
              <a:noFill/>
            </p:spPr>
            <p:txBody>
              <a:bodyPr wrap="square" rtlCol="0">
                <a:spAutoFit/>
              </a:bodyPr>
              <a:lstStyle/>
              <a:p>
                <a:r>
                  <a:rPr lang="en-US" sz="1800" dirty="0"/>
                  <a:t>8</a:t>
                </a:r>
                <a:endParaRPr lang="en-GB" sz="1800" dirty="0"/>
              </a:p>
            </p:txBody>
          </p:sp>
          <p:sp>
            <p:nvSpPr>
              <p:cNvPr id="77" name="TextBox 76">
                <a:extLst>
                  <a:ext uri="{FF2B5EF4-FFF2-40B4-BE49-F238E27FC236}">
                    <a16:creationId xmlns:a16="http://schemas.microsoft.com/office/drawing/2014/main" id="{CAD2964F-1E37-4A6A-B7AF-5187DFAEDEA2}"/>
                  </a:ext>
                </a:extLst>
              </p:cNvPr>
              <p:cNvSpPr txBox="1"/>
              <p:nvPr/>
            </p:nvSpPr>
            <p:spPr>
              <a:xfrm>
                <a:off x="7145813" y="4071839"/>
                <a:ext cx="672427" cy="369332"/>
              </a:xfrm>
              <a:prstGeom prst="rect">
                <a:avLst/>
              </a:prstGeom>
              <a:noFill/>
            </p:spPr>
            <p:txBody>
              <a:bodyPr wrap="square" rtlCol="0">
                <a:spAutoFit/>
              </a:bodyPr>
              <a:lstStyle/>
              <a:p>
                <a:r>
                  <a:rPr lang="en-US" sz="1800" dirty="0"/>
                  <a:t>8</a:t>
                </a:r>
                <a:endParaRPr lang="en-GB" sz="1800" dirty="0"/>
              </a:p>
            </p:txBody>
          </p:sp>
          <p:sp>
            <p:nvSpPr>
              <p:cNvPr id="78" name="TextBox 77">
                <a:extLst>
                  <a:ext uri="{FF2B5EF4-FFF2-40B4-BE49-F238E27FC236}">
                    <a16:creationId xmlns:a16="http://schemas.microsoft.com/office/drawing/2014/main" id="{A6325CA4-8E86-42CF-A521-E8FCAAEADCEB}"/>
                  </a:ext>
                </a:extLst>
              </p:cNvPr>
              <p:cNvSpPr txBox="1"/>
              <p:nvPr/>
            </p:nvSpPr>
            <p:spPr>
              <a:xfrm>
                <a:off x="7624339" y="4070884"/>
                <a:ext cx="672427" cy="369332"/>
              </a:xfrm>
              <a:prstGeom prst="rect">
                <a:avLst/>
              </a:prstGeom>
              <a:noFill/>
            </p:spPr>
            <p:txBody>
              <a:bodyPr wrap="square" rtlCol="0">
                <a:spAutoFit/>
              </a:bodyPr>
              <a:lstStyle/>
              <a:p>
                <a:r>
                  <a:rPr lang="en-US" sz="1800" dirty="0"/>
                  <a:t>8</a:t>
                </a:r>
                <a:endParaRPr lang="en-GB" sz="1800" dirty="0"/>
              </a:p>
            </p:txBody>
          </p:sp>
          <p:sp>
            <p:nvSpPr>
              <p:cNvPr id="79" name="TextBox 78">
                <a:extLst>
                  <a:ext uri="{FF2B5EF4-FFF2-40B4-BE49-F238E27FC236}">
                    <a16:creationId xmlns:a16="http://schemas.microsoft.com/office/drawing/2014/main" id="{9700F2E3-201E-414F-8B3C-6A605FC39D6F}"/>
                  </a:ext>
                </a:extLst>
              </p:cNvPr>
              <p:cNvSpPr txBox="1"/>
              <p:nvPr/>
            </p:nvSpPr>
            <p:spPr>
              <a:xfrm>
                <a:off x="8165662" y="4047382"/>
                <a:ext cx="672427" cy="369332"/>
              </a:xfrm>
              <a:prstGeom prst="rect">
                <a:avLst/>
              </a:prstGeom>
              <a:noFill/>
            </p:spPr>
            <p:txBody>
              <a:bodyPr wrap="square" rtlCol="0">
                <a:spAutoFit/>
              </a:bodyPr>
              <a:lstStyle/>
              <a:p>
                <a:r>
                  <a:rPr lang="en-US" sz="1800" dirty="0"/>
                  <a:t>8</a:t>
                </a:r>
                <a:endParaRPr lang="en-GB" sz="1800" dirty="0"/>
              </a:p>
            </p:txBody>
          </p:sp>
          <p:sp>
            <p:nvSpPr>
              <p:cNvPr id="80" name="Google Shape;317;p11">
                <a:extLst>
                  <a:ext uri="{FF2B5EF4-FFF2-40B4-BE49-F238E27FC236}">
                    <a16:creationId xmlns:a16="http://schemas.microsoft.com/office/drawing/2014/main" id="{20DADD1A-AB6C-477C-85E9-48B900907B34}"/>
                  </a:ext>
                </a:extLst>
              </p:cNvPr>
              <p:cNvSpPr txBox="1"/>
              <p:nvPr/>
            </p:nvSpPr>
            <p:spPr>
              <a:xfrm>
                <a:off x="6304033" y="3162203"/>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83" name="TextBox 82">
                <a:extLst>
                  <a:ext uri="{FF2B5EF4-FFF2-40B4-BE49-F238E27FC236}">
                    <a16:creationId xmlns:a16="http://schemas.microsoft.com/office/drawing/2014/main" id="{FF852726-B888-4281-B404-8140965A492A}"/>
                  </a:ext>
                </a:extLst>
              </p:cNvPr>
              <p:cNvSpPr txBox="1"/>
              <p:nvPr/>
            </p:nvSpPr>
            <p:spPr>
              <a:xfrm>
                <a:off x="9740686" y="5631161"/>
                <a:ext cx="2032906" cy="400110"/>
              </a:xfrm>
              <a:prstGeom prst="rect">
                <a:avLst/>
              </a:prstGeom>
              <a:noFill/>
            </p:spPr>
            <p:txBody>
              <a:bodyPr wrap="square" rtlCol="0">
                <a:spAutoFit/>
              </a:bodyPr>
              <a:lstStyle/>
              <a:p>
                <a:r>
                  <a:rPr lang="en-US" sz="2000" dirty="0"/>
                  <a:t>Half is £48</a:t>
                </a:r>
                <a:endParaRPr lang="en-GB" sz="2000" dirty="0"/>
              </a:p>
            </p:txBody>
          </p:sp>
        </p:grpSp>
      </p:grpSp>
      <p:grpSp>
        <p:nvGrpSpPr>
          <p:cNvPr id="2" name="Group 1">
            <a:extLst>
              <a:ext uri="{FF2B5EF4-FFF2-40B4-BE49-F238E27FC236}">
                <a16:creationId xmlns:a16="http://schemas.microsoft.com/office/drawing/2014/main" id="{EE68AA9A-12FA-4EBA-BBF3-CDD0DF918038}"/>
              </a:ext>
            </a:extLst>
          </p:cNvPr>
          <p:cNvGrpSpPr/>
          <p:nvPr/>
        </p:nvGrpSpPr>
        <p:grpSpPr>
          <a:xfrm>
            <a:off x="657203" y="993471"/>
            <a:ext cx="8219762" cy="2405346"/>
            <a:chOff x="627641" y="352556"/>
            <a:chExt cx="8219762" cy="2405346"/>
          </a:xfrm>
        </p:grpSpPr>
        <p:grpSp>
          <p:nvGrpSpPr>
            <p:cNvPr id="3" name="Google Shape;401;p14">
              <a:extLst>
                <a:ext uri="{FF2B5EF4-FFF2-40B4-BE49-F238E27FC236}">
                  <a16:creationId xmlns:a16="http://schemas.microsoft.com/office/drawing/2014/main" id="{9D7792B5-C18D-42DA-9D69-0682D68E0898}"/>
                </a:ext>
              </a:extLst>
            </p:cNvPr>
            <p:cNvGrpSpPr/>
            <p:nvPr/>
          </p:nvGrpSpPr>
          <p:grpSpPr>
            <a:xfrm>
              <a:off x="627642" y="1304537"/>
              <a:ext cx="5101970" cy="505011"/>
              <a:chOff x="5700126" y="3356037"/>
              <a:chExt cx="3312366" cy="505011"/>
            </a:xfrm>
          </p:grpSpPr>
          <p:grpSp>
            <p:nvGrpSpPr>
              <p:cNvPr id="4" name="Google Shape;402;p14">
                <a:extLst>
                  <a:ext uri="{FF2B5EF4-FFF2-40B4-BE49-F238E27FC236}">
                    <a16:creationId xmlns:a16="http://schemas.microsoft.com/office/drawing/2014/main" id="{17A46C5E-077B-42AD-AD78-5F723183A657}"/>
                  </a:ext>
                </a:extLst>
              </p:cNvPr>
              <p:cNvGrpSpPr/>
              <p:nvPr/>
            </p:nvGrpSpPr>
            <p:grpSpPr>
              <a:xfrm>
                <a:off x="5700126" y="3356045"/>
                <a:ext cx="1104123" cy="505003"/>
                <a:chOff x="827584" y="5451673"/>
                <a:chExt cx="1296144" cy="354256"/>
              </a:xfrm>
            </p:grpSpPr>
            <p:sp>
              <p:nvSpPr>
                <p:cNvPr id="9" name="Google Shape;403;p14">
                  <a:extLst>
                    <a:ext uri="{FF2B5EF4-FFF2-40B4-BE49-F238E27FC236}">
                      <a16:creationId xmlns:a16="http://schemas.microsoft.com/office/drawing/2014/main" id="{378DC6D1-D869-4E8F-8A01-293D108A8F5B}"/>
                    </a:ext>
                  </a:extLst>
                </p:cNvPr>
                <p:cNvSpPr/>
                <p:nvPr/>
              </p:nvSpPr>
              <p:spPr>
                <a:xfrm>
                  <a:off x="827584"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 name="Google Shape;404;p14">
                  <a:extLst>
                    <a:ext uri="{FF2B5EF4-FFF2-40B4-BE49-F238E27FC236}">
                      <a16:creationId xmlns:a16="http://schemas.microsoft.com/office/drawing/2014/main" id="{8339E50D-6315-47E9-9816-57E6BA04D5FA}"/>
                    </a:ext>
                  </a:extLst>
                </p:cNvPr>
                <p:cNvSpPr/>
                <p:nvPr/>
              </p:nvSpPr>
              <p:spPr>
                <a:xfrm>
                  <a:off x="1475656"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5" name="Google Shape;405;p14">
                <a:extLst>
                  <a:ext uri="{FF2B5EF4-FFF2-40B4-BE49-F238E27FC236}">
                    <a16:creationId xmlns:a16="http://schemas.microsoft.com/office/drawing/2014/main" id="{65CFDC43-4510-4BD9-9EF2-3E353FFEB955}"/>
                  </a:ext>
                </a:extLst>
              </p:cNvPr>
              <p:cNvSpPr/>
              <p:nvPr/>
            </p:nvSpPr>
            <p:spPr>
              <a:xfrm>
                <a:off x="6804248" y="3356037"/>
                <a:ext cx="552061"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 name="Google Shape;406;p14">
                <a:extLst>
                  <a:ext uri="{FF2B5EF4-FFF2-40B4-BE49-F238E27FC236}">
                    <a16:creationId xmlns:a16="http://schemas.microsoft.com/office/drawing/2014/main" id="{7ED72A74-684B-4A5C-BD5D-6C325452405D}"/>
                  </a:ext>
                </a:extLst>
              </p:cNvPr>
              <p:cNvSpPr/>
              <p:nvPr/>
            </p:nvSpPr>
            <p:spPr>
              <a:xfrm>
                <a:off x="7356309" y="3356038"/>
                <a:ext cx="552061" cy="505010"/>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 name="Google Shape;407;p14">
                <a:extLst>
                  <a:ext uri="{FF2B5EF4-FFF2-40B4-BE49-F238E27FC236}">
                    <a16:creationId xmlns:a16="http://schemas.microsoft.com/office/drawing/2014/main" id="{24944DA2-0A17-4F2A-A44D-7EE53B2AF6A6}"/>
                  </a:ext>
                </a:extLst>
              </p:cNvPr>
              <p:cNvSpPr/>
              <p:nvPr/>
            </p:nvSpPr>
            <p:spPr>
              <a:xfrm>
                <a:off x="7908370" y="3356037"/>
                <a:ext cx="552061"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8" name="Google Shape;408;p14">
                <a:extLst>
                  <a:ext uri="{FF2B5EF4-FFF2-40B4-BE49-F238E27FC236}">
                    <a16:creationId xmlns:a16="http://schemas.microsoft.com/office/drawing/2014/main" id="{268D5EF8-929D-44C0-A177-4EC8441C0870}"/>
                  </a:ext>
                </a:extLst>
              </p:cNvPr>
              <p:cNvSpPr/>
              <p:nvPr/>
            </p:nvSpPr>
            <p:spPr>
              <a:xfrm>
                <a:off x="8460431" y="3356037"/>
                <a:ext cx="552061"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1" name="Google Shape;409;p14">
              <a:extLst>
                <a:ext uri="{FF2B5EF4-FFF2-40B4-BE49-F238E27FC236}">
                  <a16:creationId xmlns:a16="http://schemas.microsoft.com/office/drawing/2014/main" id="{E6EE42CA-44D2-4B8C-85DA-7932D2CA2A59}"/>
                </a:ext>
              </a:extLst>
            </p:cNvPr>
            <p:cNvSpPr/>
            <p:nvPr/>
          </p:nvSpPr>
          <p:spPr>
            <a:xfrm rot="-5400000">
              <a:off x="2682125" y="-120276"/>
              <a:ext cx="108016" cy="4216983"/>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2" name="Google Shape;410;p14">
              <a:extLst>
                <a:ext uri="{FF2B5EF4-FFF2-40B4-BE49-F238E27FC236}">
                  <a16:creationId xmlns:a16="http://schemas.microsoft.com/office/drawing/2014/main" id="{B158257A-7715-4B67-BCFD-BD9548281BFF}"/>
                </a:ext>
              </a:extLst>
            </p:cNvPr>
            <p:cNvSpPr/>
            <p:nvPr/>
          </p:nvSpPr>
          <p:spPr>
            <a:xfrm rot="5400000">
              <a:off x="1827709" y="-309781"/>
              <a:ext cx="150851" cy="2550984"/>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3" name="Google Shape;412;p14">
              <a:extLst>
                <a:ext uri="{FF2B5EF4-FFF2-40B4-BE49-F238E27FC236}">
                  <a16:creationId xmlns:a16="http://schemas.microsoft.com/office/drawing/2014/main" id="{AC0EA6C4-9367-4744-A6C2-08F2DBCD3AE0}"/>
                </a:ext>
              </a:extLst>
            </p:cNvPr>
            <p:cNvSpPr txBox="1"/>
            <p:nvPr/>
          </p:nvSpPr>
          <p:spPr>
            <a:xfrm>
              <a:off x="2328299" y="2234722"/>
              <a:ext cx="850328"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£55</a:t>
              </a:r>
              <a:endParaRPr dirty="0"/>
            </a:p>
          </p:txBody>
        </p:sp>
        <p:sp>
          <p:nvSpPr>
            <p:cNvPr id="61" name="Google Shape;317;p11">
              <a:extLst>
                <a:ext uri="{FF2B5EF4-FFF2-40B4-BE49-F238E27FC236}">
                  <a16:creationId xmlns:a16="http://schemas.microsoft.com/office/drawing/2014/main" id="{40D7DE29-A7D5-4EE0-8D99-07B2D706DFCF}"/>
                </a:ext>
              </a:extLst>
            </p:cNvPr>
            <p:cNvSpPr txBox="1"/>
            <p:nvPr/>
          </p:nvSpPr>
          <p:spPr>
            <a:xfrm>
              <a:off x="1926146" y="352556"/>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64" name="TextBox 63">
              <a:extLst>
                <a:ext uri="{FF2B5EF4-FFF2-40B4-BE49-F238E27FC236}">
                  <a16:creationId xmlns:a16="http://schemas.microsoft.com/office/drawing/2014/main" id="{DDD7E836-96A2-4F40-8F26-33E1801C6C4D}"/>
                </a:ext>
              </a:extLst>
            </p:cNvPr>
            <p:cNvSpPr txBox="1"/>
            <p:nvPr/>
          </p:nvSpPr>
          <p:spPr>
            <a:xfrm>
              <a:off x="711692" y="1351799"/>
              <a:ext cx="672427" cy="369332"/>
            </a:xfrm>
            <a:prstGeom prst="rect">
              <a:avLst/>
            </a:prstGeom>
            <a:noFill/>
          </p:spPr>
          <p:txBody>
            <a:bodyPr wrap="square" rtlCol="0">
              <a:spAutoFit/>
            </a:bodyPr>
            <a:lstStyle/>
            <a:p>
              <a:pPr algn="ctr"/>
              <a:r>
                <a:rPr lang="en-US" sz="1800" dirty="0"/>
                <a:t>11</a:t>
              </a:r>
              <a:endParaRPr lang="en-GB" sz="1800" dirty="0"/>
            </a:p>
          </p:txBody>
        </p:sp>
        <p:sp>
          <p:nvSpPr>
            <p:cNvPr id="66" name="TextBox 65">
              <a:extLst>
                <a:ext uri="{FF2B5EF4-FFF2-40B4-BE49-F238E27FC236}">
                  <a16:creationId xmlns:a16="http://schemas.microsoft.com/office/drawing/2014/main" id="{2AC85048-35CC-42E7-AFD9-08B9B58E8B1F}"/>
                </a:ext>
              </a:extLst>
            </p:cNvPr>
            <p:cNvSpPr txBox="1"/>
            <p:nvPr/>
          </p:nvSpPr>
          <p:spPr>
            <a:xfrm>
              <a:off x="1562020" y="1351799"/>
              <a:ext cx="672427" cy="369332"/>
            </a:xfrm>
            <a:prstGeom prst="rect">
              <a:avLst/>
            </a:prstGeom>
            <a:noFill/>
          </p:spPr>
          <p:txBody>
            <a:bodyPr wrap="square" rtlCol="0">
              <a:spAutoFit/>
            </a:bodyPr>
            <a:lstStyle/>
            <a:p>
              <a:pPr algn="ctr"/>
              <a:r>
                <a:rPr lang="en-US" sz="1800" dirty="0"/>
                <a:t>11</a:t>
              </a:r>
              <a:endParaRPr lang="en-GB" sz="1800" dirty="0"/>
            </a:p>
          </p:txBody>
        </p:sp>
        <p:sp>
          <p:nvSpPr>
            <p:cNvPr id="67" name="TextBox 66">
              <a:extLst>
                <a:ext uri="{FF2B5EF4-FFF2-40B4-BE49-F238E27FC236}">
                  <a16:creationId xmlns:a16="http://schemas.microsoft.com/office/drawing/2014/main" id="{B9CADE4B-ABAD-4BC7-BC90-A942B1A15C43}"/>
                </a:ext>
              </a:extLst>
            </p:cNvPr>
            <p:cNvSpPr txBox="1"/>
            <p:nvPr/>
          </p:nvSpPr>
          <p:spPr>
            <a:xfrm>
              <a:off x="2412347" y="1351799"/>
              <a:ext cx="672427" cy="369332"/>
            </a:xfrm>
            <a:prstGeom prst="rect">
              <a:avLst/>
            </a:prstGeom>
            <a:noFill/>
          </p:spPr>
          <p:txBody>
            <a:bodyPr wrap="square" rtlCol="0">
              <a:spAutoFit/>
            </a:bodyPr>
            <a:lstStyle/>
            <a:p>
              <a:pPr algn="ctr"/>
              <a:r>
                <a:rPr lang="en-US" sz="1800" dirty="0"/>
                <a:t>11</a:t>
              </a:r>
              <a:endParaRPr lang="en-GB" sz="1800" dirty="0"/>
            </a:p>
          </p:txBody>
        </p:sp>
        <p:sp>
          <p:nvSpPr>
            <p:cNvPr id="68" name="TextBox 67">
              <a:extLst>
                <a:ext uri="{FF2B5EF4-FFF2-40B4-BE49-F238E27FC236}">
                  <a16:creationId xmlns:a16="http://schemas.microsoft.com/office/drawing/2014/main" id="{FC77AB09-5D13-4F56-99CA-BF0724B3C840}"/>
                </a:ext>
              </a:extLst>
            </p:cNvPr>
            <p:cNvSpPr txBox="1"/>
            <p:nvPr/>
          </p:nvSpPr>
          <p:spPr>
            <a:xfrm>
              <a:off x="3262674" y="1351799"/>
              <a:ext cx="672427" cy="369332"/>
            </a:xfrm>
            <a:prstGeom prst="rect">
              <a:avLst/>
            </a:prstGeom>
            <a:noFill/>
          </p:spPr>
          <p:txBody>
            <a:bodyPr wrap="square" rtlCol="0">
              <a:spAutoFit/>
            </a:bodyPr>
            <a:lstStyle/>
            <a:p>
              <a:pPr algn="ctr"/>
              <a:r>
                <a:rPr lang="en-US" sz="1800" dirty="0"/>
                <a:t>11</a:t>
              </a:r>
              <a:endParaRPr lang="en-GB" sz="1800" dirty="0"/>
            </a:p>
          </p:txBody>
        </p:sp>
        <p:sp>
          <p:nvSpPr>
            <p:cNvPr id="69" name="TextBox 68">
              <a:extLst>
                <a:ext uri="{FF2B5EF4-FFF2-40B4-BE49-F238E27FC236}">
                  <a16:creationId xmlns:a16="http://schemas.microsoft.com/office/drawing/2014/main" id="{7988EF5C-78A7-4D67-805F-A880F9639DBE}"/>
                </a:ext>
              </a:extLst>
            </p:cNvPr>
            <p:cNvSpPr txBox="1"/>
            <p:nvPr/>
          </p:nvSpPr>
          <p:spPr>
            <a:xfrm>
              <a:off x="4130593" y="1360006"/>
              <a:ext cx="672427" cy="369332"/>
            </a:xfrm>
            <a:prstGeom prst="rect">
              <a:avLst/>
            </a:prstGeom>
            <a:noFill/>
          </p:spPr>
          <p:txBody>
            <a:bodyPr wrap="square" rtlCol="0">
              <a:spAutoFit/>
            </a:bodyPr>
            <a:lstStyle/>
            <a:p>
              <a:pPr algn="ctr"/>
              <a:r>
                <a:rPr lang="en-US" sz="1800" dirty="0"/>
                <a:t>11</a:t>
              </a:r>
              <a:endParaRPr lang="en-GB" sz="1800" dirty="0"/>
            </a:p>
          </p:txBody>
        </p:sp>
        <p:sp>
          <p:nvSpPr>
            <p:cNvPr id="82" name="TextBox 81">
              <a:extLst>
                <a:ext uri="{FF2B5EF4-FFF2-40B4-BE49-F238E27FC236}">
                  <a16:creationId xmlns:a16="http://schemas.microsoft.com/office/drawing/2014/main" id="{6E007A3C-2B55-439A-88C6-1B251AE1327F}"/>
                </a:ext>
              </a:extLst>
            </p:cNvPr>
            <p:cNvSpPr txBox="1"/>
            <p:nvPr/>
          </p:nvSpPr>
          <p:spPr>
            <a:xfrm>
              <a:off x="6814497" y="1253182"/>
              <a:ext cx="2032906" cy="400110"/>
            </a:xfrm>
            <a:prstGeom prst="rect">
              <a:avLst/>
            </a:prstGeom>
            <a:noFill/>
          </p:spPr>
          <p:txBody>
            <a:bodyPr wrap="square" rtlCol="0">
              <a:spAutoFit/>
            </a:bodyPr>
            <a:lstStyle/>
            <a:p>
              <a:r>
                <a:rPr lang="en-US" sz="2000" dirty="0"/>
                <a:t>Half is £33</a:t>
              </a:r>
              <a:endParaRPr lang="en-GB" sz="2000" dirty="0"/>
            </a:p>
          </p:txBody>
        </p:sp>
      </p:grpSp>
    </p:spTree>
    <p:extLst>
      <p:ext uri="{BB962C8B-B14F-4D97-AF65-F5344CB8AC3E}">
        <p14:creationId xmlns:p14="http://schemas.microsoft.com/office/powerpoint/2010/main" val="200923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9127E8FD-BDD5-108A-CB51-E784902D4E54}"/>
              </a:ext>
            </a:extLst>
          </p:cNvPr>
          <p:cNvSpPr>
            <a:spLocks noGrp="1"/>
          </p:cNvSpPr>
          <p:nvPr>
            <p:ph type="title"/>
          </p:nvPr>
        </p:nvSpPr>
        <p:spPr/>
        <p:txBody>
          <a:bodyPr/>
          <a:lstStyle/>
          <a:p>
            <a:r>
              <a:rPr lang="en-GB" dirty="0"/>
              <a:t>Finding half answers 2</a:t>
            </a:r>
          </a:p>
        </p:txBody>
      </p:sp>
      <p:sp>
        <p:nvSpPr>
          <p:cNvPr id="2" name="Google Shape;176;p2">
            <a:extLst>
              <a:ext uri="{FF2B5EF4-FFF2-40B4-BE49-F238E27FC236}">
                <a16:creationId xmlns:a16="http://schemas.microsoft.com/office/drawing/2014/main" id="{A9C08D34-7BBF-83B2-B496-D779EDF79662}"/>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13</a:t>
            </a:fld>
            <a:endParaRPr/>
          </a:p>
        </p:txBody>
      </p:sp>
      <p:grpSp>
        <p:nvGrpSpPr>
          <p:cNvPr id="15" name="Group 14">
            <a:extLst>
              <a:ext uri="{FF2B5EF4-FFF2-40B4-BE49-F238E27FC236}">
                <a16:creationId xmlns:a16="http://schemas.microsoft.com/office/drawing/2014/main" id="{50E79A3D-6729-5EB4-BF83-EDEA4C808754}"/>
              </a:ext>
            </a:extLst>
          </p:cNvPr>
          <p:cNvGrpSpPr/>
          <p:nvPr/>
        </p:nvGrpSpPr>
        <p:grpSpPr>
          <a:xfrm>
            <a:off x="702323" y="974639"/>
            <a:ext cx="10787354" cy="2538266"/>
            <a:chOff x="603194" y="280142"/>
            <a:chExt cx="10787354" cy="2538266"/>
          </a:xfrm>
        </p:grpSpPr>
        <p:sp>
          <p:nvSpPr>
            <p:cNvPr id="38" name="TextBox 37">
              <a:extLst>
                <a:ext uri="{FF2B5EF4-FFF2-40B4-BE49-F238E27FC236}">
                  <a16:creationId xmlns:a16="http://schemas.microsoft.com/office/drawing/2014/main" id="{A87C40D9-828C-455B-8040-875F43919586}"/>
                </a:ext>
              </a:extLst>
            </p:cNvPr>
            <p:cNvSpPr txBox="1"/>
            <p:nvPr/>
          </p:nvSpPr>
          <p:spPr>
            <a:xfrm>
              <a:off x="1670648" y="1326486"/>
              <a:ext cx="672427" cy="369332"/>
            </a:xfrm>
            <a:prstGeom prst="rect">
              <a:avLst/>
            </a:prstGeom>
            <a:noFill/>
          </p:spPr>
          <p:txBody>
            <a:bodyPr wrap="square" rtlCol="0">
              <a:spAutoFit/>
            </a:bodyPr>
            <a:lstStyle/>
            <a:p>
              <a:r>
                <a:rPr lang="en-US" sz="1800" dirty="0"/>
                <a:t>6</a:t>
              </a:r>
              <a:endParaRPr lang="en-GB" sz="1800" dirty="0"/>
            </a:p>
          </p:txBody>
        </p:sp>
        <p:grpSp>
          <p:nvGrpSpPr>
            <p:cNvPr id="3" name="Group 2">
              <a:extLst>
                <a:ext uri="{FF2B5EF4-FFF2-40B4-BE49-F238E27FC236}">
                  <a16:creationId xmlns:a16="http://schemas.microsoft.com/office/drawing/2014/main" id="{A9ECF656-C10A-981F-E07F-E629E7542BEF}"/>
                </a:ext>
              </a:extLst>
            </p:cNvPr>
            <p:cNvGrpSpPr/>
            <p:nvPr/>
          </p:nvGrpSpPr>
          <p:grpSpPr>
            <a:xfrm>
              <a:off x="603194" y="280142"/>
              <a:ext cx="10787354" cy="2538266"/>
              <a:chOff x="603194" y="280142"/>
              <a:chExt cx="10787354" cy="2538266"/>
            </a:xfrm>
          </p:grpSpPr>
          <p:sp>
            <p:nvSpPr>
              <p:cNvPr id="5" name="Google Shape;405;p14">
                <a:extLst>
                  <a:ext uri="{FF2B5EF4-FFF2-40B4-BE49-F238E27FC236}">
                    <a16:creationId xmlns:a16="http://schemas.microsoft.com/office/drawing/2014/main" id="{65CFDC43-4510-4BD9-9EF2-3E353FFEB955}"/>
                  </a:ext>
                </a:extLst>
              </p:cNvPr>
              <p:cNvSpPr/>
              <p:nvPr/>
            </p:nvSpPr>
            <p:spPr>
              <a:xfrm>
                <a:off x="2328299" y="1236698"/>
                <a:ext cx="850328"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 name="Google Shape;407;p14">
                <a:extLst>
                  <a:ext uri="{FF2B5EF4-FFF2-40B4-BE49-F238E27FC236}">
                    <a16:creationId xmlns:a16="http://schemas.microsoft.com/office/drawing/2014/main" id="{24944DA2-0A17-4F2A-A44D-7EE53B2AF6A6}"/>
                  </a:ext>
                </a:extLst>
              </p:cNvPr>
              <p:cNvSpPr/>
              <p:nvPr/>
            </p:nvSpPr>
            <p:spPr>
              <a:xfrm>
                <a:off x="4028955" y="1236698"/>
                <a:ext cx="850328"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4" name="Google Shape;402;p14">
                <a:extLst>
                  <a:ext uri="{FF2B5EF4-FFF2-40B4-BE49-F238E27FC236}">
                    <a16:creationId xmlns:a16="http://schemas.microsoft.com/office/drawing/2014/main" id="{17A46C5E-077B-42AD-AD78-5F723183A657}"/>
                  </a:ext>
                </a:extLst>
              </p:cNvPr>
              <p:cNvGrpSpPr/>
              <p:nvPr/>
            </p:nvGrpSpPr>
            <p:grpSpPr>
              <a:xfrm>
                <a:off x="627642" y="1236708"/>
                <a:ext cx="1700658" cy="505011"/>
                <a:chOff x="827584" y="5451666"/>
                <a:chExt cx="1296144" cy="354261"/>
              </a:xfrm>
            </p:grpSpPr>
            <p:sp>
              <p:nvSpPr>
                <p:cNvPr id="9" name="Google Shape;403;p14">
                  <a:extLst>
                    <a:ext uri="{FF2B5EF4-FFF2-40B4-BE49-F238E27FC236}">
                      <a16:creationId xmlns:a16="http://schemas.microsoft.com/office/drawing/2014/main" id="{378DC6D1-D869-4E8F-8A01-293D108A8F5B}"/>
                    </a:ext>
                  </a:extLst>
                </p:cNvPr>
                <p:cNvSpPr/>
                <p:nvPr/>
              </p:nvSpPr>
              <p:spPr>
                <a:xfrm>
                  <a:off x="827584" y="5451666"/>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 name="Google Shape;404;p14">
                  <a:extLst>
                    <a:ext uri="{FF2B5EF4-FFF2-40B4-BE49-F238E27FC236}">
                      <a16:creationId xmlns:a16="http://schemas.microsoft.com/office/drawing/2014/main" id="{8339E50D-6315-47E9-9816-57E6BA04D5FA}"/>
                    </a:ext>
                  </a:extLst>
                </p:cNvPr>
                <p:cNvSpPr/>
                <p:nvPr/>
              </p:nvSpPr>
              <p:spPr>
                <a:xfrm>
                  <a:off x="1475656" y="5451671"/>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dirty="0">
                      <a:solidFill>
                        <a:schemeClr val="tx1"/>
                      </a:solidFill>
                      <a:latin typeface="Arial" panose="020B0604020202020204" pitchFamily="34" charset="0"/>
                      <a:ea typeface="Calibri"/>
                      <a:cs typeface="Arial" panose="020B0604020202020204" pitchFamily="34" charset="0"/>
                      <a:sym typeface="Calibri"/>
                    </a:rPr>
                    <a:t>6</a:t>
                  </a:r>
                  <a:endParaRPr sz="1800" dirty="0">
                    <a:solidFill>
                      <a:schemeClr val="tx1"/>
                    </a:solidFill>
                    <a:latin typeface="Arial" panose="020B0604020202020204" pitchFamily="34" charset="0"/>
                    <a:ea typeface="Calibri"/>
                    <a:cs typeface="Arial" panose="020B0604020202020204" pitchFamily="34" charset="0"/>
                    <a:sym typeface="Calibri"/>
                  </a:endParaRPr>
                </a:p>
              </p:txBody>
            </p:sp>
          </p:grpSp>
          <p:sp>
            <p:nvSpPr>
              <p:cNvPr id="6" name="Google Shape;406;p14">
                <a:extLst>
                  <a:ext uri="{FF2B5EF4-FFF2-40B4-BE49-F238E27FC236}">
                    <a16:creationId xmlns:a16="http://schemas.microsoft.com/office/drawing/2014/main" id="{7ED72A74-684B-4A5C-BD5D-6C325452405D}"/>
                  </a:ext>
                </a:extLst>
              </p:cNvPr>
              <p:cNvSpPr/>
              <p:nvPr/>
            </p:nvSpPr>
            <p:spPr>
              <a:xfrm>
                <a:off x="3178627" y="1236699"/>
                <a:ext cx="850328" cy="505010"/>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8" name="Google Shape;408;p14">
                <a:extLst>
                  <a:ext uri="{FF2B5EF4-FFF2-40B4-BE49-F238E27FC236}">
                    <a16:creationId xmlns:a16="http://schemas.microsoft.com/office/drawing/2014/main" id="{268D5EF8-929D-44C0-A177-4EC8441C0870}"/>
                  </a:ext>
                </a:extLst>
              </p:cNvPr>
              <p:cNvSpPr/>
              <p:nvPr/>
            </p:nvSpPr>
            <p:spPr>
              <a:xfrm>
                <a:off x="4879284" y="1236698"/>
                <a:ext cx="850328" cy="50501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 name="Google Shape;409;p14">
                <a:extLst>
                  <a:ext uri="{FF2B5EF4-FFF2-40B4-BE49-F238E27FC236}">
                    <a16:creationId xmlns:a16="http://schemas.microsoft.com/office/drawing/2014/main" id="{E6EE42CA-44D2-4B8C-85DA-7932D2CA2A59}"/>
                  </a:ext>
                </a:extLst>
              </p:cNvPr>
              <p:cNvSpPr/>
              <p:nvPr/>
            </p:nvSpPr>
            <p:spPr>
              <a:xfrm rot="16200000">
                <a:off x="3154628" y="-446817"/>
                <a:ext cx="117316" cy="5101971"/>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2" name="Google Shape;410;p14">
                <a:extLst>
                  <a:ext uri="{FF2B5EF4-FFF2-40B4-BE49-F238E27FC236}">
                    <a16:creationId xmlns:a16="http://schemas.microsoft.com/office/drawing/2014/main" id="{B158257A-7715-4B67-BCFD-BD9548281BFF}"/>
                  </a:ext>
                </a:extLst>
              </p:cNvPr>
              <p:cNvSpPr/>
              <p:nvPr/>
            </p:nvSpPr>
            <p:spPr>
              <a:xfrm rot="5400000">
                <a:off x="2675038" y="-1181560"/>
                <a:ext cx="132401" cy="4276089"/>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408;p14">
                <a:extLst>
                  <a:ext uri="{FF2B5EF4-FFF2-40B4-BE49-F238E27FC236}">
                    <a16:creationId xmlns:a16="http://schemas.microsoft.com/office/drawing/2014/main" id="{7DDC5245-F7B1-4F68-BADE-0E3638E42E9F}"/>
                  </a:ext>
                </a:extLst>
              </p:cNvPr>
              <p:cNvSpPr/>
              <p:nvPr/>
            </p:nvSpPr>
            <p:spPr>
              <a:xfrm>
                <a:off x="5729611" y="1236698"/>
                <a:ext cx="850328"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1" name="Google Shape;408;p14">
                <a:extLst>
                  <a:ext uri="{FF2B5EF4-FFF2-40B4-BE49-F238E27FC236}">
                    <a16:creationId xmlns:a16="http://schemas.microsoft.com/office/drawing/2014/main" id="{F41FF8F1-4330-4BB0-8D9F-154F6AD262F3}"/>
                  </a:ext>
                </a:extLst>
              </p:cNvPr>
              <p:cNvSpPr/>
              <p:nvPr/>
            </p:nvSpPr>
            <p:spPr>
              <a:xfrm>
                <a:off x="6535234" y="1236698"/>
                <a:ext cx="850328"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2" name="Google Shape;408;p14">
                <a:extLst>
                  <a:ext uri="{FF2B5EF4-FFF2-40B4-BE49-F238E27FC236}">
                    <a16:creationId xmlns:a16="http://schemas.microsoft.com/office/drawing/2014/main" id="{0FCAF337-474A-4A57-AB91-74ED075C3545}"/>
                  </a:ext>
                </a:extLst>
              </p:cNvPr>
              <p:cNvSpPr/>
              <p:nvPr/>
            </p:nvSpPr>
            <p:spPr>
              <a:xfrm>
                <a:off x="7356009" y="1236698"/>
                <a:ext cx="850328"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408;p14">
                <a:extLst>
                  <a:ext uri="{FF2B5EF4-FFF2-40B4-BE49-F238E27FC236}">
                    <a16:creationId xmlns:a16="http://schemas.microsoft.com/office/drawing/2014/main" id="{80DBBE1B-AF32-4197-A76B-2DD4090C9CE4}"/>
                  </a:ext>
                </a:extLst>
              </p:cNvPr>
              <p:cNvSpPr/>
              <p:nvPr/>
            </p:nvSpPr>
            <p:spPr>
              <a:xfrm>
                <a:off x="8206337" y="1236698"/>
                <a:ext cx="850328"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 name="Google Shape;412;p14">
                <a:extLst>
                  <a:ext uri="{FF2B5EF4-FFF2-40B4-BE49-F238E27FC236}">
                    <a16:creationId xmlns:a16="http://schemas.microsoft.com/office/drawing/2014/main" id="{FE3E0322-74CD-442A-8DD5-67FCE3C5AC60}"/>
                  </a:ext>
                </a:extLst>
              </p:cNvPr>
              <p:cNvSpPr txBox="1"/>
              <p:nvPr/>
            </p:nvSpPr>
            <p:spPr>
              <a:xfrm>
                <a:off x="2938210" y="2295228"/>
                <a:ext cx="806476"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£36</a:t>
                </a:r>
                <a:endParaRPr dirty="0"/>
              </a:p>
            </p:txBody>
          </p:sp>
          <p:sp>
            <p:nvSpPr>
              <p:cNvPr id="37" name="TextBox 36">
                <a:extLst>
                  <a:ext uri="{FF2B5EF4-FFF2-40B4-BE49-F238E27FC236}">
                    <a16:creationId xmlns:a16="http://schemas.microsoft.com/office/drawing/2014/main" id="{D9728B81-9AD4-437A-83E9-8CE07C600DDD}"/>
                  </a:ext>
                </a:extLst>
              </p:cNvPr>
              <p:cNvSpPr txBox="1"/>
              <p:nvPr/>
            </p:nvSpPr>
            <p:spPr>
              <a:xfrm>
                <a:off x="909271" y="1326486"/>
                <a:ext cx="672427" cy="369332"/>
              </a:xfrm>
              <a:prstGeom prst="rect">
                <a:avLst/>
              </a:prstGeom>
              <a:noFill/>
            </p:spPr>
            <p:txBody>
              <a:bodyPr wrap="square" rtlCol="0">
                <a:spAutoFit/>
              </a:bodyPr>
              <a:lstStyle/>
              <a:p>
                <a:r>
                  <a:rPr lang="en-US" sz="1800" dirty="0"/>
                  <a:t>6</a:t>
                </a:r>
                <a:endParaRPr lang="en-GB" sz="1800" dirty="0"/>
              </a:p>
            </p:txBody>
          </p:sp>
          <p:sp>
            <p:nvSpPr>
              <p:cNvPr id="39" name="TextBox 38">
                <a:extLst>
                  <a:ext uri="{FF2B5EF4-FFF2-40B4-BE49-F238E27FC236}">
                    <a16:creationId xmlns:a16="http://schemas.microsoft.com/office/drawing/2014/main" id="{967A1E26-5350-4748-84BA-1BB3ABE43B74}"/>
                  </a:ext>
                </a:extLst>
              </p:cNvPr>
              <p:cNvSpPr txBox="1"/>
              <p:nvPr/>
            </p:nvSpPr>
            <p:spPr>
              <a:xfrm>
                <a:off x="2400862" y="1304537"/>
                <a:ext cx="672427" cy="369332"/>
              </a:xfrm>
              <a:prstGeom prst="rect">
                <a:avLst/>
              </a:prstGeom>
              <a:noFill/>
            </p:spPr>
            <p:txBody>
              <a:bodyPr wrap="square" rtlCol="0">
                <a:spAutoFit/>
              </a:bodyPr>
              <a:lstStyle/>
              <a:p>
                <a:pPr algn="ctr"/>
                <a:r>
                  <a:rPr lang="en-US" sz="1800" dirty="0"/>
                  <a:t>6</a:t>
                </a:r>
                <a:endParaRPr lang="en-GB" sz="1800" dirty="0"/>
              </a:p>
            </p:txBody>
          </p:sp>
          <p:sp>
            <p:nvSpPr>
              <p:cNvPr id="40" name="TextBox 39">
                <a:extLst>
                  <a:ext uri="{FF2B5EF4-FFF2-40B4-BE49-F238E27FC236}">
                    <a16:creationId xmlns:a16="http://schemas.microsoft.com/office/drawing/2014/main" id="{97BE3574-4CA3-43EE-8C17-0FFAA7A6A72D}"/>
                  </a:ext>
                </a:extLst>
              </p:cNvPr>
              <p:cNvSpPr txBox="1"/>
              <p:nvPr/>
            </p:nvSpPr>
            <p:spPr>
              <a:xfrm>
                <a:off x="3266795" y="1299982"/>
                <a:ext cx="672427" cy="369332"/>
              </a:xfrm>
              <a:prstGeom prst="rect">
                <a:avLst/>
              </a:prstGeom>
              <a:noFill/>
            </p:spPr>
            <p:txBody>
              <a:bodyPr wrap="square" rtlCol="0">
                <a:spAutoFit/>
              </a:bodyPr>
              <a:lstStyle/>
              <a:p>
                <a:pPr algn="ctr"/>
                <a:r>
                  <a:rPr lang="en-US" sz="1800" dirty="0"/>
                  <a:t>6</a:t>
                </a:r>
                <a:endParaRPr lang="en-GB" sz="1800" dirty="0"/>
              </a:p>
            </p:txBody>
          </p:sp>
          <p:sp>
            <p:nvSpPr>
              <p:cNvPr id="41" name="TextBox 40">
                <a:extLst>
                  <a:ext uri="{FF2B5EF4-FFF2-40B4-BE49-F238E27FC236}">
                    <a16:creationId xmlns:a16="http://schemas.microsoft.com/office/drawing/2014/main" id="{A9EE7EEA-3537-4171-9AA8-132E8B8E8DDE}"/>
                  </a:ext>
                </a:extLst>
              </p:cNvPr>
              <p:cNvSpPr txBox="1"/>
              <p:nvPr/>
            </p:nvSpPr>
            <p:spPr>
              <a:xfrm>
                <a:off x="4089613" y="1307704"/>
                <a:ext cx="672427" cy="369332"/>
              </a:xfrm>
              <a:prstGeom prst="rect">
                <a:avLst/>
              </a:prstGeom>
              <a:noFill/>
            </p:spPr>
            <p:txBody>
              <a:bodyPr wrap="square" rtlCol="0">
                <a:spAutoFit/>
              </a:bodyPr>
              <a:lstStyle/>
              <a:p>
                <a:pPr algn="ctr"/>
                <a:r>
                  <a:rPr lang="en-US" sz="1800" dirty="0"/>
                  <a:t>6</a:t>
                </a:r>
                <a:endParaRPr lang="en-GB" sz="1800" dirty="0"/>
              </a:p>
            </p:txBody>
          </p:sp>
          <p:sp>
            <p:nvSpPr>
              <p:cNvPr id="42" name="TextBox 41">
                <a:extLst>
                  <a:ext uri="{FF2B5EF4-FFF2-40B4-BE49-F238E27FC236}">
                    <a16:creationId xmlns:a16="http://schemas.microsoft.com/office/drawing/2014/main" id="{F30EF87F-7CE6-42F8-8B81-0E64E7AE8FB0}"/>
                  </a:ext>
                </a:extLst>
              </p:cNvPr>
              <p:cNvSpPr txBox="1"/>
              <p:nvPr/>
            </p:nvSpPr>
            <p:spPr>
              <a:xfrm>
                <a:off x="4953457" y="1303822"/>
                <a:ext cx="672427" cy="369332"/>
              </a:xfrm>
              <a:prstGeom prst="rect">
                <a:avLst/>
              </a:prstGeom>
              <a:noFill/>
            </p:spPr>
            <p:txBody>
              <a:bodyPr wrap="square" rtlCol="0">
                <a:spAutoFit/>
              </a:bodyPr>
              <a:lstStyle/>
              <a:p>
                <a:pPr algn="ctr"/>
                <a:r>
                  <a:rPr lang="en-US" sz="1800" dirty="0"/>
                  <a:t>6</a:t>
                </a:r>
                <a:endParaRPr lang="en-GB" sz="1800" dirty="0"/>
              </a:p>
            </p:txBody>
          </p:sp>
          <p:sp>
            <p:nvSpPr>
              <p:cNvPr id="43" name="Google Shape;317;p11">
                <a:extLst>
                  <a:ext uri="{FF2B5EF4-FFF2-40B4-BE49-F238E27FC236}">
                    <a16:creationId xmlns:a16="http://schemas.microsoft.com/office/drawing/2014/main" id="{77808152-E068-4631-8209-288AEE9A1C96}"/>
                  </a:ext>
                </a:extLst>
              </p:cNvPr>
              <p:cNvSpPr txBox="1"/>
              <p:nvPr/>
            </p:nvSpPr>
            <p:spPr>
              <a:xfrm>
                <a:off x="2481864" y="280142"/>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44" name="TextBox 43">
                <a:extLst>
                  <a:ext uri="{FF2B5EF4-FFF2-40B4-BE49-F238E27FC236}">
                    <a16:creationId xmlns:a16="http://schemas.microsoft.com/office/drawing/2014/main" id="{1397D321-B2D4-447C-9D11-A86B621F99BE}"/>
                  </a:ext>
                </a:extLst>
              </p:cNvPr>
              <p:cNvSpPr txBox="1"/>
              <p:nvPr/>
            </p:nvSpPr>
            <p:spPr>
              <a:xfrm>
                <a:off x="9357642" y="2236183"/>
                <a:ext cx="2032906" cy="400110"/>
              </a:xfrm>
              <a:prstGeom prst="rect">
                <a:avLst/>
              </a:prstGeom>
              <a:noFill/>
            </p:spPr>
            <p:txBody>
              <a:bodyPr wrap="square" rtlCol="0">
                <a:spAutoFit/>
              </a:bodyPr>
              <a:lstStyle/>
              <a:p>
                <a:r>
                  <a:rPr lang="en-US" sz="2000" dirty="0"/>
                  <a:t>Half is £30</a:t>
                </a:r>
                <a:endParaRPr lang="en-GB" sz="2000" dirty="0"/>
              </a:p>
            </p:txBody>
          </p:sp>
        </p:grpSp>
      </p:grpSp>
      <p:sp>
        <p:nvSpPr>
          <p:cNvPr id="45" name="Google Shape;412;p14">
            <a:extLst>
              <a:ext uri="{FF2B5EF4-FFF2-40B4-BE49-F238E27FC236}">
                <a16:creationId xmlns:a16="http://schemas.microsoft.com/office/drawing/2014/main" id="{97310DE7-E3F7-46DB-A2AB-A88D03137C9F}"/>
              </a:ext>
            </a:extLst>
          </p:cNvPr>
          <p:cNvSpPr txBox="1"/>
          <p:nvPr/>
        </p:nvSpPr>
        <p:spPr>
          <a:xfrm>
            <a:off x="5431336" y="5128052"/>
            <a:ext cx="806476"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£21</a:t>
            </a:r>
            <a:endParaRPr dirty="0"/>
          </a:p>
        </p:txBody>
      </p:sp>
      <p:grpSp>
        <p:nvGrpSpPr>
          <p:cNvPr id="27" name="Group 26">
            <a:extLst>
              <a:ext uri="{FF2B5EF4-FFF2-40B4-BE49-F238E27FC236}">
                <a16:creationId xmlns:a16="http://schemas.microsoft.com/office/drawing/2014/main" id="{7AA970C7-2514-C216-60EA-81E2EF617EA7}"/>
              </a:ext>
            </a:extLst>
          </p:cNvPr>
          <p:cNvGrpSpPr/>
          <p:nvPr/>
        </p:nvGrpSpPr>
        <p:grpSpPr>
          <a:xfrm>
            <a:off x="4341893" y="3306494"/>
            <a:ext cx="7076818" cy="2970445"/>
            <a:chOff x="4973899" y="3277641"/>
            <a:chExt cx="7076818" cy="2970445"/>
          </a:xfrm>
        </p:grpSpPr>
        <p:sp>
          <p:nvSpPr>
            <p:cNvPr id="14" name="Google Shape;385;p14">
              <a:extLst>
                <a:ext uri="{FF2B5EF4-FFF2-40B4-BE49-F238E27FC236}">
                  <a16:creationId xmlns:a16="http://schemas.microsoft.com/office/drawing/2014/main" id="{E6A8F5C8-ECDC-48A0-B555-06E7E1824133}"/>
                </a:ext>
              </a:extLst>
            </p:cNvPr>
            <p:cNvSpPr/>
            <p:nvPr/>
          </p:nvSpPr>
          <p:spPr>
            <a:xfrm rot="5400000" flipH="1">
              <a:off x="5716881" y="4201395"/>
              <a:ext cx="75372" cy="1561335"/>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399;p14">
              <a:extLst>
                <a:ext uri="{FF2B5EF4-FFF2-40B4-BE49-F238E27FC236}">
                  <a16:creationId xmlns:a16="http://schemas.microsoft.com/office/drawing/2014/main" id="{23945163-0BE5-47FB-AE5E-E569A7C60CAE}"/>
                </a:ext>
              </a:extLst>
            </p:cNvPr>
            <p:cNvSpPr/>
            <p:nvPr/>
          </p:nvSpPr>
          <p:spPr>
            <a:xfrm rot="5400000">
              <a:off x="6530610" y="2307918"/>
              <a:ext cx="75375" cy="318879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nvGrpSpPr>
            <p:cNvPr id="58" name="Group 57">
              <a:extLst>
                <a:ext uri="{FF2B5EF4-FFF2-40B4-BE49-F238E27FC236}">
                  <a16:creationId xmlns:a16="http://schemas.microsoft.com/office/drawing/2014/main" id="{58F7B296-9C9F-4E80-8410-0A52D2A5209C}"/>
                </a:ext>
              </a:extLst>
            </p:cNvPr>
            <p:cNvGrpSpPr/>
            <p:nvPr/>
          </p:nvGrpSpPr>
          <p:grpSpPr>
            <a:xfrm>
              <a:off x="4973900" y="4190162"/>
              <a:ext cx="6385122" cy="505012"/>
              <a:chOff x="5103402" y="4641838"/>
              <a:chExt cx="6385122" cy="505012"/>
            </a:xfrm>
          </p:grpSpPr>
          <p:grpSp>
            <p:nvGrpSpPr>
              <p:cNvPr id="16" name="Google Shape;389;p14">
                <a:extLst>
                  <a:ext uri="{FF2B5EF4-FFF2-40B4-BE49-F238E27FC236}">
                    <a16:creationId xmlns:a16="http://schemas.microsoft.com/office/drawing/2014/main" id="{30FDD0A8-AADB-454C-AEC3-7ED7A6878774}"/>
                  </a:ext>
                </a:extLst>
              </p:cNvPr>
              <p:cNvGrpSpPr/>
              <p:nvPr/>
            </p:nvGrpSpPr>
            <p:grpSpPr>
              <a:xfrm>
                <a:off x="5628596" y="4641839"/>
                <a:ext cx="1598163" cy="504056"/>
                <a:chOff x="179512" y="5451672"/>
                <a:chExt cx="1944216" cy="353592"/>
              </a:xfrm>
            </p:grpSpPr>
            <p:sp>
              <p:nvSpPr>
                <p:cNvPr id="23" name="Google Shape;390;p14">
                  <a:extLst>
                    <a:ext uri="{FF2B5EF4-FFF2-40B4-BE49-F238E27FC236}">
                      <a16:creationId xmlns:a16="http://schemas.microsoft.com/office/drawing/2014/main" id="{C5DE9589-62DC-42AF-867F-F5E423BDA539}"/>
                    </a:ext>
                  </a:extLst>
                </p:cNvPr>
                <p:cNvSpPr/>
                <p:nvPr/>
              </p:nvSpPr>
              <p:spPr>
                <a:xfrm>
                  <a:off x="179512" y="5451672"/>
                  <a:ext cx="648072" cy="35359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 name="Google Shape;391;p14">
                  <a:extLst>
                    <a:ext uri="{FF2B5EF4-FFF2-40B4-BE49-F238E27FC236}">
                      <a16:creationId xmlns:a16="http://schemas.microsoft.com/office/drawing/2014/main" id="{A58DA4CA-7481-4F18-B6B0-F9EABA2A93F7}"/>
                    </a:ext>
                  </a:extLst>
                </p:cNvPr>
                <p:cNvSpPr/>
                <p:nvPr/>
              </p:nvSpPr>
              <p:spPr>
                <a:xfrm>
                  <a:off x="827584" y="5451673"/>
                  <a:ext cx="648072" cy="35359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 name="Google Shape;392;p14">
                  <a:extLst>
                    <a:ext uri="{FF2B5EF4-FFF2-40B4-BE49-F238E27FC236}">
                      <a16:creationId xmlns:a16="http://schemas.microsoft.com/office/drawing/2014/main" id="{65EE47E3-2634-4939-AC6A-450A80AF15BD}"/>
                    </a:ext>
                  </a:extLst>
                </p:cNvPr>
                <p:cNvSpPr/>
                <p:nvPr/>
              </p:nvSpPr>
              <p:spPr>
                <a:xfrm>
                  <a:off x="1475656" y="5451673"/>
                  <a:ext cx="648072" cy="35359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7" name="Google Shape;393;p14">
                <a:extLst>
                  <a:ext uri="{FF2B5EF4-FFF2-40B4-BE49-F238E27FC236}">
                    <a16:creationId xmlns:a16="http://schemas.microsoft.com/office/drawing/2014/main" id="{B87ADCA4-DDED-4606-8F4B-BC586B2FB5C1}"/>
                  </a:ext>
                </a:extLst>
              </p:cNvPr>
              <p:cNvSpPr/>
              <p:nvPr/>
            </p:nvSpPr>
            <p:spPr>
              <a:xfrm>
                <a:off x="7226759" y="4641839"/>
                <a:ext cx="53272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8" name="Google Shape;394;p14">
                <a:extLst>
                  <a:ext uri="{FF2B5EF4-FFF2-40B4-BE49-F238E27FC236}">
                    <a16:creationId xmlns:a16="http://schemas.microsoft.com/office/drawing/2014/main" id="{1FA0B86F-5BA6-4E7F-B929-849B7120CDFC}"/>
                  </a:ext>
                </a:extLst>
              </p:cNvPr>
              <p:cNvSpPr/>
              <p:nvPr/>
            </p:nvSpPr>
            <p:spPr>
              <a:xfrm>
                <a:off x="7759480" y="4641840"/>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 name="Google Shape;395;p14">
                <a:extLst>
                  <a:ext uri="{FF2B5EF4-FFF2-40B4-BE49-F238E27FC236}">
                    <a16:creationId xmlns:a16="http://schemas.microsoft.com/office/drawing/2014/main" id="{5961A01E-AE13-4317-8734-27E65B8D1E62}"/>
                  </a:ext>
                </a:extLst>
              </p:cNvPr>
              <p:cNvSpPr/>
              <p:nvPr/>
            </p:nvSpPr>
            <p:spPr>
              <a:xfrm>
                <a:off x="8292200" y="4641839"/>
                <a:ext cx="53272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 name="Google Shape;396;p14">
                <a:extLst>
                  <a:ext uri="{FF2B5EF4-FFF2-40B4-BE49-F238E27FC236}">
                    <a16:creationId xmlns:a16="http://schemas.microsoft.com/office/drawing/2014/main" id="{4497FFCA-CF5F-463A-857A-9F7F745A68C9}"/>
                  </a:ext>
                </a:extLst>
              </p:cNvPr>
              <p:cNvSpPr/>
              <p:nvPr/>
            </p:nvSpPr>
            <p:spPr>
              <a:xfrm>
                <a:off x="8824921" y="4641839"/>
                <a:ext cx="53272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 name="Google Shape;397;p14">
                <a:extLst>
                  <a:ext uri="{FF2B5EF4-FFF2-40B4-BE49-F238E27FC236}">
                    <a16:creationId xmlns:a16="http://schemas.microsoft.com/office/drawing/2014/main" id="{76A13152-CD5A-4F16-88CC-FA88D81A48FE}"/>
                  </a:ext>
                </a:extLst>
              </p:cNvPr>
              <p:cNvSpPr/>
              <p:nvPr/>
            </p:nvSpPr>
            <p:spPr>
              <a:xfrm>
                <a:off x="9357642" y="4641839"/>
                <a:ext cx="53272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 name="Google Shape;398;p14">
                <a:extLst>
                  <a:ext uri="{FF2B5EF4-FFF2-40B4-BE49-F238E27FC236}">
                    <a16:creationId xmlns:a16="http://schemas.microsoft.com/office/drawing/2014/main" id="{BD637B27-0E6D-4BC8-A312-718CC0910DA7}"/>
                  </a:ext>
                </a:extLst>
              </p:cNvPr>
              <p:cNvSpPr/>
              <p:nvPr/>
            </p:nvSpPr>
            <p:spPr>
              <a:xfrm>
                <a:off x="9890362" y="4641840"/>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3" name="Google Shape;398;p14">
                <a:extLst>
                  <a:ext uri="{FF2B5EF4-FFF2-40B4-BE49-F238E27FC236}">
                    <a16:creationId xmlns:a16="http://schemas.microsoft.com/office/drawing/2014/main" id="{D2672533-B108-40AA-8AE8-4CD44C9D20D0}"/>
                  </a:ext>
                </a:extLst>
              </p:cNvPr>
              <p:cNvSpPr/>
              <p:nvPr/>
            </p:nvSpPr>
            <p:spPr>
              <a:xfrm>
                <a:off x="10423083" y="4641839"/>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5" name="Google Shape;398;p14">
                <a:extLst>
                  <a:ext uri="{FF2B5EF4-FFF2-40B4-BE49-F238E27FC236}">
                    <a16:creationId xmlns:a16="http://schemas.microsoft.com/office/drawing/2014/main" id="{1CAEF694-5E5D-4F6C-9ABD-555C4ED5CE84}"/>
                  </a:ext>
                </a:extLst>
              </p:cNvPr>
              <p:cNvSpPr/>
              <p:nvPr/>
            </p:nvSpPr>
            <p:spPr>
              <a:xfrm>
                <a:off x="10955803" y="4641838"/>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6" name="Google Shape;398;p14">
                <a:extLst>
                  <a:ext uri="{FF2B5EF4-FFF2-40B4-BE49-F238E27FC236}">
                    <a16:creationId xmlns:a16="http://schemas.microsoft.com/office/drawing/2014/main" id="{18258EC6-9F32-44A9-9046-59BAEA92E6F7}"/>
                  </a:ext>
                </a:extLst>
              </p:cNvPr>
              <p:cNvSpPr/>
              <p:nvPr/>
            </p:nvSpPr>
            <p:spPr>
              <a:xfrm>
                <a:off x="5103402" y="4641838"/>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48" name="Google Shape;317;p11">
              <a:extLst>
                <a:ext uri="{FF2B5EF4-FFF2-40B4-BE49-F238E27FC236}">
                  <a16:creationId xmlns:a16="http://schemas.microsoft.com/office/drawing/2014/main" id="{A1F93743-5B80-49B1-B3CD-E9EF8E94CCB9}"/>
                </a:ext>
              </a:extLst>
            </p:cNvPr>
            <p:cNvSpPr txBox="1"/>
            <p:nvPr/>
          </p:nvSpPr>
          <p:spPr>
            <a:xfrm>
              <a:off x="6301131" y="3277641"/>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49" name="TextBox 48">
              <a:extLst>
                <a:ext uri="{FF2B5EF4-FFF2-40B4-BE49-F238E27FC236}">
                  <a16:creationId xmlns:a16="http://schemas.microsoft.com/office/drawing/2014/main" id="{11F96D31-709D-4468-BADC-3F8547C8B878}"/>
                </a:ext>
              </a:extLst>
            </p:cNvPr>
            <p:cNvSpPr txBox="1"/>
            <p:nvPr/>
          </p:nvSpPr>
          <p:spPr>
            <a:xfrm>
              <a:off x="5091845" y="4285747"/>
              <a:ext cx="672427" cy="369332"/>
            </a:xfrm>
            <a:prstGeom prst="rect">
              <a:avLst/>
            </a:prstGeom>
            <a:noFill/>
          </p:spPr>
          <p:txBody>
            <a:bodyPr wrap="square" rtlCol="0">
              <a:spAutoFit/>
            </a:bodyPr>
            <a:lstStyle/>
            <a:p>
              <a:r>
                <a:rPr lang="en-US" sz="1800" dirty="0"/>
                <a:t>7</a:t>
              </a:r>
              <a:endParaRPr lang="en-GB" sz="1800" dirty="0"/>
            </a:p>
          </p:txBody>
        </p:sp>
        <p:sp>
          <p:nvSpPr>
            <p:cNvPr id="50" name="TextBox 49">
              <a:extLst>
                <a:ext uri="{FF2B5EF4-FFF2-40B4-BE49-F238E27FC236}">
                  <a16:creationId xmlns:a16="http://schemas.microsoft.com/office/drawing/2014/main" id="{63079F87-DA54-4C3F-8D92-1782B78FC70A}"/>
                </a:ext>
              </a:extLst>
            </p:cNvPr>
            <p:cNvSpPr txBox="1"/>
            <p:nvPr/>
          </p:nvSpPr>
          <p:spPr>
            <a:xfrm>
              <a:off x="5615489" y="4285747"/>
              <a:ext cx="672427" cy="369332"/>
            </a:xfrm>
            <a:prstGeom prst="rect">
              <a:avLst/>
            </a:prstGeom>
            <a:noFill/>
          </p:spPr>
          <p:txBody>
            <a:bodyPr wrap="square" rtlCol="0">
              <a:spAutoFit/>
            </a:bodyPr>
            <a:lstStyle/>
            <a:p>
              <a:r>
                <a:rPr lang="en-US" sz="1800" dirty="0"/>
                <a:t>7</a:t>
              </a:r>
              <a:endParaRPr lang="en-GB" sz="1800" dirty="0"/>
            </a:p>
          </p:txBody>
        </p:sp>
        <p:sp>
          <p:nvSpPr>
            <p:cNvPr id="51" name="TextBox 50">
              <a:extLst>
                <a:ext uri="{FF2B5EF4-FFF2-40B4-BE49-F238E27FC236}">
                  <a16:creationId xmlns:a16="http://schemas.microsoft.com/office/drawing/2014/main" id="{226D9C82-6F11-405E-8DDD-3470E8EFD77D}"/>
                </a:ext>
              </a:extLst>
            </p:cNvPr>
            <p:cNvSpPr txBox="1"/>
            <p:nvPr/>
          </p:nvSpPr>
          <p:spPr>
            <a:xfrm>
              <a:off x="6140606" y="4285747"/>
              <a:ext cx="672427" cy="369332"/>
            </a:xfrm>
            <a:prstGeom prst="rect">
              <a:avLst/>
            </a:prstGeom>
            <a:noFill/>
          </p:spPr>
          <p:txBody>
            <a:bodyPr wrap="square" rtlCol="0">
              <a:spAutoFit/>
            </a:bodyPr>
            <a:lstStyle/>
            <a:p>
              <a:r>
                <a:rPr lang="en-US" sz="1800" dirty="0"/>
                <a:t>7</a:t>
              </a:r>
              <a:endParaRPr lang="en-GB" sz="1800" dirty="0"/>
            </a:p>
          </p:txBody>
        </p:sp>
        <p:sp>
          <p:nvSpPr>
            <p:cNvPr id="52" name="TextBox 51">
              <a:extLst>
                <a:ext uri="{FF2B5EF4-FFF2-40B4-BE49-F238E27FC236}">
                  <a16:creationId xmlns:a16="http://schemas.microsoft.com/office/drawing/2014/main" id="{DCDA8F2A-C832-4899-93C8-A5649A125410}"/>
                </a:ext>
              </a:extLst>
            </p:cNvPr>
            <p:cNvSpPr txBox="1"/>
            <p:nvPr/>
          </p:nvSpPr>
          <p:spPr>
            <a:xfrm>
              <a:off x="10017811" y="5847976"/>
              <a:ext cx="2032906" cy="400110"/>
            </a:xfrm>
            <a:prstGeom prst="rect">
              <a:avLst/>
            </a:prstGeom>
            <a:noFill/>
          </p:spPr>
          <p:txBody>
            <a:bodyPr wrap="square" rtlCol="0">
              <a:spAutoFit/>
            </a:bodyPr>
            <a:lstStyle/>
            <a:p>
              <a:r>
                <a:rPr lang="en-US" sz="2000" dirty="0"/>
                <a:t>Half is £42</a:t>
              </a:r>
              <a:endParaRPr lang="en-GB" sz="2000" dirty="0"/>
            </a:p>
          </p:txBody>
        </p:sp>
      </p:grpSp>
    </p:spTree>
    <p:extLst>
      <p:ext uri="{BB962C8B-B14F-4D97-AF65-F5344CB8AC3E}">
        <p14:creationId xmlns:p14="http://schemas.microsoft.com/office/powerpoint/2010/main" val="373078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4C0A41D-B1CA-27C0-D10A-E75778335408}"/>
              </a:ext>
            </a:extLst>
          </p:cNvPr>
          <p:cNvSpPr>
            <a:spLocks noGrp="1"/>
          </p:cNvSpPr>
          <p:nvPr>
            <p:ph type="title"/>
          </p:nvPr>
        </p:nvSpPr>
        <p:spPr/>
        <p:txBody>
          <a:bodyPr/>
          <a:lstStyle/>
          <a:p>
            <a:r>
              <a:rPr lang="en-GB" dirty="0"/>
              <a:t>Finding half answers 3</a:t>
            </a:r>
          </a:p>
        </p:txBody>
      </p:sp>
      <p:sp>
        <p:nvSpPr>
          <p:cNvPr id="4" name="Google Shape;176;p2">
            <a:extLst>
              <a:ext uri="{FF2B5EF4-FFF2-40B4-BE49-F238E27FC236}">
                <a16:creationId xmlns:a16="http://schemas.microsoft.com/office/drawing/2014/main" id="{633EC1A0-48B3-35D3-7CEE-5C9A769F2742}"/>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14</a:t>
            </a:fld>
            <a:endParaRPr/>
          </a:p>
        </p:txBody>
      </p:sp>
      <p:grpSp>
        <p:nvGrpSpPr>
          <p:cNvPr id="6" name="Group 5">
            <a:extLst>
              <a:ext uri="{FF2B5EF4-FFF2-40B4-BE49-F238E27FC236}">
                <a16:creationId xmlns:a16="http://schemas.microsoft.com/office/drawing/2014/main" id="{DACAAE94-601F-2B4E-A237-3443C581F054}"/>
              </a:ext>
            </a:extLst>
          </p:cNvPr>
          <p:cNvGrpSpPr/>
          <p:nvPr/>
        </p:nvGrpSpPr>
        <p:grpSpPr>
          <a:xfrm>
            <a:off x="1004941" y="1863202"/>
            <a:ext cx="11172608" cy="3847774"/>
            <a:chOff x="1004941" y="1863202"/>
            <a:chExt cx="11172608" cy="3847774"/>
          </a:xfrm>
        </p:grpSpPr>
        <p:sp>
          <p:nvSpPr>
            <p:cNvPr id="14" name="Google Shape;385;p14">
              <a:extLst>
                <a:ext uri="{FF2B5EF4-FFF2-40B4-BE49-F238E27FC236}">
                  <a16:creationId xmlns:a16="http://schemas.microsoft.com/office/drawing/2014/main" id="{E6A8F5C8-ECDC-48A0-B555-06E7E1824133}"/>
                </a:ext>
              </a:extLst>
            </p:cNvPr>
            <p:cNvSpPr/>
            <p:nvPr/>
          </p:nvSpPr>
          <p:spPr>
            <a:xfrm rot="16200000">
              <a:off x="5945131" y="-1306962"/>
              <a:ext cx="198542" cy="10078921"/>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399;p14">
              <a:extLst>
                <a:ext uri="{FF2B5EF4-FFF2-40B4-BE49-F238E27FC236}">
                  <a16:creationId xmlns:a16="http://schemas.microsoft.com/office/drawing/2014/main" id="{23945163-0BE5-47FB-AE5E-E569A7C60CAE}"/>
                </a:ext>
              </a:extLst>
            </p:cNvPr>
            <p:cNvSpPr/>
            <p:nvPr/>
          </p:nvSpPr>
          <p:spPr>
            <a:xfrm rot="5400000">
              <a:off x="3568226" y="-45759"/>
              <a:ext cx="198543" cy="5325113"/>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nvGrpSpPr>
            <p:cNvPr id="5" name="Group 4">
              <a:extLst>
                <a:ext uri="{FF2B5EF4-FFF2-40B4-BE49-F238E27FC236}">
                  <a16:creationId xmlns:a16="http://schemas.microsoft.com/office/drawing/2014/main" id="{4389FD95-B547-1C75-4CD6-DFC48DB3B7E5}"/>
                </a:ext>
              </a:extLst>
            </p:cNvPr>
            <p:cNvGrpSpPr/>
            <p:nvPr/>
          </p:nvGrpSpPr>
          <p:grpSpPr>
            <a:xfrm>
              <a:off x="1010373" y="1863202"/>
              <a:ext cx="11167176" cy="3847774"/>
              <a:chOff x="1010373" y="1863202"/>
              <a:chExt cx="11167176" cy="3847774"/>
            </a:xfrm>
          </p:grpSpPr>
          <p:grpSp>
            <p:nvGrpSpPr>
              <p:cNvPr id="2" name="Group 1">
                <a:extLst>
                  <a:ext uri="{FF2B5EF4-FFF2-40B4-BE49-F238E27FC236}">
                    <a16:creationId xmlns:a16="http://schemas.microsoft.com/office/drawing/2014/main" id="{B642F47E-1FAC-4A44-A513-2A84ACBDB352}"/>
                  </a:ext>
                </a:extLst>
              </p:cNvPr>
              <p:cNvGrpSpPr/>
              <p:nvPr/>
            </p:nvGrpSpPr>
            <p:grpSpPr>
              <a:xfrm>
                <a:off x="1010373" y="2923987"/>
                <a:ext cx="10606210" cy="504058"/>
                <a:chOff x="1010373" y="2923987"/>
                <a:chExt cx="10606210" cy="504058"/>
              </a:xfrm>
            </p:grpSpPr>
            <p:grpSp>
              <p:nvGrpSpPr>
                <p:cNvPr id="16" name="Google Shape;389;p14">
                  <a:extLst>
                    <a:ext uri="{FF2B5EF4-FFF2-40B4-BE49-F238E27FC236}">
                      <a16:creationId xmlns:a16="http://schemas.microsoft.com/office/drawing/2014/main" id="{30FDD0A8-AADB-454C-AEC3-7ED7A6878774}"/>
                    </a:ext>
                  </a:extLst>
                </p:cNvPr>
                <p:cNvGrpSpPr/>
                <p:nvPr/>
              </p:nvGrpSpPr>
              <p:grpSpPr>
                <a:xfrm>
                  <a:off x="1535567" y="2923989"/>
                  <a:ext cx="1598163" cy="504056"/>
                  <a:chOff x="179512" y="5451672"/>
                  <a:chExt cx="1944216" cy="353592"/>
                </a:xfrm>
              </p:grpSpPr>
              <p:sp>
                <p:nvSpPr>
                  <p:cNvPr id="23" name="Google Shape;390;p14">
                    <a:extLst>
                      <a:ext uri="{FF2B5EF4-FFF2-40B4-BE49-F238E27FC236}">
                        <a16:creationId xmlns:a16="http://schemas.microsoft.com/office/drawing/2014/main" id="{C5DE9589-62DC-42AF-867F-F5E423BDA539}"/>
                      </a:ext>
                    </a:extLst>
                  </p:cNvPr>
                  <p:cNvSpPr/>
                  <p:nvPr/>
                </p:nvSpPr>
                <p:spPr>
                  <a:xfrm>
                    <a:off x="179512" y="5451672"/>
                    <a:ext cx="648072" cy="35359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 name="Google Shape;391;p14">
                    <a:extLst>
                      <a:ext uri="{FF2B5EF4-FFF2-40B4-BE49-F238E27FC236}">
                        <a16:creationId xmlns:a16="http://schemas.microsoft.com/office/drawing/2014/main" id="{A58DA4CA-7481-4F18-B6B0-F9EABA2A93F7}"/>
                      </a:ext>
                    </a:extLst>
                  </p:cNvPr>
                  <p:cNvSpPr/>
                  <p:nvPr/>
                </p:nvSpPr>
                <p:spPr>
                  <a:xfrm>
                    <a:off x="827584" y="5451673"/>
                    <a:ext cx="648072" cy="35359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 name="Google Shape;392;p14">
                    <a:extLst>
                      <a:ext uri="{FF2B5EF4-FFF2-40B4-BE49-F238E27FC236}">
                        <a16:creationId xmlns:a16="http://schemas.microsoft.com/office/drawing/2014/main" id="{65EE47E3-2634-4939-AC6A-450A80AF15BD}"/>
                      </a:ext>
                    </a:extLst>
                  </p:cNvPr>
                  <p:cNvSpPr/>
                  <p:nvPr/>
                </p:nvSpPr>
                <p:spPr>
                  <a:xfrm>
                    <a:off x="1475656" y="5451673"/>
                    <a:ext cx="648072" cy="35359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7" name="Google Shape;393;p14">
                  <a:extLst>
                    <a:ext uri="{FF2B5EF4-FFF2-40B4-BE49-F238E27FC236}">
                      <a16:creationId xmlns:a16="http://schemas.microsoft.com/office/drawing/2014/main" id="{B87ADCA4-DDED-4606-8F4B-BC586B2FB5C1}"/>
                    </a:ext>
                  </a:extLst>
                </p:cNvPr>
                <p:cNvSpPr/>
                <p:nvPr/>
              </p:nvSpPr>
              <p:spPr>
                <a:xfrm>
                  <a:off x="3133730" y="2923989"/>
                  <a:ext cx="532721" cy="504053"/>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8" name="Google Shape;394;p14">
                  <a:extLst>
                    <a:ext uri="{FF2B5EF4-FFF2-40B4-BE49-F238E27FC236}">
                      <a16:creationId xmlns:a16="http://schemas.microsoft.com/office/drawing/2014/main" id="{1FA0B86F-5BA6-4E7F-B929-849B7120CDFC}"/>
                    </a:ext>
                  </a:extLst>
                </p:cNvPr>
                <p:cNvSpPr/>
                <p:nvPr/>
              </p:nvSpPr>
              <p:spPr>
                <a:xfrm>
                  <a:off x="3666451" y="2923990"/>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 name="Google Shape;395;p14">
                  <a:extLst>
                    <a:ext uri="{FF2B5EF4-FFF2-40B4-BE49-F238E27FC236}">
                      <a16:creationId xmlns:a16="http://schemas.microsoft.com/office/drawing/2014/main" id="{5961A01E-AE13-4317-8734-27E65B8D1E62}"/>
                    </a:ext>
                  </a:extLst>
                </p:cNvPr>
                <p:cNvSpPr/>
                <p:nvPr/>
              </p:nvSpPr>
              <p:spPr>
                <a:xfrm>
                  <a:off x="4199171" y="2923989"/>
                  <a:ext cx="532721" cy="504053"/>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 name="Google Shape;396;p14">
                  <a:extLst>
                    <a:ext uri="{FF2B5EF4-FFF2-40B4-BE49-F238E27FC236}">
                      <a16:creationId xmlns:a16="http://schemas.microsoft.com/office/drawing/2014/main" id="{4497FFCA-CF5F-463A-857A-9F7F745A68C9}"/>
                    </a:ext>
                  </a:extLst>
                </p:cNvPr>
                <p:cNvSpPr/>
                <p:nvPr/>
              </p:nvSpPr>
              <p:spPr>
                <a:xfrm>
                  <a:off x="4731892" y="2923989"/>
                  <a:ext cx="532721" cy="504053"/>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 name="Google Shape;397;p14">
                  <a:extLst>
                    <a:ext uri="{FF2B5EF4-FFF2-40B4-BE49-F238E27FC236}">
                      <a16:creationId xmlns:a16="http://schemas.microsoft.com/office/drawing/2014/main" id="{76A13152-CD5A-4F16-88CC-FA88D81A48FE}"/>
                    </a:ext>
                  </a:extLst>
                </p:cNvPr>
                <p:cNvSpPr/>
                <p:nvPr/>
              </p:nvSpPr>
              <p:spPr>
                <a:xfrm>
                  <a:off x="5264613" y="2923989"/>
                  <a:ext cx="532721" cy="504053"/>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 name="Google Shape;398;p14">
                  <a:extLst>
                    <a:ext uri="{FF2B5EF4-FFF2-40B4-BE49-F238E27FC236}">
                      <a16:creationId xmlns:a16="http://schemas.microsoft.com/office/drawing/2014/main" id="{BD637B27-0E6D-4BC8-A312-718CC0910DA7}"/>
                    </a:ext>
                  </a:extLst>
                </p:cNvPr>
                <p:cNvSpPr/>
                <p:nvPr/>
              </p:nvSpPr>
              <p:spPr>
                <a:xfrm>
                  <a:off x="5797333" y="2923990"/>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3" name="Google Shape;398;p14">
                  <a:extLst>
                    <a:ext uri="{FF2B5EF4-FFF2-40B4-BE49-F238E27FC236}">
                      <a16:creationId xmlns:a16="http://schemas.microsoft.com/office/drawing/2014/main" id="{D2672533-B108-40AA-8AE8-4CD44C9D20D0}"/>
                    </a:ext>
                  </a:extLst>
                </p:cNvPr>
                <p:cNvSpPr/>
                <p:nvPr/>
              </p:nvSpPr>
              <p:spPr>
                <a:xfrm>
                  <a:off x="6330054" y="2923989"/>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5" name="Google Shape;398;p14">
                  <a:extLst>
                    <a:ext uri="{FF2B5EF4-FFF2-40B4-BE49-F238E27FC236}">
                      <a16:creationId xmlns:a16="http://schemas.microsoft.com/office/drawing/2014/main" id="{1CAEF694-5E5D-4F6C-9ABD-555C4ED5CE84}"/>
                    </a:ext>
                  </a:extLst>
                </p:cNvPr>
                <p:cNvSpPr/>
                <p:nvPr/>
              </p:nvSpPr>
              <p:spPr>
                <a:xfrm>
                  <a:off x="6862774" y="2923988"/>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6" name="Google Shape;398;p14">
                  <a:extLst>
                    <a:ext uri="{FF2B5EF4-FFF2-40B4-BE49-F238E27FC236}">
                      <a16:creationId xmlns:a16="http://schemas.microsoft.com/office/drawing/2014/main" id="{18258EC6-9F32-44A9-9046-59BAEA92E6F7}"/>
                    </a:ext>
                  </a:extLst>
                </p:cNvPr>
                <p:cNvSpPr/>
                <p:nvPr/>
              </p:nvSpPr>
              <p:spPr>
                <a:xfrm>
                  <a:off x="1010373" y="2923988"/>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2" name="Google Shape;398;p14">
                  <a:extLst>
                    <a:ext uri="{FF2B5EF4-FFF2-40B4-BE49-F238E27FC236}">
                      <a16:creationId xmlns:a16="http://schemas.microsoft.com/office/drawing/2014/main" id="{43BE303E-88CF-4A25-BDC4-94CC9D2D84B4}"/>
                    </a:ext>
                  </a:extLst>
                </p:cNvPr>
                <p:cNvSpPr/>
                <p:nvPr/>
              </p:nvSpPr>
              <p:spPr>
                <a:xfrm>
                  <a:off x="7395494" y="2923987"/>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398;p14">
                  <a:extLst>
                    <a:ext uri="{FF2B5EF4-FFF2-40B4-BE49-F238E27FC236}">
                      <a16:creationId xmlns:a16="http://schemas.microsoft.com/office/drawing/2014/main" id="{5C506632-AAA5-407C-8819-534A38C2B8DB}"/>
                    </a:ext>
                  </a:extLst>
                </p:cNvPr>
                <p:cNvSpPr/>
                <p:nvPr/>
              </p:nvSpPr>
              <p:spPr>
                <a:xfrm>
                  <a:off x="7928214" y="2923987"/>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98;p14">
                  <a:extLst>
                    <a:ext uri="{FF2B5EF4-FFF2-40B4-BE49-F238E27FC236}">
                      <a16:creationId xmlns:a16="http://schemas.microsoft.com/office/drawing/2014/main" id="{49B04444-BDA6-4762-9BC9-D870D85A1B9D}"/>
                    </a:ext>
                  </a:extLst>
                </p:cNvPr>
                <p:cNvSpPr/>
                <p:nvPr/>
              </p:nvSpPr>
              <p:spPr>
                <a:xfrm>
                  <a:off x="8460934" y="2923987"/>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 name="Google Shape;398;p14">
                  <a:extLst>
                    <a:ext uri="{FF2B5EF4-FFF2-40B4-BE49-F238E27FC236}">
                      <a16:creationId xmlns:a16="http://schemas.microsoft.com/office/drawing/2014/main" id="{ED51A90F-8322-4BC7-9FBA-E0C3D3682470}"/>
                    </a:ext>
                  </a:extLst>
                </p:cNvPr>
                <p:cNvSpPr/>
                <p:nvPr/>
              </p:nvSpPr>
              <p:spPr>
                <a:xfrm>
                  <a:off x="8986130" y="2923987"/>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0" name="Google Shape;398;p14">
                  <a:extLst>
                    <a:ext uri="{FF2B5EF4-FFF2-40B4-BE49-F238E27FC236}">
                      <a16:creationId xmlns:a16="http://schemas.microsoft.com/office/drawing/2014/main" id="{188DC75C-2BE5-4BF6-890B-3BCBEB791047}"/>
                    </a:ext>
                  </a:extLst>
                </p:cNvPr>
                <p:cNvSpPr/>
                <p:nvPr/>
              </p:nvSpPr>
              <p:spPr>
                <a:xfrm>
                  <a:off x="9511325" y="2923987"/>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1" name="Google Shape;398;p14">
                  <a:extLst>
                    <a:ext uri="{FF2B5EF4-FFF2-40B4-BE49-F238E27FC236}">
                      <a16:creationId xmlns:a16="http://schemas.microsoft.com/office/drawing/2014/main" id="{B27AF92C-4F04-4BC7-87D3-9555306CC145}"/>
                    </a:ext>
                  </a:extLst>
                </p:cNvPr>
                <p:cNvSpPr/>
                <p:nvPr/>
              </p:nvSpPr>
              <p:spPr>
                <a:xfrm>
                  <a:off x="10025946" y="2923987"/>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2" name="Google Shape;398;p14">
                  <a:extLst>
                    <a:ext uri="{FF2B5EF4-FFF2-40B4-BE49-F238E27FC236}">
                      <a16:creationId xmlns:a16="http://schemas.microsoft.com/office/drawing/2014/main" id="{3ACDBB20-387A-4180-A020-73099C86CB3B}"/>
                    </a:ext>
                  </a:extLst>
                </p:cNvPr>
                <p:cNvSpPr/>
                <p:nvPr/>
              </p:nvSpPr>
              <p:spPr>
                <a:xfrm>
                  <a:off x="10551141" y="2923987"/>
                  <a:ext cx="532721" cy="504055"/>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3" name="Google Shape;398;p14">
                  <a:extLst>
                    <a:ext uri="{FF2B5EF4-FFF2-40B4-BE49-F238E27FC236}">
                      <a16:creationId xmlns:a16="http://schemas.microsoft.com/office/drawing/2014/main" id="{9F6A02F1-F615-4BD1-9E90-4A391DCE1D15}"/>
                    </a:ext>
                  </a:extLst>
                </p:cNvPr>
                <p:cNvSpPr/>
                <p:nvPr/>
              </p:nvSpPr>
              <p:spPr>
                <a:xfrm>
                  <a:off x="11083862" y="2923987"/>
                  <a:ext cx="53272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44" name="TextBox 43">
                <a:extLst>
                  <a:ext uri="{FF2B5EF4-FFF2-40B4-BE49-F238E27FC236}">
                    <a16:creationId xmlns:a16="http://schemas.microsoft.com/office/drawing/2014/main" id="{08DDB092-AB28-4185-A476-51C0A8542CBE}"/>
                  </a:ext>
                </a:extLst>
              </p:cNvPr>
              <p:cNvSpPr txBox="1"/>
              <p:nvPr/>
            </p:nvSpPr>
            <p:spPr>
              <a:xfrm>
                <a:off x="10025946" y="5310866"/>
                <a:ext cx="2151603" cy="400110"/>
              </a:xfrm>
              <a:prstGeom prst="rect">
                <a:avLst/>
              </a:prstGeom>
              <a:noFill/>
            </p:spPr>
            <p:txBody>
              <a:bodyPr wrap="square" rtlCol="0">
                <a:spAutoFit/>
              </a:bodyPr>
              <a:lstStyle/>
              <a:p>
                <a:r>
                  <a:rPr lang="en-US" sz="2000" dirty="0"/>
                  <a:t>Half is £20</a:t>
                </a:r>
                <a:endParaRPr lang="en-GB" sz="2000" dirty="0"/>
              </a:p>
            </p:txBody>
          </p:sp>
          <p:sp>
            <p:nvSpPr>
              <p:cNvPr id="45" name="Google Shape;412;p14">
                <a:extLst>
                  <a:ext uri="{FF2B5EF4-FFF2-40B4-BE49-F238E27FC236}">
                    <a16:creationId xmlns:a16="http://schemas.microsoft.com/office/drawing/2014/main" id="{96765BA6-17F8-47A5-BADB-874563FCEFDC}"/>
                  </a:ext>
                </a:extLst>
              </p:cNvPr>
              <p:cNvSpPr txBox="1"/>
              <p:nvPr/>
            </p:nvSpPr>
            <p:spPr>
              <a:xfrm>
                <a:off x="5670836" y="3962874"/>
                <a:ext cx="850328"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£38</a:t>
                </a:r>
                <a:endParaRPr dirty="0"/>
              </a:p>
            </p:txBody>
          </p:sp>
          <p:sp>
            <p:nvSpPr>
              <p:cNvPr id="47" name="TextBox 46">
                <a:extLst>
                  <a:ext uri="{FF2B5EF4-FFF2-40B4-BE49-F238E27FC236}">
                    <a16:creationId xmlns:a16="http://schemas.microsoft.com/office/drawing/2014/main" id="{D7819124-05C3-438D-B058-9EA70C48D240}"/>
                  </a:ext>
                </a:extLst>
              </p:cNvPr>
              <p:cNvSpPr txBox="1"/>
              <p:nvPr/>
            </p:nvSpPr>
            <p:spPr>
              <a:xfrm>
                <a:off x="1108138" y="2999553"/>
                <a:ext cx="672427" cy="369332"/>
              </a:xfrm>
              <a:prstGeom prst="rect">
                <a:avLst/>
              </a:prstGeom>
              <a:noFill/>
            </p:spPr>
            <p:txBody>
              <a:bodyPr wrap="square" rtlCol="0">
                <a:spAutoFit/>
              </a:bodyPr>
              <a:lstStyle/>
              <a:p>
                <a:r>
                  <a:rPr lang="en-US" sz="1800" dirty="0"/>
                  <a:t>2</a:t>
                </a:r>
                <a:endParaRPr lang="en-GB" sz="1800" dirty="0"/>
              </a:p>
            </p:txBody>
          </p:sp>
          <p:sp>
            <p:nvSpPr>
              <p:cNvPr id="49" name="TextBox 48">
                <a:extLst>
                  <a:ext uri="{FF2B5EF4-FFF2-40B4-BE49-F238E27FC236}">
                    <a16:creationId xmlns:a16="http://schemas.microsoft.com/office/drawing/2014/main" id="{32B39A8A-BAB2-4429-99BF-2DC477B5DF9B}"/>
                  </a:ext>
                </a:extLst>
              </p:cNvPr>
              <p:cNvSpPr txBox="1"/>
              <p:nvPr/>
            </p:nvSpPr>
            <p:spPr>
              <a:xfrm>
                <a:off x="1612039" y="2999553"/>
                <a:ext cx="396448" cy="369332"/>
              </a:xfrm>
              <a:prstGeom prst="rect">
                <a:avLst/>
              </a:prstGeom>
              <a:noFill/>
            </p:spPr>
            <p:txBody>
              <a:bodyPr wrap="square" rtlCol="0">
                <a:spAutoFit/>
              </a:bodyPr>
              <a:lstStyle/>
              <a:p>
                <a:pPr algn="ctr"/>
                <a:r>
                  <a:rPr lang="en-US" sz="1800" dirty="0"/>
                  <a:t>2</a:t>
                </a:r>
                <a:endParaRPr lang="en-GB" sz="1800" dirty="0"/>
              </a:p>
            </p:txBody>
          </p:sp>
          <p:sp>
            <p:nvSpPr>
              <p:cNvPr id="50" name="TextBox 49">
                <a:extLst>
                  <a:ext uri="{FF2B5EF4-FFF2-40B4-BE49-F238E27FC236}">
                    <a16:creationId xmlns:a16="http://schemas.microsoft.com/office/drawing/2014/main" id="{A92826A1-AD06-45D0-9D76-69488301B556}"/>
                  </a:ext>
                </a:extLst>
              </p:cNvPr>
              <p:cNvSpPr txBox="1"/>
              <p:nvPr/>
            </p:nvSpPr>
            <p:spPr>
              <a:xfrm>
                <a:off x="2147955" y="2999553"/>
                <a:ext cx="393252" cy="369332"/>
              </a:xfrm>
              <a:prstGeom prst="rect">
                <a:avLst/>
              </a:prstGeom>
              <a:noFill/>
            </p:spPr>
            <p:txBody>
              <a:bodyPr wrap="square" rtlCol="0">
                <a:spAutoFit/>
              </a:bodyPr>
              <a:lstStyle/>
              <a:p>
                <a:pPr algn="ctr"/>
                <a:r>
                  <a:rPr lang="en-US" sz="1800" dirty="0"/>
                  <a:t>2</a:t>
                </a:r>
                <a:endParaRPr lang="en-GB" sz="1800" dirty="0"/>
              </a:p>
            </p:txBody>
          </p:sp>
          <p:sp>
            <p:nvSpPr>
              <p:cNvPr id="51" name="TextBox 50">
                <a:extLst>
                  <a:ext uri="{FF2B5EF4-FFF2-40B4-BE49-F238E27FC236}">
                    <a16:creationId xmlns:a16="http://schemas.microsoft.com/office/drawing/2014/main" id="{378EDBF5-2557-453B-B839-8C700E201701}"/>
                  </a:ext>
                </a:extLst>
              </p:cNvPr>
              <p:cNvSpPr txBox="1"/>
              <p:nvPr/>
            </p:nvSpPr>
            <p:spPr>
              <a:xfrm>
                <a:off x="2688448" y="2989982"/>
                <a:ext cx="375153" cy="369332"/>
              </a:xfrm>
              <a:prstGeom prst="rect">
                <a:avLst/>
              </a:prstGeom>
              <a:noFill/>
            </p:spPr>
            <p:txBody>
              <a:bodyPr wrap="square" rtlCol="0">
                <a:spAutoFit/>
              </a:bodyPr>
              <a:lstStyle/>
              <a:p>
                <a:pPr algn="ctr"/>
                <a:r>
                  <a:rPr lang="en-US" sz="1800" dirty="0"/>
                  <a:t>2</a:t>
                </a:r>
                <a:endParaRPr lang="en-GB" sz="1800" dirty="0"/>
              </a:p>
            </p:txBody>
          </p:sp>
          <p:sp>
            <p:nvSpPr>
              <p:cNvPr id="52" name="TextBox 51">
                <a:extLst>
                  <a:ext uri="{FF2B5EF4-FFF2-40B4-BE49-F238E27FC236}">
                    <a16:creationId xmlns:a16="http://schemas.microsoft.com/office/drawing/2014/main" id="{F5CE001B-B3ED-4E36-BDF9-AC9C6E6D5507}"/>
                  </a:ext>
                </a:extLst>
              </p:cNvPr>
              <p:cNvSpPr txBox="1"/>
              <p:nvPr/>
            </p:nvSpPr>
            <p:spPr>
              <a:xfrm>
                <a:off x="3240043" y="2999553"/>
                <a:ext cx="672427" cy="369332"/>
              </a:xfrm>
              <a:prstGeom prst="rect">
                <a:avLst/>
              </a:prstGeom>
              <a:noFill/>
            </p:spPr>
            <p:txBody>
              <a:bodyPr wrap="square" rtlCol="0">
                <a:spAutoFit/>
              </a:bodyPr>
              <a:lstStyle/>
              <a:p>
                <a:r>
                  <a:rPr lang="en-US" sz="1800" dirty="0"/>
                  <a:t>2</a:t>
                </a:r>
                <a:endParaRPr lang="en-GB" sz="1800" dirty="0"/>
              </a:p>
            </p:txBody>
          </p:sp>
          <p:sp>
            <p:nvSpPr>
              <p:cNvPr id="54" name="TextBox 53">
                <a:extLst>
                  <a:ext uri="{FF2B5EF4-FFF2-40B4-BE49-F238E27FC236}">
                    <a16:creationId xmlns:a16="http://schemas.microsoft.com/office/drawing/2014/main" id="{6DBD5438-5FC0-4451-94FE-E61D75C091D6}"/>
                  </a:ext>
                </a:extLst>
              </p:cNvPr>
              <p:cNvSpPr txBox="1"/>
              <p:nvPr/>
            </p:nvSpPr>
            <p:spPr>
              <a:xfrm>
                <a:off x="3750447" y="2999553"/>
                <a:ext cx="384206" cy="369332"/>
              </a:xfrm>
              <a:prstGeom prst="rect">
                <a:avLst/>
              </a:prstGeom>
              <a:noFill/>
            </p:spPr>
            <p:txBody>
              <a:bodyPr wrap="square" rtlCol="0">
                <a:spAutoFit/>
              </a:bodyPr>
              <a:lstStyle/>
              <a:p>
                <a:pPr algn="ctr"/>
                <a:r>
                  <a:rPr lang="en-US" sz="1800" dirty="0"/>
                  <a:t>2</a:t>
                </a:r>
                <a:endParaRPr lang="en-GB" sz="1800" dirty="0"/>
              </a:p>
            </p:txBody>
          </p:sp>
          <p:sp>
            <p:nvSpPr>
              <p:cNvPr id="57" name="TextBox 56">
                <a:extLst>
                  <a:ext uri="{FF2B5EF4-FFF2-40B4-BE49-F238E27FC236}">
                    <a16:creationId xmlns:a16="http://schemas.microsoft.com/office/drawing/2014/main" id="{5C2A8DC2-7ECE-44FA-9399-05803142B827}"/>
                  </a:ext>
                </a:extLst>
              </p:cNvPr>
              <p:cNvSpPr txBox="1"/>
              <p:nvPr/>
            </p:nvSpPr>
            <p:spPr>
              <a:xfrm>
                <a:off x="4329590" y="2999553"/>
                <a:ext cx="672427" cy="369332"/>
              </a:xfrm>
              <a:prstGeom prst="rect">
                <a:avLst/>
              </a:prstGeom>
              <a:noFill/>
            </p:spPr>
            <p:txBody>
              <a:bodyPr wrap="square" rtlCol="0">
                <a:spAutoFit/>
              </a:bodyPr>
              <a:lstStyle/>
              <a:p>
                <a:r>
                  <a:rPr lang="en-US" sz="1800" dirty="0"/>
                  <a:t>2</a:t>
                </a:r>
                <a:endParaRPr lang="en-GB" sz="1800" dirty="0"/>
              </a:p>
            </p:txBody>
          </p:sp>
          <p:sp>
            <p:nvSpPr>
              <p:cNvPr id="59" name="TextBox 58">
                <a:extLst>
                  <a:ext uri="{FF2B5EF4-FFF2-40B4-BE49-F238E27FC236}">
                    <a16:creationId xmlns:a16="http://schemas.microsoft.com/office/drawing/2014/main" id="{F3D7765C-08C4-4DF4-99FC-2E2444617336}"/>
                  </a:ext>
                </a:extLst>
              </p:cNvPr>
              <p:cNvSpPr txBox="1"/>
              <p:nvPr/>
            </p:nvSpPr>
            <p:spPr>
              <a:xfrm>
                <a:off x="4804195" y="2997232"/>
                <a:ext cx="400614" cy="366217"/>
              </a:xfrm>
              <a:prstGeom prst="rect">
                <a:avLst/>
              </a:prstGeom>
              <a:noFill/>
            </p:spPr>
            <p:txBody>
              <a:bodyPr wrap="square" rtlCol="0">
                <a:spAutoFit/>
              </a:bodyPr>
              <a:lstStyle/>
              <a:p>
                <a:pPr algn="ctr"/>
                <a:r>
                  <a:rPr lang="en-US" sz="1800" dirty="0"/>
                  <a:t>2</a:t>
                </a:r>
                <a:endParaRPr lang="en-GB" sz="1800" dirty="0"/>
              </a:p>
            </p:txBody>
          </p:sp>
          <p:sp>
            <p:nvSpPr>
              <p:cNvPr id="60" name="TextBox 59">
                <a:extLst>
                  <a:ext uri="{FF2B5EF4-FFF2-40B4-BE49-F238E27FC236}">
                    <a16:creationId xmlns:a16="http://schemas.microsoft.com/office/drawing/2014/main" id="{0386DEFB-FEB1-4E20-8AF9-96C122D96589}"/>
                  </a:ext>
                </a:extLst>
              </p:cNvPr>
              <p:cNvSpPr txBox="1"/>
              <p:nvPr/>
            </p:nvSpPr>
            <p:spPr>
              <a:xfrm>
                <a:off x="5334940" y="2989982"/>
                <a:ext cx="392065" cy="369332"/>
              </a:xfrm>
              <a:prstGeom prst="rect">
                <a:avLst/>
              </a:prstGeom>
              <a:noFill/>
            </p:spPr>
            <p:txBody>
              <a:bodyPr wrap="square" rtlCol="0">
                <a:spAutoFit/>
              </a:bodyPr>
              <a:lstStyle/>
              <a:p>
                <a:pPr algn="ctr"/>
                <a:r>
                  <a:rPr lang="en-US" sz="1800" dirty="0"/>
                  <a:t>2</a:t>
                </a:r>
                <a:endParaRPr lang="en-GB" sz="1800" dirty="0"/>
              </a:p>
            </p:txBody>
          </p:sp>
          <p:sp>
            <p:nvSpPr>
              <p:cNvPr id="61" name="TextBox 60">
                <a:extLst>
                  <a:ext uri="{FF2B5EF4-FFF2-40B4-BE49-F238E27FC236}">
                    <a16:creationId xmlns:a16="http://schemas.microsoft.com/office/drawing/2014/main" id="{DFD4503C-7EFB-462C-97B2-7FC51D5E6271}"/>
                  </a:ext>
                </a:extLst>
              </p:cNvPr>
              <p:cNvSpPr txBox="1"/>
              <p:nvPr/>
            </p:nvSpPr>
            <p:spPr>
              <a:xfrm>
                <a:off x="5873803" y="2999553"/>
                <a:ext cx="385922" cy="369332"/>
              </a:xfrm>
              <a:prstGeom prst="rect">
                <a:avLst/>
              </a:prstGeom>
              <a:noFill/>
            </p:spPr>
            <p:txBody>
              <a:bodyPr wrap="square" rtlCol="0">
                <a:spAutoFit/>
              </a:bodyPr>
              <a:lstStyle/>
              <a:p>
                <a:pPr algn="ctr"/>
                <a:r>
                  <a:rPr lang="en-US" sz="1800" dirty="0"/>
                  <a:t>2</a:t>
                </a:r>
                <a:endParaRPr lang="en-GB" sz="1800" dirty="0"/>
              </a:p>
            </p:txBody>
          </p:sp>
          <p:sp>
            <p:nvSpPr>
              <p:cNvPr id="62" name="TextBox 61">
                <a:extLst>
                  <a:ext uri="{FF2B5EF4-FFF2-40B4-BE49-F238E27FC236}">
                    <a16:creationId xmlns:a16="http://schemas.microsoft.com/office/drawing/2014/main" id="{C28E624C-7FE9-474F-9CD4-1EDAFE2BBFAE}"/>
                  </a:ext>
                </a:extLst>
              </p:cNvPr>
              <p:cNvSpPr txBox="1"/>
              <p:nvPr/>
            </p:nvSpPr>
            <p:spPr>
              <a:xfrm>
                <a:off x="6377021" y="2997232"/>
                <a:ext cx="411906" cy="369332"/>
              </a:xfrm>
              <a:prstGeom prst="rect">
                <a:avLst/>
              </a:prstGeom>
              <a:noFill/>
            </p:spPr>
            <p:txBody>
              <a:bodyPr wrap="square" rtlCol="0">
                <a:spAutoFit/>
              </a:bodyPr>
              <a:lstStyle/>
              <a:p>
                <a:pPr algn="ctr"/>
                <a:r>
                  <a:rPr lang="en-US" sz="1800" dirty="0"/>
                  <a:t>2</a:t>
                </a:r>
                <a:endParaRPr lang="en-GB" sz="1800" dirty="0"/>
              </a:p>
            </p:txBody>
          </p:sp>
          <p:sp>
            <p:nvSpPr>
              <p:cNvPr id="63" name="TextBox 62">
                <a:extLst>
                  <a:ext uri="{FF2B5EF4-FFF2-40B4-BE49-F238E27FC236}">
                    <a16:creationId xmlns:a16="http://schemas.microsoft.com/office/drawing/2014/main" id="{F0A45D4F-DB7A-4CB2-BB93-FC8C297D3C32}"/>
                  </a:ext>
                </a:extLst>
              </p:cNvPr>
              <p:cNvSpPr txBox="1"/>
              <p:nvPr/>
            </p:nvSpPr>
            <p:spPr>
              <a:xfrm>
                <a:off x="6937443" y="3000503"/>
                <a:ext cx="384203" cy="369332"/>
              </a:xfrm>
              <a:prstGeom prst="rect">
                <a:avLst/>
              </a:prstGeom>
              <a:noFill/>
            </p:spPr>
            <p:txBody>
              <a:bodyPr wrap="square" rtlCol="0">
                <a:spAutoFit/>
              </a:bodyPr>
              <a:lstStyle/>
              <a:p>
                <a:pPr algn="ctr"/>
                <a:r>
                  <a:rPr lang="en-US" sz="1800" dirty="0"/>
                  <a:t>2</a:t>
                </a:r>
                <a:endParaRPr lang="en-GB" sz="1800" dirty="0"/>
              </a:p>
            </p:txBody>
          </p:sp>
          <p:sp>
            <p:nvSpPr>
              <p:cNvPr id="64" name="TextBox 63">
                <a:extLst>
                  <a:ext uri="{FF2B5EF4-FFF2-40B4-BE49-F238E27FC236}">
                    <a16:creationId xmlns:a16="http://schemas.microsoft.com/office/drawing/2014/main" id="{752D8D82-7E00-4B37-99EC-07EE0EECAC88}"/>
                  </a:ext>
                </a:extLst>
              </p:cNvPr>
              <p:cNvSpPr txBox="1"/>
              <p:nvPr/>
            </p:nvSpPr>
            <p:spPr>
              <a:xfrm>
                <a:off x="7461110" y="2976637"/>
                <a:ext cx="393255" cy="369332"/>
              </a:xfrm>
              <a:prstGeom prst="rect">
                <a:avLst/>
              </a:prstGeom>
              <a:noFill/>
            </p:spPr>
            <p:txBody>
              <a:bodyPr wrap="square" rtlCol="0">
                <a:spAutoFit/>
              </a:bodyPr>
              <a:lstStyle/>
              <a:p>
                <a:pPr algn="ctr"/>
                <a:r>
                  <a:rPr lang="en-US" sz="1800" dirty="0"/>
                  <a:t>2</a:t>
                </a:r>
                <a:endParaRPr lang="en-GB" sz="1800" dirty="0"/>
              </a:p>
            </p:txBody>
          </p:sp>
          <p:sp>
            <p:nvSpPr>
              <p:cNvPr id="65" name="TextBox 64">
                <a:extLst>
                  <a:ext uri="{FF2B5EF4-FFF2-40B4-BE49-F238E27FC236}">
                    <a16:creationId xmlns:a16="http://schemas.microsoft.com/office/drawing/2014/main" id="{FEBAAE30-03AA-43D1-9962-3B58CDB8F5DB}"/>
                  </a:ext>
                </a:extLst>
              </p:cNvPr>
              <p:cNvSpPr txBox="1"/>
              <p:nvPr/>
            </p:nvSpPr>
            <p:spPr>
              <a:xfrm>
                <a:off x="7996567" y="2989982"/>
                <a:ext cx="400782" cy="369332"/>
              </a:xfrm>
              <a:prstGeom prst="rect">
                <a:avLst/>
              </a:prstGeom>
              <a:noFill/>
            </p:spPr>
            <p:txBody>
              <a:bodyPr wrap="square" rtlCol="0">
                <a:spAutoFit/>
              </a:bodyPr>
              <a:lstStyle/>
              <a:p>
                <a:pPr algn="ctr"/>
                <a:r>
                  <a:rPr lang="en-US" sz="1800" dirty="0"/>
                  <a:t>2</a:t>
                </a:r>
                <a:endParaRPr lang="en-GB" sz="1800" dirty="0"/>
              </a:p>
            </p:txBody>
          </p:sp>
          <p:sp>
            <p:nvSpPr>
              <p:cNvPr id="66" name="TextBox 65">
                <a:extLst>
                  <a:ext uri="{FF2B5EF4-FFF2-40B4-BE49-F238E27FC236}">
                    <a16:creationId xmlns:a16="http://schemas.microsoft.com/office/drawing/2014/main" id="{F854E777-8B84-4BAD-ACDE-559817922D9C}"/>
                  </a:ext>
                </a:extLst>
              </p:cNvPr>
              <p:cNvSpPr txBox="1"/>
              <p:nvPr/>
            </p:nvSpPr>
            <p:spPr>
              <a:xfrm>
                <a:off x="8531988" y="2976637"/>
                <a:ext cx="392521" cy="369332"/>
              </a:xfrm>
              <a:prstGeom prst="rect">
                <a:avLst/>
              </a:prstGeom>
              <a:noFill/>
            </p:spPr>
            <p:txBody>
              <a:bodyPr wrap="square" rtlCol="0">
                <a:spAutoFit/>
              </a:bodyPr>
              <a:lstStyle/>
              <a:p>
                <a:pPr algn="ctr"/>
                <a:r>
                  <a:rPr lang="en-US" sz="1800" dirty="0"/>
                  <a:t>2</a:t>
                </a:r>
                <a:endParaRPr lang="en-GB" sz="1800" dirty="0"/>
              </a:p>
            </p:txBody>
          </p:sp>
          <p:sp>
            <p:nvSpPr>
              <p:cNvPr id="67" name="TextBox 66">
                <a:extLst>
                  <a:ext uri="{FF2B5EF4-FFF2-40B4-BE49-F238E27FC236}">
                    <a16:creationId xmlns:a16="http://schemas.microsoft.com/office/drawing/2014/main" id="{6C0CC098-4244-44DC-9B6F-ED040F67ED58}"/>
                  </a:ext>
                </a:extLst>
              </p:cNvPr>
              <p:cNvSpPr txBox="1"/>
              <p:nvPr/>
            </p:nvSpPr>
            <p:spPr>
              <a:xfrm>
                <a:off x="9099971" y="2977777"/>
                <a:ext cx="672427" cy="369332"/>
              </a:xfrm>
              <a:prstGeom prst="rect">
                <a:avLst/>
              </a:prstGeom>
              <a:noFill/>
            </p:spPr>
            <p:txBody>
              <a:bodyPr wrap="square" rtlCol="0">
                <a:spAutoFit/>
              </a:bodyPr>
              <a:lstStyle/>
              <a:p>
                <a:r>
                  <a:rPr lang="en-US" sz="1800" dirty="0"/>
                  <a:t>2</a:t>
                </a:r>
                <a:endParaRPr lang="en-GB" sz="1800" dirty="0"/>
              </a:p>
            </p:txBody>
          </p:sp>
          <p:sp>
            <p:nvSpPr>
              <p:cNvPr id="68" name="TextBox 67">
                <a:extLst>
                  <a:ext uri="{FF2B5EF4-FFF2-40B4-BE49-F238E27FC236}">
                    <a16:creationId xmlns:a16="http://schemas.microsoft.com/office/drawing/2014/main" id="{539F879A-5295-4841-A57C-849E0D7F31FD}"/>
                  </a:ext>
                </a:extLst>
              </p:cNvPr>
              <p:cNvSpPr txBox="1"/>
              <p:nvPr/>
            </p:nvSpPr>
            <p:spPr>
              <a:xfrm>
                <a:off x="9619946" y="2977777"/>
                <a:ext cx="672427" cy="369332"/>
              </a:xfrm>
              <a:prstGeom prst="rect">
                <a:avLst/>
              </a:prstGeom>
              <a:noFill/>
            </p:spPr>
            <p:txBody>
              <a:bodyPr wrap="square" rtlCol="0">
                <a:spAutoFit/>
              </a:bodyPr>
              <a:lstStyle/>
              <a:p>
                <a:r>
                  <a:rPr lang="en-US" sz="1800" dirty="0"/>
                  <a:t>2</a:t>
                </a:r>
                <a:endParaRPr lang="en-GB" sz="1800" dirty="0"/>
              </a:p>
            </p:txBody>
          </p:sp>
          <p:sp>
            <p:nvSpPr>
              <p:cNvPr id="69" name="TextBox 68">
                <a:extLst>
                  <a:ext uri="{FF2B5EF4-FFF2-40B4-BE49-F238E27FC236}">
                    <a16:creationId xmlns:a16="http://schemas.microsoft.com/office/drawing/2014/main" id="{9D13AB52-3527-43BF-9518-E158400B62AB}"/>
                  </a:ext>
                </a:extLst>
              </p:cNvPr>
              <p:cNvSpPr txBox="1"/>
              <p:nvPr/>
            </p:nvSpPr>
            <p:spPr>
              <a:xfrm>
                <a:off x="10113833" y="2999553"/>
                <a:ext cx="404136" cy="369332"/>
              </a:xfrm>
              <a:prstGeom prst="rect">
                <a:avLst/>
              </a:prstGeom>
              <a:noFill/>
            </p:spPr>
            <p:txBody>
              <a:bodyPr wrap="square" rtlCol="0">
                <a:spAutoFit/>
              </a:bodyPr>
              <a:lstStyle/>
              <a:p>
                <a:pPr algn="ctr"/>
                <a:r>
                  <a:rPr lang="en-US" sz="1800" dirty="0"/>
                  <a:t>2</a:t>
                </a:r>
                <a:endParaRPr lang="en-GB" sz="1800" dirty="0"/>
              </a:p>
            </p:txBody>
          </p:sp>
          <p:sp>
            <p:nvSpPr>
              <p:cNvPr id="70" name="TextBox 69">
                <a:extLst>
                  <a:ext uri="{FF2B5EF4-FFF2-40B4-BE49-F238E27FC236}">
                    <a16:creationId xmlns:a16="http://schemas.microsoft.com/office/drawing/2014/main" id="{50849334-8C31-4367-93D8-7568B5B0269B}"/>
                  </a:ext>
                </a:extLst>
              </p:cNvPr>
              <p:cNvSpPr txBox="1"/>
              <p:nvPr/>
            </p:nvSpPr>
            <p:spPr>
              <a:xfrm>
                <a:off x="10628454" y="2979300"/>
                <a:ext cx="384975" cy="369332"/>
              </a:xfrm>
              <a:prstGeom prst="rect">
                <a:avLst/>
              </a:prstGeom>
              <a:noFill/>
            </p:spPr>
            <p:txBody>
              <a:bodyPr wrap="square" rtlCol="0">
                <a:spAutoFit/>
              </a:bodyPr>
              <a:lstStyle/>
              <a:p>
                <a:pPr algn="ctr"/>
                <a:r>
                  <a:rPr lang="en-US" sz="1800" dirty="0"/>
                  <a:t>2</a:t>
                </a:r>
                <a:endParaRPr lang="en-GB" sz="1800" dirty="0"/>
              </a:p>
            </p:txBody>
          </p:sp>
          <p:sp>
            <p:nvSpPr>
              <p:cNvPr id="71" name="Google Shape;317;p11">
                <a:extLst>
                  <a:ext uri="{FF2B5EF4-FFF2-40B4-BE49-F238E27FC236}">
                    <a16:creationId xmlns:a16="http://schemas.microsoft.com/office/drawing/2014/main" id="{A908FD8C-A9D8-47B8-9C33-4A7B84D6CDB8}"/>
                  </a:ext>
                </a:extLst>
              </p:cNvPr>
              <p:cNvSpPr txBox="1"/>
              <p:nvPr/>
            </p:nvSpPr>
            <p:spPr>
              <a:xfrm>
                <a:off x="3366756" y="1863202"/>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grpSp>
      </p:grpSp>
    </p:spTree>
    <p:extLst>
      <p:ext uri="{BB962C8B-B14F-4D97-AF65-F5344CB8AC3E}">
        <p14:creationId xmlns:p14="http://schemas.microsoft.com/office/powerpoint/2010/main" val="135096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9" name="Title 8">
            <a:extLst>
              <a:ext uri="{FF2B5EF4-FFF2-40B4-BE49-F238E27FC236}">
                <a16:creationId xmlns:a16="http://schemas.microsoft.com/office/drawing/2014/main" id="{807887AD-BC32-A29C-5FF8-31943FD60E4E}"/>
              </a:ext>
            </a:extLst>
          </p:cNvPr>
          <p:cNvSpPr>
            <a:spLocks noGrp="1"/>
          </p:cNvSpPr>
          <p:nvPr>
            <p:ph type="title"/>
          </p:nvPr>
        </p:nvSpPr>
        <p:spPr/>
        <p:txBody>
          <a:bodyPr/>
          <a:lstStyle/>
          <a:p>
            <a:r>
              <a:rPr lang="en-GB" dirty="0"/>
              <a:t>      Make your own problems</a:t>
            </a:r>
          </a:p>
        </p:txBody>
      </p:sp>
      <p:sp>
        <p:nvSpPr>
          <p:cNvPr id="2" name="Google Shape;176;p2">
            <a:extLst>
              <a:ext uri="{FF2B5EF4-FFF2-40B4-BE49-F238E27FC236}">
                <a16:creationId xmlns:a16="http://schemas.microsoft.com/office/drawing/2014/main" id="{D21E00A9-84DA-68F4-B85A-37190B16DDFD}"/>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15</a:t>
            </a:fld>
            <a:endParaRPr/>
          </a:p>
        </p:txBody>
      </p:sp>
      <p:sp>
        <p:nvSpPr>
          <p:cNvPr id="373" name="Google Shape;373;p14"/>
          <p:cNvSpPr/>
          <p:nvPr/>
        </p:nvSpPr>
        <p:spPr>
          <a:xfrm rot="10800000" flipH="1">
            <a:off x="-27606" y="-17453"/>
            <a:ext cx="2091590" cy="1923564"/>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4" name="Google Shape;374;p14"/>
          <p:cNvSpPr txBox="1"/>
          <p:nvPr/>
        </p:nvSpPr>
        <p:spPr>
          <a:xfrm>
            <a:off x="10562" y="112166"/>
            <a:ext cx="1082193" cy="758996"/>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lt1"/>
                </a:solidFill>
                <a:latin typeface="Arial"/>
                <a:ea typeface="Arial"/>
                <a:cs typeface="Arial"/>
                <a:sym typeface="Arial"/>
              </a:rPr>
              <a:t>YOUR </a:t>
            </a:r>
            <a:endParaRPr/>
          </a:p>
          <a:p>
            <a:pPr marL="0" marR="0" lvl="0" indent="0" algn="ctr" rtl="0">
              <a:spcBef>
                <a:spcPts val="0"/>
              </a:spcBef>
              <a:spcAft>
                <a:spcPts val="0"/>
              </a:spcAft>
              <a:buNone/>
            </a:pPr>
            <a:r>
              <a:rPr lang="en-GB" sz="2400" b="1">
                <a:solidFill>
                  <a:schemeClr val="lt1"/>
                </a:solidFill>
                <a:latin typeface="Arial"/>
                <a:ea typeface="Arial"/>
                <a:cs typeface="Arial"/>
                <a:sym typeface="Arial"/>
              </a:rPr>
              <a:t>TURN</a:t>
            </a:r>
            <a:endParaRPr/>
          </a:p>
        </p:txBody>
      </p:sp>
      <p:sp>
        <p:nvSpPr>
          <p:cNvPr id="7" name="Content Placeholder 6">
            <a:extLst>
              <a:ext uri="{FF2B5EF4-FFF2-40B4-BE49-F238E27FC236}">
                <a16:creationId xmlns:a16="http://schemas.microsoft.com/office/drawing/2014/main" id="{468DAC86-0872-52DE-5DB3-D767F629AE5C}"/>
              </a:ext>
            </a:extLst>
          </p:cNvPr>
          <p:cNvSpPr>
            <a:spLocks noGrp="1"/>
          </p:cNvSpPr>
          <p:nvPr>
            <p:ph idx="1"/>
          </p:nvPr>
        </p:nvSpPr>
        <p:spPr>
          <a:xfrm>
            <a:off x="838200" y="1319249"/>
            <a:ext cx="10515600" cy="4857714"/>
          </a:xfrm>
        </p:spPr>
        <p:txBody>
          <a:bodyPr/>
          <a:lstStyle/>
          <a:p>
            <a:pPr marL="0" indent="0">
              <a:buNone/>
            </a:pPr>
            <a:r>
              <a:rPr lang="en-GB" dirty="0"/>
              <a:t>Make your own bar model problems. Below are some examples of what you could do. </a:t>
            </a:r>
          </a:p>
        </p:txBody>
      </p:sp>
      <p:grpSp>
        <p:nvGrpSpPr>
          <p:cNvPr id="6" name="Group 5">
            <a:extLst>
              <a:ext uri="{FF2B5EF4-FFF2-40B4-BE49-F238E27FC236}">
                <a16:creationId xmlns:a16="http://schemas.microsoft.com/office/drawing/2014/main" id="{69B9725E-4933-E4DA-FC69-7D547FAA6553}"/>
              </a:ext>
            </a:extLst>
          </p:cNvPr>
          <p:cNvGrpSpPr/>
          <p:nvPr/>
        </p:nvGrpSpPr>
        <p:grpSpPr>
          <a:xfrm>
            <a:off x="3545014" y="2152322"/>
            <a:ext cx="5101971" cy="2134160"/>
            <a:chOff x="3545014" y="2152322"/>
            <a:chExt cx="5101971" cy="2134160"/>
          </a:xfrm>
        </p:grpSpPr>
        <p:grpSp>
          <p:nvGrpSpPr>
            <p:cNvPr id="401" name="Google Shape;401;p14"/>
            <p:cNvGrpSpPr/>
            <p:nvPr/>
          </p:nvGrpSpPr>
          <p:grpSpPr>
            <a:xfrm>
              <a:off x="3545014" y="3021955"/>
              <a:ext cx="5101970" cy="505011"/>
              <a:chOff x="5700126" y="3356037"/>
              <a:chExt cx="3312366" cy="505011"/>
            </a:xfrm>
          </p:grpSpPr>
          <p:grpSp>
            <p:nvGrpSpPr>
              <p:cNvPr id="402" name="Google Shape;402;p14"/>
              <p:cNvGrpSpPr/>
              <p:nvPr/>
            </p:nvGrpSpPr>
            <p:grpSpPr>
              <a:xfrm>
                <a:off x="5700126" y="3356045"/>
                <a:ext cx="1104123" cy="505003"/>
                <a:chOff x="827584" y="5451673"/>
                <a:chExt cx="1296144" cy="354256"/>
              </a:xfrm>
            </p:grpSpPr>
            <p:sp>
              <p:nvSpPr>
                <p:cNvPr id="403" name="Google Shape;403;p14"/>
                <p:cNvSpPr/>
                <p:nvPr/>
              </p:nvSpPr>
              <p:spPr>
                <a:xfrm>
                  <a:off x="827584"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4" name="Google Shape;404;p14"/>
                <p:cNvSpPr/>
                <p:nvPr/>
              </p:nvSpPr>
              <p:spPr>
                <a:xfrm>
                  <a:off x="1475656" y="5451673"/>
                  <a:ext cx="648072" cy="354256"/>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405" name="Google Shape;405;p14"/>
              <p:cNvSpPr/>
              <p:nvPr/>
            </p:nvSpPr>
            <p:spPr>
              <a:xfrm>
                <a:off x="6804248" y="3356037"/>
                <a:ext cx="552061"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6" name="Google Shape;406;p14"/>
              <p:cNvSpPr/>
              <p:nvPr/>
            </p:nvSpPr>
            <p:spPr>
              <a:xfrm>
                <a:off x="7356309" y="3356038"/>
                <a:ext cx="552061" cy="50501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7" name="Google Shape;407;p14"/>
              <p:cNvSpPr/>
              <p:nvPr/>
            </p:nvSpPr>
            <p:spPr>
              <a:xfrm>
                <a:off x="7908370" y="3356037"/>
                <a:ext cx="552061"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8" name="Google Shape;408;p14"/>
              <p:cNvSpPr/>
              <p:nvPr/>
            </p:nvSpPr>
            <p:spPr>
              <a:xfrm>
                <a:off x="8460431" y="3356037"/>
                <a:ext cx="552061"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409" name="Google Shape;409;p14"/>
            <p:cNvSpPr/>
            <p:nvPr/>
          </p:nvSpPr>
          <p:spPr>
            <a:xfrm rot="-5400000">
              <a:off x="6484486" y="1600762"/>
              <a:ext cx="108016" cy="4216983"/>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10" name="Google Shape;410;p14"/>
            <p:cNvSpPr/>
            <p:nvPr/>
          </p:nvSpPr>
          <p:spPr>
            <a:xfrm rot="5400000">
              <a:off x="6041990" y="221398"/>
              <a:ext cx="108020" cy="5101970"/>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11" name="Google Shape;411;p14"/>
            <p:cNvSpPr txBox="1"/>
            <p:nvPr/>
          </p:nvSpPr>
          <p:spPr>
            <a:xfrm>
              <a:off x="6186670" y="3763262"/>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412" name="Google Shape;412;p14"/>
            <p:cNvSpPr txBox="1"/>
            <p:nvPr/>
          </p:nvSpPr>
          <p:spPr>
            <a:xfrm>
              <a:off x="5829641" y="2152322"/>
              <a:ext cx="55015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18</a:t>
              </a:r>
              <a:endParaRPr dirty="0"/>
            </a:p>
          </p:txBody>
        </p:sp>
      </p:grpSp>
      <p:grpSp>
        <p:nvGrpSpPr>
          <p:cNvPr id="3" name="Group 2">
            <a:extLst>
              <a:ext uri="{FF2B5EF4-FFF2-40B4-BE49-F238E27FC236}">
                <a16:creationId xmlns:a16="http://schemas.microsoft.com/office/drawing/2014/main" id="{6DAB9B08-519B-B79D-AD0A-A8F23677EB03}"/>
              </a:ext>
            </a:extLst>
          </p:cNvPr>
          <p:cNvGrpSpPr/>
          <p:nvPr/>
        </p:nvGrpSpPr>
        <p:grpSpPr>
          <a:xfrm>
            <a:off x="1693969" y="4199120"/>
            <a:ext cx="2981134" cy="1994752"/>
            <a:chOff x="1693969" y="4199120"/>
            <a:chExt cx="2981134" cy="1994752"/>
          </a:xfrm>
        </p:grpSpPr>
        <p:grpSp>
          <p:nvGrpSpPr>
            <p:cNvPr id="379" name="Google Shape;379;p14"/>
            <p:cNvGrpSpPr/>
            <p:nvPr/>
          </p:nvGrpSpPr>
          <p:grpSpPr>
            <a:xfrm>
              <a:off x="1693969" y="5026306"/>
              <a:ext cx="2981132" cy="504056"/>
              <a:chOff x="179512" y="5451672"/>
              <a:chExt cx="1944216" cy="353592"/>
            </a:xfrm>
          </p:grpSpPr>
          <p:sp>
            <p:nvSpPr>
              <p:cNvPr id="380" name="Google Shape;380;p14"/>
              <p:cNvSpPr/>
              <p:nvPr/>
            </p:nvSpPr>
            <p:spPr>
              <a:xfrm>
                <a:off x="179512" y="5451672"/>
                <a:ext cx="648072" cy="353591"/>
              </a:xfrm>
              <a:prstGeom prst="rect">
                <a:avLst/>
              </a:prstGeom>
              <a:solidFill>
                <a:srgbClr val="FFDDFF"/>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81" name="Google Shape;381;p14"/>
              <p:cNvSpPr/>
              <p:nvPr/>
            </p:nvSpPr>
            <p:spPr>
              <a:xfrm>
                <a:off x="827584" y="5451673"/>
                <a:ext cx="648072" cy="353591"/>
              </a:xfrm>
              <a:prstGeom prst="rect">
                <a:avLst/>
              </a:prstGeom>
              <a:solidFill>
                <a:srgbClr val="FFDDFF"/>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82" name="Google Shape;382;p14"/>
              <p:cNvSpPr/>
              <p:nvPr/>
            </p:nvSpPr>
            <p:spPr>
              <a:xfrm>
                <a:off x="1475656" y="5451673"/>
                <a:ext cx="648072" cy="35359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383" name="Google Shape;383;p14"/>
            <p:cNvSpPr/>
            <p:nvPr/>
          </p:nvSpPr>
          <p:spPr>
            <a:xfrm rot="5400000">
              <a:off x="3130525" y="3301718"/>
              <a:ext cx="108020" cy="2981132"/>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84" name="Google Shape;384;p14"/>
            <p:cNvSpPr txBox="1"/>
            <p:nvPr/>
          </p:nvSpPr>
          <p:spPr>
            <a:xfrm>
              <a:off x="3008846" y="4199120"/>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a:solidFill>
                    <a:schemeClr val="dk1"/>
                  </a:solidFill>
                  <a:latin typeface="Calibri"/>
                  <a:ea typeface="Calibri"/>
                  <a:cs typeface="Calibri"/>
                  <a:sym typeface="Calibri"/>
                </a:rPr>
                <a:t>?</a:t>
              </a:r>
              <a:endParaRPr/>
            </a:p>
          </p:txBody>
        </p:sp>
        <p:sp>
          <p:nvSpPr>
            <p:cNvPr id="386" name="Google Shape;386;p14"/>
            <p:cNvSpPr txBox="1"/>
            <p:nvPr/>
          </p:nvSpPr>
          <p:spPr>
            <a:xfrm>
              <a:off x="3949057" y="5670652"/>
              <a:ext cx="55015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12</a:t>
              </a:r>
              <a:endParaRPr dirty="0"/>
            </a:p>
          </p:txBody>
        </p:sp>
        <p:sp>
          <p:nvSpPr>
            <p:cNvPr id="387" name="Google Shape;387;p14"/>
            <p:cNvSpPr/>
            <p:nvPr/>
          </p:nvSpPr>
          <p:spPr>
            <a:xfrm rot="-5400000">
              <a:off x="4127852" y="5241489"/>
              <a:ext cx="114362" cy="980140"/>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 name="Group 4">
            <a:extLst>
              <a:ext uri="{FF2B5EF4-FFF2-40B4-BE49-F238E27FC236}">
                <a16:creationId xmlns:a16="http://schemas.microsoft.com/office/drawing/2014/main" id="{4AF79CA1-5BA0-FFD6-A1D2-127B29800A6F}"/>
              </a:ext>
            </a:extLst>
          </p:cNvPr>
          <p:cNvGrpSpPr/>
          <p:nvPr/>
        </p:nvGrpSpPr>
        <p:grpSpPr>
          <a:xfrm>
            <a:off x="5563281" y="4270213"/>
            <a:ext cx="4794487" cy="2014574"/>
            <a:chOff x="5563281" y="4270213"/>
            <a:chExt cx="4794487" cy="2014574"/>
          </a:xfrm>
        </p:grpSpPr>
        <p:sp>
          <p:nvSpPr>
            <p:cNvPr id="385" name="Google Shape;385;p14"/>
            <p:cNvSpPr/>
            <p:nvPr/>
          </p:nvSpPr>
          <p:spPr>
            <a:xfrm rot="-5400000">
              <a:off x="6041995" y="5202012"/>
              <a:ext cx="108015" cy="1065442"/>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nvGrpSpPr>
            <p:cNvPr id="4" name="Group 3">
              <a:extLst>
                <a:ext uri="{FF2B5EF4-FFF2-40B4-BE49-F238E27FC236}">
                  <a16:creationId xmlns:a16="http://schemas.microsoft.com/office/drawing/2014/main" id="{538A629A-3003-F102-5DB9-4F552C87609F}"/>
                </a:ext>
              </a:extLst>
            </p:cNvPr>
            <p:cNvGrpSpPr/>
            <p:nvPr/>
          </p:nvGrpSpPr>
          <p:grpSpPr>
            <a:xfrm>
              <a:off x="5563281" y="4270213"/>
              <a:ext cx="4794487" cy="2014574"/>
              <a:chOff x="5563281" y="4270213"/>
              <a:chExt cx="4794487" cy="2014574"/>
            </a:xfrm>
          </p:grpSpPr>
          <p:grpSp>
            <p:nvGrpSpPr>
              <p:cNvPr id="388" name="Google Shape;388;p14"/>
              <p:cNvGrpSpPr/>
              <p:nvPr/>
            </p:nvGrpSpPr>
            <p:grpSpPr>
              <a:xfrm>
                <a:off x="5563281" y="5025350"/>
                <a:ext cx="4794487" cy="505011"/>
                <a:chOff x="5148064" y="3356037"/>
                <a:chExt cx="4968550" cy="505011"/>
              </a:xfrm>
            </p:grpSpPr>
            <p:grpSp>
              <p:nvGrpSpPr>
                <p:cNvPr id="389" name="Google Shape;389;p14"/>
                <p:cNvGrpSpPr/>
                <p:nvPr/>
              </p:nvGrpSpPr>
              <p:grpSpPr>
                <a:xfrm>
                  <a:off x="5148064" y="3356037"/>
                  <a:ext cx="1656184" cy="504056"/>
                  <a:chOff x="179512" y="5451672"/>
                  <a:chExt cx="1944216" cy="353592"/>
                </a:xfrm>
              </p:grpSpPr>
              <p:sp>
                <p:nvSpPr>
                  <p:cNvPr id="390" name="Google Shape;390;p14"/>
                  <p:cNvSpPr/>
                  <p:nvPr/>
                </p:nvSpPr>
                <p:spPr>
                  <a:xfrm>
                    <a:off x="179512" y="5451672"/>
                    <a:ext cx="648072" cy="353591"/>
                  </a:xfrm>
                  <a:prstGeom prst="rect">
                    <a:avLst/>
                  </a:prstGeom>
                  <a:solidFill>
                    <a:srgbClr val="FFDDFF"/>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1" name="Google Shape;391;p14"/>
                  <p:cNvSpPr/>
                  <p:nvPr/>
                </p:nvSpPr>
                <p:spPr>
                  <a:xfrm>
                    <a:off x="827584" y="5451673"/>
                    <a:ext cx="648072" cy="353591"/>
                  </a:xfrm>
                  <a:prstGeom prst="rect">
                    <a:avLst/>
                  </a:prstGeom>
                  <a:solidFill>
                    <a:srgbClr val="FFDDFF"/>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2" name="Google Shape;392;p14"/>
                  <p:cNvSpPr/>
                  <p:nvPr/>
                </p:nvSpPr>
                <p:spPr>
                  <a:xfrm>
                    <a:off x="1475656" y="5451673"/>
                    <a:ext cx="648072" cy="35359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393" name="Google Shape;393;p14"/>
                <p:cNvSpPr/>
                <p:nvPr/>
              </p:nvSpPr>
              <p:spPr>
                <a:xfrm>
                  <a:off x="6804248" y="3356037"/>
                  <a:ext cx="55206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4" name="Google Shape;394;p14"/>
                <p:cNvSpPr/>
                <p:nvPr/>
              </p:nvSpPr>
              <p:spPr>
                <a:xfrm>
                  <a:off x="7356309" y="3356038"/>
                  <a:ext cx="55206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5" name="Google Shape;395;p14"/>
                <p:cNvSpPr/>
                <p:nvPr/>
              </p:nvSpPr>
              <p:spPr>
                <a:xfrm>
                  <a:off x="7908370" y="3356037"/>
                  <a:ext cx="55206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6" name="Google Shape;396;p14"/>
                <p:cNvSpPr/>
                <p:nvPr/>
              </p:nvSpPr>
              <p:spPr>
                <a:xfrm>
                  <a:off x="8460431" y="3356037"/>
                  <a:ext cx="55206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7" name="Google Shape;397;p14"/>
                <p:cNvSpPr/>
                <p:nvPr/>
              </p:nvSpPr>
              <p:spPr>
                <a:xfrm>
                  <a:off x="9012492" y="3356037"/>
                  <a:ext cx="552061" cy="505011"/>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8" name="Google Shape;398;p14"/>
                <p:cNvSpPr/>
                <p:nvPr/>
              </p:nvSpPr>
              <p:spPr>
                <a:xfrm>
                  <a:off x="9564553" y="3356038"/>
                  <a:ext cx="552061" cy="504055"/>
                </a:xfrm>
                <a:prstGeom prst="rect">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399" name="Google Shape;399;p14"/>
              <p:cNvSpPr/>
              <p:nvPr/>
            </p:nvSpPr>
            <p:spPr>
              <a:xfrm rot="5400000">
                <a:off x="8439236" y="2927762"/>
                <a:ext cx="108020" cy="3729044"/>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00" name="Google Shape;400;p14"/>
              <p:cNvSpPr txBox="1"/>
              <p:nvPr/>
            </p:nvSpPr>
            <p:spPr>
              <a:xfrm>
                <a:off x="8479445" y="4270213"/>
                <a:ext cx="55015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28</a:t>
                </a:r>
                <a:endParaRPr dirty="0"/>
              </a:p>
            </p:txBody>
          </p:sp>
          <p:sp>
            <p:nvSpPr>
              <p:cNvPr id="43" name="Google Shape;411;p14">
                <a:extLst>
                  <a:ext uri="{FF2B5EF4-FFF2-40B4-BE49-F238E27FC236}">
                    <a16:creationId xmlns:a16="http://schemas.microsoft.com/office/drawing/2014/main" id="{E572BBDD-236F-487B-BD08-AA020408AAA3}"/>
                  </a:ext>
                </a:extLst>
              </p:cNvPr>
              <p:cNvSpPr txBox="1"/>
              <p:nvPr/>
            </p:nvSpPr>
            <p:spPr>
              <a:xfrm>
                <a:off x="5929027" y="5761567"/>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grpSp>
      </p:grpSp>
    </p:spTree>
    <p:extLst>
      <p:ext uri="{BB962C8B-B14F-4D97-AF65-F5344CB8AC3E}">
        <p14:creationId xmlns:p14="http://schemas.microsoft.com/office/powerpoint/2010/main" val="4046029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15"/>
          <p:cNvSpPr txBox="1">
            <a:spLocks noGrp="1"/>
          </p:cNvSpPr>
          <p:nvPr>
            <p:ph type="title"/>
          </p:nvPr>
        </p:nvSpPr>
        <p:spPr>
          <a:xfrm>
            <a:off x="838200" y="365125"/>
            <a:ext cx="10515600" cy="70788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dirty="0"/>
              <a:t>     	Exam question</a:t>
            </a:r>
            <a:endParaRPr dirty="0"/>
          </a:p>
        </p:txBody>
      </p:sp>
      <p:sp>
        <p:nvSpPr>
          <p:cNvPr id="419" name="Google Shape;419;p15"/>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16</a:t>
            </a:fld>
            <a:endParaRPr/>
          </a:p>
        </p:txBody>
      </p:sp>
      <p:grpSp>
        <p:nvGrpSpPr>
          <p:cNvPr id="422" name="Google Shape;422;p15" descr="Worksheet available icon"/>
          <p:cNvGrpSpPr/>
          <p:nvPr/>
        </p:nvGrpSpPr>
        <p:grpSpPr>
          <a:xfrm>
            <a:off x="9495879" y="211521"/>
            <a:ext cx="2102384" cy="753403"/>
            <a:chOff x="9495879" y="211521"/>
            <a:chExt cx="2102384" cy="753403"/>
          </a:xfrm>
        </p:grpSpPr>
        <p:pic>
          <p:nvPicPr>
            <p:cNvPr id="423" name="Google Shape;423;p15" descr="Document"/>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424" name="Google Shape;424;p15"/>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Worksheet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mc:AlternateContent xmlns:mc="http://schemas.openxmlformats.org/markup-compatibility/2006" xmlns:a14="http://schemas.microsoft.com/office/drawing/2010/main">
        <mc:Choice Requires="a14">
          <p:sp>
            <p:nvSpPr>
              <p:cNvPr id="425" name="Google Shape;425;p15"/>
              <p:cNvSpPr txBox="1"/>
              <p:nvPr/>
            </p:nvSpPr>
            <p:spPr>
              <a:xfrm>
                <a:off x="876444" y="1209352"/>
                <a:ext cx="7946280" cy="458134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Times New Roman"/>
                    <a:cs typeface="Arial" panose="020B0604020202020204" pitchFamily="34" charset="0"/>
                    <a:sym typeface="Times New Roman"/>
                  </a:rPr>
                  <a:t>The normal price of a bicycle is £120.</a:t>
                </a:r>
                <a:endParaRPr lang="en-GB" dirty="0">
                  <a:latin typeface="Arial" panose="020B0604020202020204" pitchFamily="34" charset="0"/>
                  <a:cs typeface="Arial" panose="020B0604020202020204" pitchFamily="34" charset="0"/>
                </a:endParaRPr>
              </a:p>
              <a:p>
                <a:pPr marL="0" marR="0" lvl="0" indent="0" algn="l" rtl="0">
                  <a:spcBef>
                    <a:spcPts val="0"/>
                  </a:spcBef>
                  <a:spcAft>
                    <a:spcPts val="0"/>
                  </a:spcAft>
                  <a:buNone/>
                </a:pPr>
                <a:r>
                  <a:rPr lang="en-GB" sz="2800" dirty="0">
                    <a:solidFill>
                      <a:schemeClr val="dk1"/>
                    </a:solidFill>
                    <a:latin typeface="Arial" panose="020B0604020202020204" pitchFamily="34" charset="0"/>
                    <a:ea typeface="Times New Roman"/>
                    <a:cs typeface="Arial" panose="020B0604020202020204" pitchFamily="34" charset="0"/>
                    <a:sym typeface="Times New Roman"/>
                  </a:rPr>
                  <a:t>In a sale, there is </a:t>
                </a:r>
                <a14:m>
                  <m:oMath xmlns:m="http://schemas.openxmlformats.org/officeDocument/2006/math">
                    <m:f>
                      <m:fPr>
                        <m:ctrlPr>
                          <a:rPr lang="ar-AE" sz="2800" i="1" smtClean="0">
                            <a:solidFill>
                              <a:schemeClr val="dk1"/>
                            </a:solidFill>
                            <a:latin typeface="Cambria Math" panose="02040503050406030204" pitchFamily="18" charset="0"/>
                            <a:cs typeface="Arial" panose="020B0604020202020204" pitchFamily="34" charset="0"/>
                            <a:sym typeface="Times New Roman"/>
                          </a:rPr>
                        </m:ctrlPr>
                      </m:fPr>
                      <m:num>
                        <m:r>
                          <a:rPr lang="ar-AE" sz="2800" b="0" i="1" smtClean="0">
                            <a:solidFill>
                              <a:schemeClr val="dk1"/>
                            </a:solidFill>
                            <a:latin typeface="Cambria Math" panose="02040503050406030204" pitchFamily="18" charset="0"/>
                            <a:cs typeface="Arial" panose="020B0604020202020204" pitchFamily="34" charset="0"/>
                            <a:sym typeface="Times New Roman"/>
                          </a:rPr>
                          <m:t>1</m:t>
                        </m:r>
                      </m:num>
                      <m:den>
                        <m:r>
                          <a:rPr lang="en-GB" sz="2800" b="0" i="1" smtClean="0">
                            <a:solidFill>
                              <a:schemeClr val="dk1"/>
                            </a:solidFill>
                            <a:latin typeface="Cambria Math" panose="02040503050406030204" pitchFamily="18" charset="0"/>
                            <a:cs typeface="Arial" panose="020B0604020202020204" pitchFamily="34" charset="0"/>
                            <a:sym typeface="Times New Roman"/>
                          </a:rPr>
                          <m:t>5</m:t>
                        </m:r>
                      </m:den>
                    </m:f>
                  </m:oMath>
                </a14:m>
                <a:r>
                  <a:rPr lang="ar-AE" sz="2800" dirty="0">
                    <a:solidFill>
                      <a:schemeClr val="dk1"/>
                    </a:solidFill>
                    <a:latin typeface="Arial" panose="020B0604020202020204" pitchFamily="34" charset="0"/>
                    <a:ea typeface="Times New Roman"/>
                    <a:cs typeface="Arial" panose="020B0604020202020204" pitchFamily="34" charset="0"/>
                    <a:sym typeface="Times New Roman"/>
                  </a:rPr>
                  <a:t> </a:t>
                </a:r>
                <a:r>
                  <a:rPr lang="en-GB" sz="2800" dirty="0">
                    <a:solidFill>
                      <a:schemeClr val="dk1"/>
                    </a:solidFill>
                    <a:latin typeface="Arial" panose="020B0604020202020204" pitchFamily="34" charset="0"/>
                    <a:ea typeface="Times New Roman"/>
                    <a:cs typeface="Arial" panose="020B0604020202020204" pitchFamily="34" charset="0"/>
                    <a:sym typeface="Times New Roman"/>
                  </a:rPr>
                  <a:t>off the normal price of the bicycle.</a:t>
                </a:r>
                <a:endParaRPr lang="en-GB"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a:p>
                <a:pPr marL="0" marR="0" lvl="0" indent="0" algn="l" rtl="0">
                  <a:spcBef>
                    <a:spcPts val="0"/>
                  </a:spcBef>
                  <a:spcAft>
                    <a:spcPts val="0"/>
                  </a:spcAft>
                  <a:buNone/>
                </a:pPr>
                <a:r>
                  <a:rPr lang="en-GB" sz="2800" dirty="0">
                    <a:solidFill>
                      <a:schemeClr val="dk1"/>
                    </a:solidFill>
                    <a:latin typeface="Arial" panose="020B0604020202020204" pitchFamily="34" charset="0"/>
                    <a:ea typeface="Times New Roman"/>
                    <a:cs typeface="Arial" panose="020B0604020202020204" pitchFamily="34" charset="0"/>
                    <a:sym typeface="Times New Roman"/>
                  </a:rPr>
                  <a:t>Work out the price of the bicycle in the sale.</a:t>
                </a:r>
                <a:endParaRPr lang="en-GB"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p:txBody>
          </p:sp>
        </mc:Choice>
        <mc:Fallback xmlns="">
          <p:sp>
            <p:nvSpPr>
              <p:cNvPr id="425" name="Google Shape;425;p15"/>
              <p:cNvSpPr txBox="1">
                <a:spLocks noRot="1" noChangeAspect="1" noMove="1" noResize="1" noEditPoints="1" noAdjustHandles="1" noChangeArrowheads="1" noChangeShapeType="1" noTextEdit="1"/>
              </p:cNvSpPr>
              <p:nvPr/>
            </p:nvSpPr>
            <p:spPr>
              <a:xfrm>
                <a:off x="876444" y="1209352"/>
                <a:ext cx="7946280" cy="4581342"/>
              </a:xfrm>
              <a:prstGeom prst="rect">
                <a:avLst/>
              </a:prstGeom>
              <a:blipFill>
                <a:blip r:embed="rId4"/>
                <a:stretch>
                  <a:fillRect l="-1612" t="-1330"/>
                </a:stretch>
              </a:blipFill>
              <a:ln>
                <a:noFill/>
              </a:ln>
            </p:spPr>
            <p:txBody>
              <a:bodyPr/>
              <a:lstStyle/>
              <a:p>
                <a:r>
                  <a:rPr lang="en-GB">
                    <a:noFill/>
                  </a:rPr>
                  <a:t> </a:t>
                </a:r>
              </a:p>
            </p:txBody>
          </p:sp>
        </mc:Fallback>
      </mc:AlternateContent>
      <p:sp>
        <p:nvSpPr>
          <p:cNvPr id="426" name="Google Shape;426;p15"/>
          <p:cNvSpPr/>
          <p:nvPr/>
        </p:nvSpPr>
        <p:spPr>
          <a:xfrm>
            <a:off x="9198254" y="5132568"/>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27" name="Google Shape;427;p15"/>
          <p:cNvSpPr txBox="1"/>
          <p:nvPr/>
        </p:nvSpPr>
        <p:spPr>
          <a:xfrm>
            <a:off x="9420817" y="5473884"/>
            <a:ext cx="1688673"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a:solidFill>
                  <a:schemeClr val="dk1"/>
                </a:solidFill>
                <a:latin typeface="Calibri"/>
                <a:ea typeface="Calibri"/>
                <a:cs typeface="Calibri"/>
                <a:sym typeface="Calibri"/>
              </a:rPr>
              <a:t>£96.00</a:t>
            </a:r>
            <a:endParaRPr/>
          </a:p>
        </p:txBody>
      </p:sp>
      <p:sp>
        <p:nvSpPr>
          <p:cNvPr id="428" name="Google Shape;428;p15" descr="Pink rectangle covering the answer"/>
          <p:cNvSpPr/>
          <p:nvPr/>
        </p:nvSpPr>
        <p:spPr>
          <a:xfrm>
            <a:off x="9380379" y="5212604"/>
            <a:ext cx="1769548" cy="722945"/>
          </a:xfrm>
          <a:prstGeom prst="rect">
            <a:avLst/>
          </a:prstGeom>
          <a:solidFill>
            <a:schemeClr val="accent1"/>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7" name="Group 6">
            <a:extLst>
              <a:ext uri="{FF2B5EF4-FFF2-40B4-BE49-F238E27FC236}">
                <a16:creationId xmlns:a16="http://schemas.microsoft.com/office/drawing/2014/main" id="{343C8DA5-8526-6F5D-E416-359804ADC4D8}"/>
              </a:ext>
            </a:extLst>
          </p:cNvPr>
          <p:cNvGrpSpPr/>
          <p:nvPr/>
        </p:nvGrpSpPr>
        <p:grpSpPr>
          <a:xfrm>
            <a:off x="-252000" y="-54000"/>
            <a:ext cx="2315984" cy="1960111"/>
            <a:chOff x="-252000" y="-54000"/>
            <a:chExt cx="2315984" cy="1960111"/>
          </a:xfrm>
          <a:solidFill>
            <a:schemeClr val="accent1"/>
          </a:solidFill>
        </p:grpSpPr>
        <p:sp>
          <p:nvSpPr>
            <p:cNvPr id="8" name="Isosceles Triangle 7">
              <a:extLst>
                <a:ext uri="{FF2B5EF4-FFF2-40B4-BE49-F238E27FC236}">
                  <a16:creationId xmlns:a16="http://schemas.microsoft.com/office/drawing/2014/main" id="{06EB2FB8-2CE7-E33B-5ACD-2CFCF6A30058}"/>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D9C2B149-012F-7CFB-7705-6E1A25093CE8}"/>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2" name="Google Shape;176;p2">
            <a:extLst>
              <a:ext uri="{FF2B5EF4-FFF2-40B4-BE49-F238E27FC236}">
                <a16:creationId xmlns:a16="http://schemas.microsoft.com/office/drawing/2014/main" id="{D21E00A9-84DA-68F4-B85A-37190B16DDFD}"/>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17</a:t>
            </a:fld>
            <a:endParaRPr/>
          </a:p>
        </p:txBody>
      </p:sp>
      <p:sp>
        <p:nvSpPr>
          <p:cNvPr id="373" name="Google Shape;373;p14"/>
          <p:cNvSpPr/>
          <p:nvPr/>
        </p:nvSpPr>
        <p:spPr>
          <a:xfrm rot="10800000" flipH="1">
            <a:off x="-27606" y="-17453"/>
            <a:ext cx="2091590" cy="1923564"/>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4" name="Google Shape;374;p14"/>
          <p:cNvSpPr txBox="1"/>
          <p:nvPr/>
        </p:nvSpPr>
        <p:spPr>
          <a:xfrm>
            <a:off x="-27607" y="128041"/>
            <a:ext cx="1683407" cy="461624"/>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dirty="0">
                <a:solidFill>
                  <a:schemeClr val="lt1"/>
                </a:solidFill>
                <a:latin typeface="Arial"/>
                <a:ea typeface="Arial"/>
                <a:cs typeface="Arial"/>
                <a:sym typeface="Arial"/>
              </a:rPr>
              <a:t>REVIEW</a:t>
            </a:r>
            <a:endParaRPr dirty="0"/>
          </a:p>
        </p:txBody>
      </p:sp>
      <mc:AlternateContent xmlns:mc="http://schemas.openxmlformats.org/markup-compatibility/2006" xmlns:a14="http://schemas.microsoft.com/office/drawing/2010/main">
        <mc:Choice Requires="a14">
          <p:sp>
            <p:nvSpPr>
              <p:cNvPr id="7" name="Content Placeholder 6">
                <a:extLst>
                  <a:ext uri="{FF2B5EF4-FFF2-40B4-BE49-F238E27FC236}">
                    <a16:creationId xmlns:a16="http://schemas.microsoft.com/office/drawing/2014/main" id="{468DAC86-0872-52DE-5DB3-D767F629AE5C}"/>
                  </a:ext>
                </a:extLst>
              </p:cNvPr>
              <p:cNvSpPr>
                <a:spLocks noGrp="1"/>
              </p:cNvSpPr>
              <p:nvPr>
                <p:ph idx="1"/>
              </p:nvPr>
            </p:nvSpPr>
            <p:spPr>
              <a:xfrm>
                <a:off x="838200" y="1219614"/>
                <a:ext cx="10515600" cy="4857714"/>
              </a:xfrm>
            </p:spPr>
            <p:txBody>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Times New Roman"/>
                    <a:cs typeface="Arial" panose="020B0604020202020204" pitchFamily="34" charset="0"/>
                    <a:sym typeface="Times New Roman"/>
                  </a:rPr>
                  <a:t>The normal price of a bicycle is £120.</a:t>
                </a:r>
                <a:endParaRPr lang="en-GB" dirty="0">
                  <a:latin typeface="Arial" panose="020B0604020202020204" pitchFamily="34" charset="0"/>
                  <a:cs typeface="Arial" panose="020B0604020202020204" pitchFamily="34" charset="0"/>
                </a:endParaRPr>
              </a:p>
              <a:p>
                <a:pPr marL="0" marR="0" lvl="0" indent="0" algn="l" rtl="0">
                  <a:spcBef>
                    <a:spcPts val="0"/>
                  </a:spcBef>
                  <a:spcAft>
                    <a:spcPts val="0"/>
                  </a:spcAft>
                  <a:buNone/>
                </a:pPr>
                <a:r>
                  <a:rPr lang="en-GB" sz="2800" dirty="0">
                    <a:solidFill>
                      <a:schemeClr val="dk1"/>
                    </a:solidFill>
                    <a:latin typeface="Arial" panose="020B0604020202020204" pitchFamily="34" charset="0"/>
                    <a:ea typeface="Times New Roman"/>
                    <a:cs typeface="Arial" panose="020B0604020202020204" pitchFamily="34" charset="0"/>
                    <a:sym typeface="Times New Roman"/>
                  </a:rPr>
                  <a:t>In a sale, there is </a:t>
                </a:r>
                <a14:m>
                  <m:oMath xmlns:m="http://schemas.openxmlformats.org/officeDocument/2006/math">
                    <m:f>
                      <m:fPr>
                        <m:ctrlPr>
                          <a:rPr lang="ar-AE" sz="2800" i="1" smtClean="0">
                            <a:solidFill>
                              <a:schemeClr val="dk1"/>
                            </a:solidFill>
                            <a:latin typeface="Cambria Math" panose="02040503050406030204" pitchFamily="18" charset="0"/>
                            <a:cs typeface="Arial" panose="020B0604020202020204" pitchFamily="34" charset="0"/>
                            <a:sym typeface="Times New Roman"/>
                          </a:rPr>
                        </m:ctrlPr>
                      </m:fPr>
                      <m:num>
                        <m:r>
                          <a:rPr lang="ar-AE" sz="2800" b="0" i="1" smtClean="0">
                            <a:solidFill>
                              <a:schemeClr val="dk1"/>
                            </a:solidFill>
                            <a:latin typeface="Cambria Math" panose="02040503050406030204" pitchFamily="18" charset="0"/>
                            <a:cs typeface="Arial" panose="020B0604020202020204" pitchFamily="34" charset="0"/>
                            <a:sym typeface="Times New Roman"/>
                          </a:rPr>
                          <m:t>1</m:t>
                        </m:r>
                      </m:num>
                      <m:den>
                        <m:r>
                          <a:rPr lang="en-GB" sz="2800" b="0" i="1" smtClean="0">
                            <a:solidFill>
                              <a:schemeClr val="dk1"/>
                            </a:solidFill>
                            <a:latin typeface="Cambria Math" panose="02040503050406030204" pitchFamily="18" charset="0"/>
                            <a:cs typeface="Arial" panose="020B0604020202020204" pitchFamily="34" charset="0"/>
                            <a:sym typeface="Times New Roman"/>
                          </a:rPr>
                          <m:t>5</m:t>
                        </m:r>
                      </m:den>
                    </m:f>
                  </m:oMath>
                </a14:m>
                <a:r>
                  <a:rPr lang="ar-AE" sz="2800" dirty="0">
                    <a:solidFill>
                      <a:schemeClr val="dk1"/>
                    </a:solidFill>
                    <a:latin typeface="Arial" panose="020B0604020202020204" pitchFamily="34" charset="0"/>
                    <a:ea typeface="Times New Roman"/>
                    <a:cs typeface="Arial" panose="020B0604020202020204" pitchFamily="34" charset="0"/>
                    <a:sym typeface="Times New Roman"/>
                  </a:rPr>
                  <a:t> </a:t>
                </a:r>
                <a:r>
                  <a:rPr lang="en-GB" sz="2800" dirty="0">
                    <a:solidFill>
                      <a:schemeClr val="dk1"/>
                    </a:solidFill>
                    <a:latin typeface="Arial" panose="020B0604020202020204" pitchFamily="34" charset="0"/>
                    <a:ea typeface="Times New Roman"/>
                    <a:cs typeface="Arial" panose="020B0604020202020204" pitchFamily="34" charset="0"/>
                    <a:sym typeface="Times New Roman"/>
                  </a:rPr>
                  <a:t>off the normal price of the bicycle.</a:t>
                </a:r>
                <a:endParaRPr lang="en-GB"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a:p>
                <a:pPr marL="0" marR="0" lvl="0" indent="0" algn="l" rtl="0">
                  <a:spcBef>
                    <a:spcPts val="0"/>
                  </a:spcBef>
                  <a:spcAft>
                    <a:spcPts val="0"/>
                  </a:spcAft>
                  <a:buNone/>
                </a:pPr>
                <a:r>
                  <a:rPr lang="en-GB" sz="2800" dirty="0">
                    <a:solidFill>
                      <a:schemeClr val="dk1"/>
                    </a:solidFill>
                    <a:latin typeface="Arial" panose="020B0604020202020204" pitchFamily="34" charset="0"/>
                    <a:ea typeface="Times New Roman"/>
                    <a:cs typeface="Arial" panose="020B0604020202020204" pitchFamily="34" charset="0"/>
                    <a:sym typeface="Times New Roman"/>
                  </a:rPr>
                  <a:t>Work out the price of the bicycle in the sale.</a:t>
                </a:r>
                <a:endParaRPr lang="en-GB"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lang="en-GB" sz="2800" dirty="0">
                  <a:solidFill>
                    <a:schemeClr val="dk1"/>
                  </a:solidFill>
                  <a:latin typeface="Arial" panose="020B0604020202020204" pitchFamily="34" charset="0"/>
                  <a:ea typeface="Times New Roman"/>
                  <a:cs typeface="Arial" panose="020B0604020202020204" pitchFamily="34" charset="0"/>
                  <a:sym typeface="Times New Roman"/>
                </a:endParaRPr>
              </a:p>
            </p:txBody>
          </p:sp>
        </mc:Choice>
        <mc:Fallback xmlns="">
          <p:sp>
            <p:nvSpPr>
              <p:cNvPr id="7" name="Content Placeholder 6">
                <a:extLst>
                  <a:ext uri="{FF2B5EF4-FFF2-40B4-BE49-F238E27FC236}">
                    <a16:creationId xmlns:a16="http://schemas.microsoft.com/office/drawing/2014/main" id="{468DAC86-0872-52DE-5DB3-D767F629AE5C}"/>
                  </a:ext>
                </a:extLst>
              </p:cNvPr>
              <p:cNvSpPr>
                <a:spLocks noGrp="1" noRot="1" noChangeAspect="1" noMove="1" noResize="1" noEditPoints="1" noAdjustHandles="1" noChangeArrowheads="1" noChangeShapeType="1" noTextEdit="1"/>
              </p:cNvSpPr>
              <p:nvPr>
                <p:ph idx="1"/>
              </p:nvPr>
            </p:nvSpPr>
            <p:spPr>
              <a:xfrm>
                <a:off x="838200" y="1219614"/>
                <a:ext cx="10515600" cy="4857714"/>
              </a:xfrm>
              <a:blipFill>
                <a:blip r:embed="rId3"/>
                <a:stretch>
                  <a:fillRect l="-1217" t="-2133"/>
                </a:stretch>
              </a:blipFill>
            </p:spPr>
            <p:txBody>
              <a:bodyPr/>
              <a:lstStyle/>
              <a:p>
                <a:r>
                  <a:rPr lang="en-GB">
                    <a:noFill/>
                  </a:rPr>
                  <a:t> </a:t>
                </a:r>
              </a:p>
            </p:txBody>
          </p:sp>
        </mc:Fallback>
      </mc:AlternateContent>
      <p:grpSp>
        <p:nvGrpSpPr>
          <p:cNvPr id="6" name="Group 5">
            <a:extLst>
              <a:ext uri="{FF2B5EF4-FFF2-40B4-BE49-F238E27FC236}">
                <a16:creationId xmlns:a16="http://schemas.microsoft.com/office/drawing/2014/main" id="{69B9725E-4933-E4DA-FC69-7D547FAA6553}"/>
              </a:ext>
            </a:extLst>
          </p:cNvPr>
          <p:cNvGrpSpPr/>
          <p:nvPr/>
        </p:nvGrpSpPr>
        <p:grpSpPr>
          <a:xfrm>
            <a:off x="2861081" y="3648471"/>
            <a:ext cx="4251645" cy="2095656"/>
            <a:chOff x="3545015" y="2190826"/>
            <a:chExt cx="4251645" cy="2095656"/>
          </a:xfrm>
        </p:grpSpPr>
        <p:grpSp>
          <p:nvGrpSpPr>
            <p:cNvPr id="401" name="Google Shape;401;p14"/>
            <p:cNvGrpSpPr/>
            <p:nvPr/>
          </p:nvGrpSpPr>
          <p:grpSpPr>
            <a:xfrm>
              <a:off x="3545015" y="3021955"/>
              <a:ext cx="4251642" cy="505011"/>
              <a:chOff x="5700126" y="3356037"/>
              <a:chExt cx="2760305" cy="505011"/>
            </a:xfrm>
          </p:grpSpPr>
          <p:grpSp>
            <p:nvGrpSpPr>
              <p:cNvPr id="402" name="Google Shape;402;p14"/>
              <p:cNvGrpSpPr/>
              <p:nvPr/>
            </p:nvGrpSpPr>
            <p:grpSpPr>
              <a:xfrm>
                <a:off x="5700126" y="3356045"/>
                <a:ext cx="1104123" cy="505003"/>
                <a:chOff x="827584" y="5451673"/>
                <a:chExt cx="1296144" cy="354256"/>
              </a:xfrm>
            </p:grpSpPr>
            <p:sp>
              <p:nvSpPr>
                <p:cNvPr id="403" name="Google Shape;403;p14"/>
                <p:cNvSpPr/>
                <p:nvPr/>
              </p:nvSpPr>
              <p:spPr>
                <a:xfrm>
                  <a:off x="827584"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4" name="Google Shape;404;p14"/>
                <p:cNvSpPr/>
                <p:nvPr/>
              </p:nvSpPr>
              <p:spPr>
                <a:xfrm>
                  <a:off x="1475656" y="5451673"/>
                  <a:ext cx="648072" cy="354256"/>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405" name="Google Shape;405;p14"/>
              <p:cNvSpPr/>
              <p:nvPr/>
            </p:nvSpPr>
            <p:spPr>
              <a:xfrm>
                <a:off x="6804248" y="3356037"/>
                <a:ext cx="552061"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6" name="Google Shape;406;p14"/>
              <p:cNvSpPr/>
              <p:nvPr/>
            </p:nvSpPr>
            <p:spPr>
              <a:xfrm>
                <a:off x="7356309" y="3356038"/>
                <a:ext cx="552061" cy="50501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7" name="Google Shape;407;p14"/>
              <p:cNvSpPr/>
              <p:nvPr/>
            </p:nvSpPr>
            <p:spPr>
              <a:xfrm>
                <a:off x="7908370" y="3356037"/>
                <a:ext cx="552061" cy="505011"/>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409" name="Google Shape;409;p14"/>
            <p:cNvSpPr/>
            <p:nvPr/>
          </p:nvSpPr>
          <p:spPr>
            <a:xfrm rot="16200000">
              <a:off x="6046513" y="2013116"/>
              <a:ext cx="133637" cy="3366656"/>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10" name="Google Shape;410;p14"/>
            <p:cNvSpPr/>
            <p:nvPr/>
          </p:nvSpPr>
          <p:spPr>
            <a:xfrm rot="5400000">
              <a:off x="5646721" y="676457"/>
              <a:ext cx="48230" cy="4251641"/>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11" name="Google Shape;411;p14"/>
            <p:cNvSpPr txBox="1"/>
            <p:nvPr/>
          </p:nvSpPr>
          <p:spPr>
            <a:xfrm>
              <a:off x="6186670" y="3763262"/>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412" name="Google Shape;412;p14"/>
            <p:cNvSpPr txBox="1"/>
            <p:nvPr/>
          </p:nvSpPr>
          <p:spPr>
            <a:xfrm>
              <a:off x="5399200" y="2190826"/>
              <a:ext cx="1065995"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£120</a:t>
              </a:r>
              <a:endParaRPr dirty="0"/>
            </a:p>
          </p:txBody>
        </p:sp>
      </p:grpSp>
      <p:sp>
        <p:nvSpPr>
          <p:cNvPr id="10" name="TextBox 9">
            <a:extLst>
              <a:ext uri="{FF2B5EF4-FFF2-40B4-BE49-F238E27FC236}">
                <a16:creationId xmlns:a16="http://schemas.microsoft.com/office/drawing/2014/main" id="{52277707-4BF9-7833-270B-E0B16BD99263}"/>
              </a:ext>
            </a:extLst>
          </p:cNvPr>
          <p:cNvSpPr txBox="1"/>
          <p:nvPr/>
        </p:nvSpPr>
        <p:spPr>
          <a:xfrm>
            <a:off x="8568089" y="3953658"/>
            <a:ext cx="3366657" cy="1200329"/>
          </a:xfrm>
          <a:prstGeom prst="rect">
            <a:avLst/>
          </a:prstGeom>
          <a:noFill/>
        </p:spPr>
        <p:txBody>
          <a:bodyPr wrap="square" rtlCol="0">
            <a:spAutoFit/>
          </a:bodyPr>
          <a:lstStyle/>
          <a:p>
            <a:r>
              <a:rPr lang="en-US" sz="2400" dirty="0"/>
              <a:t>Answer: </a:t>
            </a:r>
          </a:p>
          <a:p>
            <a:r>
              <a:rPr lang="en-US" sz="2400" dirty="0"/>
              <a:t>£120 ÷ 5 = 24</a:t>
            </a:r>
          </a:p>
          <a:p>
            <a:r>
              <a:rPr lang="en-US" sz="2400" dirty="0"/>
              <a:t>£120 </a:t>
            </a:r>
            <a:r>
              <a:rPr lang="en-GB" sz="2400" b="0" i="0" dirty="0">
                <a:solidFill>
                  <a:srgbClr val="202124"/>
                </a:solidFill>
                <a:effectLst/>
                <a:latin typeface="arial" panose="020B0604020202020204" pitchFamily="34" charset="0"/>
              </a:rPr>
              <a:t>–</a:t>
            </a:r>
            <a:r>
              <a:rPr lang="en-US" sz="2400" dirty="0"/>
              <a:t> £24 = £96.00 </a:t>
            </a:r>
            <a:endParaRPr lang="en-GB" sz="2400" dirty="0"/>
          </a:p>
        </p:txBody>
      </p:sp>
      <p:sp>
        <p:nvSpPr>
          <p:cNvPr id="11" name="Google Shape;426;p15">
            <a:extLst>
              <a:ext uri="{FF2B5EF4-FFF2-40B4-BE49-F238E27FC236}">
                <a16:creationId xmlns:a16="http://schemas.microsoft.com/office/drawing/2014/main" id="{7ECE9C4A-2F20-B3B6-36FC-E659BDEB719D}"/>
              </a:ext>
            </a:extLst>
          </p:cNvPr>
          <p:cNvSpPr/>
          <p:nvPr/>
        </p:nvSpPr>
        <p:spPr>
          <a:xfrm>
            <a:off x="8478466" y="3797979"/>
            <a:ext cx="3208122" cy="1740772"/>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 name="Google Shape;428;p15" descr="Pink rectangle covering the answer">
            <a:extLst>
              <a:ext uri="{FF2B5EF4-FFF2-40B4-BE49-F238E27FC236}">
                <a16:creationId xmlns:a16="http://schemas.microsoft.com/office/drawing/2014/main" id="{0A690AF5-7545-15CE-CA61-DB9508FA3DAD}"/>
              </a:ext>
            </a:extLst>
          </p:cNvPr>
          <p:cNvSpPr/>
          <p:nvPr/>
        </p:nvSpPr>
        <p:spPr>
          <a:xfrm>
            <a:off x="8610599" y="3971331"/>
            <a:ext cx="2832823" cy="1362043"/>
          </a:xfrm>
          <a:prstGeom prst="rect">
            <a:avLst/>
          </a:prstGeom>
          <a:solidFill>
            <a:schemeClr val="accent1"/>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 name="Google Shape;418;p15">
            <a:extLst>
              <a:ext uri="{FF2B5EF4-FFF2-40B4-BE49-F238E27FC236}">
                <a16:creationId xmlns:a16="http://schemas.microsoft.com/office/drawing/2014/main" id="{BC6A62D5-499D-EDCF-2845-D8A0F0D3C35B}"/>
              </a:ext>
            </a:extLst>
          </p:cNvPr>
          <p:cNvSpPr txBox="1">
            <a:spLocks noGrp="1"/>
          </p:cNvSpPr>
          <p:nvPr>
            <p:ph type="title"/>
          </p:nvPr>
        </p:nvSpPr>
        <p:spPr>
          <a:xfrm>
            <a:off x="838200" y="365125"/>
            <a:ext cx="10515600" cy="70788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dirty="0"/>
              <a:t>     	Exam question</a:t>
            </a:r>
            <a:endParaRPr dirty="0"/>
          </a:p>
        </p:txBody>
      </p:sp>
    </p:spTree>
    <p:extLst>
      <p:ext uri="{BB962C8B-B14F-4D97-AF65-F5344CB8AC3E}">
        <p14:creationId xmlns:p14="http://schemas.microsoft.com/office/powerpoint/2010/main" val="345089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6" name="Google Shape;436;p16"/>
          <p:cNvSpPr txBox="1">
            <a:spLocks noGrp="1"/>
          </p:cNvSpPr>
          <p:nvPr>
            <p:ph type="ctrTitle"/>
          </p:nvPr>
        </p:nvSpPr>
        <p:spPr>
          <a:xfrm>
            <a:off x="1419497" y="433421"/>
            <a:ext cx="9144000" cy="1225446"/>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review: </a:t>
            </a:r>
            <a:r>
              <a:rPr lang="en-GB" sz="4000" b="1">
                <a:solidFill>
                  <a:schemeClr val="lt1"/>
                </a:solidFill>
                <a:latin typeface="Arial"/>
                <a:ea typeface="Arial"/>
                <a:cs typeface="Arial"/>
                <a:sym typeface="Arial"/>
              </a:rPr>
              <a:t>Basic fractions</a:t>
            </a:r>
            <a:endParaRPr sz="4000" dirty="0"/>
          </a:p>
        </p:txBody>
      </p:sp>
      <p:sp>
        <p:nvSpPr>
          <p:cNvPr id="437" name="Google Shape;43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18</a:t>
            </a:fld>
            <a:endParaRPr/>
          </a:p>
        </p:txBody>
      </p:sp>
      <p:sp>
        <p:nvSpPr>
          <p:cNvPr id="7" name="Google Shape;168;p1">
            <a:extLst>
              <a:ext uri="{FF2B5EF4-FFF2-40B4-BE49-F238E27FC236}">
                <a16:creationId xmlns:a16="http://schemas.microsoft.com/office/drawing/2014/main" id="{59C39623-0DF5-4B9A-8EC4-8FEFB788A4B2}"/>
              </a:ext>
            </a:extLst>
          </p:cNvPr>
          <p:cNvSpPr txBox="1">
            <a:spLocks noGrp="1"/>
          </p:cNvSpPr>
          <p:nvPr>
            <p:ph type="subTitle" idx="1"/>
          </p:nvPr>
        </p:nvSpPr>
        <p:spPr>
          <a:xfrm>
            <a:off x="1419498" y="1772155"/>
            <a:ext cx="9144000" cy="3816259"/>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mn-lt"/>
                <a:ea typeface="Arial"/>
                <a:cs typeface="Arial"/>
                <a:sym typeface="Arial"/>
              </a:rPr>
              <a:t>Objectives</a:t>
            </a:r>
            <a:endParaRPr sz="2800" dirty="0">
              <a:solidFill>
                <a:schemeClr val="accent1"/>
              </a:solidFill>
              <a:latin typeface="+mn-lt"/>
              <a:ea typeface="Arial"/>
              <a:cs typeface="Arial"/>
              <a:sym typeface="Arial"/>
            </a:endParaRPr>
          </a:p>
          <a:p>
            <a:pPr marL="231775" lvl="0" indent="-231775" algn="l" rtl="0">
              <a:lnSpc>
                <a:spcPct val="120000"/>
              </a:lnSpc>
              <a:spcBef>
                <a:spcPts val="600"/>
              </a:spcBef>
              <a:spcAft>
                <a:spcPts val="0"/>
              </a:spcAft>
              <a:buClr>
                <a:schemeClr val="dk1"/>
              </a:buClr>
              <a:buSzPct val="100000"/>
              <a:buFont typeface="Arial"/>
              <a:buChar char="•"/>
            </a:pPr>
            <a:r>
              <a:rPr lang="en-US" sz="2800" dirty="0">
                <a:latin typeface="+mn-lt"/>
                <a:ea typeface="Arial"/>
                <a:cs typeface="Arial"/>
                <a:sym typeface="Arial"/>
              </a:rPr>
              <a:t>Understand what a fraction is and be able to link this </a:t>
            </a:r>
            <a:br>
              <a:rPr lang="en-US" sz="2800" dirty="0">
                <a:latin typeface="+mn-lt"/>
                <a:ea typeface="Arial"/>
                <a:cs typeface="Arial"/>
                <a:sym typeface="Arial"/>
              </a:rPr>
            </a:br>
            <a:r>
              <a:rPr lang="en-US" sz="2800" dirty="0">
                <a:latin typeface="+mn-lt"/>
                <a:ea typeface="Arial"/>
                <a:cs typeface="Arial"/>
                <a:sym typeface="Arial"/>
              </a:rPr>
              <a:t>to proportion</a:t>
            </a:r>
          </a:p>
          <a:p>
            <a:pPr marL="231775" lvl="0" indent="-231775" algn="l" rtl="0">
              <a:lnSpc>
                <a:spcPct val="120000"/>
              </a:lnSpc>
              <a:spcBef>
                <a:spcPts val="600"/>
              </a:spcBef>
              <a:spcAft>
                <a:spcPts val="0"/>
              </a:spcAft>
              <a:buClr>
                <a:schemeClr val="dk1"/>
              </a:buClr>
              <a:buSzPct val="100000"/>
              <a:buFont typeface="Arial"/>
              <a:buChar char="•"/>
            </a:pPr>
            <a:r>
              <a:rPr lang="en-US" sz="2800" dirty="0">
                <a:latin typeface="+mn-lt"/>
                <a:ea typeface="Arial"/>
                <a:cs typeface="Arial"/>
                <a:sym typeface="Arial"/>
              </a:rPr>
              <a:t>Find a fraction of an amount </a:t>
            </a:r>
          </a:p>
          <a:p>
            <a:pPr marL="231775" lvl="0" indent="-231775" algn="l" rtl="0">
              <a:lnSpc>
                <a:spcPct val="120000"/>
              </a:lnSpc>
              <a:spcBef>
                <a:spcPts val="600"/>
              </a:spcBef>
              <a:spcAft>
                <a:spcPts val="0"/>
              </a:spcAft>
              <a:buClr>
                <a:schemeClr val="dk1"/>
              </a:buClr>
              <a:buSzPct val="100000"/>
              <a:buFont typeface="Arial"/>
              <a:buChar char="•"/>
            </a:pPr>
            <a:r>
              <a:rPr lang="en-US" sz="2800" dirty="0">
                <a:latin typeface="+mn-lt"/>
                <a:ea typeface="Arial"/>
                <a:cs typeface="Arial"/>
                <a:sym typeface="Arial"/>
              </a:rPr>
              <a:t>Find the whole amount from a fraction </a:t>
            </a:r>
          </a:p>
          <a:p>
            <a:pPr marL="231775" lvl="0" indent="-231775" algn="l" rtl="0">
              <a:lnSpc>
                <a:spcPct val="120000"/>
              </a:lnSpc>
              <a:spcBef>
                <a:spcPts val="0"/>
              </a:spcBef>
              <a:spcAft>
                <a:spcPts val="0"/>
              </a:spcAft>
              <a:buClr>
                <a:schemeClr val="dk1"/>
              </a:buClr>
              <a:buSzPct val="100000"/>
              <a:buFont typeface="Arial"/>
              <a:buChar char="•"/>
            </a:pPr>
            <a:r>
              <a:rPr lang="en-GB" sz="2800" dirty="0">
                <a:latin typeface="+mn-lt"/>
                <a:ea typeface="Arial"/>
                <a:cs typeface="Arial"/>
                <a:sym typeface="Arial"/>
              </a:rPr>
              <a:t>Find a half without finding the whole by drawing a </a:t>
            </a:r>
            <a:br>
              <a:rPr lang="en-GB" sz="2800" dirty="0">
                <a:latin typeface="+mn-lt"/>
                <a:ea typeface="Arial"/>
                <a:cs typeface="Arial"/>
                <a:sym typeface="Arial"/>
              </a:rPr>
            </a:br>
            <a:r>
              <a:rPr lang="en-GB" sz="2800" dirty="0">
                <a:latin typeface="+mn-lt"/>
                <a:ea typeface="Arial"/>
                <a:cs typeface="Arial"/>
                <a:sym typeface="Arial"/>
              </a:rPr>
              <a:t>bar model</a:t>
            </a:r>
            <a:endParaRPr sz="2800" dirty="0">
              <a:latin typeface="+mn-lt"/>
            </a:endParaRPr>
          </a:p>
        </p:txBody>
      </p:sp>
      <p:sp>
        <p:nvSpPr>
          <p:cNvPr id="439" name="Google Shape;439;p16"/>
          <p:cNvSpPr txBox="1"/>
          <p:nvPr/>
        </p:nvSpPr>
        <p:spPr>
          <a:xfrm>
            <a:off x="1419497" y="5641398"/>
            <a:ext cx="9558936" cy="1080077"/>
          </a:xfrm>
          <a:prstGeom prst="rect">
            <a:avLst/>
          </a:prstGeom>
          <a:noFill/>
          <a:ln>
            <a:noFill/>
          </a:ln>
        </p:spPr>
        <p:txBody>
          <a:bodyPr spcFirstLastPara="1" wrap="square" lIns="91425" tIns="45700" rIns="91425" bIns="45700" anchor="t" anchorCtr="0">
            <a:normAutofit fontScale="92500" lnSpcReduction="20000"/>
          </a:bodyPr>
          <a:lstStyle/>
          <a:p>
            <a:pPr marL="0" marR="0" lvl="0" indent="0" algn="l" rtl="0">
              <a:lnSpc>
                <a:spcPct val="110714"/>
              </a:lnSpc>
              <a:spcBef>
                <a:spcPts val="0"/>
              </a:spcBef>
              <a:spcAft>
                <a:spcPts val="0"/>
              </a:spcAft>
              <a:buClr>
                <a:schemeClr val="accent1"/>
              </a:buClr>
              <a:buSzPct val="100000"/>
              <a:buFont typeface="Arial"/>
              <a:buNone/>
            </a:pPr>
            <a:r>
              <a:rPr lang="en-GB" sz="3000" b="1" dirty="0">
                <a:solidFill>
                  <a:schemeClr val="accent1"/>
                </a:solidFill>
                <a:latin typeface="Arial"/>
                <a:ea typeface="Arial"/>
                <a:cs typeface="Arial"/>
                <a:sym typeface="Arial"/>
              </a:rPr>
              <a:t>Suggested further steps/areas to work on</a:t>
            </a:r>
            <a:endParaRPr sz="3000" dirty="0"/>
          </a:p>
          <a:p>
            <a:pPr marL="231775" marR="0" lvl="0" indent="-231775" algn="l" rtl="0">
              <a:lnSpc>
                <a:spcPct val="110714"/>
              </a:lnSpc>
              <a:spcBef>
                <a:spcPts val="1600"/>
              </a:spcBef>
              <a:spcAft>
                <a:spcPts val="0"/>
              </a:spcAft>
              <a:buClr>
                <a:schemeClr val="dk1"/>
              </a:buClr>
              <a:buSzPct val="100000"/>
              <a:buFont typeface="Arial"/>
              <a:buChar char="•"/>
            </a:pPr>
            <a:r>
              <a:rPr lang="en-GB" sz="3000" dirty="0">
                <a:solidFill>
                  <a:schemeClr val="dk1"/>
                </a:solidFill>
                <a:latin typeface="Arial"/>
                <a:ea typeface="Arial"/>
                <a:cs typeface="Arial"/>
                <a:sym typeface="Arial"/>
              </a:rPr>
              <a:t>Interpret and use fractions in another context</a:t>
            </a:r>
            <a:endParaRPr sz="3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17"/>
          <p:cNvSpPr txBox="1">
            <a:spLocks noGrp="1"/>
          </p:cNvSpPr>
          <p:nvPr>
            <p:ph type="ctrTitle"/>
          </p:nvPr>
        </p:nvSpPr>
        <p:spPr>
          <a:xfrm>
            <a:off x="1524000" y="1466770"/>
            <a:ext cx="9144000" cy="1322815"/>
          </a:xfrm>
          <a:prstGeom prst="rect">
            <a:avLst/>
          </a:prstGeom>
          <a:solidFill>
            <a:schemeClr val="accent1"/>
          </a:solid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7: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Credits</a:t>
            </a:r>
            <a:endParaRPr sz="4000" dirty="0"/>
          </a:p>
        </p:txBody>
      </p:sp>
      <p:sp>
        <p:nvSpPr>
          <p:cNvPr id="446" name="Google Shape;44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19</a:t>
            </a:fld>
            <a:endParaRPr/>
          </a:p>
        </p:txBody>
      </p:sp>
      <p:pic>
        <p:nvPicPr>
          <p:cNvPr id="448" name="Google Shape;448;p17"/>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395464" y="262672"/>
            <a:ext cx="2123825" cy="638948"/>
          </a:xfrm>
          <a:prstGeom prst="rect">
            <a:avLst/>
          </a:prstGeom>
          <a:noFill/>
          <a:ln>
            <a:noFill/>
          </a:ln>
        </p:spPr>
      </p:pic>
      <p:sp>
        <p:nvSpPr>
          <p:cNvPr id="449" name="Google Shape;449;p17"/>
          <p:cNvSpPr txBox="1">
            <a:spLocks noGrp="1"/>
          </p:cNvSpPr>
          <p:nvPr>
            <p:ph type="subTitle" idx="1"/>
          </p:nvPr>
        </p:nvSpPr>
        <p:spPr>
          <a:xfrm>
            <a:off x="1524000" y="3048081"/>
            <a:ext cx="9144000" cy="2343149"/>
          </a:xfrm>
          <a:prstGeom prst="rect">
            <a:avLst/>
          </a:prstGeom>
          <a:solidFill>
            <a:schemeClr val="lt1"/>
          </a:solid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120000"/>
              </a:lnSpc>
              <a:spcBef>
                <a:spcPts val="0"/>
              </a:spcBef>
              <a:spcAft>
                <a:spcPts val="0"/>
              </a:spcAft>
              <a:buClr>
                <a:schemeClr val="accent1"/>
              </a:buClr>
              <a:buSzPct val="100000"/>
              <a:buNone/>
            </a:pPr>
            <a:r>
              <a:rPr lang="en-GB" sz="3400" b="1" i="0" u="none" strike="noStrike" cap="none" dirty="0">
                <a:solidFill>
                  <a:schemeClr val="accent1"/>
                </a:solidFill>
                <a:latin typeface="Arial"/>
                <a:ea typeface="Arial"/>
                <a:cs typeface="Arial"/>
                <a:sym typeface="Arial"/>
              </a:rPr>
              <a:t>Text acknowledgements</a:t>
            </a:r>
            <a:endParaRPr dirty="0"/>
          </a:p>
          <a:p>
            <a:pPr marL="0" lvl="0" indent="0" algn="l" rtl="0">
              <a:lnSpc>
                <a:spcPct val="120000"/>
              </a:lnSpc>
              <a:spcBef>
                <a:spcPts val="0"/>
              </a:spcBef>
              <a:spcAft>
                <a:spcPts val="0"/>
              </a:spcAft>
              <a:buClr>
                <a:schemeClr val="dk1"/>
              </a:buClr>
              <a:buSzPct val="100000"/>
              <a:buNone/>
            </a:pPr>
            <a:r>
              <a:rPr lang="en-GB" sz="2900" b="1" dirty="0">
                <a:latin typeface="Arial"/>
                <a:ea typeface="Arial"/>
                <a:cs typeface="Arial"/>
                <a:sym typeface="Arial"/>
              </a:rPr>
              <a:t>Slide 16: </a:t>
            </a:r>
            <a:r>
              <a:rPr lang="en-GB" sz="2900" dirty="0">
                <a:solidFill>
                  <a:srgbClr val="000000"/>
                </a:solidFill>
                <a:effectLst/>
                <a:latin typeface="Arial" panose="020B0604020202020204" pitchFamily="34" charset="0"/>
                <a:ea typeface="Calibri" panose="020F0502020204030204" pitchFamily="34" charset="0"/>
              </a:rPr>
              <a:t>Pearson Edexcel Level 1/Level 2 GCSE (9-1) November 2019 1MA1/3F Mathematics Paper 3 (Calculator) Foundation Tier</a:t>
            </a:r>
            <a:r>
              <a:rPr lang="en-GB" sz="2900" dirty="0">
                <a:latin typeface="Arial"/>
                <a:ea typeface="Arial"/>
                <a:cs typeface="Arial"/>
                <a:sym typeface="Arial"/>
              </a:rPr>
              <a:t>, Question 11b</a:t>
            </a:r>
          </a:p>
          <a:p>
            <a:pPr marL="0" lvl="0" indent="0" algn="l" rtl="0">
              <a:lnSpc>
                <a:spcPct val="120000"/>
              </a:lnSpc>
              <a:spcBef>
                <a:spcPts val="0"/>
              </a:spcBef>
              <a:spcAft>
                <a:spcPts val="0"/>
              </a:spcAft>
              <a:buClr>
                <a:schemeClr val="dk1"/>
              </a:buClr>
              <a:buSzPct val="100000"/>
              <a:buNone/>
            </a:pPr>
            <a:endParaRPr lang="en-GB" sz="3400" dirty="0">
              <a:latin typeface="Arial"/>
              <a:cs typeface="Arial"/>
              <a:sym typeface="Arial"/>
            </a:endParaRPr>
          </a:p>
          <a:p>
            <a:pPr marL="0" lvl="0" indent="0" algn="l" rtl="0">
              <a:lnSpc>
                <a:spcPct val="120000"/>
              </a:lnSpc>
              <a:spcBef>
                <a:spcPts val="0"/>
              </a:spcBef>
              <a:spcAft>
                <a:spcPts val="0"/>
              </a:spcAft>
              <a:buClr>
                <a:schemeClr val="dk1"/>
              </a:buClr>
              <a:buSzPct val="100000"/>
              <a:buNone/>
            </a:pPr>
            <a:endParaRPr dirty="0"/>
          </a:p>
          <a:p>
            <a:pPr marL="231775" lvl="0" indent="0" algn="l" rtl="0">
              <a:lnSpc>
                <a:spcPct val="27678"/>
              </a:lnSpc>
              <a:spcBef>
                <a:spcPts val="1000"/>
              </a:spcBef>
              <a:spcAft>
                <a:spcPts val="0"/>
              </a:spcAft>
              <a:buClr>
                <a:schemeClr val="dk1"/>
              </a:buClr>
              <a:buSzPct val="100000"/>
              <a:buFont typeface="Arial"/>
              <a:buNone/>
            </a:pPr>
            <a:endParaRPr sz="11200" dirty="0">
              <a:latin typeface="Arial"/>
              <a:ea typeface="Arial"/>
              <a:cs typeface="Arial"/>
              <a:sym typeface="Arial"/>
            </a:endParaRPr>
          </a:p>
          <a:p>
            <a:pPr marL="0" lvl="0" indent="0" algn="l" rtl="0">
              <a:lnSpc>
                <a:spcPct val="90000"/>
              </a:lnSpc>
              <a:spcBef>
                <a:spcPts val="1600"/>
              </a:spcBef>
              <a:spcAft>
                <a:spcPts val="0"/>
              </a:spcAft>
              <a:buClr>
                <a:schemeClr val="dk1"/>
              </a:buClr>
              <a:buSzPct val="100000"/>
              <a:buNone/>
            </a:pPr>
            <a:endParaRPr dirty="0"/>
          </a:p>
        </p:txBody>
      </p:sp>
      <p:pic>
        <p:nvPicPr>
          <p:cNvPr id="7" name="Picture 6" descr="Text&#10;&#10;Description automatically generated">
            <a:extLst>
              <a:ext uri="{FF2B5EF4-FFF2-40B4-BE49-F238E27FC236}">
                <a16:creationId xmlns:a16="http://schemas.microsoft.com/office/drawing/2014/main" id="{A303B8CD-E012-4029-8281-9DD33F35D8C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8" name="Title 7">
            <a:extLst>
              <a:ext uri="{FF2B5EF4-FFF2-40B4-BE49-F238E27FC236}">
                <a16:creationId xmlns:a16="http://schemas.microsoft.com/office/drawing/2014/main" id="{1991581E-4FE1-FA8B-32E2-9844D885E8DE}"/>
              </a:ext>
            </a:extLst>
          </p:cNvPr>
          <p:cNvSpPr>
            <a:spLocks noGrp="1"/>
          </p:cNvSpPr>
          <p:nvPr>
            <p:ph type="title"/>
          </p:nvPr>
        </p:nvSpPr>
        <p:spPr>
          <a:xfrm>
            <a:off x="838200" y="365125"/>
            <a:ext cx="10515600" cy="584713"/>
          </a:xfrm>
        </p:spPr>
        <p:txBody>
          <a:bodyPr/>
          <a:lstStyle/>
          <a:p>
            <a:r>
              <a:rPr lang="en-GB" dirty="0"/>
              <a:t>Complete the Frayer model</a:t>
            </a:r>
          </a:p>
        </p:txBody>
      </p:sp>
      <p:sp>
        <p:nvSpPr>
          <p:cNvPr id="176" name="Google Shape;176;p2"/>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2</a:t>
            </a:fld>
            <a:endParaRPr/>
          </a:p>
        </p:txBody>
      </p:sp>
      <p:grpSp>
        <p:nvGrpSpPr>
          <p:cNvPr id="2" name="Group 1">
            <a:extLst>
              <a:ext uri="{FF2B5EF4-FFF2-40B4-BE49-F238E27FC236}">
                <a16:creationId xmlns:a16="http://schemas.microsoft.com/office/drawing/2014/main" id="{51BC1652-02C5-850A-A7CA-7BB226C5EA38}"/>
              </a:ext>
            </a:extLst>
          </p:cNvPr>
          <p:cNvGrpSpPr/>
          <p:nvPr/>
        </p:nvGrpSpPr>
        <p:grpSpPr>
          <a:xfrm>
            <a:off x="621884" y="1129212"/>
            <a:ext cx="10925700" cy="5227125"/>
            <a:chOff x="621884" y="1129212"/>
            <a:chExt cx="10925700" cy="5227125"/>
          </a:xfrm>
        </p:grpSpPr>
        <p:graphicFrame>
          <p:nvGraphicFramePr>
            <p:cNvPr id="177" name="Google Shape;177;p2"/>
            <p:cNvGraphicFramePr/>
            <p:nvPr>
              <p:extLst>
                <p:ext uri="{D42A27DB-BD31-4B8C-83A1-F6EECF244321}">
                  <p14:modId xmlns:p14="http://schemas.microsoft.com/office/powerpoint/2010/main" val="736457264"/>
                </p:ext>
              </p:extLst>
            </p:nvPr>
          </p:nvGraphicFramePr>
          <p:xfrm>
            <a:off x="621884" y="1129212"/>
            <a:ext cx="10925700" cy="5227125"/>
          </p:xfrm>
          <a:graphic>
            <a:graphicData uri="http://schemas.openxmlformats.org/drawingml/2006/table">
              <a:tbl>
                <a:tblPr bandRow="1">
                  <a:noFill/>
                  <a:tableStyleId>{292EED29-3C1B-4DA0-A15D-4177A9910511}</a:tableStyleId>
                </a:tblPr>
                <a:tblGrid>
                  <a:gridCol w="5462850">
                    <a:extLst>
                      <a:ext uri="{9D8B030D-6E8A-4147-A177-3AD203B41FA5}">
                        <a16:colId xmlns:a16="http://schemas.microsoft.com/office/drawing/2014/main" val="20000"/>
                      </a:ext>
                    </a:extLst>
                  </a:gridCol>
                  <a:gridCol w="5462850">
                    <a:extLst>
                      <a:ext uri="{9D8B030D-6E8A-4147-A177-3AD203B41FA5}">
                        <a16:colId xmlns:a16="http://schemas.microsoft.com/office/drawing/2014/main" val="20001"/>
                      </a:ext>
                    </a:extLst>
                  </a:gridCol>
                </a:tblGrid>
                <a:tr h="2616525">
                  <a:tc>
                    <a:txBody>
                      <a:bodyPr/>
                      <a:lstStyle/>
                      <a:p>
                        <a:pPr marL="0" marR="0" lvl="0" indent="0" algn="l" rtl="0">
                          <a:spcBef>
                            <a:spcPts val="0"/>
                          </a:spcBef>
                          <a:spcAft>
                            <a:spcPts val="0"/>
                          </a:spcAft>
                          <a:buNone/>
                        </a:pPr>
                        <a:r>
                          <a:rPr lang="en-GB" sz="2400" u="none" strike="noStrike" cap="none" dirty="0">
                            <a:latin typeface="Arial" panose="020B0604020202020204" pitchFamily="34" charset="0"/>
                            <a:cs typeface="Arial" panose="020B0604020202020204" pitchFamily="34" charset="0"/>
                          </a:rPr>
                          <a:t>Definition</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sz="2400" dirty="0"/>
                      </a:p>
                      <a:p>
                        <a:pPr marL="0" marR="0" lvl="0" indent="0" algn="l" rtl="0">
                          <a:spcBef>
                            <a:spcPts val="0"/>
                          </a:spcBef>
                          <a:spcAft>
                            <a:spcPts val="0"/>
                          </a:spcAft>
                          <a:buNone/>
                        </a:pPr>
                        <a:endParaRPr sz="2000" dirty="0"/>
                      </a:p>
                    </a:txBody>
                    <a:tcPr marL="91450" marR="91450" marT="45725" marB="45725"/>
                  </a:tc>
                  <a:tc>
                    <a:txBody>
                      <a:bodyPr/>
                      <a:lstStyle/>
                      <a:p>
                        <a:pPr marL="0" marR="0" lvl="0" indent="0" algn="r" rtl="0">
                          <a:spcBef>
                            <a:spcPts val="0"/>
                          </a:spcBef>
                          <a:spcAft>
                            <a:spcPts val="0"/>
                          </a:spcAft>
                          <a:buNone/>
                        </a:pPr>
                        <a:r>
                          <a:rPr lang="en-GB" sz="2400" dirty="0">
                            <a:latin typeface="Arial" panose="020B0604020202020204" pitchFamily="34" charset="0"/>
                            <a:cs typeface="Arial" panose="020B0604020202020204" pitchFamily="34" charset="0"/>
                          </a:rPr>
                          <a:t>Facts and characteristics</a:t>
                        </a:r>
                        <a:endParaRPr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0"/>
                    </a:ext>
                  </a:extLst>
                </a:tr>
                <a:tr h="2610600">
                  <a:tc>
                    <a:txBody>
                      <a:bodyPr/>
                      <a:lstStyle/>
                      <a:p>
                        <a:pPr marL="0" marR="0" lvl="0" indent="0" algn="l" rtl="0">
                          <a:spcBef>
                            <a:spcPts val="0"/>
                          </a:spcBef>
                          <a:spcAft>
                            <a:spcPts val="0"/>
                          </a:spcAft>
                          <a:buNone/>
                        </a:pPr>
                        <a:r>
                          <a:rPr lang="en-GB" sz="2400" dirty="0">
                            <a:latin typeface="Arial" panose="020B0604020202020204" pitchFamily="34" charset="0"/>
                            <a:cs typeface="Arial" panose="020B0604020202020204" pitchFamily="34" charset="0"/>
                          </a:rPr>
                          <a:t>Example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sz="2400" dirty="0"/>
                      </a:p>
                    </a:txBody>
                    <a:tcPr marL="91450" marR="91450" marT="45725" marB="45725"/>
                  </a:tc>
                  <a:tc>
                    <a:txBody>
                      <a:bodyPr/>
                      <a:lstStyle/>
                      <a:p>
                        <a:pPr marL="0" marR="0" lvl="0" indent="0" algn="r" rtl="0">
                          <a:spcBef>
                            <a:spcPts val="0"/>
                          </a:spcBef>
                          <a:spcAft>
                            <a:spcPts val="0"/>
                          </a:spcAft>
                          <a:buNone/>
                        </a:pPr>
                        <a:r>
                          <a:rPr lang="en-GB" sz="2400" dirty="0">
                            <a:latin typeface="Arial" panose="020B0604020202020204" pitchFamily="34" charset="0"/>
                            <a:cs typeface="Arial" panose="020B0604020202020204" pitchFamily="34" charset="0"/>
                          </a:rPr>
                          <a:t>Non-examples</a:t>
                        </a:r>
                        <a:endParaRPr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1"/>
                    </a:ext>
                  </a:extLst>
                </a:tr>
              </a:tbl>
            </a:graphicData>
          </a:graphic>
        </p:graphicFrame>
        <p:sp>
          <p:nvSpPr>
            <p:cNvPr id="178" name="Google Shape;178;p2"/>
            <p:cNvSpPr/>
            <p:nvPr/>
          </p:nvSpPr>
          <p:spPr>
            <a:xfrm>
              <a:off x="4206929" y="3097254"/>
              <a:ext cx="3422525" cy="1281051"/>
            </a:xfrm>
            <a:prstGeom prst="ellipse">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800" dirty="0">
                  <a:solidFill>
                    <a:srgbClr val="000000"/>
                  </a:solidFill>
                  <a:latin typeface="Arial" panose="020B0604020202020204" pitchFamily="34" charset="0"/>
                  <a:ea typeface="Calibri"/>
                  <a:cs typeface="Arial" panose="020B0604020202020204" pitchFamily="34" charset="0"/>
                  <a:sym typeface="Calibri"/>
                </a:rPr>
                <a:t>Fraction</a:t>
              </a:r>
              <a:endParaRPr dirty="0">
                <a:latin typeface="Arial" panose="020B0604020202020204" pitchFamily="34" charset="0"/>
                <a:cs typeface="Arial" panose="020B0604020202020204" pitchFamily="34" charset="0"/>
              </a:endParaRPr>
            </a:p>
          </p:txBody>
        </p:sp>
      </p:grpSp>
      <p:grpSp>
        <p:nvGrpSpPr>
          <p:cNvPr id="3" name="Google Shape;333;p12" descr="Worksheet available icon">
            <a:extLst>
              <a:ext uri="{FF2B5EF4-FFF2-40B4-BE49-F238E27FC236}">
                <a16:creationId xmlns:a16="http://schemas.microsoft.com/office/drawing/2014/main" id="{3EC3CAFA-6901-A944-281E-0484D985A016}"/>
              </a:ext>
            </a:extLst>
          </p:cNvPr>
          <p:cNvGrpSpPr/>
          <p:nvPr/>
        </p:nvGrpSpPr>
        <p:grpSpPr>
          <a:xfrm>
            <a:off x="9495879" y="211521"/>
            <a:ext cx="2102384" cy="753403"/>
            <a:chOff x="9495879" y="211521"/>
            <a:chExt cx="2102384" cy="753403"/>
          </a:xfrm>
        </p:grpSpPr>
        <p:pic>
          <p:nvPicPr>
            <p:cNvPr id="4" name="Google Shape;334;p12" descr="Document">
              <a:extLst>
                <a:ext uri="{FF2B5EF4-FFF2-40B4-BE49-F238E27FC236}">
                  <a16:creationId xmlns:a16="http://schemas.microsoft.com/office/drawing/2014/main" id="{CFB7BF4C-C870-8A7B-6C5C-B8468C2F92E6}"/>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5" name="Google Shape;335;p12">
              <a:extLst>
                <a:ext uri="{FF2B5EF4-FFF2-40B4-BE49-F238E27FC236}">
                  <a16:creationId xmlns:a16="http://schemas.microsoft.com/office/drawing/2014/main" id="{5895288D-FB95-F1E4-9610-E1AEDDCC880A}"/>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4" name="Title 3">
            <a:extLst>
              <a:ext uri="{FF2B5EF4-FFF2-40B4-BE49-F238E27FC236}">
                <a16:creationId xmlns:a16="http://schemas.microsoft.com/office/drawing/2014/main" id="{475DC29A-FA90-361F-6994-F45D2C08FDBD}"/>
              </a:ext>
            </a:extLst>
          </p:cNvPr>
          <p:cNvSpPr>
            <a:spLocks noGrp="1"/>
          </p:cNvSpPr>
          <p:nvPr>
            <p:ph type="title"/>
          </p:nvPr>
        </p:nvSpPr>
        <p:spPr/>
        <p:txBody>
          <a:bodyPr/>
          <a:lstStyle/>
          <a:p>
            <a:r>
              <a:rPr lang="en-GB" dirty="0"/>
              <a:t>Representing fractions</a:t>
            </a:r>
          </a:p>
        </p:txBody>
      </p:sp>
      <p:sp>
        <p:nvSpPr>
          <p:cNvPr id="2" name="Google Shape;176;p2">
            <a:extLst>
              <a:ext uri="{FF2B5EF4-FFF2-40B4-BE49-F238E27FC236}">
                <a16:creationId xmlns:a16="http://schemas.microsoft.com/office/drawing/2014/main" id="{04E8BD79-D2FB-AEA6-3C49-639DE20BF7BB}"/>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3</a:t>
            </a:fld>
            <a:endParaRPr/>
          </a:p>
        </p:txBody>
      </p:sp>
      <p:sp>
        <p:nvSpPr>
          <p:cNvPr id="185" name="Google Shape;185;p5"/>
          <p:cNvSpPr/>
          <p:nvPr/>
        </p:nvSpPr>
        <p:spPr>
          <a:xfrm>
            <a:off x="3831773" y="1580893"/>
            <a:ext cx="1368152" cy="1368152"/>
          </a:xfrm>
          <a:prstGeom prst="rect">
            <a:avLst/>
          </a:prstGeom>
          <a:solidFill>
            <a:schemeClr val="accent1">
              <a:lumMod val="40000"/>
              <a:lumOff val="60000"/>
            </a:schemeClr>
          </a:solidFill>
          <a:ln w="12700" cap="flat" cmpd="sng">
            <a:solidFill>
              <a:schemeClr val="accent1">
                <a:lumMod val="40000"/>
                <a:lumOff val="6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8800" dirty="0">
                <a:solidFill>
                  <a:schemeClr val="dk1"/>
                </a:solidFill>
                <a:latin typeface="Arial" panose="020B0604020202020204" pitchFamily="34" charset="0"/>
                <a:ea typeface="Calibri"/>
                <a:cs typeface="Arial" panose="020B0604020202020204" pitchFamily="34" charset="0"/>
                <a:sym typeface="Calibri"/>
              </a:rPr>
              <a:t>3</a:t>
            </a:r>
            <a:endParaRPr sz="8800"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86" name="Google Shape;186;p5"/>
          <p:cNvCxnSpPr/>
          <p:nvPr/>
        </p:nvCxnSpPr>
        <p:spPr>
          <a:xfrm>
            <a:off x="3511762" y="3137359"/>
            <a:ext cx="2016224" cy="0"/>
          </a:xfrm>
          <a:prstGeom prst="straightConnector1">
            <a:avLst/>
          </a:prstGeom>
          <a:noFill/>
          <a:ln w="57150" cap="flat" cmpd="sng">
            <a:solidFill>
              <a:schemeClr val="dk1"/>
            </a:solidFill>
            <a:prstDash val="solid"/>
            <a:miter lim="800000"/>
            <a:headEnd type="none" w="sm" len="sm"/>
            <a:tailEnd type="none" w="sm" len="sm"/>
          </a:ln>
        </p:spPr>
      </p:cxnSp>
      <p:sp>
        <p:nvSpPr>
          <p:cNvPr id="190" name="Google Shape;190;p5"/>
          <p:cNvSpPr/>
          <p:nvPr/>
        </p:nvSpPr>
        <p:spPr>
          <a:xfrm>
            <a:off x="3831773" y="3309085"/>
            <a:ext cx="1368152" cy="1368152"/>
          </a:xfrm>
          <a:prstGeom prst="rect">
            <a:avLst/>
          </a:prstGeom>
          <a:solidFill>
            <a:schemeClr val="accent1">
              <a:lumMod val="40000"/>
              <a:lumOff val="60000"/>
            </a:schemeClr>
          </a:solidFill>
          <a:ln w="12700" cap="flat" cmpd="sng">
            <a:solidFill>
              <a:schemeClr val="accent1">
                <a:lumMod val="40000"/>
                <a:lumOff val="6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8800" dirty="0">
                <a:solidFill>
                  <a:schemeClr val="dk1"/>
                </a:solidFill>
                <a:latin typeface="Arial" panose="020B0604020202020204" pitchFamily="34" charset="0"/>
                <a:ea typeface="Calibri"/>
                <a:cs typeface="Arial" panose="020B0604020202020204" pitchFamily="34" charset="0"/>
                <a:sym typeface="Calibri"/>
              </a:rPr>
              <a:t>5</a:t>
            </a:r>
            <a:endParaRPr sz="8800"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91" name="Google Shape;191;p5"/>
          <p:cNvCxnSpPr/>
          <p:nvPr/>
        </p:nvCxnSpPr>
        <p:spPr>
          <a:xfrm rot="10800000">
            <a:off x="5277045" y="2345735"/>
            <a:ext cx="1629080" cy="66177"/>
          </a:xfrm>
          <a:prstGeom prst="straightConnector1">
            <a:avLst/>
          </a:prstGeom>
          <a:noFill/>
          <a:ln w="38100" cap="flat" cmpd="sng">
            <a:solidFill>
              <a:srgbClr val="2F5496"/>
            </a:solidFill>
            <a:prstDash val="solid"/>
            <a:miter lim="800000"/>
            <a:headEnd type="none" w="sm" len="sm"/>
            <a:tailEnd type="stealth" w="med" len="med"/>
          </a:ln>
        </p:spPr>
      </p:cxnSp>
      <p:sp>
        <p:nvSpPr>
          <p:cNvPr id="187" name="Google Shape;187;p5"/>
          <p:cNvSpPr txBox="1"/>
          <p:nvPr/>
        </p:nvSpPr>
        <p:spPr>
          <a:xfrm>
            <a:off x="6906125" y="2013000"/>
            <a:ext cx="22554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dirty="0">
                <a:solidFill>
                  <a:schemeClr val="dk1"/>
                </a:solidFill>
                <a:latin typeface="Arial" panose="020B0604020202020204" pitchFamily="34" charset="0"/>
                <a:ea typeface="Calibri"/>
                <a:cs typeface="Arial" panose="020B0604020202020204" pitchFamily="34" charset="0"/>
                <a:sym typeface="Calibri"/>
              </a:rPr>
              <a:t>What is this digit called?</a:t>
            </a:r>
            <a:endParaRPr sz="800" dirty="0">
              <a:latin typeface="Arial" panose="020B0604020202020204" pitchFamily="34" charset="0"/>
              <a:cs typeface="Arial" panose="020B0604020202020204" pitchFamily="34" charset="0"/>
            </a:endParaRPr>
          </a:p>
        </p:txBody>
      </p:sp>
      <p:sp>
        <p:nvSpPr>
          <p:cNvPr id="204" name="Google Shape;204;p5"/>
          <p:cNvSpPr txBox="1"/>
          <p:nvPr/>
        </p:nvSpPr>
        <p:spPr>
          <a:xfrm>
            <a:off x="9161525" y="1731823"/>
            <a:ext cx="23091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800" b="1" dirty="0">
                <a:latin typeface="Arial" panose="020B0604020202020204" pitchFamily="34" charset="0"/>
                <a:ea typeface="Calibri"/>
                <a:cs typeface="Arial" panose="020B0604020202020204" pitchFamily="34" charset="0"/>
                <a:sym typeface="Calibri"/>
              </a:rPr>
              <a:t>Numerator</a:t>
            </a:r>
            <a:r>
              <a:rPr lang="en-GB" sz="1800" dirty="0">
                <a:latin typeface="Arial" panose="020B0604020202020204" pitchFamily="34" charset="0"/>
                <a:ea typeface="Calibri"/>
                <a:cs typeface="Arial" panose="020B0604020202020204" pitchFamily="34" charset="0"/>
                <a:sym typeface="Calibri"/>
              </a:rPr>
              <a:t>. Used to determine the number of parts out of the whole.</a:t>
            </a:r>
            <a:endParaRPr sz="1800" dirty="0">
              <a:latin typeface="Arial" panose="020B0604020202020204" pitchFamily="34" charset="0"/>
              <a:ea typeface="Calibri"/>
              <a:cs typeface="Arial" panose="020B0604020202020204" pitchFamily="34" charset="0"/>
              <a:sym typeface="Calibri"/>
            </a:endParaRPr>
          </a:p>
        </p:txBody>
      </p:sp>
      <p:cxnSp>
        <p:nvCxnSpPr>
          <p:cNvPr id="189" name="Google Shape;189;p5"/>
          <p:cNvCxnSpPr/>
          <p:nvPr/>
        </p:nvCxnSpPr>
        <p:spPr>
          <a:xfrm rot="10800000">
            <a:off x="5527987" y="3968819"/>
            <a:ext cx="1184106" cy="132354"/>
          </a:xfrm>
          <a:prstGeom prst="straightConnector1">
            <a:avLst/>
          </a:prstGeom>
          <a:noFill/>
          <a:ln w="38100" cap="flat" cmpd="sng">
            <a:solidFill>
              <a:srgbClr val="2F5496"/>
            </a:solidFill>
            <a:prstDash val="solid"/>
            <a:miter lim="800000"/>
            <a:headEnd type="none" w="sm" len="sm"/>
            <a:tailEnd type="stealth" w="med" len="med"/>
          </a:ln>
        </p:spPr>
      </p:cxnSp>
      <p:sp>
        <p:nvSpPr>
          <p:cNvPr id="203" name="Google Shape;203;p5"/>
          <p:cNvSpPr txBox="1"/>
          <p:nvPr/>
        </p:nvSpPr>
        <p:spPr>
          <a:xfrm>
            <a:off x="6763325" y="3818750"/>
            <a:ext cx="23982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Font typeface="Arial"/>
              <a:buNone/>
            </a:pPr>
            <a:r>
              <a:rPr lang="en-GB" sz="1800" dirty="0">
                <a:solidFill>
                  <a:schemeClr val="dk1"/>
                </a:solidFill>
                <a:latin typeface="Arial" panose="020B0604020202020204" pitchFamily="34" charset="0"/>
                <a:ea typeface="Calibri"/>
                <a:cs typeface="Arial" panose="020B0604020202020204" pitchFamily="34" charset="0"/>
                <a:sym typeface="Calibri"/>
              </a:rPr>
              <a:t>What is this digit called?</a:t>
            </a:r>
            <a:endParaRPr dirty="0">
              <a:latin typeface="Arial" panose="020B0604020202020204" pitchFamily="34" charset="0"/>
              <a:ea typeface="Calibri"/>
              <a:cs typeface="Arial" panose="020B0604020202020204" pitchFamily="34" charset="0"/>
              <a:sym typeface="Calibri"/>
            </a:endParaRPr>
          </a:p>
        </p:txBody>
      </p:sp>
      <p:sp>
        <p:nvSpPr>
          <p:cNvPr id="188" name="Google Shape;188;p5"/>
          <p:cNvSpPr txBox="1"/>
          <p:nvPr/>
        </p:nvSpPr>
        <p:spPr>
          <a:xfrm>
            <a:off x="9212750" y="3588991"/>
            <a:ext cx="2398200" cy="1200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dirty="0">
                <a:solidFill>
                  <a:schemeClr val="dk1"/>
                </a:solidFill>
                <a:latin typeface="Arial" panose="020B0604020202020204" pitchFamily="34" charset="0"/>
                <a:ea typeface="Calibri"/>
                <a:cs typeface="Arial" panose="020B0604020202020204" pitchFamily="34" charset="0"/>
                <a:sym typeface="Calibri"/>
              </a:rPr>
              <a:t>Denominator</a:t>
            </a:r>
            <a:r>
              <a:rPr lang="en-GB" sz="1800" dirty="0">
                <a:solidFill>
                  <a:schemeClr val="dk1"/>
                </a:solidFill>
                <a:latin typeface="Arial" panose="020B0604020202020204" pitchFamily="34" charset="0"/>
                <a:ea typeface="Calibri"/>
                <a:cs typeface="Arial" panose="020B0604020202020204" pitchFamily="34" charset="0"/>
                <a:sym typeface="Calibri"/>
              </a:rPr>
              <a:t>. Used to determine how many parts make up a whole.</a:t>
            </a:r>
            <a:endParaRPr sz="8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14916DF4-AE60-E3CE-2FFE-3D778B00DD85}"/>
              </a:ext>
            </a:extLst>
          </p:cNvPr>
          <p:cNvGrpSpPr/>
          <p:nvPr/>
        </p:nvGrpSpPr>
        <p:grpSpPr>
          <a:xfrm>
            <a:off x="1487830" y="5066504"/>
            <a:ext cx="6918476" cy="1389636"/>
            <a:chOff x="1487830" y="5066504"/>
            <a:chExt cx="6918476" cy="1389636"/>
          </a:xfrm>
        </p:grpSpPr>
        <p:grpSp>
          <p:nvGrpSpPr>
            <p:cNvPr id="193" name="Google Shape;193;p5"/>
            <p:cNvGrpSpPr/>
            <p:nvPr/>
          </p:nvGrpSpPr>
          <p:grpSpPr>
            <a:xfrm>
              <a:off x="1671534" y="5716896"/>
              <a:ext cx="5960188" cy="217970"/>
              <a:chOff x="2627784" y="2522080"/>
              <a:chExt cx="5960188" cy="217970"/>
            </a:xfrm>
          </p:grpSpPr>
          <p:cxnSp>
            <p:nvCxnSpPr>
              <p:cNvPr id="194" name="Google Shape;194;p5"/>
              <p:cNvCxnSpPr/>
              <p:nvPr/>
            </p:nvCxnSpPr>
            <p:spPr>
              <a:xfrm>
                <a:off x="2627784" y="2623800"/>
                <a:ext cx="5960188" cy="0"/>
              </a:xfrm>
              <a:prstGeom prst="straightConnector1">
                <a:avLst/>
              </a:prstGeom>
              <a:noFill/>
              <a:ln w="38100" cap="flat" cmpd="sng">
                <a:solidFill>
                  <a:schemeClr val="dk1"/>
                </a:solidFill>
                <a:prstDash val="solid"/>
                <a:miter lim="800000"/>
                <a:headEnd type="none" w="sm" len="sm"/>
                <a:tailEnd type="none" w="sm" len="sm"/>
              </a:ln>
            </p:spPr>
          </p:cxnSp>
          <p:cxnSp>
            <p:nvCxnSpPr>
              <p:cNvPr id="195" name="Google Shape;195;p5"/>
              <p:cNvCxnSpPr/>
              <p:nvPr/>
            </p:nvCxnSpPr>
            <p:spPr>
              <a:xfrm>
                <a:off x="3788205" y="2523216"/>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6" name="Google Shape;196;p5"/>
              <p:cNvCxnSpPr/>
              <p:nvPr/>
            </p:nvCxnSpPr>
            <p:spPr>
              <a:xfrm>
                <a:off x="4987118"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7" name="Google Shape;197;p5"/>
              <p:cNvCxnSpPr/>
              <p:nvPr/>
            </p:nvCxnSpPr>
            <p:spPr>
              <a:xfrm>
                <a:off x="6189368"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8" name="Google Shape;198;p5"/>
              <p:cNvCxnSpPr/>
              <p:nvPr/>
            </p:nvCxnSpPr>
            <p:spPr>
              <a:xfrm>
                <a:off x="7396854"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9" name="Google Shape;199;p5"/>
              <p:cNvCxnSpPr/>
              <p:nvPr/>
            </p:nvCxnSpPr>
            <p:spPr>
              <a:xfrm>
                <a:off x="2627784" y="2523216"/>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200" name="Google Shape;200;p5"/>
              <p:cNvCxnSpPr/>
              <p:nvPr/>
            </p:nvCxnSpPr>
            <p:spPr>
              <a:xfrm>
                <a:off x="8587972" y="2524026"/>
                <a:ext cx="0" cy="216024"/>
              </a:xfrm>
              <a:prstGeom prst="straightConnector1">
                <a:avLst/>
              </a:prstGeom>
              <a:noFill/>
              <a:ln w="38100" cap="flat" cmpd="sng">
                <a:solidFill>
                  <a:schemeClr val="dk1"/>
                </a:solidFill>
                <a:prstDash val="solid"/>
                <a:miter lim="800000"/>
                <a:headEnd type="none" w="sm" len="sm"/>
                <a:tailEnd type="none" w="sm" len="sm"/>
              </a:ln>
            </p:spPr>
          </p:cxnSp>
        </p:grpSp>
        <p:sp>
          <p:nvSpPr>
            <p:cNvPr id="192" name="Google Shape;192;p5"/>
            <p:cNvSpPr/>
            <p:nvPr/>
          </p:nvSpPr>
          <p:spPr>
            <a:xfrm>
              <a:off x="1671534" y="5066504"/>
              <a:ext cx="3561584" cy="421205"/>
            </a:xfrm>
            <a:prstGeom prst="curvedDownArrow">
              <a:avLst>
                <a:gd name="adj1" fmla="val 0"/>
                <a:gd name="adj2" fmla="val 0"/>
                <a:gd name="adj3" fmla="val 0"/>
              </a:avLst>
            </a:prstGeom>
            <a:solidFill>
              <a:srgbClr val="FF0000"/>
            </a:solidFill>
            <a:ln w="508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1" name="Google Shape;201;p5"/>
            <p:cNvSpPr txBox="1"/>
            <p:nvPr/>
          </p:nvSpPr>
          <p:spPr>
            <a:xfrm rot="10800000">
              <a:off x="1487830" y="5902769"/>
              <a:ext cx="36740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Calibri"/>
                  <a:cs typeface="Arial" panose="020B0604020202020204" pitchFamily="34" charset="0"/>
                  <a:sym typeface="Calibri"/>
                </a:rPr>
                <a:t>0</a:t>
              </a:r>
              <a:endParaRPr dirty="0">
                <a:latin typeface="Arial" panose="020B0604020202020204" pitchFamily="34" charset="0"/>
                <a:cs typeface="Arial" panose="020B0604020202020204" pitchFamily="34" charset="0"/>
              </a:endParaRPr>
            </a:p>
          </p:txBody>
        </p:sp>
        <p:sp>
          <p:nvSpPr>
            <p:cNvPr id="202" name="Google Shape;202;p5"/>
            <p:cNvSpPr txBox="1"/>
            <p:nvPr/>
          </p:nvSpPr>
          <p:spPr>
            <a:xfrm>
              <a:off x="7404214" y="5932920"/>
              <a:ext cx="100209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Calibri"/>
                  <a:cs typeface="Arial" panose="020B0604020202020204" pitchFamily="34" charset="0"/>
                  <a:sym typeface="Calibri"/>
                </a:rPr>
                <a:t>1</a:t>
              </a:r>
              <a:endParaRPr sz="2800" dirty="0">
                <a:solidFill>
                  <a:schemeClr val="dk1"/>
                </a:solidFill>
                <a:latin typeface="Arial" panose="020B0604020202020204" pitchFamily="34" charset="0"/>
                <a:ea typeface="Calibri"/>
                <a:cs typeface="Arial" panose="020B0604020202020204" pitchFamily="34" charset="0"/>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9"/>
        <p:cNvGrpSpPr/>
        <p:nvPr/>
      </p:nvGrpSpPr>
      <p:grpSpPr>
        <a:xfrm>
          <a:off x="0" y="0"/>
          <a:ext cx="0" cy="0"/>
          <a:chOff x="0" y="0"/>
          <a:chExt cx="0" cy="0"/>
        </a:xfrm>
      </p:grpSpPr>
      <p:sp>
        <p:nvSpPr>
          <p:cNvPr id="4" name="Google Shape;176;p2">
            <a:extLst>
              <a:ext uri="{FF2B5EF4-FFF2-40B4-BE49-F238E27FC236}">
                <a16:creationId xmlns:a16="http://schemas.microsoft.com/office/drawing/2014/main" id="{0C8FE11E-5DF5-3459-0A1D-4B937D37D679}"/>
              </a:ext>
            </a:extLst>
          </p:cNvPr>
          <p:cNvSpPr txBox="1">
            <a:spLocks/>
          </p:cNvSpPr>
          <p:nvPr/>
        </p:nvSpPr>
        <p:spPr>
          <a:xfrm>
            <a:off x="8763000" y="6508750"/>
            <a:ext cx="27432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GB" smtClean="0"/>
              <a:pPr/>
              <a:t>4</a:t>
            </a:fld>
            <a:endParaRPr lang="en-GB"/>
          </a:p>
        </p:txBody>
      </p:sp>
      <p:sp>
        <p:nvSpPr>
          <p:cNvPr id="210" name="Google Shape;210;p6"/>
          <p:cNvSpPr/>
          <p:nvPr/>
        </p:nvSpPr>
        <p:spPr>
          <a:xfrm>
            <a:off x="1524" y="0"/>
            <a:ext cx="12188952" cy="6858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6" name="Picture 5" descr="A fraction wall, with one of each fraction shaded blue tones and the rest white, showing 'one whole' at the top divided into halves, thirds, quarters, fifths, sixths, sevenths, eighths and nineths.">
            <a:extLst>
              <a:ext uri="{FF2B5EF4-FFF2-40B4-BE49-F238E27FC236}">
                <a16:creationId xmlns:a16="http://schemas.microsoft.com/office/drawing/2014/main" id="{33ED01D1-7E41-D176-8E84-14ED9807063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335972" y="1075039"/>
            <a:ext cx="9340928" cy="5176266"/>
          </a:xfrm>
          <a:prstGeom prst="rect">
            <a:avLst/>
          </a:prstGeom>
        </p:spPr>
      </p:pic>
      <p:sp>
        <p:nvSpPr>
          <p:cNvPr id="8" name="Title 7">
            <a:extLst>
              <a:ext uri="{FF2B5EF4-FFF2-40B4-BE49-F238E27FC236}">
                <a16:creationId xmlns:a16="http://schemas.microsoft.com/office/drawing/2014/main" id="{ADF1FD2C-4D26-EAFA-AFD4-72F1B1A3B79E}"/>
              </a:ext>
            </a:extLst>
          </p:cNvPr>
          <p:cNvSpPr>
            <a:spLocks noGrp="1"/>
          </p:cNvSpPr>
          <p:nvPr>
            <p:ph type="title"/>
          </p:nvPr>
        </p:nvSpPr>
        <p:spPr/>
        <p:txBody>
          <a:bodyPr/>
          <a:lstStyle/>
          <a:p>
            <a:r>
              <a:rPr lang="en-GB" sz="3600" dirty="0">
                <a:solidFill>
                  <a:srgbClr val="4472C4"/>
                </a:solidFill>
              </a:rPr>
              <a:t>Fraction wall</a:t>
            </a:r>
            <a:br>
              <a:rPr lang="en-GB" sz="3600" dirty="0">
                <a:solidFill>
                  <a:srgbClr val="4472C4"/>
                </a:solidFill>
                <a:latin typeface="+mj-lt"/>
              </a:rPr>
            </a:b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 name="Title 1">
            <a:extLst>
              <a:ext uri="{FF2B5EF4-FFF2-40B4-BE49-F238E27FC236}">
                <a16:creationId xmlns:a16="http://schemas.microsoft.com/office/drawing/2014/main" id="{2391DA7F-9D79-594F-E2E0-E8EE46CF6A61}"/>
              </a:ext>
            </a:extLst>
          </p:cNvPr>
          <p:cNvSpPr>
            <a:spLocks noGrp="1"/>
          </p:cNvSpPr>
          <p:nvPr>
            <p:ph type="title"/>
          </p:nvPr>
        </p:nvSpPr>
        <p:spPr>
          <a:xfrm>
            <a:off x="838200" y="365125"/>
            <a:ext cx="11049000" cy="1325563"/>
          </a:xfrm>
        </p:spPr>
        <p:txBody>
          <a:bodyPr/>
          <a:lstStyle/>
          <a:p>
            <a:r>
              <a:rPr lang="en-GB" sz="3200" dirty="0"/>
              <a:t>A fraction as part of a whole: Introducing the bar model</a:t>
            </a:r>
            <a:br>
              <a:rPr lang="en-GB" sz="3200" dirty="0"/>
            </a:br>
            <a:endParaRPr lang="en-GB" sz="3200" dirty="0"/>
          </a:p>
        </p:txBody>
      </p:sp>
      <p:sp>
        <p:nvSpPr>
          <p:cNvPr id="263" name="Google Shape;263;g18780360026_0_4"/>
          <p:cNvSpPr txBox="1">
            <a:spLocks noGrp="1"/>
          </p:cNvSpPr>
          <p:nvPr>
            <p:ph type="sldNum" sz="quarter" idx="12"/>
          </p:nvPr>
        </p:nvSpPr>
        <p:spPr>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pic>
        <p:nvPicPr>
          <p:cNvPr id="5" name="Picture 4" descr="SHORT: Two bar models. On the left is '25'  then shown divided into five fives and then into 15 and 10. On the right is '25 one whole' divided into five fifths and then three fifths and two fifths. LONG: A comparison of two side-by-side bar models in shades of blue. On the left at the top is a bar labelled '25'. Underneath is the same length bar divided into five with each portion labelled '5' and at the bottom the same length divided into '15' and '10. On the left the bar is '25 one whole'. Underneath is the same length bar divided into five portions each labelled 'one fifth' and then another the same divided into 'three fifths' and 'two fifths'. ">
            <a:extLst>
              <a:ext uri="{FF2B5EF4-FFF2-40B4-BE49-F238E27FC236}">
                <a16:creationId xmlns:a16="http://schemas.microsoft.com/office/drawing/2014/main" id="{8CDBC9AE-6851-A7FD-95C2-D3F53D904F8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3538" y="2379599"/>
            <a:ext cx="10864924" cy="262136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5" name="Title 4">
            <a:extLst>
              <a:ext uri="{FF2B5EF4-FFF2-40B4-BE49-F238E27FC236}">
                <a16:creationId xmlns:a16="http://schemas.microsoft.com/office/drawing/2014/main" id="{FB495007-A1B7-6ECF-7C0A-9C5A900B37ED}"/>
              </a:ext>
            </a:extLst>
          </p:cNvPr>
          <p:cNvSpPr>
            <a:spLocks noGrp="1"/>
          </p:cNvSpPr>
          <p:nvPr>
            <p:ph type="title"/>
          </p:nvPr>
        </p:nvSpPr>
        <p:spPr/>
        <p:txBody>
          <a:bodyPr/>
          <a:lstStyle/>
          <a:p>
            <a:r>
              <a:rPr lang="en-GB" dirty="0"/>
              <a:t>Fractions</a:t>
            </a:r>
          </a:p>
        </p:txBody>
      </p:sp>
      <p:sp>
        <p:nvSpPr>
          <p:cNvPr id="274" name="Google Shape;274;p7"/>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6</a:t>
            </a:fld>
            <a:endParaRPr/>
          </a:p>
        </p:txBody>
      </p:sp>
      <p:grpSp>
        <p:nvGrpSpPr>
          <p:cNvPr id="3" name="Group 2">
            <a:extLst>
              <a:ext uri="{FF2B5EF4-FFF2-40B4-BE49-F238E27FC236}">
                <a16:creationId xmlns:a16="http://schemas.microsoft.com/office/drawing/2014/main" id="{4DFE8798-39ED-11D2-3809-B68E2733E251}"/>
              </a:ext>
            </a:extLst>
          </p:cNvPr>
          <p:cNvGrpSpPr/>
          <p:nvPr/>
        </p:nvGrpSpPr>
        <p:grpSpPr>
          <a:xfrm>
            <a:off x="855453" y="1215478"/>
            <a:ext cx="9417110" cy="4845458"/>
            <a:chOff x="855453" y="1215478"/>
            <a:chExt cx="9417110" cy="4845458"/>
          </a:xfrm>
        </p:grpSpPr>
        <p:sp>
          <p:nvSpPr>
            <p:cNvPr id="2" name="TextBox 1">
              <a:extLst>
                <a:ext uri="{FF2B5EF4-FFF2-40B4-BE49-F238E27FC236}">
                  <a16:creationId xmlns:a16="http://schemas.microsoft.com/office/drawing/2014/main" id="{FE994D4B-4CBD-F990-B7C4-25563DAA4D54}"/>
                </a:ext>
              </a:extLst>
            </p:cNvPr>
            <p:cNvSpPr txBox="1"/>
            <p:nvPr/>
          </p:nvSpPr>
          <p:spPr>
            <a:xfrm>
              <a:off x="1780815" y="1498797"/>
              <a:ext cx="1990237" cy="605998"/>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pic>
          <p:nvPicPr>
            <p:cNvPr id="275" name="Google Shape;275;p7"/>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55453" y="1215478"/>
              <a:ext cx="914400" cy="914400"/>
            </a:xfrm>
            <a:prstGeom prst="rect">
              <a:avLst/>
            </a:prstGeom>
            <a:noFill/>
            <a:ln>
              <a:noFill/>
            </a:ln>
          </p:spPr>
        </p:pic>
        <p:sp>
          <p:nvSpPr>
            <p:cNvPr id="278" name="Google Shape;278;p7"/>
            <p:cNvSpPr/>
            <p:nvPr/>
          </p:nvSpPr>
          <p:spPr>
            <a:xfrm>
              <a:off x="1780815" y="1498798"/>
              <a:ext cx="8491748" cy="4562138"/>
            </a:xfrm>
            <a:prstGeom prst="rect">
              <a:avLst/>
            </a:prstGeom>
            <a:noFill/>
            <a:ln w="381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279" name="Google Shape;279;p7"/>
          <p:cNvSpPr txBox="1"/>
          <p:nvPr/>
        </p:nvSpPr>
        <p:spPr>
          <a:xfrm>
            <a:off x="2043530" y="2226763"/>
            <a:ext cx="7966318" cy="4402383"/>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Fractions can be represented as a diagram </a:t>
            </a:r>
            <a:br>
              <a:rPr lang="en-GB" sz="2800" dirty="0">
                <a:solidFill>
                  <a:schemeClr val="dk1"/>
                </a:solidFill>
                <a:latin typeface="Arial"/>
                <a:ea typeface="Arial"/>
                <a:cs typeface="Arial"/>
                <a:sym typeface="Arial"/>
              </a:rPr>
            </a:br>
            <a:r>
              <a:rPr lang="en-GB" sz="2800" dirty="0">
                <a:solidFill>
                  <a:schemeClr val="dk1"/>
                </a:solidFill>
                <a:latin typeface="Arial"/>
                <a:ea typeface="Arial"/>
                <a:cs typeface="Arial"/>
                <a:sym typeface="Arial"/>
              </a:rPr>
              <a:t>in different ways: circles, bars, triangles, etc.</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Each part in a fraction is of </a:t>
            </a:r>
            <a:r>
              <a:rPr lang="en-GB" sz="2800" b="1" dirty="0">
                <a:solidFill>
                  <a:schemeClr val="dk1"/>
                </a:solidFill>
                <a:latin typeface="Arial"/>
                <a:ea typeface="Arial"/>
                <a:cs typeface="Arial"/>
                <a:sym typeface="Arial"/>
              </a:rPr>
              <a:t>equal</a:t>
            </a:r>
            <a:r>
              <a:rPr lang="en-GB" sz="2800" dirty="0">
                <a:solidFill>
                  <a:schemeClr val="dk1"/>
                </a:solidFill>
                <a:latin typeface="Arial"/>
                <a:ea typeface="Arial"/>
                <a:cs typeface="Arial"/>
                <a:sym typeface="Arial"/>
              </a:rPr>
              <a:t> size.</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number of parts shaded is the numerator.</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line in the middle of a fraction means </a:t>
            </a:r>
            <a:br>
              <a:rPr lang="en-GB" sz="2800" dirty="0">
                <a:solidFill>
                  <a:schemeClr val="dk1"/>
                </a:solidFill>
                <a:latin typeface="Arial"/>
                <a:ea typeface="Arial"/>
                <a:cs typeface="Arial"/>
                <a:sym typeface="Arial"/>
              </a:rPr>
            </a:br>
            <a:r>
              <a:rPr lang="en-GB" sz="2800" dirty="0">
                <a:solidFill>
                  <a:schemeClr val="dk1"/>
                </a:solidFill>
                <a:latin typeface="Arial"/>
                <a:ea typeface="Arial"/>
                <a:cs typeface="Arial"/>
                <a:sym typeface="Arial"/>
              </a:rPr>
              <a:t>‘out of</a:t>
            </a:r>
            <a:r>
              <a:rPr lang="en-GB" sz="2800" dirty="0">
                <a:solidFill>
                  <a:schemeClr val="dk1"/>
                </a:solidFill>
              </a:rPr>
              <a:t>’</a:t>
            </a:r>
            <a:r>
              <a:rPr lang="en-GB" sz="2800" dirty="0">
                <a:solidFill>
                  <a:schemeClr val="dk1"/>
                </a:solidFill>
                <a:latin typeface="Arial"/>
                <a:ea typeface="Arial"/>
                <a:cs typeface="Arial"/>
                <a:sym typeface="Arial"/>
              </a:rPr>
              <a:t>.</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total number of parts that the whole is split into is the denominator.</a:t>
            </a:r>
            <a:endParaRPr sz="2800" dirty="0">
              <a:solidFill>
                <a:schemeClr val="dk1"/>
              </a:solidFill>
              <a:latin typeface="Arial"/>
              <a:ea typeface="Arial"/>
              <a:cs typeface="Arial"/>
              <a:sym typeface="Arial"/>
            </a:endParaRPr>
          </a:p>
          <a:p>
            <a:pPr marL="0" marR="0" lvl="0" indent="0" algn="l" rtl="0">
              <a:lnSpc>
                <a:spcPct val="110714"/>
              </a:lnSpc>
              <a:spcBef>
                <a:spcPts val="600"/>
              </a:spcBef>
              <a:spcAft>
                <a:spcPts val="0"/>
              </a:spcAft>
              <a:buNone/>
            </a:pPr>
            <a:r>
              <a:rPr lang="en-GB" sz="2800" dirty="0">
                <a:solidFill>
                  <a:schemeClr val="dk1"/>
                </a:solidFill>
                <a:latin typeface="Arial"/>
                <a:ea typeface="Arial"/>
                <a:cs typeface="Arial"/>
                <a:sym typeface="Arial"/>
              </a:rPr>
              <a:t> </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5" name="Title 4">
            <a:extLst>
              <a:ext uri="{FF2B5EF4-FFF2-40B4-BE49-F238E27FC236}">
                <a16:creationId xmlns:a16="http://schemas.microsoft.com/office/drawing/2014/main" id="{E01751E6-DE9D-C81A-46B4-6109247502D3}"/>
              </a:ext>
            </a:extLst>
          </p:cNvPr>
          <p:cNvSpPr>
            <a:spLocks noGrp="1"/>
          </p:cNvSpPr>
          <p:nvPr>
            <p:ph type="title"/>
          </p:nvPr>
        </p:nvSpPr>
        <p:spPr>
          <a:xfrm>
            <a:off x="838200" y="365126"/>
            <a:ext cx="10515600" cy="584736"/>
          </a:xfrm>
        </p:spPr>
        <p:txBody>
          <a:bodyPr/>
          <a:lstStyle/>
          <a:p>
            <a:r>
              <a:rPr lang="en-GB" dirty="0"/>
              <a:t>Rusty the robot cake</a:t>
            </a:r>
          </a:p>
        </p:txBody>
      </p:sp>
      <p:sp>
        <p:nvSpPr>
          <p:cNvPr id="286" name="Google Shape;286;p8"/>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7</a:t>
            </a:fld>
            <a:endParaRPr/>
          </a:p>
        </p:txBody>
      </p:sp>
      <p:sp>
        <p:nvSpPr>
          <p:cNvPr id="287" name="Google Shape;287;p8"/>
          <p:cNvSpPr txBox="1"/>
          <p:nvPr/>
        </p:nvSpPr>
        <p:spPr>
          <a:xfrm>
            <a:off x="564811" y="1308308"/>
            <a:ext cx="10850700"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t>The Rusty the robot cake</a:t>
            </a:r>
            <a:r>
              <a:rPr lang="en-GB" sz="2800" dirty="0">
                <a:solidFill>
                  <a:srgbClr val="000000"/>
                </a:solidFill>
                <a:latin typeface="Arial"/>
                <a:ea typeface="Arial"/>
                <a:cs typeface="Arial"/>
                <a:sym typeface="Arial"/>
              </a:rPr>
              <a:t> has 50 servings. </a:t>
            </a:r>
            <a:endParaRPr sz="2800" dirty="0">
              <a:solidFill>
                <a:schemeClr val="dk1"/>
              </a:solidFill>
              <a:latin typeface="Arial"/>
              <a:ea typeface="Arial"/>
              <a:cs typeface="Arial"/>
              <a:sym typeface="Arial"/>
            </a:endParaRPr>
          </a:p>
        </p:txBody>
      </p:sp>
      <p:pic>
        <p:nvPicPr>
          <p:cNvPr id="8" name="Picture 7" descr="A rectangular purple cake with a 'rusty the robot' image on it, shown divided into fifty equal pieces.">
            <a:extLst>
              <a:ext uri="{FF2B5EF4-FFF2-40B4-BE49-F238E27FC236}">
                <a16:creationId xmlns:a16="http://schemas.microsoft.com/office/drawing/2014/main" id="{E3BE9466-447B-2F68-2AB3-BD2BA006B87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790893" y="2017406"/>
            <a:ext cx="6610213" cy="329157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5" name="Title 4">
            <a:extLst>
              <a:ext uri="{FF2B5EF4-FFF2-40B4-BE49-F238E27FC236}">
                <a16:creationId xmlns:a16="http://schemas.microsoft.com/office/drawing/2014/main" id="{CE7877E5-FE6A-C02A-0E93-49C5145484B0}"/>
              </a:ext>
            </a:extLst>
          </p:cNvPr>
          <p:cNvSpPr>
            <a:spLocks noGrp="1"/>
          </p:cNvSpPr>
          <p:nvPr>
            <p:ph type="title"/>
          </p:nvPr>
        </p:nvSpPr>
        <p:spPr/>
        <p:txBody>
          <a:bodyPr/>
          <a:lstStyle/>
          <a:p>
            <a:r>
              <a:rPr lang="en-GB" dirty="0"/>
              <a:t>Rusty the robot cake activity</a:t>
            </a:r>
          </a:p>
        </p:txBody>
      </p:sp>
      <p:sp>
        <p:nvSpPr>
          <p:cNvPr id="295" name="Google Shape;295;p9"/>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8</a:t>
            </a:fld>
            <a:endParaRPr/>
          </a:p>
        </p:txBody>
      </p:sp>
      <p:sp>
        <p:nvSpPr>
          <p:cNvPr id="296" name="Google Shape;296;p9"/>
          <p:cNvSpPr txBox="1"/>
          <p:nvPr/>
        </p:nvSpPr>
        <p:spPr>
          <a:xfrm>
            <a:off x="564811" y="1308308"/>
            <a:ext cx="10850700" cy="95406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rgbClr val="000000"/>
                </a:solidFill>
                <a:latin typeface="Arial"/>
                <a:ea typeface="Arial"/>
                <a:cs typeface="Arial"/>
                <a:sym typeface="Arial"/>
              </a:rPr>
              <a:t>The college café orders one </a:t>
            </a:r>
            <a:r>
              <a:rPr lang="en-GB" sz="2800" dirty="0"/>
              <a:t>Rusty the robot</a:t>
            </a:r>
            <a:r>
              <a:rPr lang="en-GB" sz="2800" dirty="0">
                <a:solidFill>
                  <a:srgbClr val="000000"/>
                </a:solidFill>
                <a:latin typeface="Arial"/>
                <a:ea typeface="Arial"/>
                <a:cs typeface="Arial"/>
                <a:sym typeface="Arial"/>
              </a:rPr>
              <a:t> </a:t>
            </a:r>
            <a:r>
              <a:rPr lang="en-GB" sz="2800" dirty="0"/>
              <a:t>c</a:t>
            </a:r>
            <a:r>
              <a:rPr lang="en-GB" sz="2800" dirty="0">
                <a:solidFill>
                  <a:srgbClr val="000000"/>
                </a:solidFill>
                <a:latin typeface="Arial"/>
                <a:ea typeface="Arial"/>
                <a:cs typeface="Arial"/>
                <a:sym typeface="Arial"/>
              </a:rPr>
              <a:t>ake every day and records their sales on the Rusty the robot </a:t>
            </a:r>
            <a:r>
              <a:rPr lang="en-GB" sz="2800" dirty="0"/>
              <a:t>c</a:t>
            </a:r>
            <a:r>
              <a:rPr lang="en-GB" sz="2800" dirty="0">
                <a:solidFill>
                  <a:srgbClr val="000000"/>
                </a:solidFill>
                <a:latin typeface="Arial"/>
                <a:ea typeface="Arial"/>
                <a:cs typeface="Arial"/>
                <a:sym typeface="Arial"/>
              </a:rPr>
              <a:t>ake handout. </a:t>
            </a:r>
            <a:endParaRPr sz="2800" dirty="0">
              <a:solidFill>
                <a:schemeClr val="dk1"/>
              </a:solidFill>
              <a:latin typeface="Arial"/>
              <a:ea typeface="Arial"/>
              <a:cs typeface="Arial"/>
              <a:sym typeface="Arial"/>
            </a:endParaRPr>
          </a:p>
        </p:txBody>
      </p:sp>
      <p:sp>
        <p:nvSpPr>
          <p:cNvPr id="298" name="Google Shape;298;p9"/>
          <p:cNvSpPr txBox="1"/>
          <p:nvPr/>
        </p:nvSpPr>
        <p:spPr>
          <a:xfrm>
            <a:off x="564811" y="2828968"/>
            <a:ext cx="4457722" cy="320084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800" dirty="0">
                <a:solidFill>
                  <a:schemeClr val="dk1"/>
                </a:solidFill>
              </a:rPr>
              <a:t>Work out the fraction of the whole cake sold each day.</a:t>
            </a:r>
          </a:p>
          <a:p>
            <a:pPr marL="0" lvl="0" indent="0" algn="l" rtl="0">
              <a:spcBef>
                <a:spcPts val="0"/>
              </a:spcBef>
              <a:spcAft>
                <a:spcPts val="0"/>
              </a:spcAft>
              <a:buNone/>
            </a:pPr>
            <a:endParaRPr lang="en-GB" sz="2800" dirty="0">
              <a:solidFill>
                <a:schemeClr val="dk1"/>
              </a:solidFill>
            </a:endParaRPr>
          </a:p>
          <a:p>
            <a:pPr marL="0" lvl="0" indent="0" algn="l" rtl="0">
              <a:spcBef>
                <a:spcPts val="0"/>
              </a:spcBef>
              <a:spcAft>
                <a:spcPts val="0"/>
              </a:spcAft>
              <a:buNone/>
            </a:pPr>
            <a:r>
              <a:rPr lang="en-US" sz="2800" dirty="0">
                <a:effectLst/>
                <a:latin typeface="Arial" panose="020B0604020202020204" pitchFamily="34" charset="0"/>
                <a:ea typeface="Calibri" panose="020F0502020204030204" pitchFamily="34" charset="0"/>
                <a:cs typeface="Times New Roman" panose="02020603050405020304" pitchFamily="18" charset="0"/>
              </a:rPr>
              <a:t>What is the value of the cake sold each day if the whole cake costs £20?</a:t>
            </a:r>
            <a:endParaRPr lang="en-GB" sz="2800" dirty="0">
              <a:solidFill>
                <a:schemeClr val="dk1"/>
              </a:solidFill>
            </a:endParaRPr>
          </a:p>
          <a:p>
            <a:pPr marL="0" lvl="0" indent="0" algn="l" rtl="0">
              <a:spcBef>
                <a:spcPts val="0"/>
              </a:spcBef>
              <a:spcAft>
                <a:spcPts val="0"/>
              </a:spcAft>
              <a:buNone/>
            </a:pPr>
            <a:endParaRPr lang="en-GB" sz="2800" dirty="0">
              <a:solidFill>
                <a:schemeClr val="dk1"/>
              </a:solidFill>
            </a:endParaRPr>
          </a:p>
        </p:txBody>
      </p:sp>
      <p:grpSp>
        <p:nvGrpSpPr>
          <p:cNvPr id="2" name="Google Shape;333;p12" descr="Worksheet available icon">
            <a:extLst>
              <a:ext uri="{FF2B5EF4-FFF2-40B4-BE49-F238E27FC236}">
                <a16:creationId xmlns:a16="http://schemas.microsoft.com/office/drawing/2014/main" id="{5D6558D6-EDC8-E36F-3FFD-7054D14894E7}"/>
              </a:ext>
            </a:extLst>
          </p:cNvPr>
          <p:cNvGrpSpPr/>
          <p:nvPr/>
        </p:nvGrpSpPr>
        <p:grpSpPr>
          <a:xfrm>
            <a:off x="9495879" y="211521"/>
            <a:ext cx="2102384" cy="753403"/>
            <a:chOff x="9495879" y="211521"/>
            <a:chExt cx="2102384" cy="753403"/>
          </a:xfrm>
        </p:grpSpPr>
        <p:pic>
          <p:nvPicPr>
            <p:cNvPr id="4" name="Google Shape;334;p12" descr="Document">
              <a:extLst>
                <a:ext uri="{FF2B5EF4-FFF2-40B4-BE49-F238E27FC236}">
                  <a16:creationId xmlns:a16="http://schemas.microsoft.com/office/drawing/2014/main" id="{725B0D7B-880B-2AE7-4709-435B8500BFBC}"/>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6" name="Google Shape;335;p12">
              <a:extLst>
                <a:ext uri="{FF2B5EF4-FFF2-40B4-BE49-F238E27FC236}">
                  <a16:creationId xmlns:a16="http://schemas.microsoft.com/office/drawing/2014/main" id="{E92D6DF5-D46C-2667-C6FF-EC60B4C15479}"/>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pic>
        <p:nvPicPr>
          <p:cNvPr id="3" name="Picture 2">
            <a:extLst>
              <a:ext uri="{FF2B5EF4-FFF2-40B4-BE49-F238E27FC236}">
                <a16:creationId xmlns:a16="http://schemas.microsoft.com/office/drawing/2014/main" id="{88BBF3BB-6B22-68B1-CA38-DF6D1B4C8A5E}"/>
              </a:ext>
            </a:extLst>
          </p:cNvPr>
          <p:cNvPicPr>
            <a:picLocks noChangeAspect="1"/>
          </p:cNvPicPr>
          <p:nvPr/>
        </p:nvPicPr>
        <p:blipFill>
          <a:blip r:embed="rId4"/>
          <a:stretch>
            <a:fillRect/>
          </a:stretch>
        </p:blipFill>
        <p:spPr>
          <a:xfrm>
            <a:off x="6176873" y="2413669"/>
            <a:ext cx="4364801" cy="361614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10"/>
          <p:cNvSpPr txBox="1">
            <a:spLocks noGrp="1"/>
          </p:cNvSpPr>
          <p:nvPr>
            <p:ph type="title"/>
          </p:nvPr>
        </p:nvSpPr>
        <p:spPr>
          <a:xfrm>
            <a:off x="838200" y="365126"/>
            <a:ext cx="10515600" cy="7696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en-GB" dirty="0"/>
              <a:t>Answers</a:t>
            </a:r>
          </a:p>
        </p:txBody>
      </p:sp>
      <p:sp>
        <p:nvSpPr>
          <p:cNvPr id="3" name="Google Shape;176;p2">
            <a:extLst>
              <a:ext uri="{FF2B5EF4-FFF2-40B4-BE49-F238E27FC236}">
                <a16:creationId xmlns:a16="http://schemas.microsoft.com/office/drawing/2014/main" id="{21674ED7-1A10-F747-AEFE-EA679DEF594E}"/>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9</a:t>
            </a:fld>
            <a:endParaRP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44505C3E-74CC-4636-8A81-6E12ADEABD47}"/>
                  </a:ext>
                </a:extLst>
              </p:cNvPr>
              <p:cNvGraphicFramePr>
                <a:graphicFrameLocks noGrp="1"/>
              </p:cNvGraphicFramePr>
              <p:nvPr>
                <p:extLst>
                  <p:ext uri="{D42A27DB-BD31-4B8C-83A1-F6EECF244321}">
                    <p14:modId xmlns:p14="http://schemas.microsoft.com/office/powerpoint/2010/main" val="3353621237"/>
                  </p:ext>
                </p:extLst>
              </p:nvPr>
            </p:nvGraphicFramePr>
            <p:xfrm>
              <a:off x="838200" y="1134739"/>
              <a:ext cx="10515600" cy="5130137"/>
            </p:xfrm>
            <a:graphic>
              <a:graphicData uri="http://schemas.openxmlformats.org/drawingml/2006/table">
                <a:tbl>
                  <a:tblPr>
                    <a:tableStyleId>{292EED29-3C1B-4DA0-A15D-4177A9910511}</a:tableStyleId>
                  </a:tblPr>
                  <a:tblGrid>
                    <a:gridCol w="10515600">
                      <a:extLst>
                        <a:ext uri="{9D8B030D-6E8A-4147-A177-3AD203B41FA5}">
                          <a16:colId xmlns:a16="http://schemas.microsoft.com/office/drawing/2014/main" val="1853532185"/>
                        </a:ext>
                      </a:extLst>
                    </a:gridCol>
                  </a:tblGrid>
                  <a:tr h="5130137">
                    <a:tc>
                      <a:txBody>
                        <a:bodyPr/>
                        <a:lstStyle/>
                        <a:p>
                          <a:pPr algn="l">
                            <a:lnSpc>
                              <a:spcPct val="150000"/>
                            </a:lnSpc>
                          </a:pPr>
                          <a:r>
                            <a:rPr lang="en-GB" sz="2600" b="1" dirty="0">
                              <a:effectLst/>
                              <a:latin typeface="Arial" panose="020B0604020202020204" pitchFamily="34" charset="0"/>
                              <a:cs typeface="Arial" panose="020B0604020202020204" pitchFamily="34" charset="0"/>
                            </a:rPr>
                            <a:t>Monday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dirty="0" smtClean="0">
                                      <a:effectLst/>
                                      <a:latin typeface="Cambria Math" panose="02040503050406030204" pitchFamily="18" charset="0"/>
                                      <a:ea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ea typeface="Cambria Math" panose="02040503050406030204" pitchFamily="18" charset="0"/>
                                      <a:cs typeface="Arial" panose="020B0604020202020204" pitchFamily="34" charset="0"/>
                                    </a:rPr>
                                    <m:t>22</m:t>
                                  </m:r>
                                </m:num>
                                <m:den>
                                  <m:r>
                                    <a:rPr lang="en-GB" sz="2600" b="0" i="1" dirty="0" smtClean="0">
                                      <a:effectLst/>
                                      <a:latin typeface="Cambria Math" panose="02040503050406030204" pitchFamily="18" charset="0"/>
                                      <a:ea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dirty="0" smtClean="0">
                                      <a:effectLst/>
                                      <a:latin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cs typeface="Arial" panose="020B0604020202020204" pitchFamily="34" charset="0"/>
                                    </a:rPr>
                                    <m:t>22</m:t>
                                  </m:r>
                                </m:num>
                                <m:den>
                                  <m:r>
                                    <a:rPr lang="en-GB" sz="2600" b="0" i="1" dirty="0"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£8.80</a:t>
                          </a:r>
                        </a:p>
                        <a:p>
                          <a:pPr algn="l">
                            <a:lnSpc>
                              <a:spcPct val="150000"/>
                            </a:lnSpc>
                          </a:pPr>
                          <a:r>
                            <a:rPr lang="en-GB" sz="2600" b="1" dirty="0">
                              <a:effectLst/>
                              <a:latin typeface="Arial" panose="020B0604020202020204" pitchFamily="34" charset="0"/>
                              <a:cs typeface="Arial" panose="020B0604020202020204" pitchFamily="34" charset="0"/>
                            </a:rPr>
                            <a:t>Tuesday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24</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24</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£9.60</a:t>
                          </a:r>
                        </a:p>
                        <a:p>
                          <a:pPr algn="l">
                            <a:lnSpc>
                              <a:spcPct val="150000"/>
                            </a:lnSpc>
                          </a:pPr>
                          <a:r>
                            <a:rPr lang="en-GB" sz="2600" b="1" dirty="0">
                              <a:effectLst/>
                              <a:latin typeface="Arial" panose="020B0604020202020204" pitchFamily="34" charset="0"/>
                              <a:cs typeface="Arial" panose="020B0604020202020204" pitchFamily="34" charset="0"/>
                            </a:rPr>
                            <a:t>Wednesday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£12.00</a:t>
                          </a:r>
                        </a:p>
                        <a:p>
                          <a:pPr algn="l">
                            <a:lnSpc>
                              <a:spcPct val="150000"/>
                            </a:lnSpc>
                          </a:pPr>
                          <a:r>
                            <a:rPr lang="en-GB" sz="2600" b="1" dirty="0">
                              <a:effectLst/>
                              <a:latin typeface="Arial" panose="020B0604020202020204" pitchFamily="34" charset="0"/>
                              <a:cs typeface="Arial" panose="020B0604020202020204" pitchFamily="34" charset="0"/>
                            </a:rPr>
                            <a:t>Thursday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 32</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32</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£12.80</a:t>
                          </a:r>
                        </a:p>
                        <a:p>
                          <a:pPr algn="l">
                            <a:lnSpc>
                              <a:spcPct val="150000"/>
                            </a:lnSpc>
                          </a:pPr>
                          <a:r>
                            <a:rPr lang="en-GB" sz="2600" b="1" dirty="0">
                              <a:effectLst/>
                              <a:latin typeface="Arial" panose="020B0604020202020204" pitchFamily="34" charset="0"/>
                              <a:cs typeface="Arial" panose="020B0604020202020204" pitchFamily="34" charset="0"/>
                            </a:rPr>
                            <a:t>Friday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36</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36</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£14.40</a:t>
                          </a:r>
                        </a:p>
                        <a:p>
                          <a:pPr algn="l">
                            <a:lnSpc>
                              <a:spcPct val="150000"/>
                            </a:lnSpc>
                          </a:pPr>
                          <a:r>
                            <a:rPr lang="en-GB" sz="2600" b="1" dirty="0">
                              <a:effectLst/>
                              <a:latin typeface="Arial" panose="020B0604020202020204" pitchFamily="34" charset="0"/>
                              <a:cs typeface="Arial" panose="020B0604020202020204" pitchFamily="34" charset="0"/>
                            </a:rPr>
                            <a:t>Saturday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dirty="0" smtClean="0">
                                      <a:effectLst/>
                                      <a:latin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cs typeface="Arial" panose="020B0604020202020204" pitchFamily="34" charset="0"/>
                                    </a:rPr>
                                    <m:t>40</m:t>
                                  </m:r>
                                </m:num>
                                <m:den>
                                  <m:r>
                                    <a:rPr lang="en-GB" sz="2600" b="0" i="1" dirty="0"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40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£16.00 </a:t>
                          </a:r>
                        </a:p>
                      </a:txBody>
                      <a:tcPr marL="114300" marR="114300" marT="0" marB="0"/>
                    </a:tc>
                    <a:extLst>
                      <a:ext uri="{0D108BD9-81ED-4DB2-BD59-A6C34878D82A}">
                        <a16:rowId xmlns:a16="http://schemas.microsoft.com/office/drawing/2014/main" val="2722804521"/>
                      </a:ext>
                    </a:extLst>
                  </a:tr>
                </a:tbl>
              </a:graphicData>
            </a:graphic>
          </p:graphicFrame>
        </mc:Choice>
        <mc:Fallback xmlns="">
          <p:graphicFrame>
            <p:nvGraphicFramePr>
              <p:cNvPr id="2" name="Table 1">
                <a:extLst>
                  <a:ext uri="{FF2B5EF4-FFF2-40B4-BE49-F238E27FC236}">
                    <a16:creationId xmlns:a16="http://schemas.microsoft.com/office/drawing/2014/main" id="{44505C3E-74CC-4636-8A81-6E12ADEABD47}"/>
                  </a:ext>
                </a:extLst>
              </p:cNvPr>
              <p:cNvGraphicFramePr>
                <a:graphicFrameLocks noGrp="1"/>
              </p:cNvGraphicFramePr>
              <p:nvPr>
                <p:extLst>
                  <p:ext uri="{D42A27DB-BD31-4B8C-83A1-F6EECF244321}">
                    <p14:modId xmlns:p14="http://schemas.microsoft.com/office/powerpoint/2010/main" val="3353621237"/>
                  </p:ext>
                </p:extLst>
              </p:nvPr>
            </p:nvGraphicFramePr>
            <p:xfrm>
              <a:off x="838200" y="1134739"/>
              <a:ext cx="10515600" cy="5130137"/>
            </p:xfrm>
            <a:graphic>
              <a:graphicData uri="http://schemas.openxmlformats.org/drawingml/2006/table">
                <a:tbl>
                  <a:tblPr>
                    <a:tableStyleId>{292EED29-3C1B-4DA0-A15D-4177A9910511}</a:tableStyleId>
                  </a:tblPr>
                  <a:tblGrid>
                    <a:gridCol w="10515600">
                      <a:extLst>
                        <a:ext uri="{9D8B030D-6E8A-4147-A177-3AD203B41FA5}">
                          <a16:colId xmlns:a16="http://schemas.microsoft.com/office/drawing/2014/main" val="1853532185"/>
                        </a:ext>
                      </a:extLst>
                    </a:gridCol>
                  </a:tblGrid>
                  <a:tr h="5130137">
                    <a:tc>
                      <a:txBody>
                        <a:bodyPr/>
                        <a:lstStyle/>
                        <a:p>
                          <a:endParaRPr lang="en-US"/>
                        </a:p>
                      </a:txBody>
                      <a:tcPr marL="114300" marR="114300" marT="0" marB="0">
                        <a:blipFill>
                          <a:blip r:embed="rId3"/>
                          <a:stretch>
                            <a:fillRect l="-58" t="-119" r="-116" b="-238"/>
                          </a:stretch>
                        </a:blipFill>
                      </a:tcPr>
                    </a:tc>
                    <a:extLst>
                      <a:ext uri="{0D108BD9-81ED-4DB2-BD59-A6C34878D82A}">
                        <a16:rowId xmlns:a16="http://schemas.microsoft.com/office/drawing/2014/main" val="2722804521"/>
                      </a:ext>
                    </a:extLst>
                  </a:tr>
                </a:tbl>
              </a:graphicData>
            </a:graphic>
          </p:graphicFrame>
        </mc:Fallback>
      </mc:AlternateContent>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F392C1-1CA2-4244-8D86-DC7B8A0B9045}">
  <ds:schemaRefs>
    <ds:schemaRef ds:uri="http://schemas.microsoft.com/sharepoint/v3/contenttype/forms"/>
  </ds:schemaRefs>
</ds:datastoreItem>
</file>

<file path=customXml/itemProps2.xml><?xml version="1.0" encoding="utf-8"?>
<ds:datastoreItem xmlns:ds="http://schemas.openxmlformats.org/officeDocument/2006/customXml" ds:itemID="{825C56E4-207D-4C15-8C1F-7588FFEFEEF0}">
  <ds:schemaRefs>
    <ds:schemaRef ds:uri="http://schemas.microsoft.com/office/2006/metadata/properties"/>
    <ds:schemaRef ds:uri="http://schemas.microsoft.com/office/infopath/2007/PartnerControls"/>
    <ds:schemaRef ds:uri="a943fffa-545b-4eca-b17d-5f9a138dda08"/>
    <ds:schemaRef ds:uri="c5cf19a6-e467-491d-9af0-5a70f09a6a41"/>
  </ds:schemaRefs>
</ds:datastoreItem>
</file>

<file path=customXml/itemProps3.xml><?xml version="1.0" encoding="utf-8"?>
<ds:datastoreItem xmlns:ds="http://schemas.openxmlformats.org/officeDocument/2006/customXml" ds:itemID="{D9FB1B09-1873-43CF-A1E2-456CE3FE5089}"/>
</file>

<file path=docProps/app.xml><?xml version="1.0" encoding="utf-8"?>
<Properties xmlns="http://schemas.openxmlformats.org/officeDocument/2006/extended-properties" xmlns:vt="http://schemas.openxmlformats.org/officeDocument/2006/docPropsVTypes">
  <TotalTime>985</TotalTime>
  <Words>1487</Words>
  <Application>Microsoft Office PowerPoint</Application>
  <PresentationFormat>Widescreen</PresentationFormat>
  <Paragraphs>243</Paragraphs>
  <Slides>19</Slides>
  <Notes>16</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19</vt:i4>
      </vt:variant>
    </vt:vector>
  </HeadingPairs>
  <TitlesOfParts>
    <vt:vector size="30" baseType="lpstr">
      <vt:lpstr>Arial</vt:lpstr>
      <vt:lpstr>Arial</vt:lpstr>
      <vt:lpstr>Calibri</vt:lpstr>
      <vt:lpstr>Calibri Light</vt:lpstr>
      <vt:lpstr>Cambria Math</vt:lpstr>
      <vt:lpstr>Office Theme</vt:lpstr>
      <vt:lpstr>4_Custom Design</vt:lpstr>
      <vt:lpstr>Custom Design</vt:lpstr>
      <vt:lpstr>2_Custom Design</vt:lpstr>
      <vt:lpstr>3_Custom Design</vt:lpstr>
      <vt:lpstr>1_Custom Design</vt:lpstr>
      <vt:lpstr>       Lesson 7:  Basic fractions</vt:lpstr>
      <vt:lpstr>Complete the Frayer model</vt:lpstr>
      <vt:lpstr>Representing fractions</vt:lpstr>
      <vt:lpstr>Fraction wall </vt:lpstr>
      <vt:lpstr>A fraction as part of a whole: Introducing the bar model </vt:lpstr>
      <vt:lpstr>Fractions</vt:lpstr>
      <vt:lpstr>Rusty the robot cake</vt:lpstr>
      <vt:lpstr>Rusty the robot cake activity</vt:lpstr>
      <vt:lpstr>Answers</vt:lpstr>
      <vt:lpstr>Finding half</vt:lpstr>
      <vt:lpstr>      Finding half</vt:lpstr>
      <vt:lpstr>Finding half answers 1</vt:lpstr>
      <vt:lpstr>Finding half answers 2</vt:lpstr>
      <vt:lpstr>Finding half answers 3</vt:lpstr>
      <vt:lpstr>      Make your own problems</vt:lpstr>
      <vt:lpstr>      Exam question</vt:lpstr>
      <vt:lpstr>      Exam question</vt:lpstr>
      <vt:lpstr>Lesson review: Basic fractions</vt:lpstr>
      <vt:lpstr>Lesson 7:  Credits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Have your cake and eat it !</dc:title>
  <dc:creator>Pearson</dc:creator>
  <cp:lastModifiedBy>Chess Law</cp:lastModifiedBy>
  <cp:revision>51</cp:revision>
  <dcterms:created xsi:type="dcterms:W3CDTF">2019-07-11T15:46:02Z</dcterms:created>
  <dcterms:modified xsi:type="dcterms:W3CDTF">2023-03-13T10:33:46Z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