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15.xml" ContentType="application/vnd.openxmlformats-officedocument.drawingml.chart+xml"/>
  <Override PartName="/ppt/charts/chart21.xml" ContentType="application/vnd.openxmlformats-officedocument.drawingml.chart+xml"/>
  <Override PartName="/ppt/charts/chart20.xml" ContentType="application/vnd.openxmlformats-officedocument.drawingml.chart+xml"/>
  <Override PartName="/ppt/charts/colors15.xml" ContentType="application/vnd.ms-office.chartcolorstyle+xml"/>
  <Override PartName="/ppt/charts/style15.xml" ContentType="application/vnd.ms-office.chartstyle+xml"/>
  <Override PartName="/ppt/drawings/drawing10.xml" ContentType="application/vnd.openxmlformats-officedocument.drawingml.chartshapes+xml"/>
  <Override PartName="/ppt/charts/colors21.xml" ContentType="application/vnd.ms-office.chartcolorstyle+xml"/>
  <Override PartName="/ppt/charts/style21.xml" ContentType="application/vnd.ms-office.chartstyle+xml"/>
  <Override PartName="/ppt/drawings/drawing21.xml" ContentType="application/vnd.openxmlformats-officedocument.drawingml.chartshapes+xml"/>
  <Override PartName="/ppt/charts/colors20.xml" ContentType="application/vnd.ms-office.chartcolorstyle+xml"/>
  <Override PartName="/ppt/charts/style20.xml" ContentType="application/vnd.ms-office.chartstyle+xml"/>
  <Override PartName="/ppt/drawings/drawing20.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30"/>
  </p:notesMasterIdLst>
  <p:sldIdLst>
    <p:sldId id="261" r:id="rId7"/>
    <p:sldId id="471" r:id="rId8"/>
    <p:sldId id="470" r:id="rId9"/>
    <p:sldId id="342" r:id="rId10"/>
    <p:sldId id="350" r:id="rId11"/>
    <p:sldId id="339" r:id="rId12"/>
    <p:sldId id="344" r:id="rId13"/>
    <p:sldId id="472" r:id="rId14"/>
    <p:sldId id="490" r:id="rId15"/>
    <p:sldId id="334" r:id="rId16"/>
    <p:sldId id="337" r:id="rId17"/>
    <p:sldId id="345" r:id="rId18"/>
    <p:sldId id="351" r:id="rId19"/>
    <p:sldId id="333" r:id="rId20"/>
    <p:sldId id="348" r:id="rId21"/>
    <p:sldId id="349" r:id="rId22"/>
    <p:sldId id="354" r:id="rId23"/>
    <p:sldId id="347" r:id="rId24"/>
    <p:sldId id="491" r:id="rId25"/>
    <p:sldId id="353" r:id="rId26"/>
    <p:sldId id="492" r:id="rId27"/>
    <p:sldId id="266" r:id="rId28"/>
    <p:sldId id="32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E3DE15-358D-1D6E-1E66-EE0360334EA6}" name="Martin Payne" initials="MP" userId="bbc95f081e4651e9" providerId="Windows Live"/>
  <p188:author id="{6F39AC1C-7B49-93FF-9D4D-5A7A69B6E107}" name="Rose Parkin" initials="RP" userId="a9affac8917e8dd4" providerId="Windows Live"/>
  <p188:author id="{E68DBF29-173B-1EE4-E980-EBF86C79181A}" name="Editor" initials="FR" userId="Editor" providerId="None"/>
  <p188:author id="{DB168830-51D4-4CC1-7858-D21AD9F13162}" name="Sarah Stafford" initials="SS" userId="Sarah Stafford" providerId="None"/>
  <p188:author id="{6C085DBD-E017-59BB-A493-C212501941EA}" name="Elizabeth Parker" initials="EP" userId="S::elizabeth.parker@newgenpublishing.co.uk::48ed7c66-aa06-4dbb-a923-e20f8fac58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FFFFF"/>
    <a:srgbClr val="E6C8D9"/>
    <a:srgbClr val="BE0064"/>
    <a:srgbClr val="0071F8"/>
    <a:srgbClr val="9BC8FF"/>
    <a:srgbClr val="008FC9"/>
    <a:srgbClr val="DD3D4C"/>
    <a:srgbClr val="F9D09E"/>
    <a:srgbClr val="C96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739BBB-737E-3447-B562-62BCAE22A78C}" v="21" dt="2023-03-29T20:13:19.5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53"/>
    <p:restoredTop sz="77076" autoAdjust="0"/>
  </p:normalViewPr>
  <p:slideViewPr>
    <p:cSldViewPr snapToGrid="0">
      <p:cViewPr varScale="1">
        <p:scale>
          <a:sx n="85" d="100"/>
          <a:sy n="85" d="100"/>
        </p:scale>
        <p:origin x="176" y="80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Pardoe" userId="6fa2db72-1fdb-41be-8a25-f49a2205c689" providerId="ADAL" clId="{C5739BBB-737E-3447-B562-62BCAE22A78C}"/>
    <pc:docChg chg="undo custSel delSld modSld sldOrd">
      <pc:chgData name="Steve Pardoe" userId="6fa2db72-1fdb-41be-8a25-f49a2205c689" providerId="ADAL" clId="{C5739BBB-737E-3447-B562-62BCAE22A78C}" dt="2023-03-29T20:13:19.517" v="914"/>
      <pc:docMkLst>
        <pc:docMk/>
      </pc:docMkLst>
      <pc:sldChg chg="modSp del mod">
        <pc:chgData name="Steve Pardoe" userId="6fa2db72-1fdb-41be-8a25-f49a2205c689" providerId="ADAL" clId="{C5739BBB-737E-3447-B562-62BCAE22A78C}" dt="2023-03-29T18:58:46.079" v="108" actId="2696"/>
        <pc:sldMkLst>
          <pc:docMk/>
          <pc:sldMk cId="3483257998" sldId="346"/>
        </pc:sldMkLst>
        <pc:spChg chg="mod">
          <ac:chgData name="Steve Pardoe" userId="6fa2db72-1fdb-41be-8a25-f49a2205c689" providerId="ADAL" clId="{C5739BBB-737E-3447-B562-62BCAE22A78C}" dt="2023-03-29T18:54:34.686" v="56" actId="20577"/>
          <ac:spMkLst>
            <pc:docMk/>
            <pc:sldMk cId="3483257998" sldId="346"/>
            <ac:spMk id="18" creationId="{00000000-0000-0000-0000-000000000000}"/>
          </ac:spMkLst>
        </pc:spChg>
      </pc:sldChg>
      <pc:sldChg chg="modSp mod modAnim">
        <pc:chgData name="Steve Pardoe" userId="6fa2db72-1fdb-41be-8a25-f49a2205c689" providerId="ADAL" clId="{C5739BBB-737E-3447-B562-62BCAE22A78C}" dt="2023-03-29T20:08:25.215" v="812" actId="948"/>
        <pc:sldMkLst>
          <pc:docMk/>
          <pc:sldMk cId="1699428197" sldId="347"/>
        </pc:sldMkLst>
        <pc:spChg chg="mod">
          <ac:chgData name="Steve Pardoe" userId="6fa2db72-1fdb-41be-8a25-f49a2205c689" providerId="ADAL" clId="{C5739BBB-737E-3447-B562-62BCAE22A78C}" dt="2023-03-29T19:12:06.792" v="309" actId="20577"/>
          <ac:spMkLst>
            <pc:docMk/>
            <pc:sldMk cId="1699428197" sldId="347"/>
            <ac:spMk id="4" creationId="{02AABD48-7F62-174B-98BD-03D513E3B1A1}"/>
          </ac:spMkLst>
        </pc:spChg>
        <pc:spChg chg="mod">
          <ac:chgData name="Steve Pardoe" userId="6fa2db72-1fdb-41be-8a25-f49a2205c689" providerId="ADAL" clId="{C5739BBB-737E-3447-B562-62BCAE22A78C}" dt="2023-03-29T19:13:08.063" v="320" actId="1076"/>
          <ac:spMkLst>
            <pc:docMk/>
            <pc:sldMk cId="1699428197" sldId="347"/>
            <ac:spMk id="12" creationId="{00000000-0000-0000-0000-000000000000}"/>
          </ac:spMkLst>
        </pc:spChg>
        <pc:spChg chg="mod">
          <ac:chgData name="Steve Pardoe" userId="6fa2db72-1fdb-41be-8a25-f49a2205c689" providerId="ADAL" clId="{C5739BBB-737E-3447-B562-62BCAE22A78C}" dt="2023-03-29T20:08:25.215" v="812" actId="948"/>
          <ac:spMkLst>
            <pc:docMk/>
            <pc:sldMk cId="1699428197" sldId="347"/>
            <ac:spMk id="13" creationId="{00000000-0000-0000-0000-000000000000}"/>
          </ac:spMkLst>
        </pc:spChg>
        <pc:picChg chg="mod">
          <ac:chgData name="Steve Pardoe" userId="6fa2db72-1fdb-41be-8a25-f49a2205c689" providerId="ADAL" clId="{C5739BBB-737E-3447-B562-62BCAE22A78C}" dt="2023-03-29T19:14:27.522" v="326" actId="1076"/>
          <ac:picMkLst>
            <pc:docMk/>
            <pc:sldMk cId="1699428197" sldId="347"/>
            <ac:picMk id="11" creationId="{00000000-0000-0000-0000-000000000000}"/>
          </ac:picMkLst>
        </pc:picChg>
      </pc:sldChg>
      <pc:sldChg chg="del">
        <pc:chgData name="Steve Pardoe" userId="6fa2db72-1fdb-41be-8a25-f49a2205c689" providerId="ADAL" clId="{C5739BBB-737E-3447-B562-62BCAE22A78C}" dt="2023-03-29T19:22:19.120" v="438" actId="2696"/>
        <pc:sldMkLst>
          <pc:docMk/>
          <pc:sldMk cId="1265476708" sldId="352"/>
        </pc:sldMkLst>
      </pc:sldChg>
      <pc:sldChg chg="addSp delSp modSp mod ord modAnim modNotesTx">
        <pc:chgData name="Steve Pardoe" userId="6fa2db72-1fdb-41be-8a25-f49a2205c689" providerId="ADAL" clId="{C5739BBB-737E-3447-B562-62BCAE22A78C}" dt="2023-03-29T20:11:47.661" v="908"/>
        <pc:sldMkLst>
          <pc:docMk/>
          <pc:sldMk cId="3732811339" sldId="353"/>
        </pc:sldMkLst>
        <pc:spChg chg="mod">
          <ac:chgData name="Steve Pardoe" userId="6fa2db72-1fdb-41be-8a25-f49a2205c689" providerId="ADAL" clId="{C5739BBB-737E-3447-B562-62BCAE22A78C}" dt="2023-03-29T19:26:56.965" v="502" actId="14100"/>
          <ac:spMkLst>
            <pc:docMk/>
            <pc:sldMk cId="3732811339" sldId="353"/>
            <ac:spMk id="16" creationId="{AEEBB832-08DE-1D2F-846E-0A814607F1B4}"/>
          </ac:spMkLst>
        </pc:spChg>
        <pc:spChg chg="del mod">
          <ac:chgData name="Steve Pardoe" userId="6fa2db72-1fdb-41be-8a25-f49a2205c689" providerId="ADAL" clId="{C5739BBB-737E-3447-B562-62BCAE22A78C}" dt="2023-03-29T19:20:18.309" v="417" actId="478"/>
          <ac:spMkLst>
            <pc:docMk/>
            <pc:sldMk cId="3732811339" sldId="353"/>
            <ac:spMk id="20" creationId="{1C28F09A-B069-5AE7-923C-196F6E7412CA}"/>
          </ac:spMkLst>
        </pc:spChg>
        <pc:spChg chg="mod">
          <ac:chgData name="Steve Pardoe" userId="6fa2db72-1fdb-41be-8a25-f49a2205c689" providerId="ADAL" clId="{C5739BBB-737E-3447-B562-62BCAE22A78C}" dt="2023-03-29T19:17:35.736" v="353" actId="14100"/>
          <ac:spMkLst>
            <pc:docMk/>
            <pc:sldMk cId="3732811339" sldId="353"/>
            <ac:spMk id="22" creationId="{02AABD48-7F62-174B-98BD-03D513E3B1A1}"/>
          </ac:spMkLst>
        </pc:spChg>
        <pc:grpChg chg="add mod">
          <ac:chgData name="Steve Pardoe" userId="6fa2db72-1fdb-41be-8a25-f49a2205c689" providerId="ADAL" clId="{C5739BBB-737E-3447-B562-62BCAE22A78C}" dt="2023-03-29T19:27:01.167" v="503" actId="14100"/>
          <ac:grpSpMkLst>
            <pc:docMk/>
            <pc:sldMk cId="3732811339" sldId="353"/>
            <ac:grpSpMk id="5" creationId="{A0CB51C3-9785-22AE-A0A1-B2DA58B07A60}"/>
          </ac:grpSpMkLst>
        </pc:grpChg>
        <pc:picChg chg="mod">
          <ac:chgData name="Steve Pardoe" userId="6fa2db72-1fdb-41be-8a25-f49a2205c689" providerId="ADAL" clId="{C5739BBB-737E-3447-B562-62BCAE22A78C}" dt="2023-03-29T19:16:28.265" v="338" actId="164"/>
          <ac:picMkLst>
            <pc:docMk/>
            <pc:sldMk cId="3732811339" sldId="353"/>
            <ac:picMk id="17" creationId="{8F1B462D-08A1-6027-59F3-94EF943EDF14}"/>
          </ac:picMkLst>
        </pc:picChg>
        <pc:cxnChg chg="mod">
          <ac:chgData name="Steve Pardoe" userId="6fa2db72-1fdb-41be-8a25-f49a2205c689" providerId="ADAL" clId="{C5739BBB-737E-3447-B562-62BCAE22A78C}" dt="2023-03-29T19:16:28.265" v="338" actId="164"/>
          <ac:cxnSpMkLst>
            <pc:docMk/>
            <pc:sldMk cId="3732811339" sldId="353"/>
            <ac:cxnSpMk id="19" creationId="{EEF9AD89-4326-0764-DB29-2D1AE50137A9}"/>
          </ac:cxnSpMkLst>
        </pc:cxnChg>
      </pc:sldChg>
      <pc:sldChg chg="delSp modSp mod modAnim modNotesTx">
        <pc:chgData name="Steve Pardoe" userId="6fa2db72-1fdb-41be-8a25-f49a2205c689" providerId="ADAL" clId="{C5739BBB-737E-3447-B562-62BCAE22A78C}" dt="2023-03-29T20:07:17.217" v="808"/>
        <pc:sldMkLst>
          <pc:docMk/>
          <pc:sldMk cId="4226114133" sldId="354"/>
        </pc:sldMkLst>
        <pc:spChg chg="mod">
          <ac:chgData name="Steve Pardoe" userId="6fa2db72-1fdb-41be-8a25-f49a2205c689" providerId="ADAL" clId="{C5739BBB-737E-3447-B562-62BCAE22A78C}" dt="2023-03-29T19:11:35.384" v="303" actId="1076"/>
          <ac:spMkLst>
            <pc:docMk/>
            <pc:sldMk cId="4226114133" sldId="354"/>
            <ac:spMk id="2" creationId="{00000000-0000-0000-0000-000000000000}"/>
          </ac:spMkLst>
        </pc:spChg>
        <pc:spChg chg="del mod">
          <ac:chgData name="Steve Pardoe" userId="6fa2db72-1fdb-41be-8a25-f49a2205c689" providerId="ADAL" clId="{C5739BBB-737E-3447-B562-62BCAE22A78C}" dt="2023-03-29T19:11:30.718" v="302"/>
          <ac:spMkLst>
            <pc:docMk/>
            <pc:sldMk cId="4226114133" sldId="354"/>
            <ac:spMk id="6" creationId="{00000000-0000-0000-0000-000000000000}"/>
          </ac:spMkLst>
        </pc:spChg>
        <pc:spChg chg="mod">
          <ac:chgData name="Steve Pardoe" userId="6fa2db72-1fdb-41be-8a25-f49a2205c689" providerId="ADAL" clId="{C5739BBB-737E-3447-B562-62BCAE22A78C}" dt="2023-03-29T20:06:50.001" v="807" actId="20577"/>
          <ac:spMkLst>
            <pc:docMk/>
            <pc:sldMk cId="4226114133" sldId="354"/>
            <ac:spMk id="8" creationId="{00000000-0000-0000-0000-000000000000}"/>
          </ac:spMkLst>
        </pc:spChg>
        <pc:spChg chg="mod">
          <ac:chgData name="Steve Pardoe" userId="6fa2db72-1fdb-41be-8a25-f49a2205c689" providerId="ADAL" clId="{C5739BBB-737E-3447-B562-62BCAE22A78C}" dt="2023-03-29T19:11:58.321" v="307" actId="20577"/>
          <ac:spMkLst>
            <pc:docMk/>
            <pc:sldMk cId="4226114133" sldId="354"/>
            <ac:spMk id="22" creationId="{02AABD48-7F62-174B-98BD-03D513E3B1A1}"/>
          </ac:spMkLst>
        </pc:spChg>
        <pc:picChg chg="mod">
          <ac:chgData name="Steve Pardoe" userId="6fa2db72-1fdb-41be-8a25-f49a2205c689" providerId="ADAL" clId="{C5739BBB-737E-3447-B562-62BCAE22A78C}" dt="2023-03-29T19:11:27.597" v="300" actId="167"/>
          <ac:picMkLst>
            <pc:docMk/>
            <pc:sldMk cId="4226114133" sldId="354"/>
            <ac:picMk id="5" creationId="{00000000-0000-0000-0000-000000000000}"/>
          </ac:picMkLst>
        </pc:picChg>
      </pc:sldChg>
      <pc:sldChg chg="delSp modSp del mod">
        <pc:chgData name="Steve Pardoe" userId="6fa2db72-1fdb-41be-8a25-f49a2205c689" providerId="ADAL" clId="{C5739BBB-737E-3447-B562-62BCAE22A78C}" dt="2023-03-29T18:52:38.415" v="34" actId="2696"/>
        <pc:sldMkLst>
          <pc:docMk/>
          <pc:sldMk cId="591358509" sldId="355"/>
        </pc:sldMkLst>
        <pc:spChg chg="del mod">
          <ac:chgData name="Steve Pardoe" userId="6fa2db72-1fdb-41be-8a25-f49a2205c689" providerId="ADAL" clId="{C5739BBB-737E-3447-B562-62BCAE22A78C}" dt="2023-03-29T18:52:24.678" v="33"/>
          <ac:spMkLst>
            <pc:docMk/>
            <pc:sldMk cId="591358509" sldId="355"/>
            <ac:spMk id="13" creationId="{00000000-0000-0000-0000-000000000000}"/>
          </ac:spMkLst>
        </pc:spChg>
      </pc:sldChg>
      <pc:sldChg chg="modSp del mod">
        <pc:chgData name="Steve Pardoe" userId="6fa2db72-1fdb-41be-8a25-f49a2205c689" providerId="ADAL" clId="{C5739BBB-737E-3447-B562-62BCAE22A78C}" dt="2023-03-29T18:51:28.322" v="29" actId="2696"/>
        <pc:sldMkLst>
          <pc:docMk/>
          <pc:sldMk cId="916165029" sldId="356"/>
        </pc:sldMkLst>
        <pc:spChg chg="mod">
          <ac:chgData name="Steve Pardoe" userId="6fa2db72-1fdb-41be-8a25-f49a2205c689" providerId="ADAL" clId="{C5739BBB-737E-3447-B562-62BCAE22A78C}" dt="2023-03-29T18:50:41.176" v="26" actId="948"/>
          <ac:spMkLst>
            <pc:docMk/>
            <pc:sldMk cId="916165029" sldId="356"/>
            <ac:spMk id="14" creationId="{00000000-0000-0000-0000-000000000000}"/>
          </ac:spMkLst>
        </pc:spChg>
      </pc:sldChg>
      <pc:sldChg chg="modNotesTx">
        <pc:chgData name="Steve Pardoe" userId="6fa2db72-1fdb-41be-8a25-f49a2205c689" providerId="ADAL" clId="{C5739BBB-737E-3447-B562-62BCAE22A78C}" dt="2023-03-29T18:37:13.826" v="0" actId="20577"/>
        <pc:sldMkLst>
          <pc:docMk/>
          <pc:sldMk cId="702233768" sldId="472"/>
        </pc:sldMkLst>
      </pc:sldChg>
      <pc:sldChg chg="modSp mod modAnim">
        <pc:chgData name="Steve Pardoe" userId="6fa2db72-1fdb-41be-8a25-f49a2205c689" providerId="ADAL" clId="{C5739BBB-737E-3447-B562-62BCAE22A78C}" dt="2023-03-29T18:39:29.047" v="3"/>
        <pc:sldMkLst>
          <pc:docMk/>
          <pc:sldMk cId="1862267134" sldId="490"/>
        </pc:sldMkLst>
        <pc:grpChg chg="mod">
          <ac:chgData name="Steve Pardoe" userId="6fa2db72-1fdb-41be-8a25-f49a2205c689" providerId="ADAL" clId="{C5739BBB-737E-3447-B562-62BCAE22A78C}" dt="2023-03-29T18:39:16.868" v="2" actId="14100"/>
          <ac:grpSpMkLst>
            <pc:docMk/>
            <pc:sldMk cId="1862267134" sldId="490"/>
            <ac:grpSpMk id="31" creationId="{DEE2FD07-EBC5-5AC0-0BA6-C206F7388F48}"/>
          </ac:grpSpMkLst>
        </pc:grpChg>
      </pc:sldChg>
      <pc:sldChg chg="delSp modSp mod delAnim modAnim">
        <pc:chgData name="Steve Pardoe" userId="6fa2db72-1fdb-41be-8a25-f49a2205c689" providerId="ADAL" clId="{C5739BBB-737E-3447-B562-62BCAE22A78C}" dt="2023-03-29T20:10:13.833" v="817"/>
        <pc:sldMkLst>
          <pc:docMk/>
          <pc:sldMk cId="697445824" sldId="491"/>
        </pc:sldMkLst>
        <pc:spChg chg="mod">
          <ac:chgData name="Steve Pardoe" userId="6fa2db72-1fdb-41be-8a25-f49a2205c689" providerId="ADAL" clId="{C5739BBB-737E-3447-B562-62BCAE22A78C}" dt="2023-03-29T19:14:43.698" v="328" actId="20577"/>
          <ac:spMkLst>
            <pc:docMk/>
            <pc:sldMk cId="697445824" sldId="491"/>
            <ac:spMk id="5" creationId="{02AABD48-7F62-174B-98BD-03D513E3B1A1}"/>
          </ac:spMkLst>
        </pc:spChg>
        <pc:spChg chg="mod">
          <ac:chgData name="Steve Pardoe" userId="6fa2db72-1fdb-41be-8a25-f49a2205c689" providerId="ADAL" clId="{C5739BBB-737E-3447-B562-62BCAE22A78C}" dt="2023-03-29T18:57:49.697" v="103" actId="255"/>
          <ac:spMkLst>
            <pc:docMk/>
            <pc:sldMk cId="697445824" sldId="491"/>
            <ac:spMk id="12" creationId="{00000000-0000-0000-0000-000000000000}"/>
          </ac:spMkLst>
        </pc:spChg>
        <pc:spChg chg="mod">
          <ac:chgData name="Steve Pardoe" userId="6fa2db72-1fdb-41be-8a25-f49a2205c689" providerId="ADAL" clId="{C5739BBB-737E-3447-B562-62BCAE22A78C}" dt="2023-03-29T18:59:54.134" v="113" actId="11"/>
          <ac:spMkLst>
            <pc:docMk/>
            <pc:sldMk cId="697445824" sldId="491"/>
            <ac:spMk id="13" creationId="{00000000-0000-0000-0000-000000000000}"/>
          </ac:spMkLst>
        </pc:spChg>
        <pc:spChg chg="del mod">
          <ac:chgData name="Steve Pardoe" userId="6fa2db72-1fdb-41be-8a25-f49a2205c689" providerId="ADAL" clId="{C5739BBB-737E-3447-B562-62BCAE22A78C}" dt="2023-03-29T20:09:44.435" v="813" actId="478"/>
          <ac:spMkLst>
            <pc:docMk/>
            <pc:sldMk cId="697445824" sldId="491"/>
            <ac:spMk id="15" creationId="{83B5976D-03ED-866B-A8CC-9D590675CFB0}"/>
          </ac:spMkLst>
        </pc:spChg>
        <pc:picChg chg="mod">
          <ac:chgData name="Steve Pardoe" userId="6fa2db72-1fdb-41be-8a25-f49a2205c689" providerId="ADAL" clId="{C5739BBB-737E-3447-B562-62BCAE22A78C}" dt="2023-03-29T18:58:04.553" v="106" actId="1076"/>
          <ac:picMkLst>
            <pc:docMk/>
            <pc:sldMk cId="697445824" sldId="491"/>
            <ac:picMk id="16" creationId="{00000000-0000-0000-0000-000000000000}"/>
          </ac:picMkLst>
        </pc:picChg>
      </pc:sldChg>
      <pc:sldChg chg="addSp delSp modSp mod delAnim modAnim modNotesTx">
        <pc:chgData name="Steve Pardoe" userId="6fa2db72-1fdb-41be-8a25-f49a2205c689" providerId="ADAL" clId="{C5739BBB-737E-3447-B562-62BCAE22A78C}" dt="2023-03-29T20:13:19.517" v="914"/>
        <pc:sldMkLst>
          <pc:docMk/>
          <pc:sldMk cId="3187117628" sldId="492"/>
        </pc:sldMkLst>
        <pc:spChg chg="mod">
          <ac:chgData name="Steve Pardoe" userId="6fa2db72-1fdb-41be-8a25-f49a2205c689" providerId="ADAL" clId="{C5739BBB-737E-3447-B562-62BCAE22A78C}" dt="2023-03-29T19:05:06.930" v="217" actId="20577"/>
          <ac:spMkLst>
            <pc:docMk/>
            <pc:sldMk cId="3187117628" sldId="492"/>
            <ac:spMk id="6" creationId="{02AABD48-7F62-174B-98BD-03D513E3B1A1}"/>
          </ac:spMkLst>
        </pc:spChg>
        <pc:spChg chg="del mod">
          <ac:chgData name="Steve Pardoe" userId="6fa2db72-1fdb-41be-8a25-f49a2205c689" providerId="ADAL" clId="{C5739BBB-737E-3447-B562-62BCAE22A78C}" dt="2023-03-29T19:03:16.332" v="200" actId="478"/>
          <ac:spMkLst>
            <pc:docMk/>
            <pc:sldMk cId="3187117628" sldId="492"/>
            <ac:spMk id="14" creationId="{00000000-0000-0000-0000-000000000000}"/>
          </ac:spMkLst>
        </pc:spChg>
        <pc:spChg chg="del">
          <ac:chgData name="Steve Pardoe" userId="6fa2db72-1fdb-41be-8a25-f49a2205c689" providerId="ADAL" clId="{C5739BBB-737E-3447-B562-62BCAE22A78C}" dt="2023-03-29T19:04:39.739" v="210" actId="478"/>
          <ac:spMkLst>
            <pc:docMk/>
            <pc:sldMk cId="3187117628" sldId="492"/>
            <ac:spMk id="18" creationId="{26C0D4AE-0083-EB4B-339B-131E50AB7C04}"/>
          </ac:spMkLst>
        </pc:spChg>
        <pc:spChg chg="add mod">
          <ac:chgData name="Steve Pardoe" userId="6fa2db72-1fdb-41be-8a25-f49a2205c689" providerId="ADAL" clId="{C5739BBB-737E-3447-B562-62BCAE22A78C}" dt="2023-03-29T19:28:13.910" v="507" actId="1076"/>
          <ac:spMkLst>
            <pc:docMk/>
            <pc:sldMk cId="3187117628" sldId="492"/>
            <ac:spMk id="19" creationId="{F4D7BF33-1C5B-C1BA-365A-DBB462E5B360}"/>
          </ac:spMkLst>
        </pc:spChg>
        <pc:spChg chg="del">
          <ac:chgData name="Steve Pardoe" userId="6fa2db72-1fdb-41be-8a25-f49a2205c689" providerId="ADAL" clId="{C5739BBB-737E-3447-B562-62BCAE22A78C}" dt="2023-03-29T19:03:10.944" v="199" actId="478"/>
          <ac:spMkLst>
            <pc:docMk/>
            <pc:sldMk cId="3187117628" sldId="492"/>
            <ac:spMk id="20" creationId="{32B02957-737D-D531-3B71-0AA48E0F29CE}"/>
          </ac:spMkLst>
        </pc:spChg>
        <pc:spChg chg="del">
          <ac:chgData name="Steve Pardoe" userId="6fa2db72-1fdb-41be-8a25-f49a2205c689" providerId="ADAL" clId="{C5739BBB-737E-3447-B562-62BCAE22A78C}" dt="2023-03-29T19:04:19.961" v="206" actId="478"/>
          <ac:spMkLst>
            <pc:docMk/>
            <pc:sldMk cId="3187117628" sldId="492"/>
            <ac:spMk id="30" creationId="{00000000-0000-0000-0000-000000000000}"/>
          </ac:spMkLst>
        </pc:spChg>
        <pc:grpChg chg="mod">
          <ac:chgData name="Steve Pardoe" userId="6fa2db72-1fdb-41be-8a25-f49a2205c689" providerId="ADAL" clId="{C5739BBB-737E-3447-B562-62BCAE22A78C}" dt="2023-03-29T19:28:28.243" v="508" actId="14100"/>
          <ac:grpSpMkLst>
            <pc:docMk/>
            <pc:sldMk cId="3187117628" sldId="492"/>
            <ac:grpSpMk id="13" creationId="{055FCACC-EDBB-0F3E-36AD-F9764CA7687F}"/>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dat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0.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0.xml"/></Relationships>
</file>

<file path=ppt/charts/_rels/chart2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Years in Education vs Annual Salary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Sheet1!$A$2</c:f>
              <c:strCache>
                <c:ptCount val="1"/>
                <c:pt idx="0">
                  <c:v>Years in Education</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Sheet1!$B$1:$N$1</c:f>
              <c:numCache>
                <c:formatCode>General</c:formatCode>
                <c:ptCount val="13"/>
                <c:pt idx="0">
                  <c:v>11</c:v>
                </c:pt>
                <c:pt idx="1">
                  <c:v>12</c:v>
                </c:pt>
                <c:pt idx="2">
                  <c:v>12</c:v>
                </c:pt>
                <c:pt idx="3">
                  <c:v>13</c:v>
                </c:pt>
                <c:pt idx="4">
                  <c:v>14</c:v>
                </c:pt>
                <c:pt idx="5">
                  <c:v>15</c:v>
                </c:pt>
                <c:pt idx="6">
                  <c:v>15</c:v>
                </c:pt>
                <c:pt idx="7">
                  <c:v>15</c:v>
                </c:pt>
                <c:pt idx="8">
                  <c:v>16</c:v>
                </c:pt>
                <c:pt idx="9">
                  <c:v>16</c:v>
                </c:pt>
                <c:pt idx="10">
                  <c:v>17</c:v>
                </c:pt>
                <c:pt idx="11">
                  <c:v>17</c:v>
                </c:pt>
                <c:pt idx="12">
                  <c:v>18</c:v>
                </c:pt>
              </c:numCache>
            </c:numRef>
          </c:xVal>
          <c:yVal>
            <c:numRef>
              <c:f>Sheet1!$B$2:$N$2</c:f>
              <c:numCache>
                <c:formatCode>General</c:formatCode>
                <c:ptCount val="13"/>
                <c:pt idx="1">
                  <c:v>18000</c:v>
                </c:pt>
                <c:pt idx="2">
                  <c:v>80000</c:v>
                </c:pt>
                <c:pt idx="3">
                  <c:v>22000</c:v>
                </c:pt>
                <c:pt idx="4">
                  <c:v>30000</c:v>
                </c:pt>
                <c:pt idx="5">
                  <c:v>25000</c:v>
                </c:pt>
                <c:pt idx="6">
                  <c:v>40000</c:v>
                </c:pt>
                <c:pt idx="7">
                  <c:v>36000</c:v>
                </c:pt>
                <c:pt idx="8">
                  <c:v>56000</c:v>
                </c:pt>
                <c:pt idx="9">
                  <c:v>59000</c:v>
                </c:pt>
                <c:pt idx="10">
                  <c:v>43000</c:v>
                </c:pt>
                <c:pt idx="11">
                  <c:v>85000</c:v>
                </c:pt>
                <c:pt idx="12">
                  <c:v>84000</c:v>
                </c:pt>
              </c:numCache>
            </c:numRef>
          </c:yVal>
          <c:smooth val="0"/>
          <c:extLst>
            <c:ext xmlns:c16="http://schemas.microsoft.com/office/drawing/2014/chart" uri="{C3380CC4-5D6E-409C-BE32-E72D297353CC}">
              <c16:uniqueId val="{00000000-82E3-43B4-B486-2F4DAC9C036D}"/>
            </c:ext>
          </c:extLst>
        </c:ser>
        <c:dLbls>
          <c:showLegendKey val="0"/>
          <c:showVal val="0"/>
          <c:showCatName val="0"/>
          <c:showSerName val="0"/>
          <c:showPercent val="0"/>
          <c:showBubbleSize val="0"/>
        </c:dLbls>
        <c:axId val="330074440"/>
        <c:axId val="330080344"/>
      </c:scatterChart>
      <c:valAx>
        <c:axId val="330074440"/>
        <c:scaling>
          <c:orientation val="minMax"/>
          <c:min val="1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Years</a:t>
                </a:r>
                <a:r>
                  <a:rPr lang="en-GB" sz="1800" baseline="0"/>
                  <a:t> in Education</a:t>
                </a:r>
                <a:endParaRPr lang="en-GB"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80344"/>
        <c:crosses val="autoZero"/>
        <c:crossBetween val="midCat"/>
      </c:valAx>
      <c:valAx>
        <c:axId val="330080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Annual Salary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74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Sheet1!$A$13:$H$13</c:f>
              <c:numCache>
                <c:formatCode>General</c:formatCode>
                <c:ptCount val="8"/>
                <c:pt idx="0">
                  <c:v>1</c:v>
                </c:pt>
                <c:pt idx="1">
                  <c:v>2</c:v>
                </c:pt>
                <c:pt idx="2">
                  <c:v>3</c:v>
                </c:pt>
                <c:pt idx="3">
                  <c:v>4</c:v>
                </c:pt>
                <c:pt idx="4">
                  <c:v>5</c:v>
                </c:pt>
                <c:pt idx="5">
                  <c:v>6</c:v>
                </c:pt>
                <c:pt idx="6">
                  <c:v>7</c:v>
                </c:pt>
                <c:pt idx="7">
                  <c:v>8</c:v>
                </c:pt>
              </c:numCache>
            </c:numRef>
          </c:xVal>
          <c:yVal>
            <c:numRef>
              <c:f>Sheet1!$A$14:$H$14</c:f>
              <c:numCache>
                <c:formatCode>General</c:formatCode>
                <c:ptCount val="8"/>
                <c:pt idx="0">
                  <c:v>10</c:v>
                </c:pt>
                <c:pt idx="1">
                  <c:v>5</c:v>
                </c:pt>
                <c:pt idx="2">
                  <c:v>9</c:v>
                </c:pt>
                <c:pt idx="3">
                  <c:v>3</c:v>
                </c:pt>
                <c:pt idx="4">
                  <c:v>6</c:v>
                </c:pt>
                <c:pt idx="5">
                  <c:v>9</c:v>
                </c:pt>
                <c:pt idx="6">
                  <c:v>6</c:v>
                </c:pt>
                <c:pt idx="7">
                  <c:v>9</c:v>
                </c:pt>
              </c:numCache>
            </c:numRef>
          </c:yVal>
          <c:smooth val="0"/>
          <c:extLst>
            <c:ext xmlns:c16="http://schemas.microsoft.com/office/drawing/2014/chart" uri="{C3380CC4-5D6E-409C-BE32-E72D297353CC}">
              <c16:uniqueId val="{00000000-46CF-42BD-85DF-4D4EC38F0676}"/>
            </c:ext>
          </c:extLst>
        </c:ser>
        <c:dLbls>
          <c:showLegendKey val="0"/>
          <c:showVal val="0"/>
          <c:showCatName val="0"/>
          <c:showSerName val="0"/>
          <c:showPercent val="0"/>
          <c:showBubbleSize val="0"/>
        </c:dLbls>
        <c:axId val="532911768"/>
        <c:axId val="532913080"/>
      </c:scatterChart>
      <c:valAx>
        <c:axId val="53291176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32913080"/>
        <c:crosses val="autoZero"/>
        <c:crossBetween val="midCat"/>
      </c:valAx>
      <c:valAx>
        <c:axId val="5329130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32911768"/>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Sheet1!$A$16:$H$16</c:f>
              <c:numCache>
                <c:formatCode>General</c:formatCode>
                <c:ptCount val="8"/>
                <c:pt idx="0">
                  <c:v>1</c:v>
                </c:pt>
                <c:pt idx="1">
                  <c:v>2</c:v>
                </c:pt>
                <c:pt idx="2">
                  <c:v>3</c:v>
                </c:pt>
                <c:pt idx="3">
                  <c:v>4</c:v>
                </c:pt>
                <c:pt idx="4">
                  <c:v>5</c:v>
                </c:pt>
                <c:pt idx="5">
                  <c:v>6</c:v>
                </c:pt>
                <c:pt idx="6">
                  <c:v>7</c:v>
                </c:pt>
                <c:pt idx="7">
                  <c:v>8</c:v>
                </c:pt>
              </c:numCache>
            </c:numRef>
          </c:xVal>
          <c:yVal>
            <c:numRef>
              <c:f>Sheet1!$A$17:$H$17</c:f>
              <c:numCache>
                <c:formatCode>General</c:formatCode>
                <c:ptCount val="8"/>
                <c:pt idx="0">
                  <c:v>1</c:v>
                </c:pt>
                <c:pt idx="1">
                  <c:v>4.5</c:v>
                </c:pt>
                <c:pt idx="2">
                  <c:v>1.5</c:v>
                </c:pt>
                <c:pt idx="3">
                  <c:v>5</c:v>
                </c:pt>
                <c:pt idx="4">
                  <c:v>7</c:v>
                </c:pt>
                <c:pt idx="5">
                  <c:v>4</c:v>
                </c:pt>
                <c:pt idx="6">
                  <c:v>9</c:v>
                </c:pt>
                <c:pt idx="7">
                  <c:v>8</c:v>
                </c:pt>
              </c:numCache>
            </c:numRef>
          </c:yVal>
          <c:smooth val="0"/>
          <c:extLst>
            <c:ext xmlns:c16="http://schemas.microsoft.com/office/drawing/2014/chart" uri="{C3380CC4-5D6E-409C-BE32-E72D297353CC}">
              <c16:uniqueId val="{00000000-1BA4-418B-9199-41FFF8F8D09C}"/>
            </c:ext>
          </c:extLst>
        </c:ser>
        <c:dLbls>
          <c:showLegendKey val="0"/>
          <c:showVal val="0"/>
          <c:showCatName val="0"/>
          <c:showSerName val="0"/>
          <c:showPercent val="0"/>
          <c:showBubbleSize val="0"/>
        </c:dLbls>
        <c:axId val="616961016"/>
        <c:axId val="616961344"/>
      </c:scatterChart>
      <c:valAx>
        <c:axId val="61696101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6961344"/>
        <c:crosses val="autoZero"/>
        <c:crossBetween val="midCat"/>
      </c:valAx>
      <c:valAx>
        <c:axId val="6169613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69610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dirty="0">
                <a:solidFill>
                  <a:srgbClr val="4472C4"/>
                </a:solidFill>
                <a:latin typeface="Arial" panose="020B0604020202020204" pitchFamily="34" charset="0"/>
                <a:cs typeface="Arial" panose="020B0604020202020204" pitchFamily="34" charset="0"/>
              </a:rPr>
              <a:t>Years in Education vs Annual Salary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tx>
            <c:strRef>
              <c:f>Sheet1!$A$2</c:f>
              <c:strCache>
                <c:ptCount val="1"/>
                <c:pt idx="0">
                  <c:v>Years in Education</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Sheet1!$B$1:$N$1</c:f>
              <c:numCache>
                <c:formatCode>General</c:formatCode>
                <c:ptCount val="13"/>
                <c:pt idx="0">
                  <c:v>11</c:v>
                </c:pt>
                <c:pt idx="1">
                  <c:v>12</c:v>
                </c:pt>
                <c:pt idx="2">
                  <c:v>12</c:v>
                </c:pt>
                <c:pt idx="3">
                  <c:v>13</c:v>
                </c:pt>
                <c:pt idx="4">
                  <c:v>14</c:v>
                </c:pt>
                <c:pt idx="5">
                  <c:v>15</c:v>
                </c:pt>
                <c:pt idx="6">
                  <c:v>15</c:v>
                </c:pt>
                <c:pt idx="7">
                  <c:v>15</c:v>
                </c:pt>
                <c:pt idx="8">
                  <c:v>16</c:v>
                </c:pt>
                <c:pt idx="9">
                  <c:v>16</c:v>
                </c:pt>
                <c:pt idx="10">
                  <c:v>17</c:v>
                </c:pt>
                <c:pt idx="11">
                  <c:v>17</c:v>
                </c:pt>
                <c:pt idx="12">
                  <c:v>18</c:v>
                </c:pt>
              </c:numCache>
            </c:numRef>
          </c:xVal>
          <c:yVal>
            <c:numRef>
              <c:f>Sheet1!$B$2:$N$2</c:f>
              <c:numCache>
                <c:formatCode>General</c:formatCode>
                <c:ptCount val="13"/>
                <c:pt idx="1">
                  <c:v>18000</c:v>
                </c:pt>
                <c:pt idx="2">
                  <c:v>80000</c:v>
                </c:pt>
                <c:pt idx="3">
                  <c:v>22000</c:v>
                </c:pt>
                <c:pt idx="4">
                  <c:v>30000</c:v>
                </c:pt>
                <c:pt idx="5">
                  <c:v>25000</c:v>
                </c:pt>
                <c:pt idx="6">
                  <c:v>40000</c:v>
                </c:pt>
                <c:pt idx="7">
                  <c:v>36000</c:v>
                </c:pt>
                <c:pt idx="8">
                  <c:v>56000</c:v>
                </c:pt>
                <c:pt idx="9">
                  <c:v>59000</c:v>
                </c:pt>
                <c:pt idx="10">
                  <c:v>43000</c:v>
                </c:pt>
                <c:pt idx="11">
                  <c:v>85000</c:v>
                </c:pt>
                <c:pt idx="12">
                  <c:v>84000</c:v>
                </c:pt>
              </c:numCache>
            </c:numRef>
          </c:yVal>
          <c:smooth val="0"/>
          <c:extLst>
            <c:ext xmlns:c16="http://schemas.microsoft.com/office/drawing/2014/chart" uri="{C3380CC4-5D6E-409C-BE32-E72D297353CC}">
              <c16:uniqueId val="{00000000-BE87-48A8-94F4-B05461E451D8}"/>
            </c:ext>
          </c:extLst>
        </c:ser>
        <c:dLbls>
          <c:showLegendKey val="0"/>
          <c:showVal val="0"/>
          <c:showCatName val="0"/>
          <c:showSerName val="0"/>
          <c:showPercent val="0"/>
          <c:showBubbleSize val="0"/>
        </c:dLbls>
        <c:axId val="330074440"/>
        <c:axId val="330080344"/>
      </c:scatterChart>
      <c:valAx>
        <c:axId val="330074440"/>
        <c:scaling>
          <c:orientation val="minMax"/>
          <c:min val="1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800" dirty="0">
                    <a:solidFill>
                      <a:schemeClr val="tx1"/>
                    </a:solidFill>
                    <a:latin typeface="Arial" panose="020B0604020202020204" pitchFamily="34" charset="0"/>
                    <a:cs typeface="Arial" panose="020B0604020202020204" pitchFamily="34" charset="0"/>
                  </a:rPr>
                  <a:t>Years</a:t>
                </a:r>
                <a:r>
                  <a:rPr lang="en-GB" sz="1800" baseline="0" dirty="0">
                    <a:solidFill>
                      <a:schemeClr val="tx1"/>
                    </a:solidFill>
                    <a:latin typeface="Arial" panose="020B0604020202020204" pitchFamily="34" charset="0"/>
                    <a:cs typeface="Arial" panose="020B0604020202020204" pitchFamily="34" charset="0"/>
                  </a:rPr>
                  <a:t> in Education</a:t>
                </a:r>
                <a:endParaRPr lang="en-GB" sz="18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0080344"/>
        <c:crosses val="autoZero"/>
        <c:crossBetween val="midCat"/>
      </c:valAx>
      <c:valAx>
        <c:axId val="330080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800" dirty="0">
                    <a:solidFill>
                      <a:schemeClr val="tx1"/>
                    </a:solidFill>
                    <a:latin typeface="Arial" panose="020B0604020202020204" pitchFamily="34" charset="0"/>
                    <a:cs typeface="Arial" panose="020B0604020202020204" pitchFamily="34" charset="0"/>
                  </a:rPr>
                  <a:t>Annual Salary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0074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dirty="0">
                <a:solidFill>
                  <a:srgbClr val="4472C4"/>
                </a:solidFill>
                <a:latin typeface="Arial" panose="020B0604020202020204" pitchFamily="34" charset="0"/>
                <a:cs typeface="Arial" panose="020B0604020202020204" pitchFamily="34" charset="0"/>
              </a:rPr>
              <a:t>Years in Education vs Annual Salary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tx>
            <c:strRef>
              <c:f>Sheet1!$A$2</c:f>
              <c:strCache>
                <c:ptCount val="1"/>
                <c:pt idx="0">
                  <c:v>Years in Education</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Sheet1!$B$1:$N$1</c:f>
              <c:numCache>
                <c:formatCode>General</c:formatCode>
                <c:ptCount val="13"/>
                <c:pt idx="0">
                  <c:v>11</c:v>
                </c:pt>
                <c:pt idx="1">
                  <c:v>12</c:v>
                </c:pt>
                <c:pt idx="2">
                  <c:v>12</c:v>
                </c:pt>
                <c:pt idx="3">
                  <c:v>13</c:v>
                </c:pt>
                <c:pt idx="4">
                  <c:v>14</c:v>
                </c:pt>
                <c:pt idx="5">
                  <c:v>15</c:v>
                </c:pt>
                <c:pt idx="6">
                  <c:v>15</c:v>
                </c:pt>
                <c:pt idx="7">
                  <c:v>15</c:v>
                </c:pt>
                <c:pt idx="8">
                  <c:v>16</c:v>
                </c:pt>
                <c:pt idx="9">
                  <c:v>16</c:v>
                </c:pt>
                <c:pt idx="10">
                  <c:v>17</c:v>
                </c:pt>
                <c:pt idx="11">
                  <c:v>17</c:v>
                </c:pt>
                <c:pt idx="12">
                  <c:v>18</c:v>
                </c:pt>
              </c:numCache>
            </c:numRef>
          </c:xVal>
          <c:yVal>
            <c:numRef>
              <c:f>Sheet1!$B$2:$N$2</c:f>
              <c:numCache>
                <c:formatCode>General</c:formatCode>
                <c:ptCount val="13"/>
                <c:pt idx="1">
                  <c:v>18000</c:v>
                </c:pt>
                <c:pt idx="2">
                  <c:v>80000</c:v>
                </c:pt>
                <c:pt idx="3">
                  <c:v>22000</c:v>
                </c:pt>
                <c:pt idx="4">
                  <c:v>30000</c:v>
                </c:pt>
                <c:pt idx="5">
                  <c:v>25000</c:v>
                </c:pt>
                <c:pt idx="6">
                  <c:v>40000</c:v>
                </c:pt>
                <c:pt idx="7">
                  <c:v>36000</c:v>
                </c:pt>
                <c:pt idx="8">
                  <c:v>56000</c:v>
                </c:pt>
                <c:pt idx="9">
                  <c:v>59000</c:v>
                </c:pt>
                <c:pt idx="10">
                  <c:v>43000</c:v>
                </c:pt>
                <c:pt idx="11">
                  <c:v>85000</c:v>
                </c:pt>
                <c:pt idx="12">
                  <c:v>84000</c:v>
                </c:pt>
              </c:numCache>
            </c:numRef>
          </c:yVal>
          <c:smooth val="0"/>
          <c:extLst>
            <c:ext xmlns:c16="http://schemas.microsoft.com/office/drawing/2014/chart" uri="{C3380CC4-5D6E-409C-BE32-E72D297353CC}">
              <c16:uniqueId val="{00000000-628D-FC44-8AA8-1752175C6A93}"/>
            </c:ext>
          </c:extLst>
        </c:ser>
        <c:dLbls>
          <c:showLegendKey val="0"/>
          <c:showVal val="0"/>
          <c:showCatName val="0"/>
          <c:showSerName val="0"/>
          <c:showPercent val="0"/>
          <c:showBubbleSize val="0"/>
        </c:dLbls>
        <c:axId val="330074440"/>
        <c:axId val="330080344"/>
      </c:scatterChart>
      <c:valAx>
        <c:axId val="330074440"/>
        <c:scaling>
          <c:orientation val="minMax"/>
          <c:min val="1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800" dirty="0">
                    <a:solidFill>
                      <a:schemeClr val="tx1"/>
                    </a:solidFill>
                    <a:latin typeface="Arial" panose="020B0604020202020204" pitchFamily="34" charset="0"/>
                    <a:cs typeface="Arial" panose="020B0604020202020204" pitchFamily="34" charset="0"/>
                  </a:rPr>
                  <a:t>Years</a:t>
                </a:r>
                <a:r>
                  <a:rPr lang="en-GB" sz="1800" baseline="0" dirty="0">
                    <a:solidFill>
                      <a:schemeClr val="tx1"/>
                    </a:solidFill>
                    <a:latin typeface="Arial" panose="020B0604020202020204" pitchFamily="34" charset="0"/>
                    <a:cs typeface="Arial" panose="020B0604020202020204" pitchFamily="34" charset="0"/>
                  </a:rPr>
                  <a:t> in Education</a:t>
                </a:r>
                <a:endParaRPr lang="en-GB" sz="18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0080344"/>
        <c:crosses val="autoZero"/>
        <c:crossBetween val="midCat"/>
      </c:valAx>
      <c:valAx>
        <c:axId val="330080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800" dirty="0">
                    <a:solidFill>
                      <a:schemeClr val="tx1"/>
                    </a:solidFill>
                    <a:latin typeface="Arial" panose="020B0604020202020204" pitchFamily="34" charset="0"/>
                    <a:cs typeface="Arial" panose="020B0604020202020204" pitchFamily="34" charset="0"/>
                  </a:rPr>
                  <a:t>Annual Salary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0074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solidFill>
                  <a:schemeClr val="tx1"/>
                </a:solidFill>
              </a:rPr>
              <a:t>jelly fish stings vs ice cream sales</a:t>
            </a:r>
          </a:p>
        </c:rich>
      </c:tx>
      <c:layout>
        <c:manualLayout>
          <c:xMode val="edge"/>
          <c:yMode val="edge"/>
          <c:x val="0.23403455818022748"/>
          <c:y val="2.470588235294117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08297213534785"/>
          <c:y val="0.12702089090346641"/>
          <c:w val="0.85403596390785619"/>
          <c:h val="0.75095585933729037"/>
        </c:manualLayout>
      </c:layout>
      <c:scatterChart>
        <c:scatterStyle val="lineMarker"/>
        <c:varyColors val="0"/>
        <c:ser>
          <c:idx val="0"/>
          <c:order val="0"/>
          <c:tx>
            <c:strRef>
              <c:f>[data.xlsx]Sheet1!$A$5</c:f>
              <c:strCache>
                <c:ptCount val="1"/>
                <c:pt idx="0">
                  <c:v>jellyfish stings</c:v>
                </c:pt>
              </c:strCache>
            </c:strRef>
          </c:tx>
          <c:spPr>
            <a:ln w="19050" cap="rnd">
              <a:noFill/>
              <a:round/>
            </a:ln>
            <a:effectLst/>
          </c:spPr>
          <c:marker>
            <c:symbol val="circle"/>
            <c:size val="5"/>
            <c:spPr>
              <a:solidFill>
                <a:schemeClr val="accent1"/>
              </a:solidFill>
              <a:ln w="9525">
                <a:solidFill>
                  <a:schemeClr val="accent1"/>
                </a:solidFill>
              </a:ln>
              <a:effectLst/>
              <a:scene3d>
                <a:camera prst="orthographicFront"/>
                <a:lightRig rig="threePt" dir="t"/>
              </a:scene3d>
              <a:sp3d>
                <a:bevelT w="31750" h="88900"/>
                <a:bevelB w="31750" h="82550"/>
              </a:sp3d>
            </c:spPr>
          </c:marker>
          <c:xVal>
            <c:numRef>
              <c:f>[data.xlsx]Sheet1!$B$2:$P$2</c:f>
              <c:numCache>
                <c:formatCode>General</c:formatCode>
                <c:ptCount val="15"/>
                <c:pt idx="0">
                  <c:v>5</c:v>
                </c:pt>
                <c:pt idx="1">
                  <c:v>13</c:v>
                </c:pt>
                <c:pt idx="2">
                  <c:v>17</c:v>
                </c:pt>
                <c:pt idx="3">
                  <c:v>28</c:v>
                </c:pt>
                <c:pt idx="4">
                  <c:v>25</c:v>
                </c:pt>
                <c:pt idx="5">
                  <c:v>35</c:v>
                </c:pt>
                <c:pt idx="6">
                  <c:v>35</c:v>
                </c:pt>
                <c:pt idx="7">
                  <c:v>45</c:v>
                </c:pt>
                <c:pt idx="8">
                  <c:v>56</c:v>
                </c:pt>
                <c:pt idx="9">
                  <c:v>50</c:v>
                </c:pt>
                <c:pt idx="10">
                  <c:v>50</c:v>
                </c:pt>
                <c:pt idx="11">
                  <c:v>60</c:v>
                </c:pt>
                <c:pt idx="12">
                  <c:v>58</c:v>
                </c:pt>
                <c:pt idx="13">
                  <c:v>70</c:v>
                </c:pt>
                <c:pt idx="14">
                  <c:v>75</c:v>
                </c:pt>
              </c:numCache>
            </c:numRef>
          </c:xVal>
          <c:yVal>
            <c:numRef>
              <c:f>[data.xlsx]Sheet1!$B$5:$P$5</c:f>
              <c:numCache>
                <c:formatCode>General</c:formatCode>
                <c:ptCount val="15"/>
                <c:pt idx="0">
                  <c:v>1</c:v>
                </c:pt>
                <c:pt idx="1">
                  <c:v>4</c:v>
                </c:pt>
                <c:pt idx="2">
                  <c:v>2</c:v>
                </c:pt>
                <c:pt idx="3">
                  <c:v>5</c:v>
                </c:pt>
                <c:pt idx="4">
                  <c:v>7</c:v>
                </c:pt>
                <c:pt idx="5">
                  <c:v>11</c:v>
                </c:pt>
                <c:pt idx="6">
                  <c:v>14</c:v>
                </c:pt>
                <c:pt idx="7">
                  <c:v>13</c:v>
                </c:pt>
                <c:pt idx="8">
                  <c:v>16</c:v>
                </c:pt>
                <c:pt idx="9">
                  <c:v>21</c:v>
                </c:pt>
                <c:pt idx="10">
                  <c:v>23</c:v>
                </c:pt>
                <c:pt idx="11">
                  <c:v>22</c:v>
                </c:pt>
                <c:pt idx="12">
                  <c:v>26</c:v>
                </c:pt>
                <c:pt idx="13">
                  <c:v>25</c:v>
                </c:pt>
                <c:pt idx="14">
                  <c:v>28</c:v>
                </c:pt>
              </c:numCache>
            </c:numRef>
          </c:yVal>
          <c:smooth val="0"/>
          <c:extLst>
            <c:ext xmlns:c16="http://schemas.microsoft.com/office/drawing/2014/chart" uri="{C3380CC4-5D6E-409C-BE32-E72D297353CC}">
              <c16:uniqueId val="{00000000-2043-4C3B-85B9-6DBF32D2F214}"/>
            </c:ext>
          </c:extLst>
        </c:ser>
        <c:dLbls>
          <c:showLegendKey val="0"/>
          <c:showVal val="0"/>
          <c:showCatName val="0"/>
          <c:showSerName val="0"/>
          <c:showPercent val="0"/>
          <c:showBubbleSize val="0"/>
        </c:dLbls>
        <c:axId val="537462584"/>
        <c:axId val="537462912"/>
      </c:scatterChart>
      <c:valAx>
        <c:axId val="537462584"/>
        <c:scaling>
          <c:orientation val="minMax"/>
        </c:scaling>
        <c:delete val="0"/>
        <c:axPos val="b"/>
        <c:majorGridlines>
          <c:spPr>
            <a:ln w="9525" cap="flat" cmpd="sng" algn="ctr">
              <a:solidFill>
                <a:schemeClr val="accent1">
                  <a:shade val="50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800" b="0" dirty="0">
                    <a:solidFill>
                      <a:schemeClr val="tx1"/>
                    </a:solidFill>
                    <a:latin typeface="Arial" panose="020B0604020202020204" pitchFamily="34" charset="0"/>
                    <a:cs typeface="Arial" panose="020B0604020202020204" pitchFamily="34" charset="0"/>
                  </a:rPr>
                  <a:t>Ice cream sales</a:t>
                </a:r>
              </a:p>
            </c:rich>
          </c:tx>
          <c:layout>
            <c:manualLayout>
              <c:xMode val="edge"/>
              <c:yMode val="edge"/>
              <c:x val="0.43060746484767581"/>
              <c:y val="0.9423054495434105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37462912"/>
        <c:crosses val="autoZero"/>
        <c:crossBetween val="midCat"/>
      </c:valAx>
      <c:valAx>
        <c:axId val="537462912"/>
        <c:scaling>
          <c:orientation val="minMax"/>
        </c:scaling>
        <c:delete val="0"/>
        <c:axPos val="l"/>
        <c:majorGridlines>
          <c:spPr>
            <a:ln w="9525" cap="flat" cmpd="sng" algn="ctr">
              <a:solidFill>
                <a:srgbClr val="4472C4"/>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solidFill>
                      <a:schemeClr val="tx1"/>
                    </a:solidFill>
                    <a:latin typeface="Arial" panose="020B0604020202020204" pitchFamily="34" charset="0"/>
                    <a:cs typeface="Arial" panose="020B0604020202020204" pitchFamily="34" charset="0"/>
                  </a:rPr>
                  <a:t>jellyfish stings</a:t>
                </a:r>
              </a:p>
            </c:rich>
          </c:tx>
          <c:layout>
            <c:manualLayout>
              <c:xMode val="edge"/>
              <c:yMode val="edge"/>
              <c:x val="3.055557668386916E-2"/>
              <c:y val="0.3067026509217794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37462584"/>
        <c:crosses val="autoZero"/>
        <c:crossBetween val="midCat"/>
      </c:valAx>
      <c:spPr>
        <a:noFill/>
        <a:ln>
          <a:noFill/>
        </a:ln>
        <a:effectLst>
          <a:glow rad="190500">
            <a:srgbClr val="002060"/>
          </a:glo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Years in Education vs Annual Salary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Sheet1!$A$2</c:f>
              <c:strCache>
                <c:ptCount val="1"/>
                <c:pt idx="0">
                  <c:v>Years in Education</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Sheet1!$B$1:$N$1</c:f>
              <c:numCache>
                <c:formatCode>General</c:formatCode>
                <c:ptCount val="13"/>
                <c:pt idx="0">
                  <c:v>11</c:v>
                </c:pt>
                <c:pt idx="1">
                  <c:v>12</c:v>
                </c:pt>
                <c:pt idx="2">
                  <c:v>12</c:v>
                </c:pt>
                <c:pt idx="3">
                  <c:v>13</c:v>
                </c:pt>
                <c:pt idx="4">
                  <c:v>14</c:v>
                </c:pt>
                <c:pt idx="5">
                  <c:v>15</c:v>
                </c:pt>
                <c:pt idx="6">
                  <c:v>15</c:v>
                </c:pt>
                <c:pt idx="7">
                  <c:v>15</c:v>
                </c:pt>
                <c:pt idx="8">
                  <c:v>16</c:v>
                </c:pt>
                <c:pt idx="9">
                  <c:v>16</c:v>
                </c:pt>
                <c:pt idx="10">
                  <c:v>17</c:v>
                </c:pt>
                <c:pt idx="11">
                  <c:v>17</c:v>
                </c:pt>
                <c:pt idx="12">
                  <c:v>18</c:v>
                </c:pt>
              </c:numCache>
            </c:numRef>
          </c:xVal>
          <c:yVal>
            <c:numRef>
              <c:f>Sheet1!$B$2:$N$2</c:f>
              <c:numCache>
                <c:formatCode>General</c:formatCode>
                <c:ptCount val="13"/>
                <c:pt idx="1">
                  <c:v>18000</c:v>
                </c:pt>
                <c:pt idx="2">
                  <c:v>80000</c:v>
                </c:pt>
                <c:pt idx="3">
                  <c:v>22000</c:v>
                </c:pt>
                <c:pt idx="4">
                  <c:v>30000</c:v>
                </c:pt>
                <c:pt idx="5">
                  <c:v>25000</c:v>
                </c:pt>
                <c:pt idx="6">
                  <c:v>40000</c:v>
                </c:pt>
                <c:pt idx="7">
                  <c:v>36000</c:v>
                </c:pt>
                <c:pt idx="8">
                  <c:v>56000</c:v>
                </c:pt>
                <c:pt idx="9">
                  <c:v>59000</c:v>
                </c:pt>
                <c:pt idx="10">
                  <c:v>43000</c:v>
                </c:pt>
                <c:pt idx="11">
                  <c:v>85000</c:v>
                </c:pt>
                <c:pt idx="12">
                  <c:v>84000</c:v>
                </c:pt>
              </c:numCache>
            </c:numRef>
          </c:yVal>
          <c:smooth val="0"/>
          <c:extLst>
            <c:ext xmlns:c16="http://schemas.microsoft.com/office/drawing/2014/chart" uri="{C3380CC4-5D6E-409C-BE32-E72D297353CC}">
              <c16:uniqueId val="{00000000-82E3-43B4-B486-2F4DAC9C036D}"/>
            </c:ext>
          </c:extLst>
        </c:ser>
        <c:dLbls>
          <c:showLegendKey val="0"/>
          <c:showVal val="0"/>
          <c:showCatName val="0"/>
          <c:showSerName val="0"/>
          <c:showPercent val="0"/>
          <c:showBubbleSize val="0"/>
        </c:dLbls>
        <c:axId val="330074440"/>
        <c:axId val="330080344"/>
      </c:scatterChart>
      <c:valAx>
        <c:axId val="330074440"/>
        <c:scaling>
          <c:orientation val="minMax"/>
          <c:min val="1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Years</a:t>
                </a:r>
                <a:r>
                  <a:rPr lang="en-GB" sz="1800" baseline="0"/>
                  <a:t> in Education</a:t>
                </a:r>
                <a:endParaRPr lang="en-GB"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80344"/>
        <c:crosses val="autoZero"/>
        <c:crossBetween val="midCat"/>
      </c:valAx>
      <c:valAx>
        <c:axId val="330080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Annual Salary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74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Years in Education vs Annual Salary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Sheet1!$A$2</c:f>
              <c:strCache>
                <c:ptCount val="1"/>
                <c:pt idx="0">
                  <c:v>Years in Education</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Sheet1!$B$1:$N$1</c:f>
              <c:numCache>
                <c:formatCode>General</c:formatCode>
                <c:ptCount val="13"/>
                <c:pt idx="0">
                  <c:v>11</c:v>
                </c:pt>
                <c:pt idx="1">
                  <c:v>12</c:v>
                </c:pt>
                <c:pt idx="2">
                  <c:v>12</c:v>
                </c:pt>
                <c:pt idx="3">
                  <c:v>13</c:v>
                </c:pt>
                <c:pt idx="4">
                  <c:v>14</c:v>
                </c:pt>
                <c:pt idx="5">
                  <c:v>15</c:v>
                </c:pt>
                <c:pt idx="6">
                  <c:v>15</c:v>
                </c:pt>
                <c:pt idx="7">
                  <c:v>15</c:v>
                </c:pt>
                <c:pt idx="8">
                  <c:v>16</c:v>
                </c:pt>
                <c:pt idx="9">
                  <c:v>16</c:v>
                </c:pt>
                <c:pt idx="10">
                  <c:v>17</c:v>
                </c:pt>
                <c:pt idx="11">
                  <c:v>17</c:v>
                </c:pt>
                <c:pt idx="12">
                  <c:v>18</c:v>
                </c:pt>
              </c:numCache>
            </c:numRef>
          </c:xVal>
          <c:yVal>
            <c:numRef>
              <c:f>Sheet1!$B$2:$N$2</c:f>
              <c:numCache>
                <c:formatCode>General</c:formatCode>
                <c:ptCount val="13"/>
                <c:pt idx="1">
                  <c:v>18000</c:v>
                </c:pt>
                <c:pt idx="2">
                  <c:v>80000</c:v>
                </c:pt>
                <c:pt idx="3">
                  <c:v>22000</c:v>
                </c:pt>
                <c:pt idx="4">
                  <c:v>30000</c:v>
                </c:pt>
                <c:pt idx="5">
                  <c:v>25000</c:v>
                </c:pt>
                <c:pt idx="6">
                  <c:v>40000</c:v>
                </c:pt>
                <c:pt idx="7">
                  <c:v>36000</c:v>
                </c:pt>
                <c:pt idx="8">
                  <c:v>56000</c:v>
                </c:pt>
                <c:pt idx="9">
                  <c:v>59000</c:v>
                </c:pt>
                <c:pt idx="10">
                  <c:v>43000</c:v>
                </c:pt>
                <c:pt idx="11">
                  <c:v>85000</c:v>
                </c:pt>
                <c:pt idx="12">
                  <c:v>84000</c:v>
                </c:pt>
              </c:numCache>
            </c:numRef>
          </c:yVal>
          <c:smooth val="0"/>
          <c:extLst>
            <c:ext xmlns:c16="http://schemas.microsoft.com/office/drawing/2014/chart" uri="{C3380CC4-5D6E-409C-BE32-E72D297353CC}">
              <c16:uniqueId val="{00000000-373A-0E45-8F19-CC604B428D1A}"/>
            </c:ext>
          </c:extLst>
        </c:ser>
        <c:dLbls>
          <c:showLegendKey val="0"/>
          <c:showVal val="0"/>
          <c:showCatName val="0"/>
          <c:showSerName val="0"/>
          <c:showPercent val="0"/>
          <c:showBubbleSize val="0"/>
        </c:dLbls>
        <c:axId val="330074440"/>
        <c:axId val="330080344"/>
      </c:scatterChart>
      <c:valAx>
        <c:axId val="330074440"/>
        <c:scaling>
          <c:orientation val="minMax"/>
          <c:min val="1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Years</a:t>
                </a:r>
                <a:r>
                  <a:rPr lang="en-GB" sz="1800" baseline="0"/>
                  <a:t> in Education</a:t>
                </a:r>
                <a:endParaRPr lang="en-GB"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80344"/>
        <c:crosses val="autoZero"/>
        <c:crossBetween val="midCat"/>
      </c:valAx>
      <c:valAx>
        <c:axId val="330080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Annual Salary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74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Years in Education vs Annual Salary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Sheet1!$A$2</c:f>
              <c:strCache>
                <c:ptCount val="1"/>
                <c:pt idx="0">
                  <c:v>Years in Education</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Sheet1!$B$1:$N$1</c:f>
              <c:numCache>
                <c:formatCode>General</c:formatCode>
                <c:ptCount val="13"/>
                <c:pt idx="0">
                  <c:v>11</c:v>
                </c:pt>
                <c:pt idx="1">
                  <c:v>12</c:v>
                </c:pt>
                <c:pt idx="2">
                  <c:v>12</c:v>
                </c:pt>
                <c:pt idx="3">
                  <c:v>13</c:v>
                </c:pt>
                <c:pt idx="4">
                  <c:v>14</c:v>
                </c:pt>
                <c:pt idx="5">
                  <c:v>15</c:v>
                </c:pt>
                <c:pt idx="6">
                  <c:v>15</c:v>
                </c:pt>
                <c:pt idx="7">
                  <c:v>15</c:v>
                </c:pt>
                <c:pt idx="8">
                  <c:v>16</c:v>
                </c:pt>
                <c:pt idx="9">
                  <c:v>16</c:v>
                </c:pt>
                <c:pt idx="10">
                  <c:v>17</c:v>
                </c:pt>
                <c:pt idx="11">
                  <c:v>17</c:v>
                </c:pt>
                <c:pt idx="12">
                  <c:v>18</c:v>
                </c:pt>
              </c:numCache>
            </c:numRef>
          </c:xVal>
          <c:yVal>
            <c:numRef>
              <c:f>Sheet1!$B$2:$N$2</c:f>
              <c:numCache>
                <c:formatCode>General</c:formatCode>
                <c:ptCount val="13"/>
                <c:pt idx="1">
                  <c:v>18000</c:v>
                </c:pt>
                <c:pt idx="2">
                  <c:v>80000</c:v>
                </c:pt>
                <c:pt idx="3">
                  <c:v>22000</c:v>
                </c:pt>
                <c:pt idx="4">
                  <c:v>30000</c:v>
                </c:pt>
                <c:pt idx="5">
                  <c:v>25000</c:v>
                </c:pt>
                <c:pt idx="6">
                  <c:v>40000</c:v>
                </c:pt>
                <c:pt idx="7">
                  <c:v>36000</c:v>
                </c:pt>
                <c:pt idx="8">
                  <c:v>56000</c:v>
                </c:pt>
                <c:pt idx="9">
                  <c:v>59000</c:v>
                </c:pt>
                <c:pt idx="10">
                  <c:v>43000</c:v>
                </c:pt>
                <c:pt idx="11">
                  <c:v>85000</c:v>
                </c:pt>
                <c:pt idx="12">
                  <c:v>84000</c:v>
                </c:pt>
              </c:numCache>
            </c:numRef>
          </c:yVal>
          <c:smooth val="0"/>
          <c:extLst>
            <c:ext xmlns:c16="http://schemas.microsoft.com/office/drawing/2014/chart" uri="{C3380CC4-5D6E-409C-BE32-E72D297353CC}">
              <c16:uniqueId val="{00000000-373A-0E45-8F19-CC604B428D1A}"/>
            </c:ext>
          </c:extLst>
        </c:ser>
        <c:dLbls>
          <c:showLegendKey val="0"/>
          <c:showVal val="0"/>
          <c:showCatName val="0"/>
          <c:showSerName val="0"/>
          <c:showPercent val="0"/>
          <c:showBubbleSize val="0"/>
        </c:dLbls>
        <c:axId val="330074440"/>
        <c:axId val="330080344"/>
      </c:scatterChart>
      <c:valAx>
        <c:axId val="330074440"/>
        <c:scaling>
          <c:orientation val="minMax"/>
          <c:min val="1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Years</a:t>
                </a:r>
                <a:r>
                  <a:rPr lang="en-GB" sz="1800" baseline="0"/>
                  <a:t> in Education</a:t>
                </a:r>
                <a:endParaRPr lang="en-GB"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80344"/>
        <c:crosses val="autoZero"/>
        <c:crossBetween val="midCat"/>
      </c:valAx>
      <c:valAx>
        <c:axId val="330080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Annual Salary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74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Years in Education vs Annual Salary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Sheet1!$A$2</c:f>
              <c:strCache>
                <c:ptCount val="1"/>
                <c:pt idx="0">
                  <c:v>Years in Education</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Sheet1!$B$1:$N$1</c:f>
              <c:numCache>
                <c:formatCode>General</c:formatCode>
                <c:ptCount val="13"/>
                <c:pt idx="0">
                  <c:v>11</c:v>
                </c:pt>
                <c:pt idx="1">
                  <c:v>12</c:v>
                </c:pt>
                <c:pt idx="2">
                  <c:v>12</c:v>
                </c:pt>
                <c:pt idx="3">
                  <c:v>13</c:v>
                </c:pt>
                <c:pt idx="4">
                  <c:v>14</c:v>
                </c:pt>
                <c:pt idx="5">
                  <c:v>15</c:v>
                </c:pt>
                <c:pt idx="6">
                  <c:v>15</c:v>
                </c:pt>
                <c:pt idx="7">
                  <c:v>15</c:v>
                </c:pt>
                <c:pt idx="8">
                  <c:v>16</c:v>
                </c:pt>
                <c:pt idx="9">
                  <c:v>16</c:v>
                </c:pt>
                <c:pt idx="10">
                  <c:v>17</c:v>
                </c:pt>
                <c:pt idx="11">
                  <c:v>17</c:v>
                </c:pt>
                <c:pt idx="12">
                  <c:v>18</c:v>
                </c:pt>
              </c:numCache>
            </c:numRef>
          </c:xVal>
          <c:yVal>
            <c:numRef>
              <c:f>Sheet1!$B$2:$N$2</c:f>
              <c:numCache>
                <c:formatCode>General</c:formatCode>
                <c:ptCount val="13"/>
                <c:pt idx="1">
                  <c:v>18000</c:v>
                </c:pt>
                <c:pt idx="2">
                  <c:v>80000</c:v>
                </c:pt>
                <c:pt idx="3">
                  <c:v>22000</c:v>
                </c:pt>
                <c:pt idx="4">
                  <c:v>30000</c:v>
                </c:pt>
                <c:pt idx="5">
                  <c:v>25000</c:v>
                </c:pt>
                <c:pt idx="6">
                  <c:v>40000</c:v>
                </c:pt>
                <c:pt idx="7">
                  <c:v>36000</c:v>
                </c:pt>
                <c:pt idx="8">
                  <c:v>56000</c:v>
                </c:pt>
                <c:pt idx="9">
                  <c:v>59000</c:v>
                </c:pt>
                <c:pt idx="10">
                  <c:v>43000</c:v>
                </c:pt>
                <c:pt idx="11">
                  <c:v>85000</c:v>
                </c:pt>
                <c:pt idx="12">
                  <c:v>84000</c:v>
                </c:pt>
              </c:numCache>
            </c:numRef>
          </c:yVal>
          <c:smooth val="0"/>
          <c:extLst>
            <c:ext xmlns:c16="http://schemas.microsoft.com/office/drawing/2014/chart" uri="{C3380CC4-5D6E-409C-BE32-E72D297353CC}">
              <c16:uniqueId val="{00000000-373A-0E45-8F19-CC604B428D1A}"/>
            </c:ext>
          </c:extLst>
        </c:ser>
        <c:dLbls>
          <c:showLegendKey val="0"/>
          <c:showVal val="0"/>
          <c:showCatName val="0"/>
          <c:showSerName val="0"/>
          <c:showPercent val="0"/>
          <c:showBubbleSize val="0"/>
        </c:dLbls>
        <c:axId val="330074440"/>
        <c:axId val="330080344"/>
      </c:scatterChart>
      <c:valAx>
        <c:axId val="330074440"/>
        <c:scaling>
          <c:orientation val="minMax"/>
          <c:min val="1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Years</a:t>
                </a:r>
                <a:r>
                  <a:rPr lang="en-GB" sz="1800" baseline="0"/>
                  <a:t> in Education</a:t>
                </a:r>
                <a:endParaRPr lang="en-GB"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80344"/>
        <c:crosses val="autoZero"/>
        <c:crossBetween val="midCat"/>
      </c:valAx>
      <c:valAx>
        <c:axId val="330080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Annual Salary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74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latin typeface="Arial" panose="020B0604020202020204" pitchFamily="34" charset="0"/>
                <a:cs typeface="Arial" panose="020B0604020202020204" pitchFamily="34" charset="0"/>
              </a:rPr>
              <a:t>Staff Absence vs Rainfall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Sheet1!$A$1:$N$1</c:f>
              <c:numCache>
                <c:formatCode>General</c:formatCode>
                <c:ptCount val="14"/>
                <c:pt idx="0">
                  <c:v>52</c:v>
                </c:pt>
                <c:pt idx="1">
                  <c:v>6</c:v>
                </c:pt>
                <c:pt idx="2">
                  <c:v>8</c:v>
                </c:pt>
                <c:pt idx="3">
                  <c:v>13</c:v>
                </c:pt>
                <c:pt idx="4">
                  <c:v>15</c:v>
                </c:pt>
                <c:pt idx="5">
                  <c:v>22</c:v>
                </c:pt>
                <c:pt idx="6">
                  <c:v>26</c:v>
                </c:pt>
                <c:pt idx="7">
                  <c:v>13</c:v>
                </c:pt>
                <c:pt idx="8">
                  <c:v>40</c:v>
                </c:pt>
                <c:pt idx="9">
                  <c:v>34</c:v>
                </c:pt>
                <c:pt idx="10">
                  <c:v>45</c:v>
                </c:pt>
                <c:pt idx="11">
                  <c:v>47</c:v>
                </c:pt>
                <c:pt idx="12">
                  <c:v>48</c:v>
                </c:pt>
                <c:pt idx="13">
                  <c:v>49</c:v>
                </c:pt>
              </c:numCache>
            </c:numRef>
          </c:xVal>
          <c:yVal>
            <c:numRef>
              <c:f>Sheet1!$A$2:$N$2</c:f>
              <c:numCache>
                <c:formatCode>General</c:formatCode>
                <c:ptCount val="14"/>
                <c:pt idx="0">
                  <c:v>8</c:v>
                </c:pt>
                <c:pt idx="1">
                  <c:v>1</c:v>
                </c:pt>
                <c:pt idx="2">
                  <c:v>2</c:v>
                </c:pt>
                <c:pt idx="3">
                  <c:v>3</c:v>
                </c:pt>
                <c:pt idx="4">
                  <c:v>3</c:v>
                </c:pt>
                <c:pt idx="5">
                  <c:v>4</c:v>
                </c:pt>
                <c:pt idx="6">
                  <c:v>4</c:v>
                </c:pt>
                <c:pt idx="7">
                  <c:v>2</c:v>
                </c:pt>
                <c:pt idx="8">
                  <c:v>6</c:v>
                </c:pt>
                <c:pt idx="9">
                  <c:v>5</c:v>
                </c:pt>
                <c:pt idx="10">
                  <c:v>7</c:v>
                </c:pt>
                <c:pt idx="11">
                  <c:v>6</c:v>
                </c:pt>
                <c:pt idx="12">
                  <c:v>7</c:v>
                </c:pt>
                <c:pt idx="13">
                  <c:v>6</c:v>
                </c:pt>
              </c:numCache>
            </c:numRef>
          </c:yVal>
          <c:smooth val="0"/>
          <c:extLst>
            <c:ext xmlns:c16="http://schemas.microsoft.com/office/drawing/2014/chart" uri="{C3380CC4-5D6E-409C-BE32-E72D297353CC}">
              <c16:uniqueId val="{00000000-CF4C-4B66-8C65-BB301B8674B8}"/>
            </c:ext>
          </c:extLst>
        </c:ser>
        <c:dLbls>
          <c:showLegendKey val="0"/>
          <c:showVal val="0"/>
          <c:showCatName val="0"/>
          <c:showSerName val="0"/>
          <c:showPercent val="0"/>
          <c:showBubbleSize val="0"/>
        </c:dLbls>
        <c:axId val="433169928"/>
        <c:axId val="433169272"/>
      </c:scatterChart>
      <c:valAx>
        <c:axId val="4331699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Rainfall in ml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69272"/>
        <c:crosses val="autoZero"/>
        <c:crossBetween val="midCat"/>
      </c:valAx>
      <c:valAx>
        <c:axId val="43316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Number of</a:t>
                </a:r>
                <a:r>
                  <a:rPr lang="en-GB" baseline="0" dirty="0"/>
                  <a:t> Staff Absent</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699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latin typeface="Arial" panose="020B0604020202020204" pitchFamily="34" charset="0"/>
                <a:cs typeface="Arial" panose="020B0604020202020204" pitchFamily="34" charset="0"/>
              </a:rPr>
              <a:t>Staff Absence vs Rainfall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Sheet1!$A$1:$N$1</c:f>
              <c:numCache>
                <c:formatCode>General</c:formatCode>
                <c:ptCount val="14"/>
                <c:pt idx="0">
                  <c:v>52</c:v>
                </c:pt>
                <c:pt idx="1">
                  <c:v>6</c:v>
                </c:pt>
                <c:pt idx="2">
                  <c:v>8</c:v>
                </c:pt>
                <c:pt idx="3">
                  <c:v>13</c:v>
                </c:pt>
                <c:pt idx="4">
                  <c:v>15</c:v>
                </c:pt>
                <c:pt idx="5">
                  <c:v>22</c:v>
                </c:pt>
                <c:pt idx="6">
                  <c:v>26</c:v>
                </c:pt>
                <c:pt idx="7">
                  <c:v>13</c:v>
                </c:pt>
                <c:pt idx="8">
                  <c:v>40</c:v>
                </c:pt>
                <c:pt idx="9">
                  <c:v>34</c:v>
                </c:pt>
                <c:pt idx="10">
                  <c:v>45</c:v>
                </c:pt>
                <c:pt idx="11">
                  <c:v>47</c:v>
                </c:pt>
                <c:pt idx="12">
                  <c:v>48</c:v>
                </c:pt>
                <c:pt idx="13">
                  <c:v>49</c:v>
                </c:pt>
              </c:numCache>
            </c:numRef>
          </c:xVal>
          <c:yVal>
            <c:numRef>
              <c:f>Sheet1!$A$2:$N$2</c:f>
              <c:numCache>
                <c:formatCode>General</c:formatCode>
                <c:ptCount val="14"/>
                <c:pt idx="0">
                  <c:v>8</c:v>
                </c:pt>
                <c:pt idx="1">
                  <c:v>1</c:v>
                </c:pt>
                <c:pt idx="2">
                  <c:v>2</c:v>
                </c:pt>
                <c:pt idx="3">
                  <c:v>3</c:v>
                </c:pt>
                <c:pt idx="4">
                  <c:v>3</c:v>
                </c:pt>
                <c:pt idx="5">
                  <c:v>4</c:v>
                </c:pt>
                <c:pt idx="6">
                  <c:v>4</c:v>
                </c:pt>
                <c:pt idx="7">
                  <c:v>2</c:v>
                </c:pt>
                <c:pt idx="8">
                  <c:v>6</c:v>
                </c:pt>
                <c:pt idx="9">
                  <c:v>5</c:v>
                </c:pt>
                <c:pt idx="10">
                  <c:v>7</c:v>
                </c:pt>
                <c:pt idx="11">
                  <c:v>6</c:v>
                </c:pt>
                <c:pt idx="12">
                  <c:v>7</c:v>
                </c:pt>
                <c:pt idx="13">
                  <c:v>6</c:v>
                </c:pt>
              </c:numCache>
            </c:numRef>
          </c:yVal>
          <c:smooth val="0"/>
          <c:extLst>
            <c:ext xmlns:c16="http://schemas.microsoft.com/office/drawing/2014/chart" uri="{C3380CC4-5D6E-409C-BE32-E72D297353CC}">
              <c16:uniqueId val="{00000000-360B-4629-98F5-A619F4B397EE}"/>
            </c:ext>
          </c:extLst>
        </c:ser>
        <c:dLbls>
          <c:showLegendKey val="0"/>
          <c:showVal val="0"/>
          <c:showCatName val="0"/>
          <c:showSerName val="0"/>
          <c:showPercent val="0"/>
          <c:showBubbleSize val="0"/>
        </c:dLbls>
        <c:axId val="433169928"/>
        <c:axId val="433169272"/>
      </c:scatterChart>
      <c:valAx>
        <c:axId val="4331699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Rainfall in ml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69272"/>
        <c:crosses val="autoZero"/>
        <c:crossBetween val="midCat"/>
      </c:valAx>
      <c:valAx>
        <c:axId val="43316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Number of</a:t>
                </a:r>
                <a:r>
                  <a:rPr lang="en-GB" baseline="0" dirty="0"/>
                  <a:t> Staff Absent</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699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latin typeface="Arial" panose="020B0604020202020204" pitchFamily="34" charset="0"/>
                <a:cs typeface="Arial" panose="020B0604020202020204" pitchFamily="34" charset="0"/>
              </a:rPr>
              <a:t>Staff Absence vs Rainfall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Sheet1!$A$1:$N$1</c:f>
              <c:numCache>
                <c:formatCode>General</c:formatCode>
                <c:ptCount val="14"/>
                <c:pt idx="0">
                  <c:v>52</c:v>
                </c:pt>
                <c:pt idx="1">
                  <c:v>6</c:v>
                </c:pt>
                <c:pt idx="2">
                  <c:v>8</c:v>
                </c:pt>
                <c:pt idx="3">
                  <c:v>13</c:v>
                </c:pt>
                <c:pt idx="4">
                  <c:v>15</c:v>
                </c:pt>
                <c:pt idx="5">
                  <c:v>22</c:v>
                </c:pt>
                <c:pt idx="6">
                  <c:v>26</c:v>
                </c:pt>
                <c:pt idx="7">
                  <c:v>13</c:v>
                </c:pt>
                <c:pt idx="8">
                  <c:v>40</c:v>
                </c:pt>
                <c:pt idx="9">
                  <c:v>34</c:v>
                </c:pt>
                <c:pt idx="10">
                  <c:v>45</c:v>
                </c:pt>
                <c:pt idx="11">
                  <c:v>47</c:v>
                </c:pt>
                <c:pt idx="12">
                  <c:v>48</c:v>
                </c:pt>
                <c:pt idx="13">
                  <c:v>49</c:v>
                </c:pt>
              </c:numCache>
            </c:numRef>
          </c:xVal>
          <c:yVal>
            <c:numRef>
              <c:f>Sheet1!$A$2:$N$2</c:f>
              <c:numCache>
                <c:formatCode>General</c:formatCode>
                <c:ptCount val="14"/>
                <c:pt idx="0">
                  <c:v>8</c:v>
                </c:pt>
                <c:pt idx="1">
                  <c:v>1</c:v>
                </c:pt>
                <c:pt idx="2">
                  <c:v>2</c:v>
                </c:pt>
                <c:pt idx="3">
                  <c:v>3</c:v>
                </c:pt>
                <c:pt idx="4">
                  <c:v>3</c:v>
                </c:pt>
                <c:pt idx="5">
                  <c:v>4</c:v>
                </c:pt>
                <c:pt idx="6">
                  <c:v>4</c:v>
                </c:pt>
                <c:pt idx="7">
                  <c:v>2</c:v>
                </c:pt>
                <c:pt idx="8">
                  <c:v>6</c:v>
                </c:pt>
                <c:pt idx="9">
                  <c:v>5</c:v>
                </c:pt>
                <c:pt idx="10">
                  <c:v>7</c:v>
                </c:pt>
                <c:pt idx="11">
                  <c:v>6</c:v>
                </c:pt>
                <c:pt idx="12">
                  <c:v>7</c:v>
                </c:pt>
                <c:pt idx="13">
                  <c:v>6</c:v>
                </c:pt>
              </c:numCache>
            </c:numRef>
          </c:yVal>
          <c:smooth val="0"/>
          <c:extLst>
            <c:ext xmlns:c16="http://schemas.microsoft.com/office/drawing/2014/chart" uri="{C3380CC4-5D6E-409C-BE32-E72D297353CC}">
              <c16:uniqueId val="{00000000-B0D4-427A-9905-41495B7E97AA}"/>
            </c:ext>
          </c:extLst>
        </c:ser>
        <c:dLbls>
          <c:showLegendKey val="0"/>
          <c:showVal val="0"/>
          <c:showCatName val="0"/>
          <c:showSerName val="0"/>
          <c:showPercent val="0"/>
          <c:showBubbleSize val="0"/>
        </c:dLbls>
        <c:axId val="433169928"/>
        <c:axId val="433169272"/>
      </c:scatterChart>
      <c:valAx>
        <c:axId val="4331699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Rainfall in ml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69272"/>
        <c:crosses val="autoZero"/>
        <c:crossBetween val="midCat"/>
      </c:valAx>
      <c:valAx>
        <c:axId val="43316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Number of</a:t>
                </a:r>
                <a:r>
                  <a:rPr lang="en-GB" baseline="0" dirty="0"/>
                  <a:t> Staff Absent</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699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latin typeface="Arial" panose="020B0604020202020204" pitchFamily="34" charset="0"/>
                <a:cs typeface="Arial" panose="020B0604020202020204" pitchFamily="34" charset="0"/>
              </a:rPr>
              <a:t>Staff Absence vs Rainfall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Sheet1!$A$1:$N$1</c:f>
              <c:numCache>
                <c:formatCode>General</c:formatCode>
                <c:ptCount val="14"/>
                <c:pt idx="0">
                  <c:v>52</c:v>
                </c:pt>
                <c:pt idx="1">
                  <c:v>6</c:v>
                </c:pt>
                <c:pt idx="2">
                  <c:v>8</c:v>
                </c:pt>
                <c:pt idx="3">
                  <c:v>13</c:v>
                </c:pt>
                <c:pt idx="4">
                  <c:v>15</c:v>
                </c:pt>
                <c:pt idx="5">
                  <c:v>22</c:v>
                </c:pt>
                <c:pt idx="6">
                  <c:v>26</c:v>
                </c:pt>
                <c:pt idx="7">
                  <c:v>13</c:v>
                </c:pt>
                <c:pt idx="8">
                  <c:v>40</c:v>
                </c:pt>
                <c:pt idx="9">
                  <c:v>34</c:v>
                </c:pt>
                <c:pt idx="10">
                  <c:v>45</c:v>
                </c:pt>
                <c:pt idx="11">
                  <c:v>47</c:v>
                </c:pt>
                <c:pt idx="12">
                  <c:v>48</c:v>
                </c:pt>
                <c:pt idx="13">
                  <c:v>49</c:v>
                </c:pt>
              </c:numCache>
            </c:numRef>
          </c:xVal>
          <c:yVal>
            <c:numRef>
              <c:f>Sheet1!$A$2:$N$2</c:f>
              <c:numCache>
                <c:formatCode>General</c:formatCode>
                <c:ptCount val="14"/>
                <c:pt idx="0">
                  <c:v>8</c:v>
                </c:pt>
                <c:pt idx="1">
                  <c:v>1</c:v>
                </c:pt>
                <c:pt idx="2">
                  <c:v>2</c:v>
                </c:pt>
                <c:pt idx="3">
                  <c:v>3</c:v>
                </c:pt>
                <c:pt idx="4">
                  <c:v>3</c:v>
                </c:pt>
                <c:pt idx="5">
                  <c:v>4</c:v>
                </c:pt>
                <c:pt idx="6">
                  <c:v>4</c:v>
                </c:pt>
                <c:pt idx="7">
                  <c:v>2</c:v>
                </c:pt>
                <c:pt idx="8">
                  <c:v>6</c:v>
                </c:pt>
                <c:pt idx="9">
                  <c:v>5</c:v>
                </c:pt>
                <c:pt idx="10">
                  <c:v>7</c:v>
                </c:pt>
                <c:pt idx="11">
                  <c:v>6</c:v>
                </c:pt>
                <c:pt idx="12">
                  <c:v>7</c:v>
                </c:pt>
                <c:pt idx="13">
                  <c:v>6</c:v>
                </c:pt>
              </c:numCache>
            </c:numRef>
          </c:yVal>
          <c:smooth val="0"/>
          <c:extLst>
            <c:ext xmlns:c16="http://schemas.microsoft.com/office/drawing/2014/chart" uri="{C3380CC4-5D6E-409C-BE32-E72D297353CC}">
              <c16:uniqueId val="{00000000-C215-4C7B-A9D7-8F796B189295}"/>
            </c:ext>
          </c:extLst>
        </c:ser>
        <c:dLbls>
          <c:showLegendKey val="0"/>
          <c:showVal val="0"/>
          <c:showCatName val="0"/>
          <c:showSerName val="0"/>
          <c:showPercent val="0"/>
          <c:showBubbleSize val="0"/>
        </c:dLbls>
        <c:axId val="433169928"/>
        <c:axId val="433169272"/>
      </c:scatterChart>
      <c:valAx>
        <c:axId val="4331699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Rainfall in ml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69272"/>
        <c:crosses val="autoZero"/>
        <c:crossBetween val="midCat"/>
      </c:valAx>
      <c:valAx>
        <c:axId val="43316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Number of</a:t>
                </a:r>
                <a:r>
                  <a:rPr lang="en-GB" baseline="0" dirty="0"/>
                  <a:t> Staff Absent</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699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Years in Education vs Annual Salary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Sheet1!$A$2</c:f>
              <c:strCache>
                <c:ptCount val="1"/>
                <c:pt idx="0">
                  <c:v>Years in Education</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Sheet1!$B$1:$N$1</c:f>
              <c:numCache>
                <c:formatCode>General</c:formatCode>
                <c:ptCount val="13"/>
                <c:pt idx="0">
                  <c:v>11</c:v>
                </c:pt>
                <c:pt idx="1">
                  <c:v>12</c:v>
                </c:pt>
                <c:pt idx="2">
                  <c:v>12</c:v>
                </c:pt>
                <c:pt idx="3">
                  <c:v>13</c:v>
                </c:pt>
                <c:pt idx="4">
                  <c:v>14</c:v>
                </c:pt>
                <c:pt idx="5">
                  <c:v>15</c:v>
                </c:pt>
                <c:pt idx="6">
                  <c:v>15</c:v>
                </c:pt>
                <c:pt idx="7">
                  <c:v>15</c:v>
                </c:pt>
                <c:pt idx="8">
                  <c:v>16</c:v>
                </c:pt>
                <c:pt idx="9">
                  <c:v>16</c:v>
                </c:pt>
                <c:pt idx="10">
                  <c:v>17</c:v>
                </c:pt>
                <c:pt idx="11">
                  <c:v>17</c:v>
                </c:pt>
                <c:pt idx="12">
                  <c:v>18</c:v>
                </c:pt>
              </c:numCache>
            </c:numRef>
          </c:xVal>
          <c:yVal>
            <c:numRef>
              <c:f>Sheet1!$B$2:$N$2</c:f>
              <c:numCache>
                <c:formatCode>General</c:formatCode>
                <c:ptCount val="13"/>
                <c:pt idx="1">
                  <c:v>18000</c:v>
                </c:pt>
                <c:pt idx="2">
                  <c:v>80000</c:v>
                </c:pt>
                <c:pt idx="3">
                  <c:v>22000</c:v>
                </c:pt>
                <c:pt idx="4">
                  <c:v>30000</c:v>
                </c:pt>
                <c:pt idx="5">
                  <c:v>25000</c:v>
                </c:pt>
                <c:pt idx="6">
                  <c:v>40000</c:v>
                </c:pt>
                <c:pt idx="7">
                  <c:v>36000</c:v>
                </c:pt>
                <c:pt idx="8">
                  <c:v>56000</c:v>
                </c:pt>
                <c:pt idx="9">
                  <c:v>59000</c:v>
                </c:pt>
                <c:pt idx="10">
                  <c:v>43000</c:v>
                </c:pt>
                <c:pt idx="11">
                  <c:v>85000</c:v>
                </c:pt>
                <c:pt idx="12">
                  <c:v>84000</c:v>
                </c:pt>
              </c:numCache>
            </c:numRef>
          </c:yVal>
          <c:smooth val="0"/>
          <c:extLst>
            <c:ext xmlns:c16="http://schemas.microsoft.com/office/drawing/2014/chart" uri="{C3380CC4-5D6E-409C-BE32-E72D297353CC}">
              <c16:uniqueId val="{00000000-25C2-E64F-AF5C-49F63639831B}"/>
            </c:ext>
          </c:extLst>
        </c:ser>
        <c:dLbls>
          <c:showLegendKey val="0"/>
          <c:showVal val="0"/>
          <c:showCatName val="0"/>
          <c:showSerName val="0"/>
          <c:showPercent val="0"/>
          <c:showBubbleSize val="0"/>
        </c:dLbls>
        <c:axId val="330074440"/>
        <c:axId val="330080344"/>
      </c:scatterChart>
      <c:valAx>
        <c:axId val="330074440"/>
        <c:scaling>
          <c:orientation val="minMax"/>
          <c:min val="1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Years</a:t>
                </a:r>
                <a:r>
                  <a:rPr lang="en-GB" sz="1800" baseline="0"/>
                  <a:t> in Education</a:t>
                </a:r>
                <a:endParaRPr lang="en-GB"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80344"/>
        <c:crosses val="autoZero"/>
        <c:crossBetween val="midCat"/>
      </c:valAx>
      <c:valAx>
        <c:axId val="330080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Annual Salary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74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11111111111112E-2"/>
          <c:y val="0.10185185185185185"/>
          <c:w val="0.93888888888888888"/>
          <c:h val="0.89814814814814814"/>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Sheet1!$A$7:$H$7</c:f>
              <c:numCache>
                <c:formatCode>General</c:formatCode>
                <c:ptCount val="8"/>
                <c:pt idx="0">
                  <c:v>1</c:v>
                </c:pt>
                <c:pt idx="1">
                  <c:v>2</c:v>
                </c:pt>
                <c:pt idx="2">
                  <c:v>3</c:v>
                </c:pt>
                <c:pt idx="3">
                  <c:v>4</c:v>
                </c:pt>
                <c:pt idx="4">
                  <c:v>5</c:v>
                </c:pt>
                <c:pt idx="5">
                  <c:v>6</c:v>
                </c:pt>
                <c:pt idx="6">
                  <c:v>7</c:v>
                </c:pt>
                <c:pt idx="7">
                  <c:v>8</c:v>
                </c:pt>
              </c:numCache>
            </c:numRef>
          </c:xVal>
          <c:yVal>
            <c:numRef>
              <c:f>Sheet1!$A$8:$H$8</c:f>
              <c:numCache>
                <c:formatCode>General</c:formatCode>
                <c:ptCount val="8"/>
                <c:pt idx="0">
                  <c:v>2</c:v>
                </c:pt>
                <c:pt idx="1">
                  <c:v>2.5</c:v>
                </c:pt>
                <c:pt idx="2">
                  <c:v>2.7</c:v>
                </c:pt>
                <c:pt idx="3">
                  <c:v>3.1</c:v>
                </c:pt>
                <c:pt idx="4">
                  <c:v>3.2</c:v>
                </c:pt>
                <c:pt idx="5">
                  <c:v>4</c:v>
                </c:pt>
                <c:pt idx="6">
                  <c:v>4.3</c:v>
                </c:pt>
                <c:pt idx="7">
                  <c:v>4.5999999999999996</c:v>
                </c:pt>
              </c:numCache>
            </c:numRef>
          </c:yVal>
          <c:smooth val="0"/>
          <c:extLst>
            <c:ext xmlns:c16="http://schemas.microsoft.com/office/drawing/2014/chart" uri="{C3380CC4-5D6E-409C-BE32-E72D297353CC}">
              <c16:uniqueId val="{00000000-97A3-4362-A570-7C0F82C84DC6}"/>
            </c:ext>
          </c:extLst>
        </c:ser>
        <c:dLbls>
          <c:showLegendKey val="0"/>
          <c:showVal val="0"/>
          <c:showCatName val="0"/>
          <c:showSerName val="0"/>
          <c:showPercent val="0"/>
          <c:showBubbleSize val="0"/>
        </c:dLbls>
        <c:axId val="430332136"/>
        <c:axId val="430333120"/>
      </c:scatterChart>
      <c:valAx>
        <c:axId val="43033213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430333120"/>
        <c:crosses val="autoZero"/>
        <c:crossBetween val="midCat"/>
      </c:valAx>
      <c:valAx>
        <c:axId val="4303331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4303321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Sheet1!$A$10:$H$10</c:f>
              <c:numCache>
                <c:formatCode>General</c:formatCode>
                <c:ptCount val="8"/>
                <c:pt idx="0">
                  <c:v>1</c:v>
                </c:pt>
                <c:pt idx="1">
                  <c:v>2</c:v>
                </c:pt>
                <c:pt idx="2">
                  <c:v>3</c:v>
                </c:pt>
                <c:pt idx="3">
                  <c:v>4</c:v>
                </c:pt>
                <c:pt idx="4">
                  <c:v>5</c:v>
                </c:pt>
                <c:pt idx="5">
                  <c:v>6</c:v>
                </c:pt>
                <c:pt idx="6">
                  <c:v>7</c:v>
                </c:pt>
                <c:pt idx="7">
                  <c:v>8</c:v>
                </c:pt>
              </c:numCache>
            </c:numRef>
          </c:xVal>
          <c:yVal>
            <c:numRef>
              <c:f>Sheet1!$A$11:$H$11</c:f>
              <c:numCache>
                <c:formatCode>General</c:formatCode>
                <c:ptCount val="8"/>
                <c:pt idx="0">
                  <c:v>10</c:v>
                </c:pt>
                <c:pt idx="1">
                  <c:v>8</c:v>
                </c:pt>
                <c:pt idx="2">
                  <c:v>7</c:v>
                </c:pt>
                <c:pt idx="3">
                  <c:v>7</c:v>
                </c:pt>
                <c:pt idx="4">
                  <c:v>5</c:v>
                </c:pt>
                <c:pt idx="5">
                  <c:v>4</c:v>
                </c:pt>
                <c:pt idx="6">
                  <c:v>2</c:v>
                </c:pt>
                <c:pt idx="7">
                  <c:v>1</c:v>
                </c:pt>
              </c:numCache>
            </c:numRef>
          </c:yVal>
          <c:smooth val="0"/>
          <c:extLst>
            <c:ext xmlns:c16="http://schemas.microsoft.com/office/drawing/2014/chart" uri="{C3380CC4-5D6E-409C-BE32-E72D297353CC}">
              <c16:uniqueId val="{00000000-1296-4AE1-AB25-B9EEF9FCD90E}"/>
            </c:ext>
          </c:extLst>
        </c:ser>
        <c:dLbls>
          <c:showLegendKey val="0"/>
          <c:showVal val="0"/>
          <c:showCatName val="0"/>
          <c:showSerName val="0"/>
          <c:showPercent val="0"/>
          <c:showBubbleSize val="0"/>
        </c:dLbls>
        <c:axId val="616896096"/>
        <c:axId val="616895112"/>
      </c:scatterChart>
      <c:valAx>
        <c:axId val="61689609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6895112"/>
        <c:crosses val="autoZero"/>
        <c:crossBetween val="midCat"/>
      </c:valAx>
      <c:valAx>
        <c:axId val="6168951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68960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0.85918</cdr:x>
      <cdr:y>0.15046</cdr:y>
    </cdr:from>
    <cdr:to>
      <cdr:x>0.87871</cdr:x>
      <cdr:y>0.21198</cdr:y>
    </cdr:to>
    <cdr:sp macro="" textlink="">
      <cdr:nvSpPr>
        <cdr:cNvPr id="2"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9594308" y="763298"/>
          <a:ext cx="218008" cy="31208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i="0">
              <a:latin typeface="Cambria Math" panose="02040503050406030204" pitchFamily="18" charset="0"/>
              <a:ea typeface="Cambria Math" panose="02040503050406030204" pitchFamily="18" charset="0"/>
            </a:rPr>
            <a:t>×</a:t>
          </a:r>
          <a:endParaRPr lang="en-GB" dirty="0"/>
        </a:p>
      </cdr:txBody>
    </cdr:sp>
  </cdr:relSizeAnchor>
  <cdr:relSizeAnchor xmlns:cdr="http://schemas.openxmlformats.org/drawingml/2006/chartDrawing">
    <cdr:from>
      <cdr:x>0.7505</cdr:x>
      <cdr:y>0.14092</cdr:y>
    </cdr:from>
    <cdr:to>
      <cdr:x>0.77002</cdr:x>
      <cdr:y>0.20243</cdr:y>
    </cdr:to>
    <cdr:sp macro="" textlink="">
      <cdr:nvSpPr>
        <cdr:cNvPr id="3"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8380614" y="714869"/>
          <a:ext cx="218008" cy="31208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i="0">
              <a:latin typeface="Cambria Math" panose="02040503050406030204" pitchFamily="18" charset="0"/>
              <a:ea typeface="Cambria Math" panose="02040503050406030204" pitchFamily="18" charset="0"/>
            </a:rPr>
            <a:t>×</a:t>
          </a:r>
          <a:endParaRPr lang="en-GB" dirty="0"/>
        </a:p>
      </cdr:txBody>
    </cdr:sp>
  </cdr:relSizeAnchor>
</c:userShapes>
</file>

<file path=ppt/drawings/drawing10.xml><?xml version="1.0" encoding="utf-8"?>
<c:userShapes xmlns:c="http://schemas.openxmlformats.org/drawingml/2006/chart">
  <cdr:relSizeAnchor xmlns:cdr="http://schemas.openxmlformats.org/drawingml/2006/chartDrawing">
    <cdr:from>
      <cdr:x>0.85918</cdr:x>
      <cdr:y>0.15046</cdr:y>
    </cdr:from>
    <cdr:to>
      <cdr:x>0.87871</cdr:x>
      <cdr:y>0.21198</cdr:y>
    </cdr:to>
    <cdr:sp macro="" textlink="">
      <cdr:nvSpPr>
        <cdr:cNvPr id="2"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9594308" y="763298"/>
          <a:ext cx="218008" cy="31208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r>
            <a:rPr lang="en-GB" i="0">
              <a:latin typeface="Cambria Math" panose="02040503050406030204" pitchFamily="18" charset="0"/>
              <a:ea typeface="Cambria Math" panose="02040503050406030204" pitchFamily="18" charset="0"/>
            </a:rPr>
            <a:t>×</a:t>
          </a:r>
          <a:endParaRPr lang="en-GB" dirty="0"/>
        </a:p>
      </cdr:txBody>
    </cdr:sp>
  </cdr:relSizeAnchor>
  <cdr:relSizeAnchor xmlns:cdr="http://schemas.openxmlformats.org/drawingml/2006/chartDrawing">
    <cdr:from>
      <cdr:x>0.7505</cdr:x>
      <cdr:y>0.14092</cdr:y>
    </cdr:from>
    <cdr:to>
      <cdr:x>0.77002</cdr:x>
      <cdr:y>0.20243</cdr:y>
    </cdr:to>
    <cdr:sp macro="" textlink="">
      <cdr:nvSpPr>
        <cdr:cNvPr id="3"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8380614" y="714869"/>
          <a:ext cx="218008" cy="31208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r>
            <a:rPr lang="en-GB" i="0">
              <a:latin typeface="Cambria Math" panose="02040503050406030204" pitchFamily="18" charset="0"/>
              <a:ea typeface="Cambria Math" panose="02040503050406030204" pitchFamily="18" charset="0"/>
            </a:rPr>
            <a:t>×</a:t>
          </a:r>
          <a:endParaRPr lang="en-GB" dirty="0"/>
        </a:p>
      </cdr:txBody>
    </cdr:sp>
  </cdr:relSizeAnchor>
</c:userShapes>
</file>

<file path=ppt/drawings/drawing2.xml><?xml version="1.0" encoding="utf-8"?>
<c:userShapes xmlns:c="http://schemas.openxmlformats.org/drawingml/2006/chart">
  <cdr:relSizeAnchor xmlns:cdr="http://schemas.openxmlformats.org/drawingml/2006/chartDrawing">
    <cdr:from>
      <cdr:x>0.86055</cdr:x>
      <cdr:y>0.15047</cdr:y>
    </cdr:from>
    <cdr:to>
      <cdr:x>0.88007</cdr:x>
      <cdr:y>0.21198</cdr:y>
    </cdr:to>
    <cdr:sp macro="" textlink="">
      <cdr:nvSpPr>
        <cdr:cNvPr id="2"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9609549" y="763319"/>
          <a:ext cx="217975" cy="312042"/>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i="0">
              <a:latin typeface="Cambria Math" panose="02040503050406030204" pitchFamily="18" charset="0"/>
              <a:ea typeface="Cambria Math" panose="02040503050406030204" pitchFamily="18" charset="0"/>
            </a:rPr>
            <a:t>×</a:t>
          </a:r>
          <a:endParaRPr lang="en-GB" dirty="0"/>
        </a:p>
      </cdr:txBody>
    </cdr:sp>
  </cdr:relSizeAnchor>
  <cdr:relSizeAnchor xmlns:cdr="http://schemas.openxmlformats.org/drawingml/2006/chartDrawing">
    <cdr:from>
      <cdr:x>0.7505</cdr:x>
      <cdr:y>0.14092</cdr:y>
    </cdr:from>
    <cdr:to>
      <cdr:x>0.77002</cdr:x>
      <cdr:y>0.20243</cdr:y>
    </cdr:to>
    <cdr:sp macro="" textlink="">
      <cdr:nvSpPr>
        <cdr:cNvPr id="3"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8380614" y="714869"/>
          <a:ext cx="218008" cy="31208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i="0">
              <a:latin typeface="Cambria Math" panose="02040503050406030204" pitchFamily="18" charset="0"/>
              <a:ea typeface="Cambria Math" panose="02040503050406030204" pitchFamily="18" charset="0"/>
            </a:rPr>
            <a:t>×</a:t>
          </a:r>
          <a:endParaRPr lang="en-GB" dirty="0"/>
        </a:p>
      </cdr:txBody>
    </cdr:sp>
  </cdr:relSizeAnchor>
</c:userShapes>
</file>

<file path=ppt/drawings/drawing20.xml><?xml version="1.0" encoding="utf-8"?>
<c:userShapes xmlns:c="http://schemas.openxmlformats.org/drawingml/2006/chart">
  <cdr:relSizeAnchor xmlns:cdr="http://schemas.openxmlformats.org/drawingml/2006/chartDrawing">
    <cdr:from>
      <cdr:x>0.86055</cdr:x>
      <cdr:y>0.15047</cdr:y>
    </cdr:from>
    <cdr:to>
      <cdr:x>0.88007</cdr:x>
      <cdr:y>0.21198</cdr:y>
    </cdr:to>
    <cdr:sp macro="" textlink="">
      <cdr:nvSpPr>
        <cdr:cNvPr id="2"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9609549" y="763319"/>
          <a:ext cx="217975" cy="312042"/>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r>
            <a:rPr lang="en-GB" i="0">
              <a:latin typeface="Cambria Math" panose="02040503050406030204" pitchFamily="18" charset="0"/>
              <a:ea typeface="Cambria Math" panose="02040503050406030204" pitchFamily="18" charset="0"/>
            </a:rPr>
            <a:t>×</a:t>
          </a:r>
          <a:endParaRPr lang="en-GB" dirty="0"/>
        </a:p>
      </cdr:txBody>
    </cdr:sp>
  </cdr:relSizeAnchor>
  <cdr:relSizeAnchor xmlns:cdr="http://schemas.openxmlformats.org/drawingml/2006/chartDrawing">
    <cdr:from>
      <cdr:x>0.7505</cdr:x>
      <cdr:y>0.14092</cdr:y>
    </cdr:from>
    <cdr:to>
      <cdr:x>0.77002</cdr:x>
      <cdr:y>0.20243</cdr:y>
    </cdr:to>
    <cdr:sp macro="" textlink="">
      <cdr:nvSpPr>
        <cdr:cNvPr id="3"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8380614" y="714869"/>
          <a:ext cx="218008" cy="31208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r>
            <a:rPr lang="en-GB" i="0">
              <a:latin typeface="Cambria Math" panose="02040503050406030204" pitchFamily="18" charset="0"/>
              <a:ea typeface="Cambria Math" panose="02040503050406030204" pitchFamily="18" charset="0"/>
            </a:rPr>
            <a:t>×</a:t>
          </a:r>
          <a:endParaRPr lang="en-GB" dirty="0"/>
        </a:p>
      </cdr:txBody>
    </cdr:sp>
  </cdr:relSizeAnchor>
</c:userShapes>
</file>

<file path=ppt/drawings/drawing21.xml><?xml version="1.0" encoding="utf-8"?>
<c:userShapes xmlns:c="http://schemas.openxmlformats.org/drawingml/2006/chart">
  <cdr:relSizeAnchor xmlns:cdr="http://schemas.openxmlformats.org/drawingml/2006/chartDrawing">
    <cdr:from>
      <cdr:x>0.86055</cdr:x>
      <cdr:y>0.15047</cdr:y>
    </cdr:from>
    <cdr:to>
      <cdr:x>0.88007</cdr:x>
      <cdr:y>0.21198</cdr:y>
    </cdr:to>
    <cdr:sp macro="" textlink="">
      <cdr:nvSpPr>
        <cdr:cNvPr id="2"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9609549" y="763319"/>
          <a:ext cx="217975" cy="312042"/>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i="0">
              <a:latin typeface="Cambria Math" panose="02040503050406030204" pitchFamily="18" charset="0"/>
              <a:ea typeface="Cambria Math" panose="02040503050406030204" pitchFamily="18" charset="0"/>
            </a:rPr>
            <a:t>×</a:t>
          </a:r>
          <a:endParaRPr lang="en-GB" dirty="0"/>
        </a:p>
      </cdr:txBody>
    </cdr:sp>
  </cdr:relSizeAnchor>
  <cdr:relSizeAnchor xmlns:cdr="http://schemas.openxmlformats.org/drawingml/2006/chartDrawing">
    <cdr:from>
      <cdr:x>0.7505</cdr:x>
      <cdr:y>0.14092</cdr:y>
    </cdr:from>
    <cdr:to>
      <cdr:x>0.77002</cdr:x>
      <cdr:y>0.20243</cdr:y>
    </cdr:to>
    <cdr:sp macro="" textlink="">
      <cdr:nvSpPr>
        <cdr:cNvPr id="3"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8380614" y="714869"/>
          <a:ext cx="218008" cy="31208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i="0">
              <a:latin typeface="Cambria Math" panose="02040503050406030204" pitchFamily="18" charset="0"/>
              <a:ea typeface="Cambria Math" panose="02040503050406030204" pitchFamily="18" charset="0"/>
            </a:rPr>
            <a:t>×</a:t>
          </a:r>
          <a:endParaRPr lang="en-GB" dirty="0"/>
        </a:p>
      </cdr:txBody>
    </cdr:sp>
  </cdr:relSizeAnchor>
</c:userShapes>
</file>

<file path=ppt/drawings/drawing3.xml><?xml version="1.0" encoding="utf-8"?>
<c:userShapes xmlns:c="http://schemas.openxmlformats.org/drawingml/2006/chart">
  <cdr:relSizeAnchor xmlns:cdr="http://schemas.openxmlformats.org/drawingml/2006/chartDrawing">
    <cdr:from>
      <cdr:x>0.85359</cdr:x>
      <cdr:y>0.15811</cdr:y>
    </cdr:from>
    <cdr:to>
      <cdr:x>0.87311</cdr:x>
      <cdr:y>0.21962</cdr:y>
    </cdr:to>
    <cdr:sp macro="" textlink="">
      <cdr:nvSpPr>
        <cdr:cNvPr id="2"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5494742" y="708709"/>
          <a:ext cx="125655" cy="275718"/>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i="0" dirty="0">
              <a:latin typeface="Cambria Math" panose="02040503050406030204" pitchFamily="18" charset="0"/>
              <a:ea typeface="Cambria Math" panose="02040503050406030204" pitchFamily="18" charset="0"/>
            </a:rPr>
            <a:t>×</a:t>
          </a:r>
          <a:endParaRPr lang="en-GB" dirty="0"/>
        </a:p>
      </cdr:txBody>
    </cdr:sp>
  </cdr:relSizeAnchor>
  <cdr:relSizeAnchor xmlns:cdr="http://schemas.openxmlformats.org/drawingml/2006/chartDrawing">
    <cdr:from>
      <cdr:x>0.75607</cdr:x>
      <cdr:y>0.15007</cdr:y>
    </cdr:from>
    <cdr:to>
      <cdr:x>0.77559</cdr:x>
      <cdr:y>0.21158</cdr:y>
    </cdr:to>
    <cdr:sp macro="" textlink="">
      <cdr:nvSpPr>
        <cdr:cNvPr id="3"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4866978" y="672689"/>
          <a:ext cx="125655" cy="275718"/>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i="0" dirty="0">
              <a:latin typeface="Cambria Math" panose="02040503050406030204" pitchFamily="18" charset="0"/>
              <a:ea typeface="Cambria Math" panose="02040503050406030204" pitchFamily="18" charset="0"/>
            </a:rPr>
            <a:t>×</a:t>
          </a:r>
          <a:endParaRPr lang="en-GB" dirty="0"/>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15:34:17.672"/>
    </inkml:context>
    <inkml:brush xml:id="br0">
      <inkml:brushProperty name="width" value="0.05" units="cm"/>
      <inkml:brushProperty name="height" value="0.05" units="cm"/>
      <inkml:brushProperty name="color" value="#678DCF"/>
      <inkml:brushProperty name="ignorePressure" value="1"/>
    </inkml:brush>
  </inkml:definitions>
  <inkml:trace contextRef="#ctx0" brushRef="#br0">1 3755,'31'-35,"10"-11,110-68,63-32,103-76,-79 39,-202 151,-30 26,-1 0,1 1,1 0,-1 0,1 0,0 1,0 0,4-2,71-37,-61 30,1 1,21-8,-12 8,1 2,1 2,-1 0,2 3,-1 0,0 3,1 0,9 3,528 1,-546-4,0-2,-1 0,1-1,-1-2,0 0,-1-1,12-7,54-17,80-28,-2-6,-89 34,-18 10,-35 14,-1-1,-1-1,0-1,0-1,-1-1,11-9,-7 4,1 1,0 1,2 2,-1 0,7 0,7-4,-2-2,4-3,37-27,3 4,2 4,1 4,2 3,1 4,33-4,367-88,-334 93,2 7,89 1,176 12,-261 12,0-8,97-18,-228 20,21-4,35-10,-69 13,-1-1,0 0,-1-1,1 0,-2-2,16-10,11-13,-2-1,19-23,36-30,17 4,-60 47,1 1,2 3,32-13,22-11,-73 37,1 2,11-2,-25 10,0-1,-1 0,0-2,0-1,-1 0,-1-2,10-8,-18 14,-1 0,1 1,0 0,1 1,0 0,0 1,0 1,13-3,-4 1,-1-2,0 0,2-2,102-55,-3-6,32-28,-43 11,-99 78,0 0,-1-1,-1 0,2-3,-1 1,0 1,0 1,2 0,2-2,46-30,33-23,-4-3,1-8,-69 58,2 2,0 1,1 0,1 2,0 1,12-4,-11 4,12-9,0-1,-2-3,32-27,-65 49,15-10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1:53.348"/>
    </inkml:context>
    <inkml:brush xml:id="br0">
      <inkml:brushProperty name="width" value="0.05" units="cm"/>
      <inkml:brushProperty name="height" value="0.05" units="cm"/>
    </inkml:brush>
  </inkml:definitions>
  <inkml:trace contextRef="#ctx0" brushRef="#br0">2 7 24575,'39'0'0,"-8"-1"0,61 7 0,-83-5 0,1 1 0,-1 0 0,0 1 0,0 0 0,0 1 0,-1 0 0,1 0 0,-1 1 0,0 0 0,15 12 0,-8-4 0,77 77 0,-83-80 0,0 1 0,-1 0 0,0 1 0,0-1 0,-2 2 0,0-1 0,6 17 0,8 29-1365,-10-36-5461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1:55.009"/>
    </inkml:context>
    <inkml:brush xml:id="br0">
      <inkml:brushProperty name="width" value="0.05" units="cm"/>
      <inkml:brushProperty name="height" value="0.05" units="cm"/>
    </inkml:brush>
  </inkml:definitions>
  <inkml:trace contextRef="#ctx0" brushRef="#br0">252 2 24575,'-2'1'0,"0"-1"0,0 0 0,1 1 0,-1-1 0,1 1 0,-1 0 0,0 0 0,1 0 0,-1-1 0,0 1 0,1 1 0,-1-1 0,-1 2 0,-21 22 0,14-12 0,-4 1 0,2 0 0,0 1 0,1 1 0,0 0 0,1 0 0,-14 34 0,-22 41 0,25-51 0,16-29-151,0 1-1,1 0 0,0 0 0,2 0 1,-1 0-1,1 0 0,1 1 1,-1 13-1,1 3-6674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1:58.309"/>
    </inkml:context>
    <inkml:brush xml:id="br0">
      <inkml:brushProperty name="width" value="0.05" units="cm"/>
      <inkml:brushProperty name="height" value="0.05" units="cm"/>
    </inkml:brush>
  </inkml:definitions>
  <inkml:trace contextRef="#ctx0" brushRef="#br0">3 6 24575,'1'0'0,"1"0"0,-1 0 0,0 1 0,1-1 0,-1 0 0,0 1 0,1-1 0,-2 1 0,1 0 0,0-1 0,1 1 0,-1 0 0,0 0 0,0 0 0,0 0 0,0 0 0,1 1 0,14 22 0,-12-17 0,16 21 0,0-1 0,25 24 0,-5-6 0,-35-37 0,0-1 0,1 1 0,4 10 0,-7-10 0,1 0 0,1-1 0,0 0 0,6 8 0,14 9-455,1-1 0,45 29 0,-52-39-6371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00.179"/>
    </inkml:context>
    <inkml:brush xml:id="br0">
      <inkml:brushProperty name="width" value="0.05" units="cm"/>
      <inkml:brushProperty name="height" value="0.05" units="cm"/>
    </inkml:brush>
  </inkml:definitions>
  <inkml:trace contextRef="#ctx0" brushRef="#br0">392 3 24575,'-6'0'0,"1"0"0,0 1 0,-1 0 0,1 0 0,-1 1 0,2-1 0,-2 1 0,1 0 0,0 1 0,0-1 0,-8 7 0,-1 2 0,-1 1 0,-14 17 0,15-15 0,-26 21 0,4-8 0,-48 51 0,54-49 0,25-24-124,-1 1 0,1-1 0,0 1 0,1 1 0,0-1 0,-1 1-1,1-1 1,1 1 0,-1 0 0,-1 9 0,-2 11-6702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01.694"/>
    </inkml:context>
    <inkml:brush xml:id="br0">
      <inkml:brushProperty name="width" value="0.05" units="cm"/>
      <inkml:brushProperty name="height" value="0.05" units="cm"/>
    </inkml:brush>
  </inkml:definitions>
  <inkml:trace contextRef="#ctx0" brushRef="#br0">6 2 24575,'7'1'0,"0"0"0,0 0 0,0 0 0,0 1 0,0 1 0,0-1 0,0 1 0,-1 0 0,1 0 0,-1 1 0,0 0 0,0 1 0,7 5 0,10 11 0,37 44 0,-39-41 0,117 119 0,-132-136 0,10 10 0,-1 2 0,18 27 0,-28-39 4,0 0-1,1 1 1,1-2-1,6 8 1,1-1-1387,0 3-5443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04.042"/>
    </inkml:context>
    <inkml:brush xml:id="br0">
      <inkml:brushProperty name="width" value="0.05" units="cm"/>
      <inkml:brushProperty name="height" value="0.05" units="cm"/>
    </inkml:brush>
  </inkml:definitions>
  <inkml:trace contextRef="#ctx0" brushRef="#br0">552 0 24575,'-7'4'0,"1"0"0,0 0 0,0 1 0,-7 7 0,-9 6 0,-15 11 0,-181 152 0,144-118 0,28-25 0,37-29 0,1 0 0,-1 1 0,1 0 0,-8 13 0,-4 7 0,18-28 0,1-1 0,-1 1 0,1 0 0,-1 0 0,0-1 0,0 1 0,2-1 0,-3 0 0,1 0 0,1 0 0,-2 0 0,1 0 0,0 0 0,0 0 0,-1-1 0,1 1 0,0-1 0,-3 1 0,5-1 0,0 0 0,0 0 0,-1 0 0,1 0 0,0 0 0,0 0 0,-1 0 0,1 0 0,0 0 0,0 0 0,-1 0 0,1 0 0,0 0 0,-1-1 0,1 1 0,0 0 0,0 0 0,0-1 0,-1 1 0,1 0 0,0 0 0,0 0 0,0 0 0,0 0 0,-1-1 0,1 1 0,0 0 0,0 0 0,-1-1 0,3-8 0,8-7 0,-7 12 0,1-1 0,0 1 0,0 0 0,0 0 0,-1 0 0,2 0 0,0 1 0,-1 0 0,1 0 0,-1 1 0,2-1 0,8-3 0,19-3-1365,-19 4-5461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06.574"/>
    </inkml:context>
    <inkml:brush xml:id="br0">
      <inkml:brushProperty name="width" value="0.05" units="cm"/>
      <inkml:brushProperty name="height" value="0.05" units="cm"/>
    </inkml:brush>
  </inkml:definitions>
  <inkml:trace contextRef="#ctx0" brushRef="#br0">3 3 24575,'11'0'0,"-2"1"0,2 0 0,-1 1 0,0 0 0,0 1 0,0 0 0,-1 0 0,1 1 0,0 1 0,-1-1 0,0 2 0,0-1 0,0 1 0,12 12 0,66 43 0,-14-11 0,-43-29 0,-17-11 0,1-1 0,-2 2 0,17 16 0,-20-17 0,3 4 0,-1-2 0,18 14 0,-20-18 47,-1 0 0,13 16 0,-6-7-1553,0-1-5320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26.731"/>
    </inkml:context>
    <inkml:brush xml:id="br0">
      <inkml:brushProperty name="width" value="0.05" units="cm"/>
      <inkml:brushProperty name="height" value="0.05" units="cm"/>
    </inkml:brush>
  </inkml:definitions>
  <inkml:trace contextRef="#ctx0" brushRef="#br0">3 3 24575,'6'0'0,"8"0"0,1 6 0,5 2 0,-1 6 0,1 1 0,5-3 0,-4 4 0,2-2 0,-3 4 0,7-2 0,-1 3 0,0-2 0,-3 9 0,0 0 0,-3 2 0,-1-4 0,-2-6-8191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29.252"/>
    </inkml:context>
    <inkml:brush xml:id="br0">
      <inkml:brushProperty name="width" value="0.05" units="cm"/>
      <inkml:brushProperty name="height" value="0.05" units="cm"/>
    </inkml:brush>
  </inkml:definitions>
  <inkml:trace contextRef="#ctx0" brushRef="#br0">339 3 24575,'-1'7'0,"-1"0"0,1 0 0,0 1 0,-1-1 0,-7 12 0,3-2 0,-18 42 0,-32 61 0,-7 13 0,61-128 27,0 1-1,-1-1 0,-1 1 0,1-1 1,-1 0-1,1 0 0,0-1 0,-2 1 1,1-1-1,-1 0 0,1 0 0,-8 5 1,3-4-241,1-1 1,-1 0 0,0-1-1,1 0 1,-2 0 0,2-1-1,-14 1 1,-12 2-6613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31.638"/>
    </inkml:context>
    <inkml:brush xml:id="br0">
      <inkml:brushProperty name="width" value="0.05" units="cm"/>
      <inkml:brushProperty name="height" value="0.05" units="cm"/>
    </inkml:brush>
  </inkml:definitions>
  <inkml:trace contextRef="#ctx0" brushRef="#br0">0 2 24575,'5'0'0,"-1"1"0,-1 0 0,1-1 0,0 1 0,0 1 0,0-1 0,0 1 0,-2-1 0,2 1 0,0 0 0,-1 0 0,1 1 0,-1-1 0,5 6 0,5 5 0,-1 1 0,12 17 0,1 1 0,-13-16 0,-2 0 0,1 0 0,16 36 0,-22-38 0,2 0 0,0-1 0,0 0 0,2 0 0,0-1 0,0 0 0,20 19 0,-23-26 37,0-1 0,1 0 0,0-1 0,-1 1 0,9 1-1,10 6-1622,-5 0-5240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15:34:21.980"/>
    </inkml:context>
    <inkml:brush xml:id="br0">
      <inkml:brushProperty name="width" value="0.05" units="cm"/>
      <inkml:brushProperty name="height" value="0.05" units="cm"/>
      <inkml:brushProperty name="color" value="#004F8B"/>
      <inkml:brushProperty name="ignorePressure" value="1"/>
    </inkml:brush>
  </inkml:definitions>
  <inkml:trace contextRef="#ctx0" brushRef="#br0">1 1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39.510"/>
    </inkml:context>
    <inkml:brush xml:id="br0">
      <inkml:brushProperty name="width" value="0.05" units="cm"/>
      <inkml:brushProperty name="height" value="0.05" units="cm"/>
    </inkml:brush>
  </inkml:definitions>
  <inkml:trace contextRef="#ctx0" brushRef="#br0">2 3 24575,'5'1'0,"-1"0"0,-2 0 0,2 1 0,0-1 0,0 1 0,0 0 0,4 4 0,5 2 0,-4-3 0,1 1 0,0 0 0,-2 1 0,1 0 0,0 1 0,9 11 0,39 57 0,-30-39 0,3 3 0,-2 1 0,40 77 0,-58-93-1365,-2-1-5461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41.955"/>
    </inkml:context>
    <inkml:brush xml:id="br0">
      <inkml:brushProperty name="width" value="0.05" units="cm"/>
      <inkml:brushProperty name="height" value="0.05" units="cm"/>
    </inkml:brush>
  </inkml:definitions>
  <inkml:trace contextRef="#ctx0" brushRef="#br0">588 3 24575,'-2'1'0,"0"-1"0,0 1 0,0 0 0,0 1 0,0-1 0,0 0 0,0 1 0,0-1 0,0 1 0,0-1 0,0 1 0,0 0 0,1 0 0,0 0 0,0 0 0,0 0 0,-1 0 0,-1 4 0,-3 4 0,-37 46 0,19-25 0,-22 37 0,35-50 0,-2-1 0,0 0 0,-1-1 0,0-1 0,-1 0 0,-1-1 0,-31 21 0,21-14 0,-1-2 0,-49 24 0,-56 21-1365,104-53-5461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49.247"/>
    </inkml:context>
    <inkml:brush xml:id="br0">
      <inkml:brushProperty name="width" value="0.05" units="cm"/>
      <inkml:brushProperty name="height" value="0.05" units="cm"/>
    </inkml:brush>
  </inkml:definitions>
  <inkml:trace contextRef="#ctx0" brushRef="#br0">283 3 24575,'-5'0'0,"-10"0"0,-1 0 0,1 1 0,0 1 0,-24 5 0,35-6 0,1 0 0,-1 1 0,0-1 0,1 1 0,-1 0 0,0 0 0,0 1 0,2-1 0,-1 1 0,-1-1 0,1 1 0,0 0 0,0 0 0,1 1 0,0-1 0,0 1 0,-1-1 0,1 1 0,0 0 0,1 0 0,-1 0 0,-1 4 0,-1 9 0,1 1 0,1 0 0,0 0 0,1 19 0,1-16 0,-2 1 0,-5 29 0,4-39-136,-2 1-1,2-1 1,-3 0-1,1 0 1,-2 0-1,2-1 1,-3 0-1,1 0 0,-10 10 1,-7 9-6690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9:45.700"/>
    </inkml:context>
    <inkml:brush xml:id="br0">
      <inkml:brushProperty name="width" value="0.025" units="cm"/>
      <inkml:brushProperty name="height" value="0.025" units="cm"/>
    </inkml:brush>
  </inkml:definitions>
  <inkml:trace contextRef="#ctx0" brushRef="#br0">0 448 24575,'1'-3'0,"0"0"0,-1 0 0,1 0 0,0 1 0,0-1 0,0 0 0,1 1 0,1-5 0,7-14 0,6-46 0,17-52 0,26-29 0,-57 144 0,0 0 0,1 0 0,0 0 0,0 0 0,0 0 0,0 1 0,0 0 0,0-1 0,1 1 0,0 0 0,0 1 0,0-1 0,-1 1 0,2 0 0,-1 0 0,1 0 0,-1 0 0,0 1 0,0 0 0,1 0 0,7-1 0,-8 1 0,0 1 0,0 0 0,1 0 0,-1 0 0,0 1 0,0-1 0,0 1 0,1 0 0,-1 0 0,0 1 0,-1-1 0,1 1 0,0 0 0,0 0 0,0 1 0,0-1 0,-2 1 0,2-1 0,-1 1 0,0 0 0,0 0 0,0 1 0,2 3 0,20 36 0,-15-24 0,18 24 0,9 13 0,7 11 0,-38-61-151,-2 1-1,1-1 0,-2 1 0,1 1 1,0-1-1,-1 0 0,0 1 1,2 8-1,0 10-6674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9:49.692"/>
    </inkml:context>
    <inkml:brush xml:id="br0">
      <inkml:brushProperty name="width" value="0.025" units="cm"/>
      <inkml:brushProperty name="height" value="0.025" units="cm"/>
    </inkml:brush>
  </inkml:definitions>
  <inkml:trace contextRef="#ctx0" brushRef="#br0">2 2 24575,'6'1'0,"-1"0"0,0 0 0,0 1 0,0 0 0,0 0 0,-1 0 0,1 1 0,0 0 0,7 4 0,-5-2 0,5 3 0,0 0 0,0 1 0,17 18 0,-23-22 0,-1 2 0,0-1 0,-1 0 0,0 1 0,1 0 0,-2 0 0,1 0 0,3 15 0,19 85 0,-17-68 0,21 64 0,-24-88 0,1-1 0,14 21 0,0-1 0,-17-26 0,3 5 0,0 0 0,1 0 0,0-1 0,0 0 0,2 0 0,14 14 0,-17-20 0,-2-1 0,0 1 0,1 0 0,-1 1 0,7 12 0,-11-18 0,0 0 0,0 1 0,0-1 0,0 1 0,0 0 0,0-1 0,-1 1 0,1-1 0,-1 1 0,0 0 0,1 0 0,-1-1 0,0 1 0,0 0 0,0 0 0,0-1 0,0 1 0,0 0 0,0 0 0,-1-1 0,1 1 0,-1 0 0,1-1 0,-1 1 0,0 0 0,0-1 0,0 1 0,1-1 0,-1 1 0,-1-1 0,1 0 0,0 1 0,-2 1 0,-1 0 0,-1 0 0,0 0 0,0-1 0,0 0 0,1 0 0,-2 0 0,1 0 0,-1-1 0,2 0 0,-9 1 0,-62 1 0,30-3 0,31 1 0,1 1 0,-2 0 0,2 1 0,-2 0 0,-19 9 0,29-10 0,0 0 0,1 1 0,-1 0 0,1 0 0,-1 0 0,1 0 0,-1 0 0,2 1 0,-1 0 0,0 0 0,1 0 0,-1 1 0,1-1 0,1 1 0,-1-1 0,1 1 0,-4 8 0,1 6-227,1 1-1,1-1 1,1 0-1,0 1 1,2 34-1,1-20-6598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50:08.425"/>
    </inkml:context>
    <inkml:brush xml:id="br0">
      <inkml:brushProperty name="width" value="0.025" units="cm"/>
      <inkml:brushProperty name="height" value="0.025" units="cm"/>
    </inkml:brush>
  </inkml:definitions>
  <inkml:trace contextRef="#ctx0" brushRef="#br0">424 440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2:35:17.604"/>
    </inkml:context>
    <inkml:brush xml:id="br0">
      <inkml:brushProperty name="width" value="0.05" units="cm"/>
      <inkml:brushProperty name="height" value="0.05" units="cm"/>
    </inkml:brush>
  </inkml:definitions>
  <inkml:trace contextRef="#ctx0" brushRef="#br0">576 0 24575,'-7'4'0,"1"0"0,-1 0 0,1 1 0,-8 7 0,-8 6 0,-17 11 0,-189 152 0,151-118 0,29-25 0,39-29 0,0 0 0,0 1 0,1 0 0,-9 13 0,-4 7 0,19-28 0,1-1 0,-1 1 0,1 0 0,-1 0 0,0-1 0,0 1 0,1-1 0,-2 0 0,1 0 0,1 0 0,-2 0 0,1 0 0,0 0 0,0 0 0,-1-1 0,1 1 0,0-1 0,-4 1 0,6-1 0,0 0 0,0 0 0,-1 0 0,1 0 0,0 0 0,0 0 0,-1 0 0,1 0 0,0 0 0,0 0 0,-1 0 0,1 0 0,0 0 0,-1-1 0,1 1 0,0 0 0,0 0 0,0-1 0,-1 1 0,1 0 0,0 0 0,0 0 0,0 0 0,0 0 0,-1-1 0,1 1 0,0 0 0,0 0 0,-1-1 0,3-8 0,9-7 0,-8 12 0,1-1 0,0 1 0,0 0 0,0 0 0,0 0 0,1 0 0,0 1 0,-1 0 0,1 0 0,0 1 0,1-1 0,8-3 0,21-3-1365,-21 4-5461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50:02.072"/>
    </inkml:context>
    <inkml:brush xml:id="br0">
      <inkml:brushProperty name="width" value="0.025" units="cm"/>
      <inkml:brushProperty name="height" value="0.025" units="cm"/>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1:40.572"/>
    </inkml:context>
    <inkml:brush xml:id="br0">
      <inkml:brushProperty name="width" value="0.05" units="cm"/>
      <inkml:brushProperty name="height" value="0.05" units="cm"/>
    </inkml:brush>
  </inkml:definitions>
  <inkml:trace contextRef="#ctx0" brushRef="#br0">6 2 24575,'0'5083'0,"1"-5061"0,1-1 0,1 1 0,7 26 0,-3-21 0,2 34 0,-6 90 0,-1-19 0,1-106 127,10 41-1,-3-15-1744,-5-23-5208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1:43.855"/>
    </inkml:context>
    <inkml:brush xml:id="br0">
      <inkml:brushProperty name="width" value="0.05" units="cm"/>
      <inkml:brushProperty name="height" value="0.05" units="cm"/>
    </inkml:brush>
  </inkml:definitions>
  <inkml:trace contextRef="#ctx0" brushRef="#br0">2 302 24575,'7'0'0,"-2"-1"0,2 0 0,-1 0 0,0-1 0,-1 0 0,9-3 0,14-4 0,110-23 0,196-19 0,-298 48 0,573-54 0,2 34 0,-517 18 0,1-4 0,131-30 0,75-9 0,353 37 0,-380 14 0,673-3 0,-688 19 0,-45-1 0,-1 1 0,34 2 0,-128-22 0,-30-1 0,153 17 0,22 7 0,3-21 0,-120-2 0,-121 2 0,0 2 0,45 10 0,23 3 0,39 4 0,-80-10 0,79 3 0,-48-13-1365,-49 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35.819"/>
    </inkml:context>
    <inkml:brush xml:id="br0">
      <inkml:brushProperty name="width" value="0.05" units="cm"/>
      <inkml:brushProperty name="height" value="0.05" units="cm"/>
    </inkml:brush>
  </inkml:definitions>
  <inkml:trace contextRef="#ctx0" brushRef="#br0">493 2 24575,'-1'4'0,"-1"0"0,1 0 0,-1-1 0,1 1 0,-1-1 0,0 1 0,-1-1 0,1 0 0,0 1 0,-1-1 0,1-1 0,-5 5 0,-6 8 0,3 0 0,1 0 0,-12 28 0,15-30 0,0 0 0,-1 0 0,0-1 0,-1 0 0,-12 15 0,16-23 0,1-1 0,-1 0 0,0-1 0,-1 1 0,2 0 0,-1-1 0,-1 0 0,1 0 0,-5 1 0,-46 9 0,41-10 0,0 1 0,-15 5 0,15-2 0,1 0 0,-2 1 0,2 0 0,-1 1 0,-10 10 0,17-13 0,1 0 0,1 0 0,0 1 0,0 0 0,0 0 0,0 0 0,1 0 0,0 1 0,1 0 0,-1 0 0,1 0 0,-3 8 0,4-7-227,-1-1-1,1 0 1,0 0-1,-2-1 1,-7 14-1,-6 1-6598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45.237"/>
    </inkml:context>
    <inkml:brush xml:id="br0">
      <inkml:brushProperty name="width" value="0.05" units="cm"/>
      <inkml:brushProperty name="height" value="0.05" units="cm"/>
    </inkml:brush>
  </inkml:definitions>
  <inkml:trace contextRef="#ctx0" brushRef="#br0">2 3 24575,'1'4'0,"0"1"0,1 0 0,-1-1 0,1 1 0,0-1 0,0 0 0,-1 1 0,1-1 0,1 0 0,5 6 0,3 8 0,7 9 0,0-2 0,1 0 0,28 27 0,3 4 0,47 43 0,-55-58 0,-23-24-1365,-2-3-5461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1:49.370"/>
    </inkml:context>
    <inkml:brush xml:id="br0">
      <inkml:brushProperty name="width" value="0.05" units="cm"/>
      <inkml:brushProperty name="height" value="0.05" units="cm"/>
    </inkml:brush>
  </inkml:definitions>
  <inkml:trace contextRef="#ctx0" brushRef="#br0">2 3 24575,'4'1'0,"0"0"0,-1 0 0,1 1 0,0-1 0,-1 1 0,1 0 0,4 4 0,5 2 0,17 8 0,-2 2 0,0 1 0,0 1 0,-2 1 0,0 2 0,-2 0 0,0 2 0,-2 1 0,-1 1 0,-1 1 0,22 38 0,-9-16 324,-23-37-887,-1 0 0,13 25 0,-11-11-6263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1:51.405"/>
    </inkml:context>
    <inkml:brush xml:id="br0">
      <inkml:brushProperty name="width" value="0.05" units="cm"/>
      <inkml:brushProperty name="height" value="0.05" units="cm"/>
    </inkml:brush>
  </inkml:definitions>
  <inkml:trace contextRef="#ctx0" brushRef="#br0">360 3 24575,'0'1'0,"-1"1"0,1-1 0,-1 1 0,0-1 0,1 1 0,0-1 0,-1 0 0,0 1 0,0-1 0,0 0 0,0 0 0,0 0 0,-1 0 0,1 0 0,0 0 0,0 0 0,-1 0 0,1 0 0,-3 1 0,-10 8 0,-7 14 0,1 2 0,1 0 0,0 1 0,-23 48 0,40-70 0,-1 0 0,1-1 0,-1 1 0,-1-1 0,0 0 0,1 0 0,-1 0 0,-1 0 0,-6 5 0,-1-2 0,-1 1 0,-15 5 0,17-8 0,-1 1 0,2 0 0,-1 0 0,-13 11 0,20-14-91,2 1 0,-2 0 0,1 0 0,0 0 0,0 1 0,0-1 0,1 1 0,-1-1 0,2 1 0,0 0 0,-1 0 0,0 0 0,1 0 0,-1 9 0,-1 14-6735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3/29/23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dirty="0"/>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dirty="0"/>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that learners understand what shows that the correlation is weak or strong. </a:t>
            </a:r>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dirty="0"/>
          </a:p>
        </p:txBody>
      </p:sp>
    </p:spTree>
    <p:extLst>
      <p:ext uri="{BB962C8B-B14F-4D97-AF65-F5344CB8AC3E}">
        <p14:creationId xmlns:p14="http://schemas.microsoft.com/office/powerpoint/2010/main" val="3143527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Print graphs out and cut up for pairs of learners. Use the cards to hold up a graph that shows positive correlation, the strongest correlation and no correlation.  </a:t>
            </a:r>
          </a:p>
          <a:p>
            <a:r>
              <a:rPr lang="en-US" dirty="0">
                <a:cs typeface="Calibri"/>
              </a:rPr>
              <a:t>Ask the learners to match the descriptions with the correct graph. </a:t>
            </a:r>
            <a:endParaRPr lang="en-US" dirty="0"/>
          </a:p>
          <a:p>
            <a:r>
              <a:rPr lang="en-US" dirty="0">
                <a:cs typeface="Calibri"/>
              </a:rPr>
              <a:t>There are no definite answers – ask learners for their reasoning for their choice of description. </a:t>
            </a:r>
            <a:endParaRPr lang="en-US" dirty="0"/>
          </a:p>
        </p:txBody>
      </p:sp>
      <p:sp>
        <p:nvSpPr>
          <p:cNvPr id="4" name="Slide Number Placeholder 3"/>
          <p:cNvSpPr>
            <a:spLocks noGrp="1"/>
          </p:cNvSpPr>
          <p:nvPr>
            <p:ph type="sldNum" sz="quarter" idx="5"/>
          </p:nvPr>
        </p:nvSpPr>
        <p:spPr/>
        <p:txBody>
          <a:bodyPr/>
          <a:lstStyle/>
          <a:p>
            <a:fld id="{C30292A9-7A47-3844-B146-D6E152DCFCB4}" type="slidenum">
              <a:rPr lang="en-US" smtClean="0"/>
              <a:t>11</a:t>
            </a:fld>
            <a:endParaRPr lang="en-US" dirty="0"/>
          </a:p>
        </p:txBody>
      </p:sp>
    </p:spTree>
    <p:extLst>
      <p:ext uri="{BB962C8B-B14F-4D97-AF65-F5344CB8AC3E}">
        <p14:creationId xmlns:p14="http://schemas.microsoft.com/office/powerpoint/2010/main" val="2889187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using the graph to make predictions; for example, ask how many years of education someone earning £60,000 is likely to have. How accurate is that prediction? What about the earnings of someone with 19 years of education? Or only 10 years of education? How accurate are these predictions? Why?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what we could use to help us make more accurate predictions. Direct learners towards drawing a line of best fit. Ask a volunteer to come and draw in a line. Discuss whether it’s in the right place. What makes a good line of best fit?</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dirty="0"/>
          </a:p>
        </p:txBody>
      </p:sp>
    </p:spTree>
    <p:extLst>
      <p:ext uri="{BB962C8B-B14F-4D97-AF65-F5344CB8AC3E}">
        <p14:creationId xmlns:p14="http://schemas.microsoft.com/office/powerpoint/2010/main" val="392940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using the graph to make predictions; for example, ask how many years of education someone earning £60,000 is likely to have. How accurate is that prediction? What about the earnings of someone with 19 years of education? Or only 10 years of education? How accurate are these predictions? Why?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what we could use to help us make more accurate predictions. Direct learners towards drawing a line of best fit. Ask a volunteer to come and draw in a line. Discuss whether it’s in the right place. What makes a good line of best fit?</a:t>
            </a:r>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dirty="0"/>
          </a:p>
        </p:txBody>
      </p:sp>
    </p:spTree>
    <p:extLst>
      <p:ext uri="{BB962C8B-B14F-4D97-AF65-F5344CB8AC3E}">
        <p14:creationId xmlns:p14="http://schemas.microsoft.com/office/powerpoint/2010/main" val="2403022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Engage the learners in a discussion about a day out at the seaside.</a:t>
            </a:r>
          </a:p>
          <a:p>
            <a:r>
              <a:rPr lang="en-GB" dirty="0"/>
              <a:t>When might people decide to go to the beach? (when the weather is warm and sunny)</a:t>
            </a:r>
          </a:p>
          <a:p>
            <a:r>
              <a:rPr lang="en-GB" dirty="0"/>
              <a:t>What things might they take with them? </a:t>
            </a:r>
          </a:p>
          <a:p>
            <a:r>
              <a:rPr lang="en-GB" dirty="0"/>
              <a:t>What might they buy whilst they are there? (food, ice cream, coffee, suncream)</a:t>
            </a:r>
          </a:p>
          <a:p>
            <a:endParaRPr lang="en-GB"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14</a:t>
            </a:fld>
            <a:endParaRPr lang="en-US" dirty="0"/>
          </a:p>
        </p:txBody>
      </p:sp>
    </p:spTree>
    <p:extLst>
      <p:ext uri="{BB962C8B-B14F-4D97-AF65-F5344CB8AC3E}">
        <p14:creationId xmlns:p14="http://schemas.microsoft.com/office/powerpoint/2010/main" val="1544286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 the data in the table and ask learners (in pairs or small groups) to plot a scatter graph for two different sets of data, for example ice-cream sales and temperature. </a:t>
            </a:r>
            <a:r>
              <a:rPr lang="en-GB" sz="1800" dirty="0">
                <a:solidFill>
                  <a:srgbClr val="404040"/>
                </a:solidFill>
                <a:effectLst/>
                <a:latin typeface="Arial" panose="020B0604020202020204" pitchFamily="34" charset="0"/>
                <a:ea typeface="Calibri" panose="020F0502020204030204" pitchFamily="34" charset="0"/>
              </a:rPr>
              <a:t>Each pair or small group produces a large scatter graph for two sets of data and presents what they think it shows to the class. </a:t>
            </a:r>
          </a:p>
          <a:p>
            <a:r>
              <a:rPr lang="en-GB" sz="1800" dirty="0">
                <a:solidFill>
                  <a:srgbClr val="404040"/>
                </a:solidFill>
                <a:effectLst/>
                <a:latin typeface="Arial" panose="020B0604020202020204" pitchFamily="34" charset="0"/>
                <a:ea typeface="Calibri" panose="020F0502020204030204" pitchFamily="34" charset="0"/>
              </a:rPr>
              <a:t>Identify those that have correlation and those that don’t. </a:t>
            </a:r>
          </a:p>
          <a:p>
            <a:r>
              <a:rPr lang="en-GB" sz="1800" dirty="0">
                <a:solidFill>
                  <a:srgbClr val="404040"/>
                </a:solidFill>
                <a:effectLst/>
                <a:latin typeface="Arial" panose="020B0604020202020204" pitchFamily="34" charset="0"/>
                <a:ea typeface="Calibri" panose="020F0502020204030204" pitchFamily="34" charset="0"/>
              </a:rPr>
              <a:t>Discuss the types of correlation and highlight those that have positive correlation. </a:t>
            </a:r>
          </a:p>
          <a:p>
            <a:r>
              <a:rPr lang="en-GB" sz="1800" dirty="0">
                <a:solidFill>
                  <a:srgbClr val="404040"/>
                </a:solidFill>
                <a:effectLst/>
                <a:latin typeface="Arial" panose="020B0604020202020204" pitchFamily="34" charset="0"/>
                <a:ea typeface="Calibri" panose="020F0502020204030204" pitchFamily="34" charset="0"/>
              </a:rPr>
              <a:t>Encourage the learners to describe the relationship between the two sets of data. </a:t>
            </a:r>
          </a:p>
        </p:txBody>
      </p:sp>
      <p:sp>
        <p:nvSpPr>
          <p:cNvPr id="4" name="Slide Number Placeholder 3"/>
          <p:cNvSpPr>
            <a:spLocks noGrp="1"/>
          </p:cNvSpPr>
          <p:nvPr>
            <p:ph type="sldNum" sz="quarter" idx="5"/>
          </p:nvPr>
        </p:nvSpPr>
        <p:spPr/>
        <p:txBody>
          <a:bodyPr/>
          <a:lstStyle/>
          <a:p>
            <a:fld id="{C30292A9-7A47-3844-B146-D6E152DCFCB4}" type="slidenum">
              <a:rPr lang="en-US" smtClean="0"/>
              <a:t>15</a:t>
            </a:fld>
            <a:endParaRPr lang="en-US" dirty="0"/>
          </a:p>
        </p:txBody>
      </p:sp>
    </p:spTree>
    <p:extLst>
      <p:ext uri="{BB962C8B-B14F-4D97-AF65-F5344CB8AC3E}">
        <p14:creationId xmlns:p14="http://schemas.microsoft.com/office/powerpoint/2010/main" val="3198857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404040"/>
                </a:solidFill>
                <a:effectLst/>
                <a:latin typeface="Arial" panose="020B0604020202020204" pitchFamily="34" charset="0"/>
                <a:ea typeface="Calibri" panose="020F0502020204030204" pitchFamily="34" charset="0"/>
              </a:rPr>
              <a:t>Discuss the relationship shown by this scatter graph.</a:t>
            </a:r>
          </a:p>
          <a:p>
            <a:r>
              <a:rPr lang="en-GB" sz="1800" dirty="0">
                <a:solidFill>
                  <a:srgbClr val="404040"/>
                </a:solidFill>
                <a:effectLst/>
                <a:latin typeface="Arial" panose="020B0604020202020204" pitchFamily="34" charset="0"/>
                <a:ea typeface="Calibri" panose="020F0502020204030204" pitchFamily="34" charset="0"/>
              </a:rPr>
              <a:t>It shows positive correlation between jellyfish stings and the  sale of ice-creams.</a:t>
            </a:r>
          </a:p>
          <a:p>
            <a:r>
              <a:rPr lang="en-GB" sz="1800" dirty="0">
                <a:solidFill>
                  <a:srgbClr val="404040"/>
                </a:solidFill>
                <a:effectLst/>
                <a:latin typeface="Arial" panose="020B0604020202020204" pitchFamily="34" charset="0"/>
                <a:ea typeface="Calibri" panose="020F0502020204030204" pitchFamily="34" charset="0"/>
              </a:rPr>
              <a:t>Ask the question does this imply that one causes the other?</a:t>
            </a:r>
          </a:p>
          <a:p>
            <a:r>
              <a:rPr lang="en-GB" sz="1800" dirty="0">
                <a:solidFill>
                  <a:srgbClr val="404040"/>
                </a:solidFill>
                <a:effectLst/>
                <a:latin typeface="Arial" panose="020B0604020202020204" pitchFamily="34" charset="0"/>
                <a:ea typeface="Calibri" panose="020F0502020204030204" pitchFamily="34" charset="0"/>
              </a:rPr>
              <a:t>Why might ice-cream sales increase? – (warm day so more people buy them, more people, more people go to the seaside,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404040"/>
                </a:solidFill>
                <a:effectLst/>
                <a:latin typeface="Arial" panose="020B0604020202020204" pitchFamily="34" charset="0"/>
                <a:ea typeface="Calibri" panose="020F0502020204030204" pitchFamily="34" charset="0"/>
              </a:rPr>
              <a:t>Why might jellyfish stings increase? – (warm day so more people buy them, more people, more people go to the seaside, etc.)</a:t>
            </a:r>
          </a:p>
          <a:p>
            <a:r>
              <a:rPr lang="en-GB" sz="1800" dirty="0">
                <a:solidFill>
                  <a:srgbClr val="404040"/>
                </a:solidFill>
                <a:effectLst/>
                <a:latin typeface="Arial" panose="020B0604020202020204" pitchFamily="34" charset="0"/>
                <a:ea typeface="Calibri" panose="020F0502020204030204" pitchFamily="34" charset="0"/>
              </a:rPr>
              <a:t>It just so happens that when it is warmer, more people eat ice cream, and more people go in the sea.</a:t>
            </a:r>
          </a:p>
          <a:p>
            <a:r>
              <a:rPr lang="en-GB" sz="1800" dirty="0">
                <a:solidFill>
                  <a:srgbClr val="404040"/>
                </a:solidFill>
                <a:effectLst/>
                <a:latin typeface="Arial" panose="020B0604020202020204" pitchFamily="34" charset="0"/>
                <a:ea typeface="Calibri" panose="020F0502020204030204" pitchFamily="34" charset="0"/>
              </a:rPr>
              <a:t>One does not cause the other. </a:t>
            </a:r>
          </a:p>
          <a:p>
            <a:r>
              <a:rPr lang="en-GB" dirty="0"/>
              <a:t>In a similar way, discuss the other graphs and decide if one causes the other. </a:t>
            </a:r>
          </a:p>
        </p:txBody>
      </p:sp>
      <p:sp>
        <p:nvSpPr>
          <p:cNvPr id="4" name="Slide Number Placeholder 3"/>
          <p:cNvSpPr>
            <a:spLocks noGrp="1"/>
          </p:cNvSpPr>
          <p:nvPr>
            <p:ph type="sldNum" sz="quarter" idx="5"/>
          </p:nvPr>
        </p:nvSpPr>
        <p:spPr/>
        <p:txBody>
          <a:bodyPr/>
          <a:lstStyle/>
          <a:p>
            <a:fld id="{C30292A9-7A47-3844-B146-D6E152DCFCB4}" type="slidenum">
              <a:rPr lang="en-US" smtClean="0"/>
              <a:t>16</a:t>
            </a:fld>
            <a:endParaRPr lang="en-US" dirty="0"/>
          </a:p>
        </p:txBody>
      </p:sp>
    </p:spTree>
    <p:extLst>
      <p:ext uri="{BB962C8B-B14F-4D97-AF65-F5344CB8AC3E}">
        <p14:creationId xmlns:p14="http://schemas.microsoft.com/office/powerpoint/2010/main" val="4089794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606A6C"/>
                </a:solidFill>
                <a:latin typeface="Montserrat-Regular"/>
              </a:rPr>
              <a:t>Slides 17-19 contain GCSE exam questions for learners to work on independently, using the practice questions worksheet.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835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Arial" panose="020B0604020202020204" pitchFamily="34" charset="0"/>
                <a:ea typeface="Times New Roman" panose="02020603050405020304" pitchFamily="18" charset="0"/>
              </a:rPr>
              <a:t>Use slide to discuss answers with learners.</a:t>
            </a:r>
          </a:p>
          <a:p>
            <a:br>
              <a:rPr lang="en-GB" sz="1200" dirty="0">
                <a:solidFill>
                  <a:srgbClr val="000000"/>
                </a:solidFill>
                <a:effectLst/>
                <a:latin typeface="Arial" panose="020B0604020202020204" pitchFamily="34" charset="0"/>
                <a:ea typeface="Times New Roman" panose="02020603050405020304" pitchFamily="18" charset="0"/>
              </a:rPr>
            </a:br>
            <a:r>
              <a:rPr lang="en-GB" sz="1200" dirty="0">
                <a:solidFill>
                  <a:srgbClr val="000000"/>
                </a:solidFill>
                <a:effectLst/>
                <a:latin typeface="Arial" panose="020B0604020202020204" pitchFamily="34" charset="0"/>
                <a:ea typeface="Times New Roman" panose="02020603050405020304" pitchFamily="18" charset="0"/>
              </a:rPr>
              <a:t>Q1 </a:t>
            </a:r>
            <a:r>
              <a:rPr lang="en-GB" sz="1200" dirty="0">
                <a:solidFill>
                  <a:srgbClr val="000000"/>
                </a:solidFill>
                <a:effectLst/>
                <a:latin typeface="Arial" panose="020B0604020202020204" pitchFamily="34" charset="0"/>
                <a:ea typeface="Calibri" panose="020F0502020204030204" pitchFamily="34" charset="0"/>
              </a:rPr>
              <a:t>The manager has confused correlation with causation </a:t>
            </a:r>
          </a:p>
          <a:p>
            <a:pPr>
              <a:lnSpc>
                <a:spcPct val="107000"/>
              </a:lnSpc>
              <a:spcAft>
                <a:spcPts val="8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Q2  </a:t>
            </a:r>
          </a:p>
          <a:p>
            <a:pPr>
              <a:lnSpc>
                <a:spcPct val="107000"/>
              </a:lnSpc>
              <a:spcAft>
                <a:spcPts val="800"/>
              </a:spcAft>
            </a:pPr>
            <a:r>
              <a:rPr lang="en-GB" sz="1200" dirty="0" err="1">
                <a:effectLst/>
                <a:latin typeface="Arial" panose="020B0604020202020204" pitchFamily="34" charset="0"/>
                <a:ea typeface="Times New Roman" panose="02020603050405020304" pitchFamily="18" charset="0"/>
                <a:cs typeface="Times New Roman" panose="02020603050405020304" pitchFamily="18" charset="0"/>
              </a:rPr>
              <a:t>i</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See line of best fit on the slide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rgbClr val="000000"/>
                </a:solidFill>
                <a:effectLst/>
                <a:latin typeface="Arial" panose="020B0604020202020204" pitchFamily="34" charset="0"/>
                <a:ea typeface="Times New Roman" panose="02020603050405020304" pitchFamily="18" charset="0"/>
              </a:rPr>
              <a:t>ii) </a:t>
            </a:r>
            <a:r>
              <a:rPr lang="en-GB" sz="1200" dirty="0">
                <a:solidFill>
                  <a:srgbClr val="000000"/>
                </a:solidFill>
                <a:effectLst/>
                <a:latin typeface="Arial" panose="020B0604020202020204" pitchFamily="34" charset="0"/>
                <a:ea typeface="Calibri" panose="020F0502020204030204" pitchFamily="34" charset="0"/>
              </a:rPr>
              <a:t>Answer in the range 28 to 33</a:t>
            </a:r>
          </a:p>
          <a:p>
            <a:pPr>
              <a:lnSpc>
                <a:spcPct val="107000"/>
              </a:lnSpc>
              <a:spcAft>
                <a:spcPts val="8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iii) Not suitable as gives a negative number of drinks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baseline="0" dirty="0"/>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dirty="0"/>
          </a:p>
        </p:txBody>
      </p:sp>
    </p:spTree>
    <p:extLst>
      <p:ext uri="{BB962C8B-B14F-4D97-AF65-F5344CB8AC3E}">
        <p14:creationId xmlns:p14="http://schemas.microsoft.com/office/powerpoint/2010/main" val="3787613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Times New Roman" panose="02020603050405020304" pitchFamily="18" charset="0"/>
              </a:rPr>
              <a:t>Use slide to discuss answers with learners.</a:t>
            </a:r>
            <a:endParaRPr lang="en-GB" dirty="0"/>
          </a:p>
          <a:p>
            <a:endParaRPr lang="en-GB" dirty="0"/>
          </a:p>
          <a:p>
            <a:r>
              <a:rPr lang="en-GB" dirty="0"/>
              <a:t>Q3:</a:t>
            </a:r>
          </a:p>
          <a:p>
            <a:pPr marL="228600" indent="-228600">
              <a:buAutoNum type="alphaLcParenR"/>
            </a:pPr>
            <a:r>
              <a:rPr lang="en-GB" dirty="0"/>
              <a:t>3/10 (or 30%)</a:t>
            </a:r>
          </a:p>
          <a:p>
            <a:pPr marL="228600" indent="-228600">
              <a:buAutoNum type="alphaLcParenR"/>
            </a:pPr>
            <a:r>
              <a:rPr lang="en-GB" dirty="0"/>
              <a:t>Strong positive</a:t>
            </a:r>
          </a:p>
          <a:p>
            <a:pPr marL="228600" indent="-228600">
              <a:buAutoNum type="alphaLcParenR"/>
            </a:pPr>
            <a:r>
              <a:rPr lang="en-GB" dirty="0"/>
              <a:t>4 lessons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latin typeface="Arial" panose="020B0604020202020204" pitchFamily="34" charset="0"/>
                <a:cs typeface="Arial" panose="020B0604020202020204" pitchFamily="34" charset="0"/>
              </a:rPr>
              <a:t>Not correct for those outside of the 30-65 lesson range. The graph suggests that for less than 28 lessons you would pass before you had taken the test once.</a:t>
            </a:r>
            <a:endParaRPr lang="en-GB" dirty="0"/>
          </a:p>
          <a:p>
            <a:pPr marL="228600" indent="-228600">
              <a:buAutoNum type="alphaLcParenR"/>
            </a:pPr>
            <a:endParaRPr lang="en-GB"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21</a:t>
            </a:fld>
            <a:endParaRPr lang="en-US" dirty="0"/>
          </a:p>
        </p:txBody>
      </p:sp>
    </p:spTree>
    <p:extLst>
      <p:ext uri="{BB962C8B-B14F-4D97-AF65-F5344CB8AC3E}">
        <p14:creationId xmlns:p14="http://schemas.microsoft.com/office/powerpoint/2010/main" val="3979106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Start with an open question – what can they see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Some learners may immediately say that it’s a scatter graph.  Probe for information about what a scatter graph is and what it shows.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Probe for the content of the scatter graph: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is it showing?  </a:t>
            </a:r>
            <a:r>
              <a:rPr lang="en-GB"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(Encourage learners to engage with the context)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do the crosses represent?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does the cross above 14 years mean?  </a:t>
            </a:r>
            <a:r>
              <a:rPr lang="en-GB"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(One person who has 14 years in education earns £30,000.  Highlight that this is just one person – it doesn’t mean that everyone with 14 years of education earns £30,000.  Refer to 15 years – 3 people with different salaries are shown 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the scatter graph showing any sort of trend or pattern?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is missing from the graph to help show a pattern?  </a:t>
            </a:r>
            <a:r>
              <a:rPr lang="en-GB"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(Line of best fit)</a:t>
            </a:r>
            <a:endParaRPr lang="en-GB" sz="18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Reinforce that a scatter graph shows the relationship between two variables (in this case, as years of education increases, earnings increase).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Scatter graphs may also include anomalies (also called ‘outliers’) – What is an anomaly?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Ask if they can say which point is an obvious anomaly.  </a:t>
            </a:r>
            <a:r>
              <a:rPr lang="en-GB"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person with 12 years education earning £80,000 – much more than most people with 12 years education could expect to earn.)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Ask the learners if they recognise what this type of graph is and what this type of graph can be used to show; encourage them to engage in the context.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2813733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dirty="0"/>
          </a:p>
        </p:txBody>
      </p:sp>
    </p:spTree>
    <p:extLst>
      <p:ext uri="{BB962C8B-B14F-4D97-AF65-F5344CB8AC3E}">
        <p14:creationId xmlns:p14="http://schemas.microsoft.com/office/powerpoint/2010/main" val="3658946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23</a:t>
            </a:fld>
            <a:endParaRPr lang="en-US" dirty="0"/>
          </a:p>
        </p:txBody>
      </p:sp>
    </p:spTree>
    <p:extLst>
      <p:ext uri="{BB962C8B-B14F-4D97-AF65-F5344CB8AC3E}">
        <p14:creationId xmlns:p14="http://schemas.microsoft.com/office/powerpoint/2010/main" val="146445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Explain that the line of best fit has now been drawn on the scatter graph.  Discuss how this a matter of judgement but needs to go close to as many points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Ask learners questions to get them to interpret the graph:</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What salary </a:t>
            </a: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could</a:t>
            </a: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someone with 13.5 years of education expect to earn?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Ask learners to think about this and show their responses on mini-whiteboards.  Ask for volunteers to say how they worked this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Reveal and explain the animated red line to show it’s likely to be just over £20,000.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Make sure that the learners know that they need to draw lines on the graphs.</a:t>
            </a:r>
            <a:endParaRPr lang="en-GB"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startAt="2"/>
              <a:tabLst/>
              <a:defRPr/>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many years of education would you expect someone on a salary of £50k to have?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Again, ask learners to think about this and show their responses on mini-whiteboards.  Ask for volunteers to say how they worked this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Reveal and explain the animated red line to show it’s likely to be nearly 16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07000"/>
              </a:lnSpc>
              <a:spcAft>
                <a:spcPts val="800"/>
              </a:spcAft>
              <a:buFont typeface="+mj-lt"/>
              <a:buAutoNum type="alphaLcParenR" startAt="3"/>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about the salary of someone with 30 years of education? </a:t>
            </a:r>
          </a:p>
          <a:p>
            <a:pPr>
              <a:lnSpc>
                <a:spcPct val="107000"/>
              </a:lnSpc>
              <a:spcAft>
                <a:spcPts val="800"/>
              </a:spcAf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Explain that there is no data here beyond 18 years of education, so we cannot say if the same trend continues.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281373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Sample student thinking – </a:t>
            </a:r>
            <a:r>
              <a:rPr lang="en-GB" sz="1800" dirty="0">
                <a:solidFill>
                  <a:srgbClr val="404040"/>
                </a:solidFill>
                <a:effectLst/>
                <a:latin typeface="Arial" panose="020B0604020202020204" pitchFamily="34" charset="0"/>
                <a:ea typeface="Calibri" panose="020F0502020204030204" pitchFamily="34" charset="0"/>
              </a:rPr>
              <a:t>Sarah thinks she has drawn the line of best fit on these graphs. Are they correct? Why or why not? </a:t>
            </a:r>
          </a:p>
          <a:p>
            <a:r>
              <a:rPr lang="en-GB" sz="1800" dirty="0">
                <a:solidFill>
                  <a:srgbClr val="404040"/>
                </a:solidFill>
                <a:effectLst/>
                <a:latin typeface="Arial" panose="020B0604020202020204" pitchFamily="34" charset="0"/>
                <a:ea typeface="Calibri" panose="020F0502020204030204" pitchFamily="34" charset="0"/>
              </a:rPr>
              <a:t>D</a:t>
            </a:r>
            <a:r>
              <a:rPr lang="en-GB" dirty="0"/>
              <a:t>iscuss the examples of line of best fit on these graphs. </a:t>
            </a:r>
          </a:p>
          <a:p>
            <a:r>
              <a:rPr lang="en-GB" dirty="0"/>
              <a:t>How can they be corrected?</a:t>
            </a:r>
          </a:p>
          <a:p>
            <a:r>
              <a:rPr lang="en-GB" dirty="0"/>
              <a:t>On the worksheet, draw the correct line of best fit. </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4</a:t>
            </a:fld>
            <a:endParaRPr lang="en-US" dirty="0"/>
          </a:p>
        </p:txBody>
      </p:sp>
    </p:spTree>
    <p:extLst>
      <p:ext uri="{BB962C8B-B14F-4D97-AF65-F5344CB8AC3E}">
        <p14:creationId xmlns:p14="http://schemas.microsoft.com/office/powerpoint/2010/main" val="3003682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dirty="0"/>
          </a:p>
        </p:txBody>
      </p:sp>
    </p:spTree>
    <p:extLst>
      <p:ext uri="{BB962C8B-B14F-4D97-AF65-F5344CB8AC3E}">
        <p14:creationId xmlns:p14="http://schemas.microsoft.com/office/powerpoint/2010/main" val="370256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first graph - what information does it show? What is the general trend of the data points? </a:t>
            </a:r>
          </a:p>
          <a:p>
            <a:r>
              <a:rPr lang="en-GB" dirty="0"/>
              <a:t>Compare the two scatter graphs.  What is the same? What is different? </a:t>
            </a:r>
          </a:p>
        </p:txBody>
      </p:sp>
      <p:sp>
        <p:nvSpPr>
          <p:cNvPr id="4" name="Slide Number Placeholder 3"/>
          <p:cNvSpPr>
            <a:spLocks noGrp="1"/>
          </p:cNvSpPr>
          <p:nvPr>
            <p:ph type="sldNum" sz="quarter" idx="5"/>
          </p:nvPr>
        </p:nvSpPr>
        <p:spPr/>
        <p:txBody>
          <a:bodyPr/>
          <a:lstStyle/>
          <a:p>
            <a:fld id="{C30292A9-7A47-3844-B146-D6E152DCFCB4}" type="slidenum">
              <a:rPr lang="en-US" smtClean="0"/>
              <a:t>6</a:t>
            </a:fld>
            <a:endParaRPr lang="en-US" dirty="0"/>
          </a:p>
        </p:txBody>
      </p:sp>
    </p:spTree>
    <p:extLst>
      <p:ext uri="{BB962C8B-B14F-4D97-AF65-F5344CB8AC3E}">
        <p14:creationId xmlns:p14="http://schemas.microsoft.com/office/powerpoint/2010/main" val="316763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Repeat the discussion using this graph. </a:t>
            </a:r>
          </a:p>
        </p:txBody>
      </p:sp>
      <p:sp>
        <p:nvSpPr>
          <p:cNvPr id="4" name="Slide Number Placeholder 3"/>
          <p:cNvSpPr>
            <a:spLocks noGrp="1"/>
          </p:cNvSpPr>
          <p:nvPr>
            <p:ph type="sldNum" sz="quarter" idx="5"/>
          </p:nvPr>
        </p:nvSpPr>
        <p:spPr/>
        <p:txBody>
          <a:bodyPr/>
          <a:lstStyle/>
          <a:p>
            <a:fld id="{C30292A9-7A47-3844-B146-D6E152DCFCB4}" type="slidenum">
              <a:rPr lang="en-US" smtClean="0"/>
              <a:t>7</a:t>
            </a:fld>
            <a:endParaRPr lang="en-US" dirty="0"/>
          </a:p>
        </p:txBody>
      </p:sp>
    </p:spTree>
    <p:extLst>
      <p:ext uri="{BB962C8B-B14F-4D97-AF65-F5344CB8AC3E}">
        <p14:creationId xmlns:p14="http://schemas.microsoft.com/office/powerpoint/2010/main" val="2397668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the different types of correlation that can be shown using a scatter graph, as shown on the slide.</a:t>
            </a:r>
          </a:p>
          <a:p>
            <a:r>
              <a:rPr lang="en-GB" sz="1200" kern="1200" dirty="0">
                <a:solidFill>
                  <a:schemeClr val="tx1"/>
                </a:solidFill>
                <a:effectLst/>
                <a:latin typeface="+mn-lt"/>
                <a:ea typeface="+mn-ea"/>
                <a:cs typeface="+mn-cs"/>
              </a:rPr>
              <a:t>Discuss what is meant by positive correlation, negative correlation and no correlation – provide example to illustrate each, e.g.:</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Rainy weather and number of umbrellas sold – positive correlation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Sunny weather and number of hot drinks sold – negative correlation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Number of children and number of dogs in a family – no correlation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Mention that sometimes the graphs show weak correlation and strong correlation – if correlation is strong, then all the points will be close to the line of best fit.</a:t>
            </a:r>
          </a:p>
          <a:p>
            <a:endParaRPr lang="en-GB" sz="1200" kern="1200" dirty="0">
              <a:solidFill>
                <a:schemeClr val="tx1"/>
              </a:solidFill>
              <a:effectLst/>
              <a:latin typeface="+mn-lt"/>
              <a:ea typeface="+mn-ea"/>
              <a:cs typeface="+mn-cs"/>
            </a:endParaRPr>
          </a:p>
          <a:p>
            <a:endParaRPr lang="en-GB" dirty="0">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3793712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 whiteboards or in their exercise books ask the learners to think of some different scenarios for each correlation.  Can they sketch these scatter graphs and put the variables on the axes.   Scales are not needed, just a sketch reinforcing their understanding of the correlations and making them think about possible real-life examples.  Use animation to show the example of energy used on a treadmill.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Learners can then share some of these with the class showing their sketches and what the variables are and what the correlation is.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868116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3/29/23</a:t>
            </a:fld>
            <a:endParaRPr lang="en-US" dirty="0"/>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3/29/23</a:t>
            </a:fld>
            <a:endParaRPr lang="en-US" dirty="0"/>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3/29/23</a:t>
            </a:fld>
            <a:endParaRPr lang="en-US" dirty="0"/>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3/29/23</a:t>
            </a:fld>
            <a:endParaRPr lang="en-US" dirty="0"/>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3/29/23</a:t>
            </a:fld>
            <a:endParaRPr lang="en-US" dirty="0"/>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3/29/23</a:t>
            </a:fld>
            <a:endParaRPr lang="en-US" dirty="0"/>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3/29/23</a:t>
            </a:fld>
            <a:endParaRPr lang="en-US" dirty="0"/>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3/29/23</a:t>
            </a:fld>
            <a:endParaRPr lang="en-US" dirty="0"/>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3/29/23</a:t>
            </a:fld>
            <a:endParaRPr lang="en-US" dirty="0"/>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3/29/23</a:t>
            </a:fld>
            <a:endParaRPr lang="en-US" dirty="0"/>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3/29/23</a:t>
            </a:fld>
            <a:endParaRPr lang="en-US" dirty="0"/>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3/29/23</a:t>
            </a:fld>
            <a:endParaRPr lang="en-US" dirty="0"/>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3/29/23</a:t>
            </a:fld>
            <a:endParaRPr lang="en-US" dirty="0"/>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3/29/23</a:t>
            </a:fld>
            <a:endParaRPr lang="en-US" dirty="0"/>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3/29/23</a:t>
            </a:fld>
            <a:endParaRPr lang="en-US" dirty="0"/>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0423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B38A18-D63C-654F-A494-634F276E3E8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1992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329174-E8AA-2147-9375-45B31203D7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372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3/29/23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9102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3/29/23</a:t>
            </a:fld>
            <a:endParaRPr lang="en-US" dirty="0"/>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3/29/23</a:t>
            </a:fld>
            <a:endParaRPr lang="en-US" dirty="0"/>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3/29/23</a:t>
            </a:fld>
            <a:endParaRPr lang="en-US" dirty="0"/>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3/29/23</a:t>
            </a:fld>
            <a:endParaRPr lang="en-US" dirty="0"/>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3/29/23</a:t>
            </a:fld>
            <a:endParaRPr lang="en-US" dirty="0"/>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3/29/23</a:t>
            </a:fld>
            <a:endParaRPr lang="en-US" dirty="0"/>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3/29/23</a:t>
            </a:fld>
            <a:endParaRPr lang="en-US" dirty="0"/>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3/29/23</a:t>
            </a:fld>
            <a:endParaRPr lang="en-US" dirty="0"/>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dirty="0"/>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3/29/23</a:t>
            </a:fld>
            <a:endParaRPr lang="en-US" dirty="0"/>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4C01E3-789F-164C-A668-09207D43FCA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217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chart" Target="../charts/chart8.xml"/><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2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4.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4.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7" Type="http://schemas.openxmlformats.org/officeDocument/2006/relationships/chart" Target="../charts/chart15.xml"/><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xml"/><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1.png"/><Relationship Id="rId9" Type="http://schemas.openxmlformats.org/officeDocument/2006/relationships/image" Target="../media/image10.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40.jpeg"/><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png"/><Relationship Id="rId7" Type="http://schemas.openxmlformats.org/officeDocument/2006/relationships/chart" Target="../charts/chart21.xml"/><Relationship Id="rId12"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16.png"/><Relationship Id="rId5" Type="http://schemas.openxmlformats.org/officeDocument/2006/relationships/image" Target="../media/image15.png"/><Relationship Id="rId15" Type="http://schemas.openxmlformats.org/officeDocument/2006/relationships/image" Target="../media/image20.png"/><Relationship Id="rId10" Type="http://schemas.openxmlformats.org/officeDocument/2006/relationships/image" Target="../media/image6.png"/><Relationship Id="rId9" Type="http://schemas.openxmlformats.org/officeDocument/2006/relationships/image" Target="../media/image5.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chart" Target="../charts/chart3.xml"/><Relationship Id="rId7" Type="http://schemas.openxmlformats.org/officeDocument/2006/relationships/customXml" Target="../ink/ink1.xml"/><Relationship Id="rId12"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chart" Target="../charts/chart6.xml"/><Relationship Id="rId11" Type="http://schemas.openxmlformats.org/officeDocument/2006/relationships/image" Target="../media/image22.png"/><Relationship Id="rId5" Type="http://schemas.openxmlformats.org/officeDocument/2006/relationships/chart" Target="../charts/chart5.xml"/><Relationship Id="rId10" Type="http://schemas.openxmlformats.org/officeDocument/2006/relationships/image" Target="../media/image100.png"/><Relationship Id="rId4" Type="http://schemas.openxmlformats.org/officeDocument/2006/relationships/chart" Target="../charts/chart4.xml"/><Relationship Id="rId9"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6.jpeg"/><Relationship Id="rId3" Type="http://schemas.openxmlformats.org/officeDocument/2006/relationships/chart" Target="../charts/chart7.xml"/><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chart" Target="../charts/chart20.xml"/><Relationship Id="rId11" Type="http://schemas.openxmlformats.org/officeDocument/2006/relationships/image" Target="../media/image30.png"/><Relationship Id="rId10" Type="http://schemas.openxmlformats.org/officeDocument/2006/relationships/image" Target="../media/image29.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8" Type="http://schemas.openxmlformats.org/officeDocument/2006/relationships/image" Target="../media/image190.png"/><Relationship Id="rId55" Type="http://schemas.openxmlformats.org/officeDocument/2006/relationships/image" Target="../media/image34.png"/><Relationship Id="rId63" Type="http://schemas.openxmlformats.org/officeDocument/2006/relationships/customXml" Target="../ink/ink11.xml"/><Relationship Id="rId68" Type="http://schemas.openxmlformats.org/officeDocument/2006/relationships/image" Target="../media/image38.png"/><Relationship Id="rId34" Type="http://schemas.openxmlformats.org/officeDocument/2006/relationships/image" Target="../media/image270.png"/><Relationship Id="rId42" Type="http://schemas.openxmlformats.org/officeDocument/2006/relationships/image" Target="../media/image310.png"/><Relationship Id="rId76" Type="http://schemas.openxmlformats.org/officeDocument/2006/relationships/customXml" Target="../ink/ink23.xml"/><Relationship Id="rId71" Type="http://schemas.openxmlformats.org/officeDocument/2006/relationships/customXml" Target="../ink/ink18.xml"/><Relationship Id="rId2" Type="http://schemas.openxmlformats.org/officeDocument/2006/relationships/notesSlide" Target="../notesSlides/notesSlide9.xml"/><Relationship Id="rId16" Type="http://schemas.openxmlformats.org/officeDocument/2006/relationships/image" Target="../media/image171.png"/><Relationship Id="rId53" Type="http://schemas.openxmlformats.org/officeDocument/2006/relationships/image" Target="../media/image33.png"/><Relationship Id="rId58" Type="http://schemas.openxmlformats.org/officeDocument/2006/relationships/customXml" Target="../ink/ink7.xml"/><Relationship Id="rId66" Type="http://schemas.openxmlformats.org/officeDocument/2006/relationships/customXml" Target="../ink/ink14.xml"/><Relationship Id="rId24" Type="http://schemas.openxmlformats.org/officeDocument/2006/relationships/image" Target="../media/image220.png"/><Relationship Id="rId32" Type="http://schemas.openxmlformats.org/officeDocument/2006/relationships/image" Target="../media/image260.png"/><Relationship Id="rId74" Type="http://schemas.openxmlformats.org/officeDocument/2006/relationships/customXml" Target="../ink/ink21.xml"/><Relationship Id="rId40" Type="http://schemas.openxmlformats.org/officeDocument/2006/relationships/image" Target="../media/image300.png"/><Relationship Id="rId79" Type="http://schemas.openxmlformats.org/officeDocument/2006/relationships/image" Target="../media/image40.png"/><Relationship Id="rId57" Type="http://schemas.openxmlformats.org/officeDocument/2006/relationships/image" Target="../media/image36.png"/><Relationship Id="rId61" Type="http://schemas.openxmlformats.org/officeDocument/2006/relationships/customXml" Target="../ink/ink9.xml"/><Relationship Id="rId28" Type="http://schemas.openxmlformats.org/officeDocument/2006/relationships/image" Target="../media/image240.png"/><Relationship Id="rId36" Type="http://schemas.openxmlformats.org/officeDocument/2006/relationships/image" Target="../media/image280.png"/><Relationship Id="rId82" Type="http://schemas.openxmlformats.org/officeDocument/2006/relationships/customXml" Target="../ink/ink26.xml"/><Relationship Id="rId52" Type="http://schemas.openxmlformats.org/officeDocument/2006/relationships/customXml" Target="../ink/ink4.xml"/><Relationship Id="rId60" Type="http://schemas.openxmlformats.org/officeDocument/2006/relationships/customXml" Target="../ink/ink8.xml"/><Relationship Id="rId65" Type="http://schemas.openxmlformats.org/officeDocument/2006/relationships/customXml" Target="../ink/ink13.xml"/><Relationship Id="rId73" Type="http://schemas.openxmlformats.org/officeDocument/2006/relationships/customXml" Target="../ink/ink20.xml"/><Relationship Id="rId78" Type="http://schemas.openxmlformats.org/officeDocument/2006/relationships/customXml" Target="../ink/ink24.xml"/><Relationship Id="rId81" Type="http://schemas.openxmlformats.org/officeDocument/2006/relationships/image" Target="../media/image41.png"/><Relationship Id="rId56" Type="http://schemas.openxmlformats.org/officeDocument/2006/relationships/customXml" Target="../ink/ink6.xml"/><Relationship Id="rId14" Type="http://schemas.openxmlformats.org/officeDocument/2006/relationships/image" Target="../media/image160.png"/><Relationship Id="rId64" Type="http://schemas.openxmlformats.org/officeDocument/2006/relationships/customXml" Target="../ink/ink12.xml"/><Relationship Id="rId22" Type="http://schemas.openxmlformats.org/officeDocument/2006/relationships/image" Target="../media/image210.png"/><Relationship Id="rId69" Type="http://schemas.openxmlformats.org/officeDocument/2006/relationships/customXml" Target="../ink/ink16.xml"/><Relationship Id="rId77" Type="http://schemas.openxmlformats.org/officeDocument/2006/relationships/image" Target="../media/image39.png"/><Relationship Id="rId51" Type="http://schemas.openxmlformats.org/officeDocument/2006/relationships/image" Target="../media/image35.png"/><Relationship Id="rId72" Type="http://schemas.openxmlformats.org/officeDocument/2006/relationships/customXml" Target="../ink/ink19.xml"/><Relationship Id="rId80" Type="http://schemas.openxmlformats.org/officeDocument/2006/relationships/customXml" Target="../ink/ink25.xml"/><Relationship Id="rId3" Type="http://schemas.openxmlformats.org/officeDocument/2006/relationships/customXml" Target="../ink/ink3.xml"/><Relationship Id="rId59" Type="http://schemas.openxmlformats.org/officeDocument/2006/relationships/image" Target="../media/image37.png"/><Relationship Id="rId12" Type="http://schemas.openxmlformats.org/officeDocument/2006/relationships/image" Target="../media/image150.png"/><Relationship Id="rId67" Type="http://schemas.openxmlformats.org/officeDocument/2006/relationships/customXml" Target="../ink/ink15.xml"/><Relationship Id="rId38" Type="http://schemas.openxmlformats.org/officeDocument/2006/relationships/image" Target="../media/image290.png"/><Relationship Id="rId54" Type="http://schemas.openxmlformats.org/officeDocument/2006/relationships/customXml" Target="../ink/ink5.xml"/><Relationship Id="rId62" Type="http://schemas.openxmlformats.org/officeDocument/2006/relationships/customXml" Target="../ink/ink10.xml"/><Relationship Id="rId20" Type="http://schemas.openxmlformats.org/officeDocument/2006/relationships/image" Target="../media/image200.png"/><Relationship Id="rId70" Type="http://schemas.openxmlformats.org/officeDocument/2006/relationships/customXml" Target="../ink/ink17.xml"/><Relationship Id="rId75" Type="http://schemas.openxmlformats.org/officeDocument/2006/relationships/customXml" Target="../ink/ink22.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389245"/>
            <a:ext cx="9144000" cy="2733260"/>
          </a:xfrm>
          <a:ln w="38100">
            <a:solidFill>
              <a:schemeClr val="accent1"/>
            </a:solidFill>
          </a:ln>
        </p:spPr>
        <p:txBody>
          <a:bodyPr>
            <a:normAutofit/>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600" dirty="0">
              <a:solidFill>
                <a:schemeClr val="accent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Draw and interpret scatter graphs</a:t>
            </a:r>
            <a:endParaRPr lang="en-GB" sz="28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Draw and interpret line of best fit</a:t>
            </a:r>
            <a:endParaRPr lang="en-GB" sz="28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Understand </a:t>
            </a:r>
            <a:r>
              <a:rPr lang="en-GB" sz="2800" dirty="0">
                <a:latin typeface="Arial" panose="020B0604020202020204" pitchFamily="34" charset="0"/>
                <a:cs typeface="Arial" panose="020B0604020202020204" pitchFamily="34" charset="0"/>
              </a:rPr>
              <a:t>that correlation does not imply causation </a:t>
            </a:r>
          </a:p>
          <a:p>
            <a:pPr algn="l"/>
            <a:endParaRPr lang="en-GB" dirty="0">
              <a:latin typeface="Arial" panose="020B0604020202020204" pitchFamily="34" charset="0"/>
              <a:cs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2F37A813-B9B5-A9BA-729A-AD0F21FD4C45}"/>
              </a:ext>
            </a:extLst>
          </p:cNvPr>
          <p:cNvPicPr>
            <a:picLocks noChangeAspect="1"/>
          </p:cNvPicPr>
          <p:nvPr/>
        </p:nvPicPr>
        <p:blipFill>
          <a:blip r:embed="rId4"/>
          <a:stretch>
            <a:fillRect/>
          </a:stretch>
        </p:blipFill>
        <p:spPr>
          <a:xfrm>
            <a:off x="370800" y="324000"/>
            <a:ext cx="3474000" cy="570825"/>
          </a:xfrm>
          <a:prstGeom prst="rect">
            <a:avLst/>
          </a:prstGeom>
        </p:spPr>
      </p:pic>
      <p:sp>
        <p:nvSpPr>
          <p:cNvPr id="11" name="Title 1">
            <a:extLst>
              <a:ext uri="{FF2B5EF4-FFF2-40B4-BE49-F238E27FC236}">
                <a16:creationId xmlns:a16="http://schemas.microsoft.com/office/drawing/2014/main" id="{58134A3F-4126-37BF-F738-918624883F0D}"/>
              </a:ext>
            </a:extLst>
          </p:cNvPr>
          <p:cNvSpPr>
            <a:spLocks noGrp="1"/>
          </p:cNvSpPr>
          <p:nvPr>
            <p:ph type="ctrTitle"/>
          </p:nvPr>
        </p:nvSpPr>
        <p:spPr>
          <a:xfrm>
            <a:off x="1524000" y="1358536"/>
            <a:ext cx="9144000" cy="1422000"/>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44: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Scatter Graphs</a:t>
            </a:r>
            <a:endParaRPr lang="en-GB" sz="4000" dirty="0">
              <a:latin typeface="Arial" panose="020B0604020202020204" pitchFamily="34" charset="0"/>
              <a:cs typeface="Arial" panose="020B0604020202020204" pitchFamily="34" charset="0"/>
            </a:endParaRPr>
          </a:p>
        </p:txBody>
      </p:sp>
      <p:pic>
        <p:nvPicPr>
          <p:cNvPr id="2" name="Picture 1" descr="Graphical user interface&#10;&#10;Description automatically generated">
            <a:extLst>
              <a:ext uri="{FF2B5EF4-FFF2-40B4-BE49-F238E27FC236}">
                <a16:creationId xmlns:a16="http://schemas.microsoft.com/office/drawing/2014/main" id="{5B26E9EB-A797-3501-A790-3A74C702BA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2735" y="170344"/>
            <a:ext cx="1946506" cy="731275"/>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566531" y="140070"/>
            <a:ext cx="331967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Correlation</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8253" y="1260981"/>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290918" y="1470804"/>
            <a:ext cx="10045629" cy="4553478"/>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388544"/>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1470212" y="2181054"/>
            <a:ext cx="9610163" cy="4398640"/>
          </a:xfrm>
          <a:prstGeom prst="rect">
            <a:avLst/>
          </a:prstGeom>
          <a:noFill/>
        </p:spPr>
        <p:txBody>
          <a:bodyPr wrap="square" lIns="91440" tIns="45720" rIns="91440" bIns="45720" rtlCol="0" anchor="t">
            <a:spAutoFit/>
          </a:bodyPr>
          <a:lstStyle/>
          <a:p>
            <a:pPr marL="457200" indent="-457200">
              <a:spcAft>
                <a:spcPts val="600"/>
              </a:spcAft>
              <a:buFont typeface="Arial" panose="020B0604020202020204" pitchFamily="34" charset="0"/>
              <a:buChar char="•"/>
            </a:pPr>
            <a:r>
              <a:rPr lang="en-US" sz="2800" dirty="0">
                <a:latin typeface="Arial"/>
                <a:cs typeface="Arial"/>
              </a:rPr>
              <a:t>Scatter graphs can show positive correlation or negative correlation. This can be weak or strong correlation. </a:t>
            </a:r>
          </a:p>
          <a:p>
            <a:pPr marL="457200" indent="-457200">
              <a:spcAft>
                <a:spcPts val="600"/>
              </a:spcAft>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US" sz="2800" dirty="0">
                <a:latin typeface="Arial"/>
                <a:ea typeface="+mn-lt"/>
                <a:cs typeface="Arial"/>
              </a:rPr>
              <a:t>A scatter graph could show no correlation. </a:t>
            </a:r>
          </a:p>
          <a:p>
            <a:pPr marL="457200" indent="-457200">
              <a:spcAft>
                <a:spcPts val="600"/>
              </a:spcAft>
              <a:buFont typeface="Arial" panose="020B0604020202020204" pitchFamily="34" charset="0"/>
              <a:buChar char="•"/>
            </a:pPr>
            <a:endParaRPr lang="en-US" sz="2800" dirty="0">
              <a:latin typeface="Arial"/>
              <a:ea typeface="+mn-lt"/>
              <a:cs typeface="Arial"/>
            </a:endParaRPr>
          </a:p>
          <a:p>
            <a:pPr marL="457200" indent="-457200">
              <a:spcAft>
                <a:spcPts val="600"/>
              </a:spcAft>
              <a:buFont typeface="Arial" panose="020B0604020202020204" pitchFamily="34" charset="0"/>
              <a:buChar char="•"/>
            </a:pPr>
            <a:r>
              <a:rPr lang="en-US" sz="2800" dirty="0">
                <a:latin typeface="Arial Nova"/>
                <a:ea typeface="+mn-lt"/>
                <a:cs typeface="+mn-lt"/>
              </a:rPr>
              <a:t>The closer to a straight line the points are the stronger the correlation.</a:t>
            </a:r>
            <a:r>
              <a:rPr lang="en-US" sz="2800" dirty="0">
                <a:ea typeface="+mn-lt"/>
                <a:cs typeface="+mn-lt"/>
              </a:rPr>
              <a:t> </a:t>
            </a:r>
          </a:p>
          <a:p>
            <a:pPr marL="457200" indent="-457200">
              <a:spcAft>
                <a:spcPts val="600"/>
              </a:spcAft>
              <a:buFont typeface="Arial" panose="020B0604020202020204" pitchFamily="34" charset="0"/>
              <a:buChar char="•"/>
            </a:pPr>
            <a:endParaRPr lang="en-US" sz="2800" dirty="0">
              <a:latin typeface="Calibri"/>
              <a:cs typeface="Calibri"/>
            </a:endParaRPr>
          </a:p>
          <a:p>
            <a:pPr>
              <a:lnSpc>
                <a:spcPts val="3100"/>
              </a:lnSpc>
              <a:spcAft>
                <a:spcPts val="600"/>
              </a:spcAft>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438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6655CDF1-3408-442B-A68A-9B062F2FF2B1}"/>
              </a:ext>
            </a:extLst>
          </p:cNvPr>
          <p:cNvSpPr txBox="1"/>
          <p:nvPr/>
        </p:nvSpPr>
        <p:spPr>
          <a:xfrm>
            <a:off x="1976850" y="40891"/>
            <a:ext cx="8179819"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Match the scatter graph to a description or draw the scatter graph on a blank axis if you can’t see it</a:t>
            </a:r>
          </a:p>
        </p:txBody>
      </p:sp>
      <p:grpSp>
        <p:nvGrpSpPr>
          <p:cNvPr id="12" name="Group 11" descr="A scatter graph with no labelled axis">
            <a:extLst>
              <a:ext uri="{FF2B5EF4-FFF2-40B4-BE49-F238E27FC236}">
                <a16:creationId xmlns:a16="http://schemas.microsoft.com/office/drawing/2014/main" id="{CC84F478-CAA8-45F5-9ABB-308CDF18D268}"/>
              </a:ext>
            </a:extLst>
          </p:cNvPr>
          <p:cNvGrpSpPr/>
          <p:nvPr/>
        </p:nvGrpSpPr>
        <p:grpSpPr>
          <a:xfrm>
            <a:off x="498317" y="1203860"/>
            <a:ext cx="4332825" cy="2243800"/>
            <a:chOff x="4175760" y="1833880"/>
            <a:chExt cx="4572000" cy="2743200"/>
          </a:xfrm>
        </p:grpSpPr>
        <p:graphicFrame>
          <p:nvGraphicFramePr>
            <p:cNvPr id="2" name="Chart 1">
              <a:extLst>
                <a:ext uri="{FF2B5EF4-FFF2-40B4-BE49-F238E27FC236}">
                  <a16:creationId xmlns:a16="http://schemas.microsoft.com/office/drawing/2014/main" id="{F7FDC739-68A0-4D15-B13A-EC4D3D974924}"/>
                </a:ext>
              </a:extLst>
            </p:cNvPr>
            <p:cNvGraphicFramePr>
              <a:graphicFrameLocks/>
            </p:cNvGraphicFramePr>
            <p:nvPr/>
          </p:nvGraphicFramePr>
          <p:xfrm>
            <a:off x="4175760" y="1833880"/>
            <a:ext cx="457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a:extLst>
                <a:ext uri="{FF2B5EF4-FFF2-40B4-BE49-F238E27FC236}">
                  <a16:creationId xmlns:a16="http://schemas.microsoft.com/office/drawing/2014/main" id="{B9609785-66DA-48FC-B530-5CD71C746D55}"/>
                </a:ext>
              </a:extLst>
            </p:cNvPr>
            <p:cNvCxnSpPr>
              <a:cxnSpLocks/>
            </p:cNvCxnSpPr>
            <p:nvPr/>
          </p:nvCxnSpPr>
          <p:spPr>
            <a:xfrm flipH="1" flipV="1">
              <a:off x="4226553" y="2103120"/>
              <a:ext cx="20320" cy="17272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C495CC-41A0-4678-A4F3-41427B43AB76}"/>
                </a:ext>
              </a:extLst>
            </p:cNvPr>
            <p:cNvSpPr/>
            <p:nvPr/>
          </p:nvSpPr>
          <p:spPr>
            <a:xfrm>
              <a:off x="4175760" y="3876041"/>
              <a:ext cx="4389113" cy="665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88A49B17-8801-4EBA-A29B-FF1A0E138AB6}"/>
                </a:ext>
              </a:extLst>
            </p:cNvPr>
            <p:cNvCxnSpPr>
              <a:cxnSpLocks/>
            </p:cNvCxnSpPr>
            <p:nvPr/>
          </p:nvCxnSpPr>
          <p:spPr>
            <a:xfrm>
              <a:off x="4226553" y="3830322"/>
              <a:ext cx="43383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3" name="Chart 12" descr="A scatter graph with no labelled axis">
            <a:extLst>
              <a:ext uri="{FF2B5EF4-FFF2-40B4-BE49-F238E27FC236}">
                <a16:creationId xmlns:a16="http://schemas.microsoft.com/office/drawing/2014/main" id="{C7316E9D-7564-4B79-B4B0-26CDB381A7E3}"/>
              </a:ext>
            </a:extLst>
          </p:cNvPr>
          <p:cNvGraphicFramePr>
            <a:graphicFrameLocks/>
          </p:cNvGraphicFramePr>
          <p:nvPr>
            <p:extLst>
              <p:ext uri="{D42A27DB-BD31-4B8C-83A1-F6EECF244321}">
                <p14:modId xmlns:p14="http://schemas.microsoft.com/office/powerpoint/2010/main" val="1793662835"/>
              </p:ext>
            </p:extLst>
          </p:nvPr>
        </p:nvGraphicFramePr>
        <p:xfrm>
          <a:off x="6900071" y="1253844"/>
          <a:ext cx="4332825" cy="22438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Arrow Connector 13">
            <a:extLst>
              <a:ext uri="{FF2B5EF4-FFF2-40B4-BE49-F238E27FC236}">
                <a16:creationId xmlns:a16="http://schemas.microsoft.com/office/drawing/2014/main" id="{2EF410B5-2F1E-4826-8E6C-BAB3DED2DA31}"/>
              </a:ext>
            </a:extLst>
          </p:cNvPr>
          <p:cNvCxnSpPr>
            <a:cxnSpLocks/>
          </p:cNvCxnSpPr>
          <p:nvPr/>
        </p:nvCxnSpPr>
        <p:spPr>
          <a:xfrm flipV="1">
            <a:off x="7025234" y="1374344"/>
            <a:ext cx="0" cy="19861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332CA93-95F2-4587-A4EF-5349A0CB23E9}"/>
              </a:ext>
            </a:extLst>
          </p:cNvPr>
          <p:cNvCxnSpPr>
            <a:cxnSpLocks/>
          </p:cNvCxnSpPr>
          <p:nvPr/>
        </p:nvCxnSpPr>
        <p:spPr>
          <a:xfrm>
            <a:off x="7005977" y="3360525"/>
            <a:ext cx="41113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Chart 22" descr="A scatter graph with no labelled axis">
            <a:extLst>
              <a:ext uri="{FF2B5EF4-FFF2-40B4-BE49-F238E27FC236}">
                <a16:creationId xmlns:a16="http://schemas.microsoft.com/office/drawing/2014/main" id="{9F0253CC-FB4D-421D-A536-373C011B4780}"/>
              </a:ext>
            </a:extLst>
          </p:cNvPr>
          <p:cNvGraphicFramePr>
            <a:graphicFrameLocks/>
          </p:cNvGraphicFramePr>
          <p:nvPr>
            <p:extLst>
              <p:ext uri="{D42A27DB-BD31-4B8C-83A1-F6EECF244321}">
                <p14:modId xmlns:p14="http://schemas.microsoft.com/office/powerpoint/2010/main" val="222779481"/>
              </p:ext>
            </p:extLst>
          </p:nvPr>
        </p:nvGraphicFramePr>
        <p:xfrm>
          <a:off x="6900071" y="3784354"/>
          <a:ext cx="4332825" cy="2243800"/>
        </p:xfrm>
        <a:graphic>
          <a:graphicData uri="http://schemas.openxmlformats.org/drawingml/2006/chart">
            <c:chart xmlns:c="http://schemas.openxmlformats.org/drawingml/2006/chart" xmlns:r="http://schemas.openxmlformats.org/officeDocument/2006/relationships" r:id="rId5"/>
          </a:graphicData>
        </a:graphic>
      </p:graphicFrame>
      <p:cxnSp>
        <p:nvCxnSpPr>
          <p:cNvPr id="24" name="Straight Arrow Connector 23">
            <a:extLst>
              <a:ext uri="{FF2B5EF4-FFF2-40B4-BE49-F238E27FC236}">
                <a16:creationId xmlns:a16="http://schemas.microsoft.com/office/drawing/2014/main" id="{0CE4C907-C440-4E04-B5D2-08721D32FD34}"/>
              </a:ext>
            </a:extLst>
          </p:cNvPr>
          <p:cNvCxnSpPr>
            <a:cxnSpLocks/>
          </p:cNvCxnSpPr>
          <p:nvPr/>
        </p:nvCxnSpPr>
        <p:spPr>
          <a:xfrm flipV="1">
            <a:off x="7030055" y="3875765"/>
            <a:ext cx="0" cy="20443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7C8C288-697E-4559-8FEF-229676999D35}"/>
              </a:ext>
            </a:extLst>
          </p:cNvPr>
          <p:cNvCxnSpPr>
            <a:cxnSpLocks/>
          </p:cNvCxnSpPr>
          <p:nvPr/>
        </p:nvCxnSpPr>
        <p:spPr>
          <a:xfrm>
            <a:off x="7010798" y="5920118"/>
            <a:ext cx="41113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Chart 25" descr="A scatter graph with no labelled axis">
            <a:extLst>
              <a:ext uri="{FF2B5EF4-FFF2-40B4-BE49-F238E27FC236}">
                <a16:creationId xmlns:a16="http://schemas.microsoft.com/office/drawing/2014/main" id="{A675002F-6045-499A-BDBC-EEF00445239A}"/>
              </a:ext>
            </a:extLst>
          </p:cNvPr>
          <p:cNvGraphicFramePr>
            <a:graphicFrameLocks/>
          </p:cNvGraphicFramePr>
          <p:nvPr>
            <p:extLst>
              <p:ext uri="{D42A27DB-BD31-4B8C-83A1-F6EECF244321}">
                <p14:modId xmlns:p14="http://schemas.microsoft.com/office/powerpoint/2010/main" val="2565779979"/>
              </p:ext>
            </p:extLst>
          </p:nvPr>
        </p:nvGraphicFramePr>
        <p:xfrm>
          <a:off x="193252" y="3537134"/>
          <a:ext cx="4332825" cy="2243800"/>
        </p:xfrm>
        <a:graphic>
          <a:graphicData uri="http://schemas.openxmlformats.org/drawingml/2006/chart">
            <c:chart xmlns:c="http://schemas.openxmlformats.org/drawingml/2006/chart" xmlns:r="http://schemas.openxmlformats.org/officeDocument/2006/relationships" r:id="rId6"/>
          </a:graphicData>
        </a:graphic>
      </p:graphicFrame>
      <p:cxnSp>
        <p:nvCxnSpPr>
          <p:cNvPr id="20" name="Straight Arrow Connector 19">
            <a:extLst>
              <a:ext uri="{FF2B5EF4-FFF2-40B4-BE49-F238E27FC236}">
                <a16:creationId xmlns:a16="http://schemas.microsoft.com/office/drawing/2014/main" id="{1D881708-6CE4-4AE8-8C8F-E64C46AD4097}"/>
              </a:ext>
            </a:extLst>
          </p:cNvPr>
          <p:cNvCxnSpPr>
            <a:cxnSpLocks/>
          </p:cNvCxnSpPr>
          <p:nvPr/>
        </p:nvCxnSpPr>
        <p:spPr>
          <a:xfrm flipV="1">
            <a:off x="323237" y="3636857"/>
            <a:ext cx="0" cy="20443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1E15362-FE33-451B-BBC8-A327D1E6B699}"/>
              </a:ext>
            </a:extLst>
          </p:cNvPr>
          <p:cNvCxnSpPr>
            <a:cxnSpLocks/>
          </p:cNvCxnSpPr>
          <p:nvPr/>
        </p:nvCxnSpPr>
        <p:spPr>
          <a:xfrm>
            <a:off x="303980" y="5681210"/>
            <a:ext cx="41113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5EDC439-927D-46BE-A05B-9D6E60B7D9B5}"/>
              </a:ext>
            </a:extLst>
          </p:cNvPr>
          <p:cNvSpPr txBox="1"/>
          <p:nvPr/>
        </p:nvSpPr>
        <p:spPr>
          <a:xfrm>
            <a:off x="4737754" y="1609493"/>
            <a:ext cx="2006329" cy="584775"/>
          </a:xfrm>
          <a:prstGeom prst="rect">
            <a:avLst/>
          </a:prstGeom>
          <a:solidFill>
            <a:schemeClr val="bg1"/>
          </a:solidFill>
          <a:ln>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Age of staff vs Salary</a:t>
            </a:r>
          </a:p>
        </p:txBody>
      </p:sp>
      <p:sp>
        <p:nvSpPr>
          <p:cNvPr id="32" name="TextBox 31">
            <a:extLst>
              <a:ext uri="{FF2B5EF4-FFF2-40B4-BE49-F238E27FC236}">
                <a16:creationId xmlns:a16="http://schemas.microsoft.com/office/drawing/2014/main" id="{B5350E4B-5CEF-43C1-9C34-57CE6C6C3C78}"/>
              </a:ext>
            </a:extLst>
          </p:cNvPr>
          <p:cNvSpPr txBox="1"/>
          <p:nvPr/>
        </p:nvSpPr>
        <p:spPr>
          <a:xfrm>
            <a:off x="4627738" y="2213862"/>
            <a:ext cx="2216417" cy="584775"/>
          </a:xfrm>
          <a:prstGeom prst="rect">
            <a:avLst/>
          </a:prstGeom>
          <a:solidFill>
            <a:schemeClr val="bg1"/>
          </a:solidFill>
          <a:ln>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Weekly hours vs Weekly Pay</a:t>
            </a:r>
          </a:p>
        </p:txBody>
      </p:sp>
      <p:sp>
        <p:nvSpPr>
          <p:cNvPr id="33" name="TextBox 32">
            <a:extLst>
              <a:ext uri="{FF2B5EF4-FFF2-40B4-BE49-F238E27FC236}">
                <a16:creationId xmlns:a16="http://schemas.microsoft.com/office/drawing/2014/main" id="{F7B9159C-309C-4230-8412-E525811ACE6B}"/>
              </a:ext>
            </a:extLst>
          </p:cNvPr>
          <p:cNvSpPr txBox="1"/>
          <p:nvPr/>
        </p:nvSpPr>
        <p:spPr>
          <a:xfrm>
            <a:off x="4589463" y="4243534"/>
            <a:ext cx="2292969" cy="830997"/>
          </a:xfrm>
          <a:prstGeom prst="rect">
            <a:avLst/>
          </a:prstGeom>
          <a:solidFill>
            <a:schemeClr val="bg1"/>
          </a:solidFill>
          <a:ln>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Storage space on laptop vs length of service</a:t>
            </a:r>
          </a:p>
        </p:txBody>
      </p:sp>
      <p:sp>
        <p:nvSpPr>
          <p:cNvPr id="34" name="TextBox 33">
            <a:extLst>
              <a:ext uri="{FF2B5EF4-FFF2-40B4-BE49-F238E27FC236}">
                <a16:creationId xmlns:a16="http://schemas.microsoft.com/office/drawing/2014/main" id="{6173E14A-9BDE-4782-AB03-F41DC7521339}"/>
              </a:ext>
            </a:extLst>
          </p:cNvPr>
          <p:cNvSpPr txBox="1"/>
          <p:nvPr/>
        </p:nvSpPr>
        <p:spPr>
          <a:xfrm>
            <a:off x="4622759" y="3403325"/>
            <a:ext cx="2277312" cy="830997"/>
          </a:xfrm>
          <a:prstGeom prst="rect">
            <a:avLst/>
          </a:prstGeom>
          <a:solidFill>
            <a:schemeClr val="bg1"/>
          </a:solidFill>
          <a:ln>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Salary vs Number of Packed lunches brought in</a:t>
            </a:r>
          </a:p>
        </p:txBody>
      </p:sp>
      <p:sp>
        <p:nvSpPr>
          <p:cNvPr id="35" name="TextBox 34">
            <a:extLst>
              <a:ext uri="{FF2B5EF4-FFF2-40B4-BE49-F238E27FC236}">
                <a16:creationId xmlns:a16="http://schemas.microsoft.com/office/drawing/2014/main" id="{E99C3E32-DCDD-485B-9A07-8C4B219222D0}"/>
              </a:ext>
            </a:extLst>
          </p:cNvPr>
          <p:cNvSpPr txBox="1"/>
          <p:nvPr/>
        </p:nvSpPr>
        <p:spPr>
          <a:xfrm>
            <a:off x="4657822" y="2829753"/>
            <a:ext cx="2166195" cy="584775"/>
          </a:xfrm>
          <a:prstGeom prst="rect">
            <a:avLst/>
          </a:prstGeom>
          <a:solidFill>
            <a:schemeClr val="bg1"/>
          </a:solidFill>
          <a:ln>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Basic Salary vs overtime worked</a:t>
            </a:r>
          </a:p>
        </p:txBody>
      </p:sp>
      <p:grpSp>
        <p:nvGrpSpPr>
          <p:cNvPr id="29" name="Group 28" descr="Worksheet available icon">
            <a:extLst>
              <a:ext uri="{FF2B5EF4-FFF2-40B4-BE49-F238E27FC236}">
                <a16:creationId xmlns:a16="http://schemas.microsoft.com/office/drawing/2014/main" id="{65CEE31D-F8B5-489D-A795-E3279BFB601A}"/>
              </a:ext>
            </a:extLst>
          </p:cNvPr>
          <p:cNvGrpSpPr/>
          <p:nvPr/>
        </p:nvGrpSpPr>
        <p:grpSpPr>
          <a:xfrm>
            <a:off x="10156670" y="2276"/>
            <a:ext cx="1921354" cy="729599"/>
            <a:chOff x="9495880" y="211521"/>
            <a:chExt cx="2102383" cy="753403"/>
          </a:xfrm>
        </p:grpSpPr>
        <p:pic>
          <p:nvPicPr>
            <p:cNvPr id="30" name="Graphic 6" descr="Document">
              <a:extLst>
                <a:ext uri="{FF2B5EF4-FFF2-40B4-BE49-F238E27FC236}">
                  <a16:creationId xmlns:a16="http://schemas.microsoft.com/office/drawing/2014/main" id="{6528561B-33E1-4D41-9D86-657722463F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44860" y="211521"/>
              <a:ext cx="753403" cy="753403"/>
            </a:xfrm>
            <a:prstGeom prst="rect">
              <a:avLst/>
            </a:prstGeom>
          </p:spPr>
        </p:pic>
        <p:sp>
          <p:nvSpPr>
            <p:cNvPr id="31" name="TextBox 30">
              <a:extLst>
                <a:ext uri="{FF2B5EF4-FFF2-40B4-BE49-F238E27FC236}">
                  <a16:creationId xmlns:a16="http://schemas.microsoft.com/office/drawing/2014/main" id="{6E7F127C-5922-46C1-B4E8-1A1E29C2C4F9}"/>
                </a:ext>
              </a:extLst>
            </p:cNvPr>
            <p:cNvSpPr txBox="1"/>
            <p:nvPr/>
          </p:nvSpPr>
          <p:spPr>
            <a:xfrm>
              <a:off x="9495880" y="228785"/>
              <a:ext cx="2090067" cy="736139"/>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pSp>
        <p:nvGrpSpPr>
          <p:cNvPr id="8" name="Group 7">
            <a:extLst>
              <a:ext uri="{FF2B5EF4-FFF2-40B4-BE49-F238E27FC236}">
                <a16:creationId xmlns:a16="http://schemas.microsoft.com/office/drawing/2014/main" id="{E3D94129-CB79-7F63-5336-11DB085C27D1}"/>
              </a:ext>
            </a:extLst>
          </p:cNvPr>
          <p:cNvGrpSpPr/>
          <p:nvPr/>
        </p:nvGrpSpPr>
        <p:grpSpPr>
          <a:xfrm>
            <a:off x="-7728" y="-7514"/>
            <a:ext cx="2091590" cy="1923564"/>
            <a:chOff x="-27606" y="-17453"/>
            <a:chExt cx="2091590" cy="1923564"/>
          </a:xfrm>
        </p:grpSpPr>
        <p:sp>
          <p:nvSpPr>
            <p:cNvPr id="9" name="Isosceles Triangle 8">
              <a:extLst>
                <a:ext uri="{FF2B5EF4-FFF2-40B4-BE49-F238E27FC236}">
                  <a16:creationId xmlns:a16="http://schemas.microsoft.com/office/drawing/2014/main" id="{8C6224BB-E616-6B5A-A547-C42AE85D8303}"/>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DF4C98D-8DD0-BACA-CA1F-E55BC2D47253}"/>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spTree>
    <p:extLst>
      <p:ext uri="{BB962C8B-B14F-4D97-AF65-F5344CB8AC3E}">
        <p14:creationId xmlns:p14="http://schemas.microsoft.com/office/powerpoint/2010/main" val="137146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048006" y="80479"/>
            <a:ext cx="11166475" cy="1017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1" dirty="0">
                <a:solidFill>
                  <a:schemeClr val="accent1"/>
                </a:solidFill>
                <a:latin typeface="Arial" panose="020B0604020202020204" pitchFamily="34" charset="0"/>
                <a:cs typeface="Arial" panose="020B0604020202020204" pitchFamily="34" charset="0"/>
              </a:rPr>
              <a:t>Can a scatter graph be used to make predictions? </a:t>
            </a:r>
            <a:endParaRPr kumimoji="0" lang="en-US" sz="32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7" name="TextBox 6">
            <a:extLst>
              <a:ext uri="{FF2B5EF4-FFF2-40B4-BE49-F238E27FC236}">
                <a16:creationId xmlns:a16="http://schemas.microsoft.com/office/drawing/2014/main" id="{CF27852E-136F-9E7E-6259-427087D01BBE}"/>
              </a:ext>
            </a:extLst>
          </p:cNvPr>
          <p:cNvSpPr txBox="1"/>
          <p:nvPr/>
        </p:nvSpPr>
        <p:spPr>
          <a:xfrm>
            <a:off x="1048121" y="5428029"/>
            <a:ext cx="10328276" cy="769441"/>
          </a:xfrm>
          <a:prstGeom prst="rect">
            <a:avLst/>
          </a:prstGeom>
          <a:noFill/>
        </p:spPr>
        <p:txBody>
          <a:bodyPr wrap="square">
            <a:spAutoFit/>
          </a:bodyPr>
          <a:lstStyle/>
          <a:p>
            <a:r>
              <a:rPr lang="en-GB" sz="2200" dirty="0">
                <a:solidFill>
                  <a:schemeClr val="accent1"/>
                </a:solidFill>
                <a:effectLst/>
                <a:latin typeface="Arial" panose="020B0604020202020204" pitchFamily="34" charset="0"/>
                <a:ea typeface="Calibri" panose="020F0502020204030204" pitchFamily="34" charset="0"/>
              </a:rPr>
              <a:t>Charlie thinks the graph can be used to predict that someone who has 20 years education and has an advanced degree earns over £100k. Is he correct?</a:t>
            </a:r>
          </a:p>
        </p:txBody>
      </p:sp>
      <p:grpSp>
        <p:nvGrpSpPr>
          <p:cNvPr id="9" name="Group 8">
            <a:extLst>
              <a:ext uri="{FF2B5EF4-FFF2-40B4-BE49-F238E27FC236}">
                <a16:creationId xmlns:a16="http://schemas.microsoft.com/office/drawing/2014/main" id="{11A619CA-C875-FA0A-7C44-11F3B7836B37}"/>
              </a:ext>
            </a:extLst>
          </p:cNvPr>
          <p:cNvGrpSpPr/>
          <p:nvPr/>
        </p:nvGrpSpPr>
        <p:grpSpPr>
          <a:xfrm>
            <a:off x="-49533" y="-7514"/>
            <a:ext cx="2143334" cy="1923564"/>
            <a:chOff x="-79350" y="-17453"/>
            <a:chExt cx="2143334" cy="1923564"/>
          </a:xfrm>
        </p:grpSpPr>
        <p:sp>
          <p:nvSpPr>
            <p:cNvPr id="10" name="Isosceles Triangle 9">
              <a:extLst>
                <a:ext uri="{FF2B5EF4-FFF2-40B4-BE49-F238E27FC236}">
                  <a16:creationId xmlns:a16="http://schemas.microsoft.com/office/drawing/2014/main" id="{5A9B04DD-E3B2-93EA-8AE4-A506F743C45A}"/>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1" name="TextBox 10">
              <a:extLst>
                <a:ext uri="{FF2B5EF4-FFF2-40B4-BE49-F238E27FC236}">
                  <a16:creationId xmlns:a16="http://schemas.microsoft.com/office/drawing/2014/main" id="{1B8BF4F2-4622-DD95-549E-FE9264E4A3F5}"/>
                </a:ext>
              </a:extLst>
            </p:cNvPr>
            <p:cNvSpPr txBox="1"/>
            <p:nvPr/>
          </p:nvSpPr>
          <p:spPr>
            <a:xfrm>
              <a:off x="-79350" y="109127"/>
              <a:ext cx="17302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sp>
        <p:nvSpPr>
          <p:cNvPr id="15" name="Speech Bubble: Oval 14">
            <a:extLst>
              <a:ext uri="{FF2B5EF4-FFF2-40B4-BE49-F238E27FC236}">
                <a16:creationId xmlns:a16="http://schemas.microsoft.com/office/drawing/2014/main" id="{4AD91730-105F-30A9-69D7-FB10CA06EF2F}"/>
              </a:ext>
            </a:extLst>
          </p:cNvPr>
          <p:cNvSpPr/>
          <p:nvPr/>
        </p:nvSpPr>
        <p:spPr>
          <a:xfrm flipH="1">
            <a:off x="8681522" y="1309264"/>
            <a:ext cx="3088288" cy="1938282"/>
          </a:xfrm>
          <a:prstGeom prst="wedgeEllipseCallout">
            <a:avLst>
              <a:gd name="adj1" fmla="val -19460"/>
              <a:gd name="adj2" fmla="val 70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If I study for 20 years I could earn more than £100,000? </a:t>
            </a:r>
          </a:p>
        </p:txBody>
      </p:sp>
      <p:pic>
        <p:nvPicPr>
          <p:cNvPr id="2050" name="Google Shape;103;p2">
            <a:extLst>
              <a:ext uri="{FF2B5EF4-FFF2-40B4-BE49-F238E27FC236}">
                <a16:creationId xmlns:a16="http://schemas.microsoft.com/office/drawing/2014/main" id="{62067939-9761-B372-154B-9EF256D8DFE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10737177" y="3534509"/>
            <a:ext cx="890385" cy="193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descr="A scatter plot graph. &#10;&#10;The horizontal X axis shows the number of years in education, ranging from 11 to 19.&#10;&#10;The vertical Y axis shows the annual salary ranging from 0 to 100000">
            <a:extLst>
              <a:ext uri="{FF2B5EF4-FFF2-40B4-BE49-F238E27FC236}">
                <a16:creationId xmlns:a16="http://schemas.microsoft.com/office/drawing/2014/main" id="{ED77336D-F1E2-EA02-B88F-07DA2F918AB6}"/>
              </a:ext>
            </a:extLst>
          </p:cNvPr>
          <p:cNvGrpSpPr/>
          <p:nvPr/>
        </p:nvGrpSpPr>
        <p:grpSpPr>
          <a:xfrm>
            <a:off x="815603" y="1294009"/>
            <a:ext cx="7959977" cy="4313757"/>
            <a:chOff x="815603" y="1294009"/>
            <a:chExt cx="7959977" cy="4313757"/>
          </a:xfrm>
        </p:grpSpPr>
        <p:graphicFrame>
          <p:nvGraphicFramePr>
            <p:cNvPr id="12" name="Chart 11">
              <a:extLst>
                <a:ext uri="{FF2B5EF4-FFF2-40B4-BE49-F238E27FC236}">
                  <a16:creationId xmlns:a16="http://schemas.microsoft.com/office/drawing/2014/main" id="{402C2CA9-889C-CFCB-A5CF-683A54CF816D}"/>
                </a:ext>
              </a:extLst>
            </p:cNvPr>
            <p:cNvGraphicFramePr>
              <a:graphicFrameLocks/>
            </p:cNvGraphicFramePr>
            <p:nvPr>
              <p:extLst>
                <p:ext uri="{D42A27DB-BD31-4B8C-83A1-F6EECF244321}">
                  <p14:modId xmlns:p14="http://schemas.microsoft.com/office/powerpoint/2010/main" val="830734390"/>
                </p:ext>
              </p:extLst>
            </p:nvPr>
          </p:nvGraphicFramePr>
          <p:xfrm>
            <a:off x="815603" y="1294009"/>
            <a:ext cx="7959977" cy="4313757"/>
          </p:xfrm>
          <a:graphic>
            <a:graphicData uri="http://schemas.openxmlformats.org/drawingml/2006/chart">
              <c:chart xmlns:c="http://schemas.openxmlformats.org/drawingml/2006/chart" xmlns:r="http://schemas.openxmlformats.org/officeDocument/2006/relationships" r:id="rId4"/>
            </a:graphicData>
          </a:graphic>
        </p:graphicFrame>
        <p:cxnSp>
          <p:nvCxnSpPr>
            <p:cNvPr id="23" name="Straight Connector 22">
              <a:extLst>
                <a:ext uri="{FF2B5EF4-FFF2-40B4-BE49-F238E27FC236}">
                  <a16:creationId xmlns:a16="http://schemas.microsoft.com/office/drawing/2014/main" id="{6CC11BEF-2677-3F97-6D15-0156622B1B37}"/>
                </a:ext>
              </a:extLst>
            </p:cNvPr>
            <p:cNvCxnSpPr>
              <a:cxnSpLocks/>
            </p:cNvCxnSpPr>
            <p:nvPr/>
          </p:nvCxnSpPr>
          <p:spPr>
            <a:xfrm flipV="1">
              <a:off x="2980944" y="2670048"/>
              <a:ext cx="4882896" cy="2176272"/>
            </a:xfrm>
            <a:prstGeom prst="line">
              <a:avLst/>
            </a:prstGeom>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87491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025525" y="71438"/>
            <a:ext cx="11166475" cy="1017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1" dirty="0">
                <a:solidFill>
                  <a:schemeClr val="accent1"/>
                </a:solidFill>
                <a:latin typeface="Arial" panose="020B0604020202020204" pitchFamily="34" charset="0"/>
                <a:cs typeface="Arial" panose="020B0604020202020204" pitchFamily="34" charset="0"/>
              </a:rPr>
              <a:t>Can a scatter graph be used to make predictions? </a:t>
            </a:r>
            <a:endParaRPr kumimoji="0" lang="en-US" sz="32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7" name="TextBox 6">
            <a:extLst>
              <a:ext uri="{FF2B5EF4-FFF2-40B4-BE49-F238E27FC236}">
                <a16:creationId xmlns:a16="http://schemas.microsoft.com/office/drawing/2014/main" id="{CF27852E-136F-9E7E-6259-427087D01BBE}"/>
              </a:ext>
            </a:extLst>
          </p:cNvPr>
          <p:cNvSpPr txBox="1"/>
          <p:nvPr/>
        </p:nvSpPr>
        <p:spPr>
          <a:xfrm>
            <a:off x="758536" y="5495576"/>
            <a:ext cx="11166764" cy="1291636"/>
          </a:xfrm>
          <a:prstGeom prst="rect">
            <a:avLst/>
          </a:prstGeom>
          <a:noFill/>
        </p:spPr>
        <p:txBody>
          <a:bodyPr wrap="square">
            <a:spAutoFit/>
          </a:bodyPr>
          <a:lstStyle/>
          <a:p>
            <a:pPr>
              <a:lnSpc>
                <a:spcPct val="115000"/>
              </a:lnSpc>
              <a:spcBef>
                <a:spcPts val="400"/>
              </a:spcBef>
              <a:spcAft>
                <a:spcPts val="400"/>
              </a:spcAft>
            </a:pPr>
            <a:r>
              <a:rPr lang="en-GB" sz="22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Sam thinks this graph predicts that someone who leaves school in Year 9 with 10 years of education would be unemployed and not earn any </a:t>
            </a:r>
            <a:r>
              <a:rPr lang="en-GB" sz="2200" dirty="0">
                <a:solidFill>
                  <a:schemeClr val="accent1"/>
                </a:solidFill>
                <a:latin typeface="Arial" panose="020B0604020202020204" pitchFamily="34" charset="0"/>
                <a:ea typeface="Calibri" panose="020F0502020204030204" pitchFamily="34" charset="0"/>
                <a:cs typeface="Arial" panose="020B0604020202020204" pitchFamily="34" charset="0"/>
              </a:rPr>
              <a:t>money. Is she correct ?</a:t>
            </a:r>
            <a:endParaRPr lang="en-GB" sz="2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r>
              <a:rPr lang="en-GB" sz="2400" dirty="0">
                <a:solidFill>
                  <a:schemeClr val="accent1"/>
                </a:solidFill>
                <a:effectLst/>
                <a:latin typeface="Arial" panose="020B0604020202020204" pitchFamily="34" charset="0"/>
                <a:ea typeface="Calibri" panose="020F0502020204030204" pitchFamily="34" charset="0"/>
              </a:rPr>
              <a:t> </a:t>
            </a:r>
          </a:p>
        </p:txBody>
      </p:sp>
      <p:sp>
        <p:nvSpPr>
          <p:cNvPr id="13" name="Speech Bubble: Oval 12">
            <a:extLst>
              <a:ext uri="{FF2B5EF4-FFF2-40B4-BE49-F238E27FC236}">
                <a16:creationId xmlns:a16="http://schemas.microsoft.com/office/drawing/2014/main" id="{6401F5EA-BA86-B8EA-D7F1-686B547594D8}"/>
              </a:ext>
            </a:extLst>
          </p:cNvPr>
          <p:cNvSpPr/>
          <p:nvPr/>
        </p:nvSpPr>
        <p:spPr>
          <a:xfrm flipH="1">
            <a:off x="8610598" y="1120237"/>
            <a:ext cx="3314701" cy="2418491"/>
          </a:xfrm>
          <a:prstGeom prst="wedgeEllipseCallout">
            <a:avLst>
              <a:gd name="adj1" fmla="val -19931"/>
              <a:gd name="adj2" fmla="val 59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If I leave school with 10 years of education I will be unemployed and won’t earn any money.</a:t>
            </a:r>
          </a:p>
        </p:txBody>
      </p:sp>
      <p:grpSp>
        <p:nvGrpSpPr>
          <p:cNvPr id="15" name="Group 14">
            <a:extLst>
              <a:ext uri="{FF2B5EF4-FFF2-40B4-BE49-F238E27FC236}">
                <a16:creationId xmlns:a16="http://schemas.microsoft.com/office/drawing/2014/main" id="{934AC03D-CBD8-6B16-3F58-14A8D7ED704B}"/>
              </a:ext>
            </a:extLst>
          </p:cNvPr>
          <p:cNvGrpSpPr/>
          <p:nvPr/>
        </p:nvGrpSpPr>
        <p:grpSpPr>
          <a:xfrm>
            <a:off x="-49533" y="-7514"/>
            <a:ext cx="2143334" cy="1923564"/>
            <a:chOff x="-79350" y="-17453"/>
            <a:chExt cx="2143334" cy="1923564"/>
          </a:xfrm>
        </p:grpSpPr>
        <p:sp>
          <p:nvSpPr>
            <p:cNvPr id="16" name="Isosceles Triangle 15">
              <a:extLst>
                <a:ext uri="{FF2B5EF4-FFF2-40B4-BE49-F238E27FC236}">
                  <a16:creationId xmlns:a16="http://schemas.microsoft.com/office/drawing/2014/main" id="{7FAD13BC-1D13-C829-A612-46B1C60ED7FD}"/>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7" name="TextBox 16">
              <a:extLst>
                <a:ext uri="{FF2B5EF4-FFF2-40B4-BE49-F238E27FC236}">
                  <a16:creationId xmlns:a16="http://schemas.microsoft.com/office/drawing/2014/main" id="{27384351-0E0F-453F-A7A1-F34450296879}"/>
                </a:ext>
              </a:extLst>
            </p:cNvPr>
            <p:cNvSpPr txBox="1"/>
            <p:nvPr/>
          </p:nvSpPr>
          <p:spPr>
            <a:xfrm>
              <a:off x="-79350" y="109127"/>
              <a:ext cx="17302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pic>
        <p:nvPicPr>
          <p:cNvPr id="1026" name="Google Shape;103;p2">
            <a:extLst>
              <a:ext uri="{FF2B5EF4-FFF2-40B4-BE49-F238E27FC236}">
                <a16:creationId xmlns:a16="http://schemas.microsoft.com/office/drawing/2014/main" id="{6B8282A6-36AE-EFC3-1D69-558FDAA8CFF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10580503" y="3774332"/>
            <a:ext cx="790684" cy="172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descr="A scatter plot graph. &#10;&#10;The horizontal X axis shows the number of years in education, ranging from 11 to 19.&#10;&#10;The vertical Y axis shows the annual salary ranging from 0 to 100000">
            <a:extLst>
              <a:ext uri="{FF2B5EF4-FFF2-40B4-BE49-F238E27FC236}">
                <a16:creationId xmlns:a16="http://schemas.microsoft.com/office/drawing/2014/main" id="{3CD4FE23-58D2-41DF-EF66-620AE0702DFB}"/>
              </a:ext>
            </a:extLst>
          </p:cNvPr>
          <p:cNvGrpSpPr/>
          <p:nvPr/>
        </p:nvGrpSpPr>
        <p:grpSpPr>
          <a:xfrm>
            <a:off x="815603" y="1294009"/>
            <a:ext cx="7959977" cy="4313757"/>
            <a:chOff x="815603" y="1294009"/>
            <a:chExt cx="7959977" cy="4313757"/>
          </a:xfrm>
        </p:grpSpPr>
        <p:graphicFrame>
          <p:nvGraphicFramePr>
            <p:cNvPr id="6" name="Chart 5">
              <a:extLst>
                <a:ext uri="{FF2B5EF4-FFF2-40B4-BE49-F238E27FC236}">
                  <a16:creationId xmlns:a16="http://schemas.microsoft.com/office/drawing/2014/main" id="{27D07433-791E-014F-CF82-B058B726DAFC}"/>
                </a:ext>
              </a:extLst>
            </p:cNvPr>
            <p:cNvGraphicFramePr>
              <a:graphicFrameLocks/>
            </p:cNvGraphicFramePr>
            <p:nvPr>
              <p:extLst>
                <p:ext uri="{D42A27DB-BD31-4B8C-83A1-F6EECF244321}">
                  <p14:modId xmlns:p14="http://schemas.microsoft.com/office/powerpoint/2010/main" val="3769742671"/>
                </p:ext>
              </p:extLst>
            </p:nvPr>
          </p:nvGraphicFramePr>
          <p:xfrm>
            <a:off x="815603" y="1294009"/>
            <a:ext cx="7959977" cy="4313757"/>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a:extLst>
                <a:ext uri="{FF2B5EF4-FFF2-40B4-BE49-F238E27FC236}">
                  <a16:creationId xmlns:a16="http://schemas.microsoft.com/office/drawing/2014/main" id="{1112CAB3-36A3-65E4-3147-F1282D5C1C92}"/>
                </a:ext>
              </a:extLst>
            </p:cNvPr>
            <p:cNvCxnSpPr>
              <a:cxnSpLocks/>
            </p:cNvCxnSpPr>
            <p:nvPr/>
          </p:nvCxnSpPr>
          <p:spPr>
            <a:xfrm flipV="1">
              <a:off x="2980944" y="2670048"/>
              <a:ext cx="4882896" cy="2176272"/>
            </a:xfrm>
            <a:prstGeom prst="line">
              <a:avLst/>
            </a:prstGeom>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95729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A87D17-DC5F-44DB-BC24-6B8FF43AA444}"/>
              </a:ext>
            </a:extLst>
          </p:cNvPr>
          <p:cNvSpPr>
            <a:spLocks noGrp="1"/>
          </p:cNvSpPr>
          <p:nvPr>
            <p:ph type="sldNum" sz="quarter" idx="12"/>
          </p:nvPr>
        </p:nvSpPr>
        <p:spPr/>
        <p:txBody>
          <a:bodyPr/>
          <a:lstStyle/>
          <a:p>
            <a:fld id="{892959B6-490E-A144-8C7C-88267F972F69}" type="slidenum">
              <a:rPr lang="en-US" smtClean="0"/>
              <a:pPr/>
              <a:t>14</a:t>
            </a:fld>
            <a:endParaRPr lang="en-US" dirty="0"/>
          </a:p>
        </p:txBody>
      </p:sp>
      <p:sp>
        <p:nvSpPr>
          <p:cNvPr id="3" name="TextBox 2">
            <a:extLst>
              <a:ext uri="{FF2B5EF4-FFF2-40B4-BE49-F238E27FC236}">
                <a16:creationId xmlns:a16="http://schemas.microsoft.com/office/drawing/2014/main" id="{A5833651-831A-8684-F9EE-7B9767995CD8}"/>
              </a:ext>
            </a:extLst>
          </p:cNvPr>
          <p:cNvSpPr txBox="1"/>
          <p:nvPr/>
        </p:nvSpPr>
        <p:spPr>
          <a:xfrm flipH="1">
            <a:off x="570154" y="279960"/>
            <a:ext cx="6068210" cy="646331"/>
          </a:xfrm>
          <a:prstGeom prst="rect">
            <a:avLst/>
          </a:prstGeom>
          <a:noFill/>
        </p:spPr>
        <p:txBody>
          <a:bodyPr wrap="square" rtlCol="0">
            <a:spAutoFit/>
          </a:bodyPr>
          <a:lstStyle/>
          <a:p>
            <a:r>
              <a:rPr lang="en-GB" sz="3600" b="1" dirty="0">
                <a:solidFill>
                  <a:srgbClr val="4472C4"/>
                </a:solidFill>
                <a:latin typeface="Arial" panose="020B0604020202020204" pitchFamily="34" charset="0"/>
                <a:cs typeface="Arial" panose="020B0604020202020204" pitchFamily="34" charset="0"/>
              </a:rPr>
              <a:t>At the seaside</a:t>
            </a:r>
          </a:p>
        </p:txBody>
      </p:sp>
      <p:sp>
        <p:nvSpPr>
          <p:cNvPr id="4" name="TextBox 3">
            <a:extLst>
              <a:ext uri="{FF2B5EF4-FFF2-40B4-BE49-F238E27FC236}">
                <a16:creationId xmlns:a16="http://schemas.microsoft.com/office/drawing/2014/main" id="{A635E1DD-0EF6-01BF-D439-ABB8E8A36157}"/>
              </a:ext>
            </a:extLst>
          </p:cNvPr>
          <p:cNvSpPr txBox="1"/>
          <p:nvPr/>
        </p:nvSpPr>
        <p:spPr>
          <a:xfrm flipH="1">
            <a:off x="8135074" y="2551837"/>
            <a:ext cx="3242520" cy="1754326"/>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Think about a day out at the seaside. </a:t>
            </a:r>
          </a:p>
        </p:txBody>
      </p:sp>
      <p:pic>
        <p:nvPicPr>
          <p:cNvPr id="8" name="Picture 7" descr="A photograph of a sandy beach.">
            <a:extLst>
              <a:ext uri="{FF2B5EF4-FFF2-40B4-BE49-F238E27FC236}">
                <a16:creationId xmlns:a16="http://schemas.microsoft.com/office/drawing/2014/main" id="{3015E1A0-B7AD-EE9B-4626-504ED952B1D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4406" y="1345941"/>
            <a:ext cx="6976966" cy="4651310"/>
          </a:xfrm>
          <a:prstGeom prst="rect">
            <a:avLst/>
          </a:prstGeom>
        </p:spPr>
      </p:pic>
    </p:spTree>
    <p:extLst>
      <p:ext uri="{BB962C8B-B14F-4D97-AF65-F5344CB8AC3E}">
        <p14:creationId xmlns:p14="http://schemas.microsoft.com/office/powerpoint/2010/main" val="2611699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8D9BBE-10DD-5E81-FAAC-1630C3EFB9FB}"/>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3" name="TextBox 2">
            <a:extLst>
              <a:ext uri="{FF2B5EF4-FFF2-40B4-BE49-F238E27FC236}">
                <a16:creationId xmlns:a16="http://schemas.microsoft.com/office/drawing/2014/main" id="{A81008DF-2A8E-C7CC-B6F3-134263861A3F}"/>
              </a:ext>
            </a:extLst>
          </p:cNvPr>
          <p:cNvSpPr txBox="1"/>
          <p:nvPr/>
        </p:nvSpPr>
        <p:spPr>
          <a:xfrm flipH="1">
            <a:off x="2093801" y="212141"/>
            <a:ext cx="6068210" cy="646331"/>
          </a:xfrm>
          <a:prstGeom prst="rect">
            <a:avLst/>
          </a:prstGeom>
          <a:noFill/>
        </p:spPr>
        <p:txBody>
          <a:bodyPr wrap="square" rtlCol="0">
            <a:spAutoFit/>
          </a:bodyPr>
          <a:lstStyle/>
          <a:p>
            <a:r>
              <a:rPr lang="en-GB" sz="3600" b="1" dirty="0">
                <a:solidFill>
                  <a:srgbClr val="4472C4"/>
                </a:solidFill>
                <a:latin typeface="Arial" panose="020B0604020202020204" pitchFamily="34" charset="0"/>
                <a:cs typeface="Arial" panose="020B0604020202020204" pitchFamily="34" charset="0"/>
              </a:rPr>
              <a:t>Correlation and causation</a:t>
            </a:r>
          </a:p>
        </p:txBody>
      </p:sp>
      <p:graphicFrame>
        <p:nvGraphicFramePr>
          <p:cNvPr id="6" name="Table 5">
            <a:extLst>
              <a:ext uri="{FF2B5EF4-FFF2-40B4-BE49-F238E27FC236}">
                <a16:creationId xmlns:a16="http://schemas.microsoft.com/office/drawing/2014/main" id="{55F920D5-BFFC-71D5-E5A6-D7D41A88E3B0}"/>
              </a:ext>
            </a:extLst>
          </p:cNvPr>
          <p:cNvGraphicFramePr>
            <a:graphicFrameLocks noGrp="1"/>
          </p:cNvGraphicFramePr>
          <p:nvPr>
            <p:extLst>
              <p:ext uri="{D42A27DB-BD31-4B8C-83A1-F6EECF244321}">
                <p14:modId xmlns:p14="http://schemas.microsoft.com/office/powerpoint/2010/main" val="2313051173"/>
              </p:ext>
            </p:extLst>
          </p:nvPr>
        </p:nvGraphicFramePr>
        <p:xfrm>
          <a:off x="993912" y="1416407"/>
          <a:ext cx="10634876" cy="4597145"/>
        </p:xfrm>
        <a:graphic>
          <a:graphicData uri="http://schemas.openxmlformats.org/drawingml/2006/table">
            <a:tbl>
              <a:tblPr>
                <a:tableStyleId>{5C22544A-7EE6-4342-B048-85BDC9FD1C3A}</a:tableStyleId>
              </a:tblPr>
              <a:tblGrid>
                <a:gridCol w="1514726">
                  <a:extLst>
                    <a:ext uri="{9D8B030D-6E8A-4147-A177-3AD203B41FA5}">
                      <a16:colId xmlns:a16="http://schemas.microsoft.com/office/drawing/2014/main" val="49802800"/>
                    </a:ext>
                  </a:extLst>
                </a:gridCol>
                <a:gridCol w="608010">
                  <a:extLst>
                    <a:ext uri="{9D8B030D-6E8A-4147-A177-3AD203B41FA5}">
                      <a16:colId xmlns:a16="http://schemas.microsoft.com/office/drawing/2014/main" val="2560416201"/>
                    </a:ext>
                  </a:extLst>
                </a:gridCol>
                <a:gridCol w="608010">
                  <a:extLst>
                    <a:ext uri="{9D8B030D-6E8A-4147-A177-3AD203B41FA5}">
                      <a16:colId xmlns:a16="http://schemas.microsoft.com/office/drawing/2014/main" val="862387598"/>
                    </a:ext>
                  </a:extLst>
                </a:gridCol>
                <a:gridCol w="608010">
                  <a:extLst>
                    <a:ext uri="{9D8B030D-6E8A-4147-A177-3AD203B41FA5}">
                      <a16:colId xmlns:a16="http://schemas.microsoft.com/office/drawing/2014/main" val="4241566511"/>
                    </a:ext>
                  </a:extLst>
                </a:gridCol>
                <a:gridCol w="608010">
                  <a:extLst>
                    <a:ext uri="{9D8B030D-6E8A-4147-A177-3AD203B41FA5}">
                      <a16:colId xmlns:a16="http://schemas.microsoft.com/office/drawing/2014/main" val="2425534299"/>
                    </a:ext>
                  </a:extLst>
                </a:gridCol>
                <a:gridCol w="608010">
                  <a:extLst>
                    <a:ext uri="{9D8B030D-6E8A-4147-A177-3AD203B41FA5}">
                      <a16:colId xmlns:a16="http://schemas.microsoft.com/office/drawing/2014/main" val="2836282110"/>
                    </a:ext>
                  </a:extLst>
                </a:gridCol>
                <a:gridCol w="608010">
                  <a:extLst>
                    <a:ext uri="{9D8B030D-6E8A-4147-A177-3AD203B41FA5}">
                      <a16:colId xmlns:a16="http://schemas.microsoft.com/office/drawing/2014/main" val="1217827912"/>
                    </a:ext>
                  </a:extLst>
                </a:gridCol>
                <a:gridCol w="608010">
                  <a:extLst>
                    <a:ext uri="{9D8B030D-6E8A-4147-A177-3AD203B41FA5}">
                      <a16:colId xmlns:a16="http://schemas.microsoft.com/office/drawing/2014/main" val="2757525467"/>
                    </a:ext>
                  </a:extLst>
                </a:gridCol>
                <a:gridCol w="608010">
                  <a:extLst>
                    <a:ext uri="{9D8B030D-6E8A-4147-A177-3AD203B41FA5}">
                      <a16:colId xmlns:a16="http://schemas.microsoft.com/office/drawing/2014/main" val="3698925901"/>
                    </a:ext>
                  </a:extLst>
                </a:gridCol>
                <a:gridCol w="608010">
                  <a:extLst>
                    <a:ext uri="{9D8B030D-6E8A-4147-A177-3AD203B41FA5}">
                      <a16:colId xmlns:a16="http://schemas.microsoft.com/office/drawing/2014/main" val="439731741"/>
                    </a:ext>
                  </a:extLst>
                </a:gridCol>
                <a:gridCol w="608010">
                  <a:extLst>
                    <a:ext uri="{9D8B030D-6E8A-4147-A177-3AD203B41FA5}">
                      <a16:colId xmlns:a16="http://schemas.microsoft.com/office/drawing/2014/main" val="1524269345"/>
                    </a:ext>
                  </a:extLst>
                </a:gridCol>
                <a:gridCol w="608010">
                  <a:extLst>
                    <a:ext uri="{9D8B030D-6E8A-4147-A177-3AD203B41FA5}">
                      <a16:colId xmlns:a16="http://schemas.microsoft.com/office/drawing/2014/main" val="1247260862"/>
                    </a:ext>
                  </a:extLst>
                </a:gridCol>
                <a:gridCol w="608010">
                  <a:extLst>
                    <a:ext uri="{9D8B030D-6E8A-4147-A177-3AD203B41FA5}">
                      <a16:colId xmlns:a16="http://schemas.microsoft.com/office/drawing/2014/main" val="4213572506"/>
                    </a:ext>
                  </a:extLst>
                </a:gridCol>
                <a:gridCol w="608010">
                  <a:extLst>
                    <a:ext uri="{9D8B030D-6E8A-4147-A177-3AD203B41FA5}">
                      <a16:colId xmlns:a16="http://schemas.microsoft.com/office/drawing/2014/main" val="554506096"/>
                    </a:ext>
                  </a:extLst>
                </a:gridCol>
                <a:gridCol w="608010">
                  <a:extLst>
                    <a:ext uri="{9D8B030D-6E8A-4147-A177-3AD203B41FA5}">
                      <a16:colId xmlns:a16="http://schemas.microsoft.com/office/drawing/2014/main" val="843181671"/>
                    </a:ext>
                  </a:extLst>
                </a:gridCol>
                <a:gridCol w="608010">
                  <a:extLst>
                    <a:ext uri="{9D8B030D-6E8A-4147-A177-3AD203B41FA5}">
                      <a16:colId xmlns:a16="http://schemas.microsoft.com/office/drawing/2014/main" val="2976274919"/>
                    </a:ext>
                  </a:extLst>
                </a:gridCol>
              </a:tblGrid>
              <a:tr h="910326">
                <a:tc>
                  <a:txBody>
                    <a:bodyPr/>
                    <a:lstStyle/>
                    <a:p>
                      <a:pPr algn="ctr" fontAlgn="b">
                        <a:spcBef>
                          <a:spcPts val="600"/>
                        </a:spcBef>
                        <a:spcAft>
                          <a:spcPts val="600"/>
                        </a:spcAft>
                      </a:pPr>
                      <a:r>
                        <a:rPr lang="en-GB" sz="2200" u="none" strike="noStrike" dirty="0">
                          <a:effectLst/>
                        </a:rPr>
                        <a:t>temperature</a:t>
                      </a:r>
                      <a:endParaRPr lang="en-GB" sz="22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8</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12</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14</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16</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18</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20</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22</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24</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26</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28</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30</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32</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34</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36</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38</a:t>
                      </a:r>
                      <a:endParaRPr lang="en-GB" sz="1800" b="0" i="0" u="none" strike="noStrike" dirty="0">
                        <a:solidFill>
                          <a:srgbClr val="000000"/>
                        </a:solidFill>
                        <a:effectLst/>
                        <a:latin typeface="Calibri" panose="020F0502020204030204" pitchFamily="34" charset="0"/>
                      </a:endParaRPr>
                    </a:p>
                  </a:txBody>
                  <a:tcPr marL="8717" marR="8717" marT="8717" marB="0" anchor="ctr"/>
                </a:tc>
                <a:extLst>
                  <a:ext uri="{0D108BD9-81ED-4DB2-BD59-A6C34878D82A}">
                    <a16:rowId xmlns:a16="http://schemas.microsoft.com/office/drawing/2014/main" val="997991997"/>
                  </a:ext>
                </a:extLst>
              </a:tr>
              <a:tr h="910326">
                <a:tc>
                  <a:txBody>
                    <a:bodyPr/>
                    <a:lstStyle/>
                    <a:p>
                      <a:pPr algn="ctr" fontAlgn="b">
                        <a:spcBef>
                          <a:spcPts val="600"/>
                        </a:spcBef>
                        <a:spcAft>
                          <a:spcPts val="600"/>
                        </a:spcAft>
                      </a:pPr>
                      <a:r>
                        <a:rPr lang="en-GB" sz="2200" u="none" strike="noStrike" dirty="0">
                          <a:effectLst/>
                        </a:rPr>
                        <a:t>ice cream sales </a:t>
                      </a:r>
                      <a:endParaRPr lang="en-GB" sz="22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5</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13</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17</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28</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25</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35</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35</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45</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56</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50</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50</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60</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58</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70</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75</a:t>
                      </a:r>
                      <a:endParaRPr lang="en-GB" sz="1800" b="0" i="0" u="none" strike="noStrike" dirty="0">
                        <a:solidFill>
                          <a:srgbClr val="000000"/>
                        </a:solidFill>
                        <a:effectLst/>
                        <a:latin typeface="Calibri" panose="020F0502020204030204" pitchFamily="34" charset="0"/>
                      </a:endParaRPr>
                    </a:p>
                  </a:txBody>
                  <a:tcPr marL="8717" marR="8717" marT="8717" marB="0" anchor="ctr"/>
                </a:tc>
                <a:extLst>
                  <a:ext uri="{0D108BD9-81ED-4DB2-BD59-A6C34878D82A}">
                    <a16:rowId xmlns:a16="http://schemas.microsoft.com/office/drawing/2014/main" val="1586328053"/>
                  </a:ext>
                </a:extLst>
              </a:tr>
              <a:tr h="910326">
                <a:tc>
                  <a:txBody>
                    <a:bodyPr/>
                    <a:lstStyle/>
                    <a:p>
                      <a:pPr algn="ctr" fontAlgn="b">
                        <a:spcBef>
                          <a:spcPts val="600"/>
                        </a:spcBef>
                        <a:spcAft>
                          <a:spcPts val="600"/>
                        </a:spcAft>
                      </a:pPr>
                      <a:r>
                        <a:rPr lang="en-GB" sz="2200" u="none" strike="noStrike" dirty="0">
                          <a:effectLst/>
                        </a:rPr>
                        <a:t>umbrella sales</a:t>
                      </a:r>
                      <a:endParaRPr lang="en-GB" sz="22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20</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10</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15</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0</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18</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12</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5</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11</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3</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7</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10</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2</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5</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3</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a:t>
                      </a:r>
                      <a:endParaRPr lang="en-GB" sz="1800" b="0" i="0" u="none" strike="noStrike" dirty="0">
                        <a:solidFill>
                          <a:srgbClr val="000000"/>
                        </a:solidFill>
                        <a:effectLst/>
                        <a:latin typeface="Calibri" panose="020F0502020204030204" pitchFamily="34" charset="0"/>
                      </a:endParaRPr>
                    </a:p>
                  </a:txBody>
                  <a:tcPr marL="8717" marR="8717" marT="8717" marB="0" anchor="ctr"/>
                </a:tc>
                <a:extLst>
                  <a:ext uri="{0D108BD9-81ED-4DB2-BD59-A6C34878D82A}">
                    <a16:rowId xmlns:a16="http://schemas.microsoft.com/office/drawing/2014/main" val="658056478"/>
                  </a:ext>
                </a:extLst>
              </a:tr>
              <a:tr h="910326">
                <a:tc>
                  <a:txBody>
                    <a:bodyPr/>
                    <a:lstStyle/>
                    <a:p>
                      <a:pPr algn="ctr" fontAlgn="b">
                        <a:spcBef>
                          <a:spcPts val="600"/>
                        </a:spcBef>
                        <a:spcAft>
                          <a:spcPts val="600"/>
                        </a:spcAft>
                      </a:pPr>
                      <a:r>
                        <a:rPr lang="en-GB" sz="2200" u="none" strike="noStrike" dirty="0">
                          <a:effectLst/>
                        </a:rPr>
                        <a:t>coffee sales</a:t>
                      </a:r>
                      <a:endParaRPr lang="en-GB" sz="22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58</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60</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52</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53</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44</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49</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48</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50</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43</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41</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46</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38</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35</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36</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33</a:t>
                      </a:r>
                      <a:endParaRPr lang="en-GB" sz="1800" b="0" i="0" u="none" strike="noStrike" dirty="0">
                        <a:solidFill>
                          <a:srgbClr val="000000"/>
                        </a:solidFill>
                        <a:effectLst/>
                        <a:latin typeface="Calibri" panose="020F0502020204030204" pitchFamily="34" charset="0"/>
                      </a:endParaRPr>
                    </a:p>
                  </a:txBody>
                  <a:tcPr marL="8717" marR="8717" marT="8717" marB="0" anchor="ctr"/>
                </a:tc>
                <a:extLst>
                  <a:ext uri="{0D108BD9-81ED-4DB2-BD59-A6C34878D82A}">
                    <a16:rowId xmlns:a16="http://schemas.microsoft.com/office/drawing/2014/main" val="19419012"/>
                  </a:ext>
                </a:extLst>
              </a:tr>
              <a:tr h="955841">
                <a:tc>
                  <a:txBody>
                    <a:bodyPr/>
                    <a:lstStyle/>
                    <a:p>
                      <a:pPr algn="ctr" fontAlgn="b">
                        <a:spcBef>
                          <a:spcPts val="600"/>
                        </a:spcBef>
                        <a:spcAft>
                          <a:spcPts val="600"/>
                        </a:spcAft>
                      </a:pPr>
                      <a:r>
                        <a:rPr lang="en-GB" sz="2200" u="none" strike="noStrike" dirty="0">
                          <a:effectLst/>
                        </a:rPr>
                        <a:t>jellyfish stings</a:t>
                      </a:r>
                      <a:endParaRPr lang="en-GB" sz="22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4</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2</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5</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7</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11</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14</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13</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16</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21</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23</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22</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26</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25</a:t>
                      </a:r>
                      <a:endParaRPr lang="en-GB" sz="1800" b="0" i="0" u="none" strike="noStrike" dirty="0">
                        <a:solidFill>
                          <a:srgbClr val="000000"/>
                        </a:solidFill>
                        <a:effectLst/>
                        <a:latin typeface="Calibri" panose="020F0502020204030204" pitchFamily="34" charset="0"/>
                      </a:endParaRPr>
                    </a:p>
                  </a:txBody>
                  <a:tcPr marL="8717" marR="8717" marT="8717" marB="0" anchor="ctr"/>
                </a:tc>
                <a:tc>
                  <a:txBody>
                    <a:bodyPr/>
                    <a:lstStyle/>
                    <a:p>
                      <a:pPr algn="ctr" fontAlgn="b">
                        <a:spcBef>
                          <a:spcPts val="600"/>
                        </a:spcBef>
                        <a:spcAft>
                          <a:spcPts val="600"/>
                        </a:spcAft>
                      </a:pPr>
                      <a:r>
                        <a:rPr lang="en-GB" sz="1800" u="none" strike="noStrike" dirty="0">
                          <a:effectLst/>
                        </a:rPr>
                        <a:t>28</a:t>
                      </a:r>
                      <a:endParaRPr lang="en-GB" sz="1800" b="0" i="0" u="none" strike="noStrike" dirty="0">
                        <a:solidFill>
                          <a:srgbClr val="000000"/>
                        </a:solidFill>
                        <a:effectLst/>
                        <a:latin typeface="Calibri" panose="020F0502020204030204" pitchFamily="34" charset="0"/>
                      </a:endParaRPr>
                    </a:p>
                  </a:txBody>
                  <a:tcPr marL="8717" marR="8717" marT="8717" marB="0" anchor="ctr"/>
                </a:tc>
                <a:extLst>
                  <a:ext uri="{0D108BD9-81ED-4DB2-BD59-A6C34878D82A}">
                    <a16:rowId xmlns:a16="http://schemas.microsoft.com/office/drawing/2014/main" val="2814362554"/>
                  </a:ext>
                </a:extLst>
              </a:tr>
            </a:tbl>
          </a:graphicData>
        </a:graphic>
      </p:graphicFrame>
      <p:grpSp>
        <p:nvGrpSpPr>
          <p:cNvPr id="11" name="Group 10">
            <a:extLst>
              <a:ext uri="{FF2B5EF4-FFF2-40B4-BE49-F238E27FC236}">
                <a16:creationId xmlns:a16="http://schemas.microsoft.com/office/drawing/2014/main" id="{8CC5A0B4-13FE-4BB0-D40C-8DBB9DF48070}"/>
              </a:ext>
            </a:extLst>
          </p:cNvPr>
          <p:cNvGrpSpPr/>
          <p:nvPr/>
        </p:nvGrpSpPr>
        <p:grpSpPr>
          <a:xfrm>
            <a:off x="-49533" y="-7514"/>
            <a:ext cx="2143334" cy="1923564"/>
            <a:chOff x="-79350" y="-17453"/>
            <a:chExt cx="2143334" cy="1923564"/>
          </a:xfrm>
        </p:grpSpPr>
        <p:sp>
          <p:nvSpPr>
            <p:cNvPr id="12" name="Isosceles Triangle 11">
              <a:extLst>
                <a:ext uri="{FF2B5EF4-FFF2-40B4-BE49-F238E27FC236}">
                  <a16:creationId xmlns:a16="http://schemas.microsoft.com/office/drawing/2014/main" id="{0692AB4C-A2C1-C436-5C0C-F2AC4D7FA868}"/>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3" name="TextBox 12">
              <a:extLst>
                <a:ext uri="{FF2B5EF4-FFF2-40B4-BE49-F238E27FC236}">
                  <a16:creationId xmlns:a16="http://schemas.microsoft.com/office/drawing/2014/main" id="{7755C6C3-4976-3170-869F-77E93B730821}"/>
                </a:ext>
              </a:extLst>
            </p:cNvPr>
            <p:cNvSpPr txBox="1"/>
            <p:nvPr/>
          </p:nvSpPr>
          <p:spPr>
            <a:xfrm>
              <a:off x="-79350" y="109127"/>
              <a:ext cx="17302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spTree>
    <p:extLst>
      <p:ext uri="{BB962C8B-B14F-4D97-AF65-F5344CB8AC3E}">
        <p14:creationId xmlns:p14="http://schemas.microsoft.com/office/powerpoint/2010/main" val="1769223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8D9BBE-10DD-5E81-FAAC-1630C3EFB9FB}"/>
              </a:ext>
            </a:extLst>
          </p:cNvPr>
          <p:cNvSpPr>
            <a:spLocks noGrp="1"/>
          </p:cNvSpPr>
          <p:nvPr>
            <p:ph type="sldNum" sz="quarter" idx="12"/>
          </p:nvPr>
        </p:nvSpPr>
        <p:spPr/>
        <p:txBody>
          <a:bodyPr/>
          <a:lstStyle/>
          <a:p>
            <a:fld id="{892959B6-490E-A144-8C7C-88267F972F69}" type="slidenum">
              <a:rPr lang="en-US" smtClean="0"/>
              <a:t>16</a:t>
            </a:fld>
            <a:endParaRPr lang="en-US" dirty="0"/>
          </a:p>
        </p:txBody>
      </p:sp>
      <p:sp>
        <p:nvSpPr>
          <p:cNvPr id="3" name="TextBox 2">
            <a:extLst>
              <a:ext uri="{FF2B5EF4-FFF2-40B4-BE49-F238E27FC236}">
                <a16:creationId xmlns:a16="http://schemas.microsoft.com/office/drawing/2014/main" id="{A81008DF-2A8E-C7CC-B6F3-134263861A3F}"/>
              </a:ext>
            </a:extLst>
          </p:cNvPr>
          <p:cNvSpPr txBox="1"/>
          <p:nvPr/>
        </p:nvSpPr>
        <p:spPr>
          <a:xfrm flipH="1">
            <a:off x="1982553" y="257565"/>
            <a:ext cx="6068210" cy="646331"/>
          </a:xfrm>
          <a:prstGeom prst="rect">
            <a:avLst/>
          </a:prstGeom>
          <a:noFill/>
        </p:spPr>
        <p:txBody>
          <a:bodyPr wrap="square" rtlCol="0">
            <a:spAutoFit/>
          </a:bodyPr>
          <a:lstStyle/>
          <a:p>
            <a:r>
              <a:rPr lang="en-GB" sz="3600" b="1" dirty="0">
                <a:solidFill>
                  <a:srgbClr val="4472C4"/>
                </a:solidFill>
                <a:latin typeface="Arial" panose="020B0604020202020204" pitchFamily="34" charset="0"/>
                <a:cs typeface="Arial" panose="020B0604020202020204" pitchFamily="34" charset="0"/>
              </a:rPr>
              <a:t>Correlation and causation</a:t>
            </a:r>
          </a:p>
        </p:txBody>
      </p:sp>
      <p:graphicFrame>
        <p:nvGraphicFramePr>
          <p:cNvPr id="4" name="Chart 3" descr="A scatter plot graph titled 'jelly fish stings vs ice cream sales'.&#10;&#10;The horizontal X axis shows the age of the ice cream sales, ranging from 0 to 80.&#10;&#10;The vertical Y axis shows the value of the jellyfish stings, ranging from 0  to 30.&#10;">
            <a:extLst>
              <a:ext uri="{FF2B5EF4-FFF2-40B4-BE49-F238E27FC236}">
                <a16:creationId xmlns:a16="http://schemas.microsoft.com/office/drawing/2014/main" id="{4E07EB1F-8164-5E94-ACC7-3AC38B191728}"/>
              </a:ext>
              <a:ext uri="{147F2762-F138-4A5C-976F-8EAC2B608ADB}">
                <a16:predDERef xmlns:a16="http://schemas.microsoft.com/office/drawing/2014/main" pred="{8017AD9C-8082-AFE0-0DDD-CF5A98AC542A}"/>
              </a:ext>
            </a:extLst>
          </p:cNvPr>
          <p:cNvGraphicFramePr>
            <a:graphicFrameLocks/>
          </p:cNvGraphicFramePr>
          <p:nvPr>
            <p:extLst>
              <p:ext uri="{D42A27DB-BD31-4B8C-83A1-F6EECF244321}">
                <p14:modId xmlns:p14="http://schemas.microsoft.com/office/powerpoint/2010/main" val="2124643461"/>
              </p:ext>
            </p:extLst>
          </p:nvPr>
        </p:nvGraphicFramePr>
        <p:xfrm>
          <a:off x="428263" y="1005810"/>
          <a:ext cx="10683433" cy="535054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F7F81161-9A4C-396F-AB13-87E4192ECAA1}"/>
              </a:ext>
            </a:extLst>
          </p:cNvPr>
          <p:cNvGrpSpPr/>
          <p:nvPr/>
        </p:nvGrpSpPr>
        <p:grpSpPr>
          <a:xfrm>
            <a:off x="-49533" y="-7514"/>
            <a:ext cx="2143334" cy="1923564"/>
            <a:chOff x="-79350" y="-17453"/>
            <a:chExt cx="2143334" cy="1923564"/>
          </a:xfrm>
        </p:grpSpPr>
        <p:sp>
          <p:nvSpPr>
            <p:cNvPr id="9" name="Isosceles Triangle 8">
              <a:extLst>
                <a:ext uri="{FF2B5EF4-FFF2-40B4-BE49-F238E27FC236}">
                  <a16:creationId xmlns:a16="http://schemas.microsoft.com/office/drawing/2014/main" id="{B3A5A302-7B11-591A-7E82-6FE0A9EBD683}"/>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0" name="TextBox 9">
              <a:extLst>
                <a:ext uri="{FF2B5EF4-FFF2-40B4-BE49-F238E27FC236}">
                  <a16:creationId xmlns:a16="http://schemas.microsoft.com/office/drawing/2014/main" id="{859D3DA2-19D3-B237-82AD-9EB6B3770289}"/>
                </a:ext>
              </a:extLst>
            </p:cNvPr>
            <p:cNvSpPr txBox="1"/>
            <p:nvPr/>
          </p:nvSpPr>
          <p:spPr>
            <a:xfrm>
              <a:off x="-79350" y="109127"/>
              <a:ext cx="17302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spTree>
    <p:extLst>
      <p:ext uri="{BB962C8B-B14F-4D97-AF65-F5344CB8AC3E}">
        <p14:creationId xmlns:p14="http://schemas.microsoft.com/office/powerpoint/2010/main" val="3037107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atter plot graph. &#10;&#10;The horizontal X axis shows the number of hot drinks sold, ranging from 40 to 50.&#10;&#10;The vertical Y axis shows the number of ski hats sold, ranging from 0 to 40.&#10;&#10;The points of the graph are:"/>
          <p:cNvPicPr>
            <a:picLocks noChangeAspect="1"/>
          </p:cNvPicPr>
          <p:nvPr/>
        </p:nvPicPr>
        <p:blipFill>
          <a:blip r:embed="rId3"/>
          <a:srcRect/>
          <a:stretch/>
        </p:blipFill>
        <p:spPr>
          <a:xfrm>
            <a:off x="474534" y="1274521"/>
            <a:ext cx="5758997" cy="4861677"/>
          </a:xfrm>
          <a:prstGeom prst="rect">
            <a:avLst/>
          </a:prstGeom>
        </p:spPr>
      </p:pic>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805625" y="74728"/>
            <a:ext cx="7948613"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a:t>
            </a:r>
          </a:p>
        </p:txBody>
      </p:sp>
      <p:grpSp>
        <p:nvGrpSpPr>
          <p:cNvPr id="3" name="Group 2">
            <a:extLst>
              <a:ext uri="{FF2B5EF4-FFF2-40B4-BE49-F238E27FC236}">
                <a16:creationId xmlns:a16="http://schemas.microsoft.com/office/drawing/2014/main" id="{4A0635EC-9AAB-0D1E-9D17-9D7F85005317}"/>
              </a:ext>
            </a:extLst>
          </p:cNvPr>
          <p:cNvGrpSpPr/>
          <p:nvPr/>
        </p:nvGrpSpPr>
        <p:grpSpPr>
          <a:xfrm>
            <a:off x="-4456" y="-5878"/>
            <a:ext cx="2091590" cy="1923564"/>
            <a:chOff x="-27606" y="-17453"/>
            <a:chExt cx="2091590" cy="1923564"/>
          </a:xfrm>
        </p:grpSpPr>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2" name="Rectangle 1"/>
          <p:cNvSpPr/>
          <p:nvPr/>
        </p:nvSpPr>
        <p:spPr>
          <a:xfrm>
            <a:off x="6690732" y="1340901"/>
            <a:ext cx="4560848" cy="21852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Shorts Hut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a shop that sells sports clothing and has a customer café.</a:t>
            </a:r>
          </a:p>
          <a:p>
            <a:pPr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manager plots some sales data in a scatter graph.</a:t>
            </a:r>
          </a:p>
          <a:p>
            <a:pPr marR="0" lvl="0" indent="-346075"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graph shows the number of hot drinks sold and the number of ski hats sold each day for 10 days.  </a:t>
            </a:r>
          </a:p>
        </p:txBody>
      </p:sp>
      <p:sp>
        <p:nvSpPr>
          <p:cNvPr id="8" name="Rectangle 7"/>
          <p:cNvSpPr/>
          <p:nvPr/>
        </p:nvSpPr>
        <p:spPr>
          <a:xfrm>
            <a:off x="6690732" y="3962827"/>
            <a:ext cx="4748039" cy="15542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manager says that this graph shows that an increase in the sale of hot drinks causes an increase in the sale of ski hats because the correlation is positive.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Explain why the manager is incorrect.</a:t>
            </a:r>
          </a:p>
        </p:txBody>
      </p:sp>
    </p:spTree>
    <p:extLst>
      <p:ext uri="{BB962C8B-B14F-4D97-AF65-F5344CB8AC3E}">
        <p14:creationId xmlns:p14="http://schemas.microsoft.com/office/powerpoint/2010/main" val="422611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ssolv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Slide Number Placeholder 3">
            <a:extLst>
              <a:ext uri="{FF2B5EF4-FFF2-40B4-BE49-F238E27FC236}">
                <a16:creationId xmlns:a16="http://schemas.microsoft.com/office/drawing/2014/main" id="{200C3350-2117-0248-968C-8DADE0DACD1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02AABD48-7F62-174B-98BD-03D513E3B1A1}"/>
              </a:ext>
            </a:extLst>
          </p:cNvPr>
          <p:cNvSpPr txBox="1">
            <a:spLocks/>
          </p:cNvSpPr>
          <p:nvPr/>
        </p:nvSpPr>
        <p:spPr>
          <a:xfrm>
            <a:off x="1805625" y="74728"/>
            <a:ext cx="7572551"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Practice question (2)</a:t>
            </a:r>
          </a:p>
        </p:txBody>
      </p:sp>
      <p:grpSp>
        <p:nvGrpSpPr>
          <p:cNvPr id="5" name="Group 4">
            <a:extLst>
              <a:ext uri="{FF2B5EF4-FFF2-40B4-BE49-F238E27FC236}">
                <a16:creationId xmlns:a16="http://schemas.microsoft.com/office/drawing/2014/main" id="{4A0635EC-9AAB-0D1E-9D17-9D7F85005317}"/>
              </a:ext>
            </a:extLst>
          </p:cNvPr>
          <p:cNvGrpSpPr/>
          <p:nvPr/>
        </p:nvGrpSpPr>
        <p:grpSpPr>
          <a:xfrm>
            <a:off x="-4456" y="-5878"/>
            <a:ext cx="2091590" cy="1923564"/>
            <a:chOff x="-27606" y="-17453"/>
            <a:chExt cx="2091590" cy="1923564"/>
          </a:xfrm>
        </p:grpSpPr>
        <p:sp>
          <p:nvSpPr>
            <p:cNvPr id="6" name="Isosceles Triangle 5">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grpSp>
        <p:nvGrpSpPr>
          <p:cNvPr id="8" name="Group 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4860" y="211521"/>
              <a:ext cx="753403" cy="753403"/>
            </a:xfrm>
            <a:prstGeom prst="rect">
              <a:avLst/>
            </a:prstGeom>
          </p:spPr>
        </p:pic>
        <p:sp>
          <p:nvSpPr>
            <p:cNvPr id="10" name="TextBox 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12" name="Rectangle 11"/>
          <p:cNvSpPr/>
          <p:nvPr/>
        </p:nvSpPr>
        <p:spPr>
          <a:xfrm>
            <a:off x="1041339" y="1178524"/>
            <a:ext cx="10082302" cy="646331"/>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manager plots another scatter graph showing the temperature, in °C at 9 a.m. and the number of hot drinks sold during the first hour on each of 10 days. </a:t>
            </a:r>
          </a:p>
        </p:txBody>
      </p:sp>
      <p:sp>
        <p:nvSpPr>
          <p:cNvPr id="13" name="Rectangle 12"/>
          <p:cNvSpPr/>
          <p:nvPr/>
        </p:nvSpPr>
        <p:spPr>
          <a:xfrm>
            <a:off x="6896820" y="2275130"/>
            <a:ext cx="4324741" cy="3600986"/>
          </a:xfrm>
          <a:prstGeom prst="rect">
            <a:avLst/>
          </a:prstGeom>
        </p:spPr>
        <p:txBody>
          <a:bodyPr wrap="square">
            <a:spAutoFit/>
          </a:bodyPr>
          <a:lstStyle/>
          <a:p>
            <a:pPr marL="400050" marR="0" lvl="0" indent="-400050" algn="l" defTabSz="914400" rtl="0" eaLnBrk="1" fontAlgn="auto" latinLnBrk="0" hangingPunct="1">
              <a:lnSpc>
                <a:spcPct val="100000"/>
              </a:lnSpc>
              <a:spcBef>
                <a:spcPts val="0"/>
              </a:spcBef>
              <a:spcAft>
                <a:spcPts val="1200"/>
              </a:spcAft>
              <a:buClrTx/>
              <a:buSzTx/>
              <a:buFont typeface="+mj-lt"/>
              <a:buAutoNum type="romanLcPeriod"/>
              <a:tabLst/>
              <a:defRPr/>
            </a:pPr>
            <a:r>
              <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Draw a line of best fit on the scatter graph.</a:t>
            </a:r>
          </a:p>
          <a:p>
            <a:pPr marL="400050" marR="0" lvl="0" indent="-400050" algn="l" defTabSz="914400" rtl="0" eaLnBrk="1" fontAlgn="auto" latinLnBrk="0" hangingPunct="1">
              <a:lnSpc>
                <a:spcPct val="100000"/>
              </a:lnSpc>
              <a:spcBef>
                <a:spcPts val="0"/>
              </a:spcBef>
              <a:spcAft>
                <a:spcPts val="1200"/>
              </a:spcAft>
              <a:buClrTx/>
              <a:buSzTx/>
              <a:buFont typeface="+mj-lt"/>
              <a:buAutoNum type="romanL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Estimate the number of hot drinks the café will sell when the temperature is 6°C.</a:t>
            </a:r>
          </a:p>
          <a:p>
            <a:pPr marL="400050" marR="0" lvl="0" indent="-400050" algn="l" defTabSz="914400" rtl="0" eaLnBrk="1" fontAlgn="auto" latinLnBrk="0" hangingPunct="1">
              <a:lnSpc>
                <a:spcPct val="100000"/>
              </a:lnSpc>
              <a:spcBef>
                <a:spcPts val="0"/>
              </a:spcBef>
              <a:spcAft>
                <a:spcPts val="1200"/>
              </a:spcAft>
              <a:buClrTx/>
              <a:buSzTx/>
              <a:buFont typeface="+mj-lt"/>
              <a:buAutoNum type="romanL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Comment on how suitable the graph is for estimating the number of hot drinks sold when the temperature is more than 17°C.</a:t>
            </a:r>
          </a:p>
          <a:p>
            <a:pPr marL="399600" lvl="1">
              <a:spcAft>
                <a:spcPts val="1200"/>
              </a:spcAf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must give a reason for your answer.</a:t>
            </a:r>
          </a:p>
        </p:txBody>
      </p:sp>
      <p:pic>
        <p:nvPicPr>
          <p:cNvPr id="11" name="Picture 10" descr="A scatter plot graph. &#10;&#10;The horizontal X axis shows the temperature in degrees Celsius, ranging from -10 to 20.&#10;&#10;The vertical Y axis shows the number of hot drinks sold, ranging from 0 to 80.&#10;&#10;"/>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41339" y="1912651"/>
            <a:ext cx="5532150" cy="4301383"/>
          </a:xfrm>
          <a:prstGeom prst="rect">
            <a:avLst/>
          </a:prstGeom>
        </p:spPr>
      </p:pic>
    </p:spTree>
    <p:extLst>
      <p:ext uri="{BB962C8B-B14F-4D97-AF65-F5344CB8AC3E}">
        <p14:creationId xmlns:p14="http://schemas.microsoft.com/office/powerpoint/2010/main" val="169942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dissolve">
                                      <p:cBhvr>
                                        <p:cTn id="20"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02AABD48-7F62-174B-98BD-03D513E3B1A1}"/>
              </a:ext>
            </a:extLst>
          </p:cNvPr>
          <p:cNvSpPr txBox="1">
            <a:spLocks/>
          </p:cNvSpPr>
          <p:nvPr/>
        </p:nvSpPr>
        <p:spPr>
          <a:xfrm>
            <a:off x="1805625" y="74728"/>
            <a:ext cx="7948613"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Practice question (3)</a:t>
            </a:r>
          </a:p>
        </p:txBody>
      </p:sp>
      <p:grpSp>
        <p:nvGrpSpPr>
          <p:cNvPr id="6" name="Group 5">
            <a:extLst>
              <a:ext uri="{FF2B5EF4-FFF2-40B4-BE49-F238E27FC236}">
                <a16:creationId xmlns:a16="http://schemas.microsoft.com/office/drawing/2014/main" id="{4A0635EC-9AAB-0D1E-9D17-9D7F85005317}"/>
              </a:ext>
            </a:extLst>
          </p:cNvPr>
          <p:cNvGrpSpPr/>
          <p:nvPr/>
        </p:nvGrpSpPr>
        <p:grpSpPr>
          <a:xfrm>
            <a:off x="-4456" y="-5878"/>
            <a:ext cx="2091590" cy="1923564"/>
            <a:chOff x="-27606" y="-17453"/>
            <a:chExt cx="2091590" cy="1923564"/>
          </a:xfrm>
        </p:grpSpPr>
        <p:sp>
          <p:nvSpPr>
            <p:cNvPr id="7" name="Isosceles Triangle 6">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grpSp>
        <p:nvGrpSpPr>
          <p:cNvPr id="9" name="Group 8"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0"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4860" y="211521"/>
              <a:ext cx="753403" cy="753403"/>
            </a:xfrm>
            <a:prstGeom prst="rect">
              <a:avLst/>
            </a:prstGeom>
          </p:spPr>
        </p:pic>
        <p:sp>
          <p:nvSpPr>
            <p:cNvPr id="11" name="TextBox 10">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12" name="Rectangle 11"/>
          <p:cNvSpPr/>
          <p:nvPr/>
        </p:nvSpPr>
        <p:spPr>
          <a:xfrm>
            <a:off x="1065334" y="1179378"/>
            <a:ext cx="9112933" cy="646331"/>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Scatter graph shows the number of driving lessons and the number of tests needed to pass by 10 people.</a:t>
            </a:r>
          </a:p>
        </p:txBody>
      </p:sp>
      <p:sp>
        <p:nvSpPr>
          <p:cNvPr id="13" name="Rectangle 12"/>
          <p:cNvSpPr/>
          <p:nvPr/>
        </p:nvSpPr>
        <p:spPr>
          <a:xfrm>
            <a:off x="7478363" y="1917686"/>
            <a:ext cx="4431139" cy="387798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1200"/>
              </a:spcAft>
              <a:buClrTx/>
              <a:buSzTx/>
              <a:buFont typeface="+mj-lt"/>
              <a:buAutoNum type="alphaLcParen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proportion of the 10 people passed on their first test? </a:t>
            </a:r>
          </a:p>
          <a:p>
            <a:pPr marL="342900" indent="-342900">
              <a:spcAft>
                <a:spcPts val="1200"/>
              </a:spcAft>
              <a:buFont typeface="+mj-lt"/>
              <a:buAutoNum type="alphaLcParen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Write down the types of correlation shown in the graph.</a:t>
            </a:r>
          </a:p>
          <a:p>
            <a:pPr marL="342900" indent="-342900">
              <a:spcAft>
                <a:spcPts val="1200"/>
              </a:spcAft>
              <a:buFont typeface="+mj-lt"/>
              <a:buAutoNum type="alphaLcParen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a line of best fit to estimate the number of tests needed to pass by a person who has 50 lessons.</a:t>
            </a:r>
          </a:p>
          <a:p>
            <a:pPr marR="0" lvl="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Selma says:</a:t>
            </a:r>
          </a:p>
          <a:p>
            <a:pPr marR="0" lvl="0" algn="l" defTabSz="914400" rtl="0" eaLnBrk="1" fontAlgn="auto" latinLnBrk="0" hangingPunct="1">
              <a:lnSpc>
                <a:spcPct val="100000"/>
              </a:lnSpc>
              <a:spcBef>
                <a:spcPts val="0"/>
              </a:spcBef>
              <a:spcAft>
                <a:spcPts val="0"/>
              </a:spcAft>
              <a:buClrTx/>
              <a:buSzTx/>
              <a:buFontTx/>
              <a:buNone/>
              <a:tabLst/>
              <a:defRPr/>
            </a:pPr>
            <a:r>
              <a:rPr kumimoji="0" lang="en-IN"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can use the trend to predict the number of driving tests needed to pass for any number of driving lessons.”</a:t>
            </a:r>
          </a:p>
          <a:p>
            <a:pPr marR="0" lvl="0" algn="l" defTabSz="914400" rtl="0" eaLnBrk="1" fontAlgn="auto" latinLnBrk="0" hangingPunct="1">
              <a:lnSpc>
                <a:spcPct val="100000"/>
              </a:lnSpc>
              <a:spcBef>
                <a:spcPts val="0"/>
              </a:spcBef>
              <a:spcAft>
                <a:spcPts val="0"/>
              </a:spcAft>
              <a:buClrTx/>
              <a:buSzTx/>
              <a:buFontTx/>
              <a:buNone/>
              <a:tabLst/>
              <a:defRPr/>
            </a:pPr>
            <a:r>
              <a:rPr kumimoji="0" lang="en-IN"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Comment on their statement</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15" descr="A scatter plot graph. &#10;&#10;The horizontal X axis shows the number of driving lessons, ranging from 0 to 75.&#10;&#10;The vertical Y axis shows the number of tests needed to pass, ranging from 0 to 8.&#10;"/>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94399" y="1969468"/>
            <a:ext cx="6678841" cy="3908075"/>
          </a:xfrm>
          <a:prstGeom prst="rect">
            <a:avLst/>
          </a:prstGeom>
        </p:spPr>
      </p:pic>
    </p:spTree>
    <p:extLst>
      <p:ext uri="{BB962C8B-B14F-4D97-AF65-F5344CB8AC3E}">
        <p14:creationId xmlns:p14="http://schemas.microsoft.com/office/powerpoint/2010/main" val="69744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dissolve">
                                      <p:cBhvr>
                                        <p:cTn id="22" dur="500"/>
                                        <p:tgtEl>
                                          <p:spTgt spid="13">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dissolve">
                                      <p:cBhvr>
                                        <p:cTn id="25" dur="500"/>
                                        <p:tgtEl>
                                          <p:spTgt spid="13">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dissolve">
                                      <p:cBhvr>
                                        <p:cTn id="28"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163097" y="71977"/>
            <a:ext cx="7561006" cy="9081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Say what you see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a:p>
        </p:txBody>
      </p:sp>
      <p:sp>
        <p:nvSpPr>
          <p:cNvPr id="2" name="Isosceles Triangle 1">
            <a:extLst>
              <a:ext uri="{FF2B5EF4-FFF2-40B4-BE49-F238E27FC236}">
                <a16:creationId xmlns:a16="http://schemas.microsoft.com/office/drawing/2014/main" id="{19D8A997-9FF2-45DF-4531-600CCBC6B181}"/>
              </a:ext>
              <a:ext uri="{C183D7F6-B498-43B3-948B-1728B52AA6E4}">
                <adec:decorative xmlns:adec="http://schemas.microsoft.com/office/drawing/2017/decorative" val="1"/>
              </a:ext>
            </a:extLst>
          </p:cNvPr>
          <p:cNvSpPr/>
          <p:nvPr/>
        </p:nvSpPr>
        <p:spPr>
          <a:xfrm flipV="1">
            <a:off x="10562" y="0"/>
            <a:ext cx="2241177" cy="175708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8830D94-944C-BDDF-13BD-3676F52A08C3}"/>
                  </a:ext>
                </a:extLst>
              </p:cNvPr>
              <p:cNvSpPr txBox="1"/>
              <p:nvPr/>
            </p:nvSpPr>
            <p:spPr>
              <a:xfrm>
                <a:off x="10562" y="112167"/>
                <a:ext cx="1495509" cy="400110"/>
              </a:xfrm>
              <a:prstGeom prst="rect">
                <a:avLst/>
              </a:prstGeom>
              <a:solidFill>
                <a:schemeClr val="accent1"/>
              </a:solidFill>
              <a:ln>
                <a:solidFill>
                  <a:schemeClr val="accent1"/>
                </a:solidFill>
              </a:ln>
              <a:effectLst/>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DISCUSS</a:t>
                </a:r>
              </a:p>
            </p:txBody>
          </p:sp>
        </mc:Choice>
        <mc:Fallback xmlns="">
          <p:sp>
            <p:nvSpPr>
              <p:cNvPr id="3" name="TextBox 2">
                <a:extLst>
                  <a:ext uri="{FF2B5EF4-FFF2-40B4-BE49-F238E27FC236}">
                    <a16:creationId xmlns:a16="http://schemas.microsoft.com/office/drawing/2014/main" id="{B8830D94-944C-BDDF-13BD-3676F52A08C3}"/>
                  </a:ext>
                </a:extLst>
              </p:cNvPr>
              <p:cNvSpPr txBox="1">
                <a:spLocks noRot="1" noChangeAspect="1" noMove="1" noResize="1" noEditPoints="1" noAdjustHandles="1" noChangeArrowheads="1" noChangeShapeType="1" noTextEdit="1"/>
              </p:cNvSpPr>
              <p:nvPr/>
            </p:nvSpPr>
            <p:spPr>
              <a:xfrm>
                <a:off x="10562" y="112167"/>
                <a:ext cx="1495509" cy="400110"/>
              </a:xfrm>
              <a:prstGeom prst="rect">
                <a:avLst/>
              </a:prstGeom>
              <a:blipFill>
                <a:blip r:embed="rId5"/>
                <a:stretch>
                  <a:fillRect l="-22222" r="-16667"/>
                </a:stretch>
              </a:blipFill>
              <a:ln>
                <a:solidFill>
                  <a:schemeClr val="accent1"/>
                </a:solidFill>
              </a:ln>
              <a:effectLst/>
            </p:spPr>
            <p:txBody>
              <a:bodyPr/>
              <a:lstStyle/>
              <a:p>
                <a:r>
                  <a:rPr lang="en-GB">
                    <a:noFill/>
                  </a:rPr>
                  <a:t> </a:t>
                </a:r>
              </a:p>
            </p:txBody>
          </p:sp>
        </mc:Fallback>
      </mc:AlternateContent>
      <p:grpSp>
        <p:nvGrpSpPr>
          <p:cNvPr id="23" name="Group 22" descr="A scatter plot graph. &#10;&#10;The horizontal X axis shows the number of years in education, ranging from 11 to 19.&#10;&#10;The vertical Y axis shows the annual salary ranging from 0 to 100000">
            <a:extLst>
              <a:ext uri="{FF2B5EF4-FFF2-40B4-BE49-F238E27FC236}">
                <a16:creationId xmlns:a16="http://schemas.microsoft.com/office/drawing/2014/main" id="{4FA76AAB-ED40-0CBF-E664-A18DB2403304}"/>
              </a:ext>
            </a:extLst>
          </p:cNvPr>
          <p:cNvGrpSpPr/>
          <p:nvPr/>
        </p:nvGrpSpPr>
        <p:grpSpPr>
          <a:xfrm>
            <a:off x="512618" y="949845"/>
            <a:ext cx="11166763" cy="5073029"/>
            <a:chOff x="512618" y="949845"/>
            <a:chExt cx="11166763" cy="5073029"/>
          </a:xfrm>
        </p:grpSpPr>
        <mc:AlternateContent xmlns:mc="http://schemas.openxmlformats.org/markup-compatibility/2006" xmlns:a14="http://schemas.microsoft.com/office/drawing/2010/main">
          <mc:Choice Requires="a14">
            <p:graphicFrame>
              <p:nvGraphicFramePr>
                <p:cNvPr id="6" name="Chart 5">
                  <a:extLst>
                    <a:ext uri="{FF2B5EF4-FFF2-40B4-BE49-F238E27FC236}">
                      <a16:creationId xmlns:a16="http://schemas.microsoft.com/office/drawing/2014/main" id="{58EE8FD4-91B6-4D1B-A311-7580C42E0F2E}"/>
                    </a:ext>
                  </a:extLst>
                </p:cNvPr>
                <p:cNvGraphicFramePr>
                  <a:graphicFrameLocks/>
                </p:cNvGraphicFramePr>
                <p:nvPr/>
              </p:nvGraphicFramePr>
              <p:xfrm>
                <a:off x="512618" y="949845"/>
                <a:ext cx="11166763" cy="5073029"/>
              </p:xfrm>
              <a:graphic>
                <a:graphicData uri="http://schemas.openxmlformats.org/drawingml/2006/chart">
                  <c:chart xmlns:c="http://schemas.openxmlformats.org/drawingml/2006/chart" xmlns:r="http://schemas.openxmlformats.org/officeDocument/2006/relationships" r:id="rId6"/>
                </a:graphicData>
              </a:graphic>
            </p:graphicFrame>
          </mc:Choice>
          <mc:Fallback xmlns="">
            <p:graphicFrame>
              <p:nvGraphicFramePr>
                <p:cNvPr id="6" name="Chart 5">
                  <a:extLst>
                    <a:ext uri="{FF2B5EF4-FFF2-40B4-BE49-F238E27FC236}">
                      <a16:creationId xmlns:a16="http://schemas.microsoft.com/office/drawing/2014/main" id="{58EE8FD4-91B6-4D1B-A311-7580C42E0F2E}"/>
                    </a:ext>
                  </a:extLst>
                </p:cNvPr>
                <p:cNvGraphicFramePr>
                  <a:graphicFrameLocks/>
                </p:cNvGraphicFramePr>
                <p:nvPr>
                  <p:extLst>
                    <p:ext uri="{D42A27DB-BD31-4B8C-83A1-F6EECF244321}">
                      <p14:modId xmlns:p14="http://schemas.microsoft.com/office/powerpoint/2010/main" val="1401581083"/>
                    </p:ext>
                  </p:extLst>
                </p:nvPr>
              </p:nvGraphicFramePr>
              <p:xfrm>
                <a:off x="512618" y="949845"/>
                <a:ext cx="11166763" cy="5073029"/>
              </p:xfrm>
              <a:graphic>
                <a:graphicData uri="http://schemas.openxmlformats.org/drawingml/2006/chart">
                  <c:chart xmlns:c="http://schemas.openxmlformats.org/drawingml/2006/chart" xmlns:r="http://schemas.openxmlformats.org/officeDocument/2006/relationships" r:id="rId7"/>
                </a:graphicData>
              </a:graphic>
            </p:graphicFrame>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CF38F25-396D-EDC2-DA76-FBC8307B3965}"/>
                    </a:ext>
                  </a:extLst>
                </p:cNvPr>
                <p:cNvSpPr txBox="1"/>
                <p:nvPr/>
              </p:nvSpPr>
              <p:spPr>
                <a:xfrm>
                  <a:off x="2789857" y="1869185"/>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9" name="TextBox 8">
                  <a:extLst>
                    <a:ext uri="{FF2B5EF4-FFF2-40B4-BE49-F238E27FC236}">
                      <a16:creationId xmlns:a16="http://schemas.microsoft.com/office/drawing/2014/main" id="{3CF38F25-396D-EDC2-DA76-FBC8307B3965}"/>
                    </a:ext>
                  </a:extLst>
                </p:cNvPr>
                <p:cNvSpPr txBox="1">
                  <a:spLocks noRot="1" noChangeAspect="1" noMove="1" noResize="1" noEditPoints="1" noAdjustHandles="1" noChangeArrowheads="1" noChangeShapeType="1" noTextEdit="1"/>
                </p:cNvSpPr>
                <p:nvPr/>
              </p:nvSpPr>
              <p:spPr>
                <a:xfrm>
                  <a:off x="2789857" y="1869185"/>
                  <a:ext cx="218008" cy="312083"/>
                </a:xfrm>
                <a:prstGeom prst="rect">
                  <a:avLst/>
                </a:prstGeom>
                <a:blipFill>
                  <a:blip r:embed="rId8"/>
                  <a:stretch>
                    <a:fillRect l="-16667" r="-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C7C0629-89C9-39B0-72CB-127249804B3A}"/>
                    </a:ext>
                  </a:extLst>
                </p:cNvPr>
                <p:cNvSpPr txBox="1"/>
                <p:nvPr/>
              </p:nvSpPr>
              <p:spPr>
                <a:xfrm>
                  <a:off x="8893232" y="3330317"/>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2" name="TextBox 11">
                  <a:extLst>
                    <a:ext uri="{FF2B5EF4-FFF2-40B4-BE49-F238E27FC236}">
                      <a16:creationId xmlns:a16="http://schemas.microsoft.com/office/drawing/2014/main" id="{7C7C0629-89C9-39B0-72CB-127249804B3A}"/>
                    </a:ext>
                  </a:extLst>
                </p:cNvPr>
                <p:cNvSpPr txBox="1">
                  <a:spLocks noRot="1" noChangeAspect="1" noMove="1" noResize="1" noEditPoints="1" noAdjustHandles="1" noChangeArrowheads="1" noChangeShapeType="1" noTextEdit="1"/>
                </p:cNvSpPr>
                <p:nvPr/>
              </p:nvSpPr>
              <p:spPr>
                <a:xfrm>
                  <a:off x="8893232" y="3330317"/>
                  <a:ext cx="218008" cy="312083"/>
                </a:xfrm>
                <a:prstGeom prst="rect">
                  <a:avLst/>
                </a:prstGeom>
                <a:blipFill>
                  <a:blip r:embed="rId9"/>
                  <a:stretch>
                    <a:fillRect l="-22222"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50D6419-CBC4-5E92-C257-960D2436A7D5}"/>
                    </a:ext>
                  </a:extLst>
                </p:cNvPr>
                <p:cNvSpPr txBox="1"/>
                <p:nvPr/>
              </p:nvSpPr>
              <p:spPr>
                <a:xfrm>
                  <a:off x="7672646" y="2712660"/>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4" name="TextBox 13">
                  <a:extLst>
                    <a:ext uri="{FF2B5EF4-FFF2-40B4-BE49-F238E27FC236}">
                      <a16:creationId xmlns:a16="http://schemas.microsoft.com/office/drawing/2014/main" id="{250D6419-CBC4-5E92-C257-960D2436A7D5}"/>
                    </a:ext>
                  </a:extLst>
                </p:cNvPr>
                <p:cNvSpPr txBox="1">
                  <a:spLocks noRot="1" noChangeAspect="1" noMove="1" noResize="1" noEditPoints="1" noAdjustHandles="1" noChangeArrowheads="1" noChangeShapeType="1" noTextEdit="1"/>
                </p:cNvSpPr>
                <p:nvPr/>
              </p:nvSpPr>
              <p:spPr>
                <a:xfrm>
                  <a:off x="7672646" y="2712660"/>
                  <a:ext cx="218008" cy="312083"/>
                </a:xfrm>
                <a:prstGeom prst="rect">
                  <a:avLst/>
                </a:prstGeom>
                <a:blipFill>
                  <a:blip r:embed="rId10"/>
                  <a:stretch>
                    <a:fillRect l="-22222"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F273CE2-4FC8-492E-4EA3-ECB4FE5C2304}"/>
                    </a:ext>
                  </a:extLst>
                </p:cNvPr>
                <p:cNvSpPr txBox="1"/>
                <p:nvPr/>
              </p:nvSpPr>
              <p:spPr>
                <a:xfrm>
                  <a:off x="7672646" y="2838471"/>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3" name="TextBox 12">
                  <a:extLst>
                    <a:ext uri="{FF2B5EF4-FFF2-40B4-BE49-F238E27FC236}">
                      <a16:creationId xmlns:a16="http://schemas.microsoft.com/office/drawing/2014/main" id="{AF273CE2-4FC8-492E-4EA3-ECB4FE5C2304}"/>
                    </a:ext>
                  </a:extLst>
                </p:cNvPr>
                <p:cNvSpPr txBox="1">
                  <a:spLocks noRot="1" noChangeAspect="1" noMove="1" noResize="1" noEditPoints="1" noAdjustHandles="1" noChangeArrowheads="1" noChangeShapeType="1" noTextEdit="1"/>
                </p:cNvSpPr>
                <p:nvPr/>
              </p:nvSpPr>
              <p:spPr>
                <a:xfrm>
                  <a:off x="7672646" y="2838471"/>
                  <a:ext cx="218008" cy="312083"/>
                </a:xfrm>
                <a:prstGeom prst="rect">
                  <a:avLst/>
                </a:prstGeom>
                <a:blipFill>
                  <a:blip r:embed="rId9"/>
                  <a:stretch>
                    <a:fillRect l="-22222"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C750CBF-545F-712E-F4AC-39C5DE4CD952}"/>
                    </a:ext>
                  </a:extLst>
                </p:cNvPr>
                <p:cNvSpPr txBox="1"/>
                <p:nvPr/>
              </p:nvSpPr>
              <p:spPr>
                <a:xfrm>
                  <a:off x="6456919" y="3447558"/>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5" name="TextBox 14">
                  <a:extLst>
                    <a:ext uri="{FF2B5EF4-FFF2-40B4-BE49-F238E27FC236}">
                      <a16:creationId xmlns:a16="http://schemas.microsoft.com/office/drawing/2014/main" id="{0C750CBF-545F-712E-F4AC-39C5DE4CD952}"/>
                    </a:ext>
                  </a:extLst>
                </p:cNvPr>
                <p:cNvSpPr txBox="1">
                  <a:spLocks noRot="1" noChangeAspect="1" noMove="1" noResize="1" noEditPoints="1" noAdjustHandles="1" noChangeArrowheads="1" noChangeShapeType="1" noTextEdit="1"/>
                </p:cNvSpPr>
                <p:nvPr/>
              </p:nvSpPr>
              <p:spPr>
                <a:xfrm>
                  <a:off x="6456919" y="3447558"/>
                  <a:ext cx="218008" cy="312083"/>
                </a:xfrm>
                <a:prstGeom prst="rect">
                  <a:avLst/>
                </a:prstGeom>
                <a:blipFill>
                  <a:blip r:embed="rId11"/>
                  <a:stretch>
                    <a:fillRect l="-16667"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3E01C1D-2E20-2917-C76C-C20BEF35C7EB}"/>
                    </a:ext>
                  </a:extLst>
                </p:cNvPr>
                <p:cNvSpPr txBox="1"/>
                <p:nvPr/>
              </p:nvSpPr>
              <p:spPr>
                <a:xfrm>
                  <a:off x="6456919" y="3602906"/>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6" name="TextBox 15">
                  <a:extLst>
                    <a:ext uri="{FF2B5EF4-FFF2-40B4-BE49-F238E27FC236}">
                      <a16:creationId xmlns:a16="http://schemas.microsoft.com/office/drawing/2014/main" id="{93E01C1D-2E20-2917-C76C-C20BEF35C7EB}"/>
                    </a:ext>
                  </a:extLst>
                </p:cNvPr>
                <p:cNvSpPr txBox="1">
                  <a:spLocks noRot="1" noChangeAspect="1" noMove="1" noResize="1" noEditPoints="1" noAdjustHandles="1" noChangeArrowheads="1" noChangeShapeType="1" noTextEdit="1"/>
                </p:cNvSpPr>
                <p:nvPr/>
              </p:nvSpPr>
              <p:spPr>
                <a:xfrm>
                  <a:off x="6456919" y="3602906"/>
                  <a:ext cx="218008" cy="312083"/>
                </a:xfrm>
                <a:prstGeom prst="rect">
                  <a:avLst/>
                </a:prstGeom>
                <a:blipFill>
                  <a:blip r:embed="rId12"/>
                  <a:stretch>
                    <a:fillRect l="-16667"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3D4E5B8-DEA5-4FEE-BF2C-1DCD30ED89EA}"/>
                    </a:ext>
                  </a:extLst>
                </p:cNvPr>
                <p:cNvSpPr txBox="1"/>
                <p:nvPr/>
              </p:nvSpPr>
              <p:spPr>
                <a:xfrm>
                  <a:off x="6460001" y="4042534"/>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7" name="TextBox 16">
                  <a:extLst>
                    <a:ext uri="{FF2B5EF4-FFF2-40B4-BE49-F238E27FC236}">
                      <a16:creationId xmlns:a16="http://schemas.microsoft.com/office/drawing/2014/main" id="{23D4E5B8-DEA5-4FEE-BF2C-1DCD30ED89EA}"/>
                    </a:ext>
                  </a:extLst>
                </p:cNvPr>
                <p:cNvSpPr txBox="1">
                  <a:spLocks noRot="1" noChangeAspect="1" noMove="1" noResize="1" noEditPoints="1" noAdjustHandles="1" noChangeArrowheads="1" noChangeShapeType="1" noTextEdit="1"/>
                </p:cNvSpPr>
                <p:nvPr/>
              </p:nvSpPr>
              <p:spPr>
                <a:xfrm>
                  <a:off x="6460001" y="4042534"/>
                  <a:ext cx="218008" cy="312083"/>
                </a:xfrm>
                <a:prstGeom prst="rect">
                  <a:avLst/>
                </a:prstGeom>
                <a:blipFill>
                  <a:blip r:embed="rId13"/>
                  <a:stretch>
                    <a:fillRect l="-16667"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BE07C52-0C95-D750-A16F-C4E443F932AE}"/>
                    </a:ext>
                  </a:extLst>
                </p:cNvPr>
                <p:cNvSpPr txBox="1"/>
                <p:nvPr/>
              </p:nvSpPr>
              <p:spPr>
                <a:xfrm>
                  <a:off x="4017422" y="4164497"/>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8" name="TextBox 17">
                  <a:extLst>
                    <a:ext uri="{FF2B5EF4-FFF2-40B4-BE49-F238E27FC236}">
                      <a16:creationId xmlns:a16="http://schemas.microsoft.com/office/drawing/2014/main" id="{DBE07C52-0C95-D750-A16F-C4E443F932AE}"/>
                    </a:ext>
                  </a:extLst>
                </p:cNvPr>
                <p:cNvSpPr txBox="1">
                  <a:spLocks noRot="1" noChangeAspect="1" noMove="1" noResize="1" noEditPoints="1" noAdjustHandles="1" noChangeArrowheads="1" noChangeShapeType="1" noTextEdit="1"/>
                </p:cNvSpPr>
                <p:nvPr/>
              </p:nvSpPr>
              <p:spPr>
                <a:xfrm>
                  <a:off x="4017422" y="4164497"/>
                  <a:ext cx="218008" cy="312083"/>
                </a:xfrm>
                <a:prstGeom prst="rect">
                  <a:avLst/>
                </a:prstGeom>
                <a:blipFill>
                  <a:blip r:embed="rId12"/>
                  <a:stretch>
                    <a:fillRect l="-16667"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6E09EEA-6E20-492B-4FE0-1909A1D3A3E5}"/>
                    </a:ext>
                  </a:extLst>
                </p:cNvPr>
                <p:cNvSpPr txBox="1"/>
                <p:nvPr/>
              </p:nvSpPr>
              <p:spPr>
                <a:xfrm>
                  <a:off x="5244987" y="3852414"/>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9" name="TextBox 18">
                  <a:extLst>
                    <a:ext uri="{FF2B5EF4-FFF2-40B4-BE49-F238E27FC236}">
                      <a16:creationId xmlns:a16="http://schemas.microsoft.com/office/drawing/2014/main" id="{86E09EEA-6E20-492B-4FE0-1909A1D3A3E5}"/>
                    </a:ext>
                  </a:extLst>
                </p:cNvPr>
                <p:cNvSpPr txBox="1">
                  <a:spLocks noRot="1" noChangeAspect="1" noMove="1" noResize="1" noEditPoints="1" noAdjustHandles="1" noChangeArrowheads="1" noChangeShapeType="1" noTextEdit="1"/>
                </p:cNvSpPr>
                <p:nvPr/>
              </p:nvSpPr>
              <p:spPr>
                <a:xfrm>
                  <a:off x="5244987" y="3852414"/>
                  <a:ext cx="218008" cy="312083"/>
                </a:xfrm>
                <a:prstGeom prst="rect">
                  <a:avLst/>
                </a:prstGeom>
                <a:blipFill>
                  <a:blip r:embed="rId8"/>
                  <a:stretch>
                    <a:fillRect l="-15789" r="-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A420B95-9DA1-1E30-FF29-68091E1B4C9D}"/>
                    </a:ext>
                  </a:extLst>
                </p:cNvPr>
                <p:cNvSpPr txBox="1"/>
                <p:nvPr/>
              </p:nvSpPr>
              <p:spPr>
                <a:xfrm>
                  <a:off x="2789857" y="4303260"/>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20" name="TextBox 19">
                  <a:extLst>
                    <a:ext uri="{FF2B5EF4-FFF2-40B4-BE49-F238E27FC236}">
                      <a16:creationId xmlns:a16="http://schemas.microsoft.com/office/drawing/2014/main" id="{EA420B95-9DA1-1E30-FF29-68091E1B4C9D}"/>
                    </a:ext>
                  </a:extLst>
                </p:cNvPr>
                <p:cNvSpPr txBox="1">
                  <a:spLocks noRot="1" noChangeAspect="1" noMove="1" noResize="1" noEditPoints="1" noAdjustHandles="1" noChangeArrowheads="1" noChangeShapeType="1" noTextEdit="1"/>
                </p:cNvSpPr>
                <p:nvPr/>
              </p:nvSpPr>
              <p:spPr>
                <a:xfrm>
                  <a:off x="2789857" y="4303260"/>
                  <a:ext cx="218008" cy="312083"/>
                </a:xfrm>
                <a:prstGeom prst="rect">
                  <a:avLst/>
                </a:prstGeom>
                <a:blipFill>
                  <a:blip r:embed="rId4"/>
                  <a:stretch>
                    <a:fillRect l="-16667" r="-22222"/>
                  </a:stretch>
                </a:blipFill>
              </p:spPr>
              <p:txBody>
                <a:bodyPr/>
                <a:lstStyle/>
                <a:p>
                  <a:r>
                    <a:rPr lang="en-GB">
                      <a:noFill/>
                    </a:rPr>
                    <a:t> </a:t>
                  </a:r>
                </a:p>
              </p:txBody>
            </p:sp>
          </mc:Fallback>
        </mc:AlternateContent>
      </p:grpSp>
    </p:spTree>
    <p:extLst>
      <p:ext uri="{BB962C8B-B14F-4D97-AF65-F5344CB8AC3E}">
        <p14:creationId xmlns:p14="http://schemas.microsoft.com/office/powerpoint/2010/main" val="3467432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968500" y="136524"/>
            <a:ext cx="8171579" cy="812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 and (2) – Answers</a:t>
            </a:r>
          </a:p>
        </p:txBody>
      </p:sp>
      <p:grpSp>
        <p:nvGrpSpPr>
          <p:cNvPr id="3" name="Group 2">
            <a:extLst>
              <a:ext uri="{FF2B5EF4-FFF2-40B4-BE49-F238E27FC236}">
                <a16:creationId xmlns:a16="http://schemas.microsoft.com/office/drawing/2014/main" id="{4A0635EC-9AAB-0D1E-9D17-9D7F85005317}"/>
              </a:ext>
            </a:extLst>
          </p:cNvPr>
          <p:cNvGrpSpPr/>
          <p:nvPr/>
        </p:nvGrpSpPr>
        <p:grpSpPr>
          <a:xfrm>
            <a:off x="-4456" y="-5878"/>
            <a:ext cx="2091590" cy="1923564"/>
            <a:chOff x="-27606" y="-17453"/>
            <a:chExt cx="2091590" cy="1923564"/>
          </a:xfrm>
        </p:grpSpPr>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sp>
        <p:nvSpPr>
          <p:cNvPr id="16" name="TextBox 15">
            <a:extLst>
              <a:ext uri="{FF2B5EF4-FFF2-40B4-BE49-F238E27FC236}">
                <a16:creationId xmlns:a16="http://schemas.microsoft.com/office/drawing/2014/main" id="{AEEBB832-08DE-1D2F-846E-0A814607F1B4}"/>
              </a:ext>
            </a:extLst>
          </p:cNvPr>
          <p:cNvSpPr txBox="1"/>
          <p:nvPr/>
        </p:nvSpPr>
        <p:spPr>
          <a:xfrm>
            <a:off x="7078356" y="1997839"/>
            <a:ext cx="4364344" cy="2862322"/>
          </a:xfrm>
          <a:prstGeom prst="rect">
            <a:avLst/>
          </a:prstGeom>
          <a:noFill/>
        </p:spPr>
        <p:txBody>
          <a:bodyPr wrap="square">
            <a:spAutoFit/>
          </a:bodyPr>
          <a:lstStyle/>
          <a:p>
            <a:pPr marL="342900" indent="-342900">
              <a:buAutoNum type="arabicPeriod"/>
            </a:pPr>
            <a:r>
              <a:rPr lang="en-GB" sz="1800" dirty="0">
                <a:solidFill>
                  <a:srgbClr val="000000"/>
                </a:solidFill>
                <a:effectLst/>
                <a:latin typeface="Arial" panose="020B0604020202020204" pitchFamily="34" charset="0"/>
                <a:ea typeface="Calibri" panose="020F0502020204030204" pitchFamily="34" charset="0"/>
              </a:rPr>
              <a:t>The manager has confused correlation with causation</a:t>
            </a:r>
          </a:p>
          <a:p>
            <a:pPr marL="342900" indent="-342900">
              <a:buAutoNum type="arabicPeriod"/>
            </a:pPr>
            <a:endParaRPr lang="en-GB" dirty="0">
              <a:solidFill>
                <a:srgbClr val="000000"/>
              </a:solidFill>
              <a:latin typeface="Arial" panose="020B0604020202020204" pitchFamily="34" charset="0"/>
              <a:ea typeface="Calibri" panose="020F0502020204030204" pitchFamily="34" charset="0"/>
            </a:endParaRPr>
          </a:p>
          <a:p>
            <a:pPr marL="342900" indent="-342900">
              <a:buAutoNum type="arabicPeriod"/>
            </a:pPr>
            <a:endParaRPr lang="en-GB" sz="1800" dirty="0">
              <a:solidFill>
                <a:srgbClr val="000000"/>
              </a:solidFill>
              <a:effectLst/>
              <a:latin typeface="Arial" panose="020B0604020202020204" pitchFamily="34" charset="0"/>
              <a:ea typeface="Calibri" panose="020F0502020204030204" pitchFamily="34" charset="0"/>
            </a:endParaRPr>
          </a:p>
          <a:p>
            <a:pPr marL="342900" indent="-342900">
              <a:buAutoNum type="arabicPeriod"/>
            </a:pPr>
            <a:endParaRPr lang="en-GB" sz="1800" dirty="0">
              <a:solidFill>
                <a:srgbClr val="000000"/>
              </a:solidFill>
              <a:effectLst/>
              <a:latin typeface="Arial" panose="020B0604020202020204" pitchFamily="34" charset="0"/>
              <a:ea typeface="Calibri" panose="020F0502020204030204" pitchFamily="34" charset="0"/>
            </a:endParaRPr>
          </a:p>
          <a:p>
            <a:pPr marL="342900" indent="-342900">
              <a:buAutoNum type="arabicPeriod"/>
            </a:pPr>
            <a:r>
              <a:rPr lang="en-GB" dirty="0">
                <a:solidFill>
                  <a:srgbClr val="000000"/>
                </a:solidFill>
                <a:latin typeface="Arial" panose="020B0604020202020204" pitchFamily="34" charset="0"/>
                <a:ea typeface="Calibri" panose="020F0502020204030204" pitchFamily="34" charset="0"/>
              </a:rPr>
              <a:t>ii) In the range 28 to 33</a:t>
            </a:r>
          </a:p>
          <a:p>
            <a:endParaRPr lang="en-GB" sz="1800" dirty="0">
              <a:solidFill>
                <a:srgbClr val="000000"/>
              </a:solidFill>
              <a:effectLst/>
              <a:latin typeface="Arial" panose="020B0604020202020204" pitchFamily="34" charset="0"/>
              <a:ea typeface="Calibri" panose="020F0502020204030204" pitchFamily="34" charset="0"/>
            </a:endParaRPr>
          </a:p>
          <a:p>
            <a:pPr marL="360000" lvl="1"/>
            <a:r>
              <a:rPr lang="en-GB" dirty="0">
                <a:latin typeface="Arial" panose="020B0604020202020204" pitchFamily="34" charset="0"/>
                <a:ea typeface="Times New Roman" panose="02020603050405020304" pitchFamily="18" charset="0"/>
              </a:rPr>
              <a:t>iii) </a:t>
            </a:r>
            <a:r>
              <a:rPr lang="en-GB" dirty="0">
                <a:effectLst/>
                <a:latin typeface="Arial" panose="020B0604020202020204" pitchFamily="34" charset="0"/>
                <a:ea typeface="Times New Roman" panose="02020603050405020304" pitchFamily="18" charset="0"/>
              </a:rPr>
              <a:t>Not suitable as gives a negative number of drink</a:t>
            </a:r>
            <a:endParaRPr lang="en-GB" dirty="0">
              <a:solidFill>
                <a:srgbClr val="000000"/>
              </a:solidFill>
              <a:effectLst/>
              <a:latin typeface="Arial" panose="020B0604020202020204" pitchFamily="34" charset="0"/>
              <a:ea typeface="Calibri" panose="020F0502020204030204" pitchFamily="34" charset="0"/>
            </a:endParaRPr>
          </a:p>
          <a:p>
            <a:endParaRPr lang="en-GB" sz="1800" dirty="0">
              <a:solidFill>
                <a:srgbClr val="000000"/>
              </a:solidFill>
              <a:effectLst/>
              <a:latin typeface="Arial" panose="020B0604020202020204" pitchFamily="34" charset="0"/>
              <a:ea typeface="Calibri" panose="020F0502020204030204" pitchFamily="34" charset="0"/>
            </a:endParaRPr>
          </a:p>
        </p:txBody>
      </p:sp>
      <p:grpSp>
        <p:nvGrpSpPr>
          <p:cNvPr id="5" name="Group 4">
            <a:extLst>
              <a:ext uri="{FF2B5EF4-FFF2-40B4-BE49-F238E27FC236}">
                <a16:creationId xmlns:a16="http://schemas.microsoft.com/office/drawing/2014/main" id="{A0CB51C3-9785-22AE-A0A1-B2DA58B07A60}"/>
              </a:ext>
            </a:extLst>
          </p:cNvPr>
          <p:cNvGrpSpPr/>
          <p:nvPr/>
        </p:nvGrpSpPr>
        <p:grpSpPr>
          <a:xfrm>
            <a:off x="558800" y="1295400"/>
            <a:ext cx="6235700" cy="4908869"/>
            <a:chOff x="2484723" y="1930112"/>
            <a:chExt cx="4042636" cy="3143250"/>
          </a:xfrm>
        </p:grpSpPr>
        <p:pic>
          <p:nvPicPr>
            <p:cNvPr id="17" name="Picture 16" descr="A scatter plot graph. &#10;&#10;The horizontal X axis shows the temperature in degrees Celsius, ranging from -10 to 20.&#10;&#10;The vertical Y axis shows the number of hot drinks sold, ranging from 0 to 80.">
              <a:extLst>
                <a:ext uri="{FF2B5EF4-FFF2-40B4-BE49-F238E27FC236}">
                  <a16:creationId xmlns:a16="http://schemas.microsoft.com/office/drawing/2014/main" id="{8F1B462D-08A1-6027-59F3-94EF943EDF1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484723" y="1930112"/>
              <a:ext cx="4042636" cy="3143250"/>
            </a:xfrm>
            <a:prstGeom prst="rect">
              <a:avLst/>
            </a:prstGeom>
          </p:spPr>
        </p:pic>
        <p:cxnSp>
          <p:nvCxnSpPr>
            <p:cNvPr id="19" name="Straight Connector 18">
              <a:extLst>
                <a:ext uri="{FF2B5EF4-FFF2-40B4-BE49-F238E27FC236}">
                  <a16:creationId xmlns:a16="http://schemas.microsoft.com/office/drawing/2014/main" id="{EEF9AD89-4326-0764-DB29-2D1AE50137A9}"/>
                </a:ext>
              </a:extLst>
            </p:cNvPr>
            <p:cNvCxnSpPr>
              <a:cxnSpLocks/>
            </p:cNvCxnSpPr>
            <p:nvPr/>
          </p:nvCxnSpPr>
          <p:spPr>
            <a:xfrm>
              <a:off x="3025422" y="2455333"/>
              <a:ext cx="1879785" cy="1679630"/>
            </a:xfrm>
            <a:prstGeom prst="line">
              <a:avLst/>
            </a:prstGeom>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73281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dissolve">
                                      <p:cBhvr>
                                        <p:cTn id="12" dur="500"/>
                                        <p:tgtEl>
                                          <p:spTgt spid="16">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animEffect transition="in" filter="dissolve">
                                      <p:cBhvr>
                                        <p:cTn id="15"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Slide Number Placeholder 3">
            <a:extLst>
              <a:ext uri="{FF2B5EF4-FFF2-40B4-BE49-F238E27FC236}">
                <a16:creationId xmlns:a16="http://schemas.microsoft.com/office/drawing/2014/main" id="{200C3350-2117-0248-968C-8DADE0DACD1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02AABD48-7F62-174B-98BD-03D513E3B1A1}"/>
              </a:ext>
            </a:extLst>
          </p:cNvPr>
          <p:cNvSpPr txBox="1">
            <a:spLocks/>
          </p:cNvSpPr>
          <p:nvPr/>
        </p:nvSpPr>
        <p:spPr>
          <a:xfrm>
            <a:off x="1805625" y="74728"/>
            <a:ext cx="7948613"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Practice question (2) - Answer</a:t>
            </a:r>
          </a:p>
        </p:txBody>
      </p:sp>
      <p:grpSp>
        <p:nvGrpSpPr>
          <p:cNvPr id="7" name="Group 6">
            <a:extLst>
              <a:ext uri="{FF2B5EF4-FFF2-40B4-BE49-F238E27FC236}">
                <a16:creationId xmlns:a16="http://schemas.microsoft.com/office/drawing/2014/main" id="{4A0635EC-9AAB-0D1E-9D17-9D7F85005317}"/>
              </a:ext>
            </a:extLst>
          </p:cNvPr>
          <p:cNvGrpSpPr/>
          <p:nvPr/>
        </p:nvGrpSpPr>
        <p:grpSpPr>
          <a:xfrm>
            <a:off x="-4456" y="-5878"/>
            <a:ext cx="2091590" cy="1923564"/>
            <a:chOff x="-27606" y="-17453"/>
            <a:chExt cx="2091590" cy="1923564"/>
          </a:xfrm>
        </p:grpSpPr>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grpSp>
        <p:nvGrpSpPr>
          <p:cNvPr id="10" name="Group 9"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1"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2" name="TextBox 11">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grpSp>
        <p:nvGrpSpPr>
          <p:cNvPr id="13" name="Group 12">
            <a:extLst>
              <a:ext uri="{FF2B5EF4-FFF2-40B4-BE49-F238E27FC236}">
                <a16:creationId xmlns:a16="http://schemas.microsoft.com/office/drawing/2014/main" id="{055FCACC-EDBB-0F3E-36AD-F9764CA7687F}"/>
              </a:ext>
            </a:extLst>
          </p:cNvPr>
          <p:cNvGrpSpPr/>
          <p:nvPr/>
        </p:nvGrpSpPr>
        <p:grpSpPr>
          <a:xfrm>
            <a:off x="548284" y="1708948"/>
            <a:ext cx="6627215" cy="4293363"/>
            <a:chOff x="1878496" y="2705822"/>
            <a:chExt cx="4517560" cy="2643418"/>
          </a:xfrm>
        </p:grpSpPr>
        <p:pic>
          <p:nvPicPr>
            <p:cNvPr id="15" name="Picture 14">
              <a:extLst>
                <a:ext uri="{FF2B5EF4-FFF2-40B4-BE49-F238E27FC236}">
                  <a16:creationId xmlns:a16="http://schemas.microsoft.com/office/drawing/2014/main" id="{92FBEB1B-9D3E-D00E-E45F-336FED471EB9}"/>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878496" y="2705822"/>
              <a:ext cx="4517560" cy="2643418"/>
            </a:xfrm>
            <a:prstGeom prst="rect">
              <a:avLst/>
            </a:prstGeom>
          </p:spPr>
        </p:pic>
        <p:cxnSp>
          <p:nvCxnSpPr>
            <p:cNvPr id="16" name="Straight Connector 15">
              <a:extLst>
                <a:ext uri="{FF2B5EF4-FFF2-40B4-BE49-F238E27FC236}">
                  <a16:creationId xmlns:a16="http://schemas.microsoft.com/office/drawing/2014/main" id="{14F3764B-2263-A328-33D0-FCCD9A83AE23}"/>
                </a:ext>
              </a:extLst>
            </p:cNvPr>
            <p:cNvCxnSpPr>
              <a:cxnSpLocks/>
            </p:cNvCxnSpPr>
            <p:nvPr/>
          </p:nvCxnSpPr>
          <p:spPr>
            <a:xfrm flipV="1">
              <a:off x="3600727" y="3180252"/>
              <a:ext cx="2218543" cy="1790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4D7BF33-1C5B-C1BA-365A-DBB462E5B360}"/>
              </a:ext>
            </a:extLst>
          </p:cNvPr>
          <p:cNvSpPr txBox="1"/>
          <p:nvPr/>
        </p:nvSpPr>
        <p:spPr>
          <a:xfrm>
            <a:off x="7426003" y="1708949"/>
            <a:ext cx="4139752" cy="4154984"/>
          </a:xfrm>
          <a:prstGeom prst="rect">
            <a:avLst/>
          </a:prstGeom>
          <a:noFill/>
        </p:spPr>
        <p:txBody>
          <a:bodyPr wrap="square">
            <a:spAutoFit/>
          </a:bodyPr>
          <a:lstStyle/>
          <a:p>
            <a:pPr marL="342900" indent="-342900">
              <a:spcAft>
                <a:spcPts val="1200"/>
              </a:spcAft>
              <a:buFont typeface="+mj-lt"/>
              <a:buAutoNum type="alphaLcParen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3/10 (or 30%)</a:t>
            </a:r>
          </a:p>
          <a:p>
            <a:pPr marL="342900" indent="-342900">
              <a:spcAft>
                <a:spcPts val="1200"/>
              </a:spcAft>
              <a:buFont typeface="+mj-lt"/>
              <a:buAutoNum type="alphaLcParen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Strong positive</a:t>
            </a:r>
          </a:p>
          <a:p>
            <a:pPr marL="342900" indent="-342900">
              <a:spcAft>
                <a:spcPts val="1200"/>
              </a:spcAft>
              <a:buFont typeface="+mj-lt"/>
              <a:buAutoNum type="alphaLcParen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lessons (can’t have 3.8!)</a:t>
            </a:r>
          </a:p>
          <a:p>
            <a:pPr marR="0" lvl="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Selma says:</a:t>
            </a:r>
          </a:p>
          <a:p>
            <a:pPr marR="0" lvl="0" algn="l" defTabSz="914400" rtl="0" eaLnBrk="1" fontAlgn="auto" latinLnBrk="0" hangingPunct="1">
              <a:lnSpc>
                <a:spcPct val="100000"/>
              </a:lnSpc>
              <a:spcBef>
                <a:spcPts val="0"/>
              </a:spcBef>
              <a:spcAft>
                <a:spcPts val="0"/>
              </a:spcAft>
              <a:buClrTx/>
              <a:buSzTx/>
              <a:buFontTx/>
              <a:buNone/>
              <a:tabLst/>
              <a:defRPr/>
            </a:pPr>
            <a:r>
              <a:rPr kumimoji="0" lang="en-IN"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can use the trend to predict the number of driving tests needed to pass for any number of driving lessons.”</a:t>
            </a:r>
          </a:p>
          <a:p>
            <a:pPr marR="0" lvl="0" algn="l" defTabSz="914400" rtl="0" eaLnBrk="1" fontAlgn="auto" latinLnBrk="0" hangingPunct="1">
              <a:lnSpc>
                <a:spcPct val="100000"/>
              </a:lnSpc>
              <a:spcBef>
                <a:spcPts val="0"/>
              </a:spcBef>
              <a:spcAft>
                <a:spcPts val="0"/>
              </a:spcAft>
              <a:buClrTx/>
              <a:buSzTx/>
              <a:buFontTx/>
              <a:buNone/>
              <a:tabLst/>
              <a:defRPr/>
            </a:pPr>
            <a:endParaRPr lang="en-IN" dirty="0">
              <a:solidFill>
                <a:prstClr val="black"/>
              </a:solidFill>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Not correct for those outside of the 30-65 lesson range. The graph suggests that for less than 28 lessons you would pass before you had taken the test once.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11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ssolv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dissolv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dissolve">
                                      <p:cBhvr>
                                        <p:cTn id="22" dur="500"/>
                                        <p:tgtEl>
                                          <p:spTgt spid="19">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9">
                                            <p:txEl>
                                              <p:pRg st="4" end="4"/>
                                            </p:txEl>
                                          </p:spTgt>
                                        </p:tgtEl>
                                        <p:attrNameLst>
                                          <p:attrName>style.visibility</p:attrName>
                                        </p:attrNameLst>
                                      </p:cBhvr>
                                      <p:to>
                                        <p:strVal val="visible"/>
                                      </p:to>
                                    </p:set>
                                    <p:animEffect transition="in" filter="dissolve">
                                      <p:cBhvr>
                                        <p:cTn id="25" dur="500"/>
                                        <p:tgtEl>
                                          <p:spTgt spid="1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9">
                                            <p:txEl>
                                              <p:pRg st="6" end="6"/>
                                            </p:txEl>
                                          </p:spTgt>
                                        </p:tgtEl>
                                        <p:attrNameLst>
                                          <p:attrName>style.visibility</p:attrName>
                                        </p:attrNameLst>
                                      </p:cBhvr>
                                      <p:to>
                                        <p:strVal val="visible"/>
                                      </p:to>
                                    </p:set>
                                    <p:animEffect transition="in" filter="dissolve">
                                      <p:cBhvr>
                                        <p:cTn id="30"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395379"/>
          </a:xfrm>
          <a:solidFill>
            <a:schemeClr val="accent1"/>
          </a:solidFill>
          <a:ln>
            <a:solidFill>
              <a:schemeClr val="accent1"/>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Scatter Graphs</a:t>
            </a:r>
            <a:endParaRPr lang="en-GB" sz="4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22</a:t>
            </a:fld>
            <a:endParaRPr lang="en-US" dirty="0"/>
          </a:p>
        </p:txBody>
      </p:sp>
      <p:sp>
        <p:nvSpPr>
          <p:cNvPr id="3" name="Subtitle 2">
            <a:extLst>
              <a:ext uri="{FF2B5EF4-FFF2-40B4-BE49-F238E27FC236}">
                <a16:creationId xmlns:a16="http://schemas.microsoft.com/office/drawing/2014/main" id="{A55D8B48-930E-A627-288D-858A9A71A066}"/>
              </a:ext>
            </a:extLst>
          </p:cNvPr>
          <p:cNvSpPr>
            <a:spLocks noGrp="1"/>
          </p:cNvSpPr>
          <p:nvPr>
            <p:ph type="subTitle" idx="1"/>
          </p:nvPr>
        </p:nvSpPr>
        <p:spPr>
          <a:xfrm>
            <a:off x="1419497" y="2295941"/>
            <a:ext cx="9144000" cy="2733260"/>
          </a:xfrm>
          <a:ln w="38100">
            <a:solidFill>
              <a:schemeClr val="accent1"/>
            </a:solidFill>
          </a:ln>
        </p:spPr>
        <p:txBody>
          <a:bodyPr>
            <a:normAutofit/>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600" dirty="0">
              <a:solidFill>
                <a:schemeClr val="accent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Interpret scatter graphs</a:t>
            </a:r>
            <a:endParaRPr lang="en-GB" sz="28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Draw and interpret line of best fit</a:t>
            </a:r>
            <a:endParaRPr lang="en-GB" sz="28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Understand </a:t>
            </a:r>
            <a:r>
              <a:rPr lang="en-GB" sz="2800" dirty="0">
                <a:latin typeface="Arial" panose="020B0604020202020204" pitchFamily="34" charset="0"/>
                <a:cs typeface="Arial" panose="020B0604020202020204" pitchFamily="34" charset="0"/>
              </a:rPr>
              <a:t>that correlation does not imply causation </a:t>
            </a:r>
          </a:p>
          <a:p>
            <a:pPr algn="l"/>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096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a:solidFill>
                  <a:schemeClr val="bg1"/>
                </a:solidFill>
                <a:latin typeface="Arial" panose="020B0604020202020204" pitchFamily="34" charset="0"/>
                <a:cs typeface="Arial" panose="020B0604020202020204" pitchFamily="34" charset="0"/>
              </a:rPr>
              <a:t>Lesson 44: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23</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48081"/>
            <a:ext cx="9144000" cy="3308269"/>
          </a:xfrm>
          <a:solidFill>
            <a:schemeClr val="bg1"/>
          </a:solidFill>
          <a:ln w="38100">
            <a:solidFill>
              <a:schemeClr val="accent1"/>
            </a:solidFill>
          </a:ln>
        </p:spPr>
        <p:txBody>
          <a:bodyPr>
            <a:normAutofit fontScale="92500" lnSpcReduction="20000"/>
          </a:bodyPr>
          <a:lstStyle/>
          <a:p>
            <a:pPr algn="l">
              <a:lnSpc>
                <a:spcPct val="100000"/>
              </a:lnSpc>
              <a:spcBef>
                <a:spcPts val="0"/>
              </a:spcBef>
            </a:pPr>
            <a:r>
              <a:rPr kumimoji="0" lang="en-US" sz="35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algn="l">
              <a:lnSpc>
                <a:spcPct val="100000"/>
              </a:lnSpc>
              <a:spcBef>
                <a:spcPts val="0"/>
              </a:spcBef>
            </a:pPr>
            <a:r>
              <a:rPr lang="en-GB" sz="3500" dirty="0">
                <a:latin typeface="Arial" panose="020B0604020202020204" pitchFamily="34" charset="0"/>
                <a:cs typeface="Arial" panose="020B0604020202020204" pitchFamily="34" charset="0"/>
              </a:rPr>
              <a:t>EDUQAS Education Ltd: EDUQAS examination paper 530001, June 2018, </a:t>
            </a:r>
            <a:r>
              <a:rPr lang="en-GB" sz="3500" dirty="0">
                <a:effectLst/>
                <a:latin typeface="Arial" panose="020B0604020202020204" pitchFamily="34" charset="0"/>
                <a:ea typeface="Calibri" panose="020F0502020204030204" pitchFamily="34" charset="0"/>
                <a:cs typeface="Arial" panose="020B0604020202020204" pitchFamily="34" charset="0"/>
              </a:rPr>
              <a:t>AQA Practice Paper Set 1 1F</a:t>
            </a:r>
            <a:endParaRPr lang="en-GB" sz="3500" dirty="0">
              <a:latin typeface="Arial" panose="020B0604020202020204" pitchFamily="34" charset="0"/>
              <a:cs typeface="Arial" panose="020B0604020202020204" pitchFamily="34" charset="0"/>
            </a:endParaRPr>
          </a:p>
          <a:p>
            <a:pPr algn="l">
              <a:lnSpc>
                <a:spcPct val="100000"/>
              </a:lnSpc>
              <a:spcBef>
                <a:spcPts val="0"/>
              </a:spcBef>
            </a:pPr>
            <a:r>
              <a:rPr kumimoji="0" lang="en-US" sz="35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algn="l">
              <a:lnSpc>
                <a:spcPct val="100000"/>
              </a:lnSpc>
              <a:spcBef>
                <a:spcPts val="0"/>
              </a:spcBef>
            </a:pPr>
            <a:r>
              <a:rPr lang="en-US" sz="3500" dirty="0">
                <a:latin typeface="Arial" panose="020B0604020202020204" pitchFamily="34" charset="0"/>
                <a:cs typeface="Arial" panose="020B0604020202020204" pitchFamily="34" charset="0"/>
              </a:rPr>
              <a:t>Image for background: https://britishbeaches.uk/img/beach/515/515-566-o.jpg</a:t>
            </a:r>
          </a:p>
          <a:p>
            <a:pPr marL="231775" indent="-231775" algn="l">
              <a:lnSpc>
                <a:spcPts val="3100"/>
              </a:lnSpc>
              <a:spcAft>
                <a:spcPts val="600"/>
              </a:spcAft>
              <a:buFont typeface="Arial" panose="020B0604020202020204" pitchFamily="34" charset="0"/>
              <a:buChar char="•"/>
            </a:pPr>
            <a:endParaRPr lang="en-GB" sz="11200"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58E8EEAA-6C3D-970C-50EA-D0361AB2CCF7}"/>
              </a:ext>
            </a:extLst>
          </p:cNvPr>
          <p:cNvPicPr>
            <a:picLocks noChangeAspect="1"/>
          </p:cNvPicPr>
          <p:nvPr/>
        </p:nvPicPr>
        <p:blipFill>
          <a:blip r:embed="rId4"/>
          <a:stretch>
            <a:fillRect/>
          </a:stretch>
        </p:blipFill>
        <p:spPr>
          <a:xfrm>
            <a:off x="370800" y="324000"/>
            <a:ext cx="3474000" cy="570825"/>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sp>
        <p:nvSpPr>
          <p:cNvPr id="2" name="Isosceles Triangle 1">
            <a:extLst>
              <a:ext uri="{FF2B5EF4-FFF2-40B4-BE49-F238E27FC236}">
                <a16:creationId xmlns:a16="http://schemas.microsoft.com/office/drawing/2014/main" id="{19D8A997-9FF2-45DF-4531-600CCBC6B181}"/>
              </a:ext>
              <a:ext uri="{C183D7F6-B498-43B3-948B-1728B52AA6E4}">
                <adec:decorative xmlns:adec="http://schemas.microsoft.com/office/drawing/2017/decorative" val="1"/>
              </a:ext>
            </a:extLst>
          </p:cNvPr>
          <p:cNvSpPr/>
          <p:nvPr/>
        </p:nvSpPr>
        <p:spPr>
          <a:xfrm flipV="1">
            <a:off x="-1" y="3640"/>
            <a:ext cx="2241177" cy="175708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8830D94-944C-BDDF-13BD-3676F52A08C3}"/>
                  </a:ext>
                </a:extLst>
              </p:cNvPr>
              <p:cNvSpPr txBox="1"/>
              <p:nvPr/>
            </p:nvSpPr>
            <p:spPr>
              <a:xfrm>
                <a:off x="10562" y="112167"/>
                <a:ext cx="1495509" cy="400110"/>
              </a:xfrm>
              <a:prstGeom prst="rect">
                <a:avLst/>
              </a:prstGeom>
              <a:solidFill>
                <a:schemeClr val="accent1"/>
              </a:solidFill>
              <a:ln>
                <a:solidFill>
                  <a:schemeClr val="accent1"/>
                </a:solidFill>
              </a:ln>
              <a:effectLst/>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DISCUSS</a:t>
                </a:r>
              </a:p>
            </p:txBody>
          </p:sp>
        </mc:Choice>
        <mc:Fallback xmlns="">
          <p:sp>
            <p:nvSpPr>
              <p:cNvPr id="3" name="TextBox 2">
                <a:extLst>
                  <a:ext uri="{FF2B5EF4-FFF2-40B4-BE49-F238E27FC236}">
                    <a16:creationId xmlns:a16="http://schemas.microsoft.com/office/drawing/2014/main" id="{B8830D94-944C-BDDF-13BD-3676F52A08C3}"/>
                  </a:ext>
                </a:extLst>
              </p:cNvPr>
              <p:cNvSpPr txBox="1">
                <a:spLocks noRot="1" noChangeAspect="1" noMove="1" noResize="1" noEditPoints="1" noAdjustHandles="1" noChangeArrowheads="1" noChangeShapeType="1" noTextEdit="1"/>
              </p:cNvSpPr>
              <p:nvPr/>
            </p:nvSpPr>
            <p:spPr>
              <a:xfrm>
                <a:off x="10562" y="112167"/>
                <a:ext cx="1495509" cy="400110"/>
              </a:xfrm>
              <a:prstGeom prst="rect">
                <a:avLst/>
              </a:prstGeom>
              <a:blipFill>
                <a:blip r:embed="rId5"/>
                <a:stretch>
                  <a:fillRect l="-22222" r="-16667"/>
                </a:stretch>
              </a:blipFill>
              <a:ln>
                <a:solidFill>
                  <a:schemeClr val="accent1"/>
                </a:solidFill>
              </a:ln>
              <a:effectLst/>
            </p:spPr>
            <p:txBody>
              <a:bodyPr/>
              <a:lstStyle/>
              <a:p>
                <a:r>
                  <a:rPr lang="en-GB">
                    <a:noFill/>
                  </a:rPr>
                  <a:t> </a:t>
                </a:r>
              </a:p>
            </p:txBody>
          </p:sp>
        </mc:Fallback>
      </mc:AlternateContent>
      <p:grpSp>
        <p:nvGrpSpPr>
          <p:cNvPr id="7" name="Group 6" descr="A scatter plot graph. &#10;&#10;The horizontal X axis shows the number of years in education, ranging from 11 to 19.&#10;&#10;The vertical Y axis shows the annual salary ranging from 0 to 100000">
            <a:extLst>
              <a:ext uri="{FF2B5EF4-FFF2-40B4-BE49-F238E27FC236}">
                <a16:creationId xmlns:a16="http://schemas.microsoft.com/office/drawing/2014/main" id="{C77975B9-AD1E-E6FF-3228-B65A6BEE4F71}"/>
              </a:ext>
            </a:extLst>
          </p:cNvPr>
          <p:cNvGrpSpPr/>
          <p:nvPr/>
        </p:nvGrpSpPr>
        <p:grpSpPr>
          <a:xfrm>
            <a:off x="663494" y="968656"/>
            <a:ext cx="11166763" cy="5073029"/>
            <a:chOff x="663494" y="968656"/>
            <a:chExt cx="11166763" cy="5073029"/>
          </a:xfrm>
        </p:grpSpPr>
        <mc:AlternateContent xmlns:mc="http://schemas.openxmlformats.org/markup-compatibility/2006" xmlns:a14="http://schemas.microsoft.com/office/drawing/2010/main">
          <mc:Choice Requires="a14">
            <p:graphicFrame>
              <p:nvGraphicFramePr>
                <p:cNvPr id="27" name="Chart 26">
                  <a:extLst>
                    <a:ext uri="{FF2B5EF4-FFF2-40B4-BE49-F238E27FC236}">
                      <a16:creationId xmlns:a16="http://schemas.microsoft.com/office/drawing/2014/main" id="{E1181FAE-FD57-2DE7-8B71-85E432A4A79E}"/>
                    </a:ext>
                  </a:extLst>
                </p:cNvPr>
                <p:cNvGraphicFramePr>
                  <a:graphicFrameLocks/>
                </p:cNvGraphicFramePr>
                <p:nvPr>
                  <p:extLst>
                    <p:ext uri="{D42A27DB-BD31-4B8C-83A1-F6EECF244321}">
                      <p14:modId xmlns:p14="http://schemas.microsoft.com/office/powerpoint/2010/main" val="3439879310"/>
                    </p:ext>
                  </p:extLst>
                </p:nvPr>
              </p:nvGraphicFramePr>
              <p:xfrm>
                <a:off x="663494" y="968656"/>
                <a:ext cx="11166763" cy="5073029"/>
              </p:xfrm>
              <a:graphic>
                <a:graphicData uri="http://schemas.openxmlformats.org/drawingml/2006/chart">
                  <c:chart xmlns:c="http://schemas.openxmlformats.org/drawingml/2006/chart" xmlns:r="http://schemas.openxmlformats.org/officeDocument/2006/relationships" r:id="rId6"/>
                </a:graphicData>
              </a:graphic>
            </p:graphicFrame>
          </mc:Choice>
          <mc:Fallback xmlns="">
            <p:graphicFrame>
              <p:nvGraphicFramePr>
                <p:cNvPr id="27" name="Chart 26">
                  <a:extLst>
                    <a:ext uri="{FF2B5EF4-FFF2-40B4-BE49-F238E27FC236}">
                      <a16:creationId xmlns:a16="http://schemas.microsoft.com/office/drawing/2014/main" id="{E1181FAE-FD57-2DE7-8B71-85E432A4A79E}"/>
                    </a:ext>
                  </a:extLst>
                </p:cNvPr>
                <p:cNvGraphicFramePr>
                  <a:graphicFrameLocks/>
                </p:cNvGraphicFramePr>
                <p:nvPr>
                  <p:extLst>
                    <p:ext uri="{D42A27DB-BD31-4B8C-83A1-F6EECF244321}">
                      <p14:modId xmlns:p14="http://schemas.microsoft.com/office/powerpoint/2010/main" val="3439879310"/>
                    </p:ext>
                  </p:extLst>
                </p:nvPr>
              </p:nvGraphicFramePr>
              <p:xfrm>
                <a:off x="663494" y="968656"/>
                <a:ext cx="11166763" cy="5073029"/>
              </p:xfrm>
              <a:graphic>
                <a:graphicData uri="http://schemas.openxmlformats.org/drawingml/2006/chart">
                  <c:chart xmlns:c="http://schemas.openxmlformats.org/drawingml/2006/chart" xmlns:r="http://schemas.openxmlformats.org/officeDocument/2006/relationships" r:id="rId7"/>
                </a:graphicData>
              </a:graphic>
            </p:graphicFrame>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7F6C761-3F6F-6AFC-6872-DBE2418B6F34}"/>
                    </a:ext>
                  </a:extLst>
                </p:cNvPr>
                <p:cNvSpPr txBox="1"/>
                <p:nvPr/>
              </p:nvSpPr>
              <p:spPr>
                <a:xfrm>
                  <a:off x="2940733" y="1887996"/>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28" name="TextBox 27">
                  <a:extLst>
                    <a:ext uri="{FF2B5EF4-FFF2-40B4-BE49-F238E27FC236}">
                      <a16:creationId xmlns:a16="http://schemas.microsoft.com/office/drawing/2014/main" id="{C7F6C761-3F6F-6AFC-6872-DBE2418B6F34}"/>
                    </a:ext>
                  </a:extLst>
                </p:cNvPr>
                <p:cNvSpPr txBox="1">
                  <a:spLocks noRot="1" noChangeAspect="1" noMove="1" noResize="1" noEditPoints="1" noAdjustHandles="1" noChangeArrowheads="1" noChangeShapeType="1" noTextEdit="1"/>
                </p:cNvSpPr>
                <p:nvPr/>
              </p:nvSpPr>
              <p:spPr>
                <a:xfrm>
                  <a:off x="2940733" y="1887996"/>
                  <a:ext cx="218008" cy="312083"/>
                </a:xfrm>
                <a:prstGeom prst="rect">
                  <a:avLst/>
                </a:prstGeom>
                <a:blipFill>
                  <a:blip r:embed="rId8"/>
                  <a:stretch>
                    <a:fillRect l="-16667" r="-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AE91234-2F1F-BDBE-1CFE-A7F6FE558C57}"/>
                    </a:ext>
                  </a:extLst>
                </p:cNvPr>
                <p:cNvSpPr txBox="1"/>
                <p:nvPr/>
              </p:nvSpPr>
              <p:spPr>
                <a:xfrm>
                  <a:off x="9044108" y="3349128"/>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29" name="TextBox 28">
                  <a:extLst>
                    <a:ext uri="{FF2B5EF4-FFF2-40B4-BE49-F238E27FC236}">
                      <a16:creationId xmlns:a16="http://schemas.microsoft.com/office/drawing/2014/main" id="{EAE91234-2F1F-BDBE-1CFE-A7F6FE558C57}"/>
                    </a:ext>
                  </a:extLst>
                </p:cNvPr>
                <p:cNvSpPr txBox="1">
                  <a:spLocks noRot="1" noChangeAspect="1" noMove="1" noResize="1" noEditPoints="1" noAdjustHandles="1" noChangeArrowheads="1" noChangeShapeType="1" noTextEdit="1"/>
                </p:cNvSpPr>
                <p:nvPr/>
              </p:nvSpPr>
              <p:spPr>
                <a:xfrm>
                  <a:off x="9044108" y="3349128"/>
                  <a:ext cx="218008" cy="312083"/>
                </a:xfrm>
                <a:prstGeom prst="rect">
                  <a:avLst/>
                </a:prstGeom>
                <a:blipFill>
                  <a:blip r:embed="rId9"/>
                  <a:stretch>
                    <a:fillRect l="-22222"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4318BCD-6551-2B57-6F59-C5C1B95BB0CE}"/>
                    </a:ext>
                  </a:extLst>
                </p:cNvPr>
                <p:cNvSpPr txBox="1"/>
                <p:nvPr/>
              </p:nvSpPr>
              <p:spPr>
                <a:xfrm>
                  <a:off x="7823522" y="2731471"/>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0" name="TextBox 29">
                  <a:extLst>
                    <a:ext uri="{FF2B5EF4-FFF2-40B4-BE49-F238E27FC236}">
                      <a16:creationId xmlns:a16="http://schemas.microsoft.com/office/drawing/2014/main" id="{A4318BCD-6551-2B57-6F59-C5C1B95BB0CE}"/>
                    </a:ext>
                  </a:extLst>
                </p:cNvPr>
                <p:cNvSpPr txBox="1">
                  <a:spLocks noRot="1" noChangeAspect="1" noMove="1" noResize="1" noEditPoints="1" noAdjustHandles="1" noChangeArrowheads="1" noChangeShapeType="1" noTextEdit="1"/>
                </p:cNvSpPr>
                <p:nvPr/>
              </p:nvSpPr>
              <p:spPr>
                <a:xfrm>
                  <a:off x="7823522" y="2731471"/>
                  <a:ext cx="218008" cy="312083"/>
                </a:xfrm>
                <a:prstGeom prst="rect">
                  <a:avLst/>
                </a:prstGeom>
                <a:blipFill>
                  <a:blip r:embed="rId10"/>
                  <a:stretch>
                    <a:fillRect l="-15789" r="-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3D1F38-D974-49D6-2BC8-1563A251D03C}"/>
                    </a:ext>
                  </a:extLst>
                </p:cNvPr>
                <p:cNvSpPr txBox="1"/>
                <p:nvPr/>
              </p:nvSpPr>
              <p:spPr>
                <a:xfrm>
                  <a:off x="7823522" y="2857282"/>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1" name="TextBox 30">
                  <a:extLst>
                    <a:ext uri="{FF2B5EF4-FFF2-40B4-BE49-F238E27FC236}">
                      <a16:creationId xmlns:a16="http://schemas.microsoft.com/office/drawing/2014/main" id="{273D1F38-D974-49D6-2BC8-1563A251D03C}"/>
                    </a:ext>
                  </a:extLst>
                </p:cNvPr>
                <p:cNvSpPr txBox="1">
                  <a:spLocks noRot="1" noChangeAspect="1" noMove="1" noResize="1" noEditPoints="1" noAdjustHandles="1" noChangeArrowheads="1" noChangeShapeType="1" noTextEdit="1"/>
                </p:cNvSpPr>
                <p:nvPr/>
              </p:nvSpPr>
              <p:spPr>
                <a:xfrm>
                  <a:off x="7823522" y="2857282"/>
                  <a:ext cx="218008" cy="312083"/>
                </a:xfrm>
                <a:prstGeom prst="rect">
                  <a:avLst/>
                </a:prstGeom>
                <a:blipFill>
                  <a:blip r:embed="rId11"/>
                  <a:stretch>
                    <a:fillRect l="-15789" r="-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A89A49F-C245-D17A-3AC3-81ADD6928F08}"/>
                    </a:ext>
                  </a:extLst>
                </p:cNvPr>
                <p:cNvSpPr txBox="1"/>
                <p:nvPr/>
              </p:nvSpPr>
              <p:spPr>
                <a:xfrm>
                  <a:off x="6607795" y="3466369"/>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2" name="TextBox 31">
                  <a:extLst>
                    <a:ext uri="{FF2B5EF4-FFF2-40B4-BE49-F238E27FC236}">
                      <a16:creationId xmlns:a16="http://schemas.microsoft.com/office/drawing/2014/main" id="{FA89A49F-C245-D17A-3AC3-81ADD6928F08}"/>
                    </a:ext>
                  </a:extLst>
                </p:cNvPr>
                <p:cNvSpPr txBox="1">
                  <a:spLocks noRot="1" noChangeAspect="1" noMove="1" noResize="1" noEditPoints="1" noAdjustHandles="1" noChangeArrowheads="1" noChangeShapeType="1" noTextEdit="1"/>
                </p:cNvSpPr>
                <p:nvPr/>
              </p:nvSpPr>
              <p:spPr>
                <a:xfrm>
                  <a:off x="6607795" y="3466369"/>
                  <a:ext cx="218008" cy="312083"/>
                </a:xfrm>
                <a:prstGeom prst="rect">
                  <a:avLst/>
                </a:prstGeom>
                <a:blipFill>
                  <a:blip r:embed="rId12"/>
                  <a:stretch>
                    <a:fillRect l="-22222"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4401530-9C11-41DB-5696-5AC7E66214F9}"/>
                    </a:ext>
                  </a:extLst>
                </p:cNvPr>
                <p:cNvSpPr txBox="1"/>
                <p:nvPr/>
              </p:nvSpPr>
              <p:spPr>
                <a:xfrm>
                  <a:off x="6607795" y="3621717"/>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3" name="TextBox 32">
                  <a:extLst>
                    <a:ext uri="{FF2B5EF4-FFF2-40B4-BE49-F238E27FC236}">
                      <a16:creationId xmlns:a16="http://schemas.microsoft.com/office/drawing/2014/main" id="{F4401530-9C11-41DB-5696-5AC7E66214F9}"/>
                    </a:ext>
                  </a:extLst>
                </p:cNvPr>
                <p:cNvSpPr txBox="1">
                  <a:spLocks noRot="1" noChangeAspect="1" noMove="1" noResize="1" noEditPoints="1" noAdjustHandles="1" noChangeArrowheads="1" noChangeShapeType="1" noTextEdit="1"/>
                </p:cNvSpPr>
                <p:nvPr/>
              </p:nvSpPr>
              <p:spPr>
                <a:xfrm>
                  <a:off x="6607795" y="3621717"/>
                  <a:ext cx="218008" cy="312083"/>
                </a:xfrm>
                <a:prstGeom prst="rect">
                  <a:avLst/>
                </a:prstGeom>
                <a:blipFill>
                  <a:blip r:embed="rId13"/>
                  <a:stretch>
                    <a:fillRect l="-22222"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C643B67-66EE-15C9-CEAB-959C0AC0A2A9}"/>
                    </a:ext>
                  </a:extLst>
                </p:cNvPr>
                <p:cNvSpPr txBox="1"/>
                <p:nvPr/>
              </p:nvSpPr>
              <p:spPr>
                <a:xfrm>
                  <a:off x="6610877" y="4061345"/>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4" name="TextBox 33">
                  <a:extLst>
                    <a:ext uri="{FF2B5EF4-FFF2-40B4-BE49-F238E27FC236}">
                      <a16:creationId xmlns:a16="http://schemas.microsoft.com/office/drawing/2014/main" id="{AC643B67-66EE-15C9-CEAB-959C0AC0A2A9}"/>
                    </a:ext>
                  </a:extLst>
                </p:cNvPr>
                <p:cNvSpPr txBox="1">
                  <a:spLocks noRot="1" noChangeAspect="1" noMove="1" noResize="1" noEditPoints="1" noAdjustHandles="1" noChangeArrowheads="1" noChangeShapeType="1" noTextEdit="1"/>
                </p:cNvSpPr>
                <p:nvPr/>
              </p:nvSpPr>
              <p:spPr>
                <a:xfrm>
                  <a:off x="6610877" y="4061345"/>
                  <a:ext cx="218008" cy="312083"/>
                </a:xfrm>
                <a:prstGeom prst="rect">
                  <a:avLst/>
                </a:prstGeom>
                <a:blipFill>
                  <a:blip r:embed="rId14"/>
                  <a:stretch>
                    <a:fillRect l="-16667"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F480F5E-8505-AA1C-4411-7609A85A5D81}"/>
                    </a:ext>
                  </a:extLst>
                </p:cNvPr>
                <p:cNvSpPr txBox="1"/>
                <p:nvPr/>
              </p:nvSpPr>
              <p:spPr>
                <a:xfrm>
                  <a:off x="4168298" y="4183308"/>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5" name="TextBox 34">
                  <a:extLst>
                    <a:ext uri="{FF2B5EF4-FFF2-40B4-BE49-F238E27FC236}">
                      <a16:creationId xmlns:a16="http://schemas.microsoft.com/office/drawing/2014/main" id="{DF480F5E-8505-AA1C-4411-7609A85A5D81}"/>
                    </a:ext>
                  </a:extLst>
                </p:cNvPr>
                <p:cNvSpPr txBox="1">
                  <a:spLocks noRot="1" noChangeAspect="1" noMove="1" noResize="1" noEditPoints="1" noAdjustHandles="1" noChangeArrowheads="1" noChangeShapeType="1" noTextEdit="1"/>
                </p:cNvSpPr>
                <p:nvPr/>
              </p:nvSpPr>
              <p:spPr>
                <a:xfrm>
                  <a:off x="4168298" y="4183308"/>
                  <a:ext cx="218008" cy="312083"/>
                </a:xfrm>
                <a:prstGeom prst="rect">
                  <a:avLst/>
                </a:prstGeom>
                <a:blipFill>
                  <a:blip r:embed="rId13"/>
                  <a:stretch>
                    <a:fillRect l="-22222"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6850099-839D-FC53-E553-94D1967482B4}"/>
                    </a:ext>
                  </a:extLst>
                </p:cNvPr>
                <p:cNvSpPr txBox="1"/>
                <p:nvPr/>
              </p:nvSpPr>
              <p:spPr>
                <a:xfrm>
                  <a:off x="5395863" y="3871225"/>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6" name="TextBox 35">
                  <a:extLst>
                    <a:ext uri="{FF2B5EF4-FFF2-40B4-BE49-F238E27FC236}">
                      <a16:creationId xmlns:a16="http://schemas.microsoft.com/office/drawing/2014/main" id="{E6850099-839D-FC53-E553-94D1967482B4}"/>
                    </a:ext>
                  </a:extLst>
                </p:cNvPr>
                <p:cNvSpPr txBox="1">
                  <a:spLocks noRot="1" noChangeAspect="1" noMove="1" noResize="1" noEditPoints="1" noAdjustHandles="1" noChangeArrowheads="1" noChangeShapeType="1" noTextEdit="1"/>
                </p:cNvSpPr>
                <p:nvPr/>
              </p:nvSpPr>
              <p:spPr>
                <a:xfrm>
                  <a:off x="5395863" y="3871225"/>
                  <a:ext cx="218008" cy="312083"/>
                </a:xfrm>
                <a:prstGeom prst="rect">
                  <a:avLst/>
                </a:prstGeom>
                <a:blipFill>
                  <a:blip r:embed="rId15"/>
                  <a:stretch>
                    <a:fillRect l="-15789" r="-1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8E97A43-EC97-1099-D21C-DE9CDFBC7B34}"/>
                    </a:ext>
                  </a:extLst>
                </p:cNvPr>
                <p:cNvSpPr txBox="1"/>
                <p:nvPr/>
              </p:nvSpPr>
              <p:spPr>
                <a:xfrm>
                  <a:off x="2940733" y="4322071"/>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7" name="TextBox 36">
                  <a:extLst>
                    <a:ext uri="{FF2B5EF4-FFF2-40B4-BE49-F238E27FC236}">
                      <a16:creationId xmlns:a16="http://schemas.microsoft.com/office/drawing/2014/main" id="{B8E97A43-EC97-1099-D21C-DE9CDFBC7B34}"/>
                    </a:ext>
                  </a:extLst>
                </p:cNvPr>
                <p:cNvSpPr txBox="1">
                  <a:spLocks noRot="1" noChangeAspect="1" noMove="1" noResize="1" noEditPoints="1" noAdjustHandles="1" noChangeArrowheads="1" noChangeShapeType="1" noTextEdit="1"/>
                </p:cNvSpPr>
                <p:nvPr/>
              </p:nvSpPr>
              <p:spPr>
                <a:xfrm>
                  <a:off x="2940733" y="4322071"/>
                  <a:ext cx="218008" cy="312083"/>
                </a:xfrm>
                <a:prstGeom prst="rect">
                  <a:avLst/>
                </a:prstGeom>
                <a:blipFill>
                  <a:blip r:embed="rId16"/>
                  <a:stretch>
                    <a:fillRect l="-16667" r="-22222"/>
                  </a:stretch>
                </a:blipFill>
              </p:spPr>
              <p:txBody>
                <a:bodyPr/>
                <a:lstStyle/>
                <a:p>
                  <a:r>
                    <a:rPr lang="en-GB">
                      <a:noFill/>
                    </a:rPr>
                    <a:t> </a:t>
                  </a:r>
                </a:p>
              </p:txBody>
            </p:sp>
          </mc:Fallback>
        </mc:AlternateContent>
        <p:cxnSp>
          <p:nvCxnSpPr>
            <p:cNvPr id="40" name="Straight Connector 39">
              <a:extLst>
                <a:ext uri="{FF2B5EF4-FFF2-40B4-BE49-F238E27FC236}">
                  <a16:creationId xmlns:a16="http://schemas.microsoft.com/office/drawing/2014/main" id="{29FADF9C-C1D3-03B3-4C1B-23BB3AD1828B}"/>
                </a:ext>
              </a:extLst>
            </p:cNvPr>
            <p:cNvCxnSpPr>
              <a:cxnSpLocks/>
            </p:cNvCxnSpPr>
            <p:nvPr/>
          </p:nvCxnSpPr>
          <p:spPr>
            <a:xfrm flipV="1">
              <a:off x="2877488" y="2157286"/>
              <a:ext cx="7564370" cy="2929229"/>
            </a:xfrm>
            <a:prstGeom prst="line">
              <a:avLst/>
            </a:prstGeom>
          </p:spPr>
          <p:style>
            <a:lnRef idx="3">
              <a:schemeClr val="accent1"/>
            </a:lnRef>
            <a:fillRef idx="0">
              <a:schemeClr val="accent1"/>
            </a:fillRef>
            <a:effectRef idx="2">
              <a:schemeClr val="accent1"/>
            </a:effectRef>
            <a:fontRef idx="minor">
              <a:schemeClr val="tx1"/>
            </a:fontRef>
          </p:style>
        </p:cxnSp>
        <p:grpSp>
          <p:nvGrpSpPr>
            <p:cNvPr id="55" name="Group 54">
              <a:extLst>
                <a:ext uri="{FF2B5EF4-FFF2-40B4-BE49-F238E27FC236}">
                  <a16:creationId xmlns:a16="http://schemas.microsoft.com/office/drawing/2014/main" id="{E8483760-439B-8E59-C891-9853D0E8ECFA}"/>
                </a:ext>
              </a:extLst>
            </p:cNvPr>
            <p:cNvGrpSpPr/>
            <p:nvPr/>
          </p:nvGrpSpPr>
          <p:grpSpPr>
            <a:xfrm>
              <a:off x="1799720" y="3217542"/>
              <a:ext cx="5923329" cy="1999688"/>
              <a:chOff x="1772871" y="3232712"/>
              <a:chExt cx="5923329" cy="1999688"/>
            </a:xfrm>
          </p:grpSpPr>
          <p:cxnSp>
            <p:nvCxnSpPr>
              <p:cNvPr id="15" name="Straight Connector 14">
                <a:extLst>
                  <a:ext uri="{FF2B5EF4-FFF2-40B4-BE49-F238E27FC236}">
                    <a16:creationId xmlns:a16="http://schemas.microsoft.com/office/drawing/2014/main" id="{863884C4-5AFA-CC83-40ED-084620CCB551}"/>
                  </a:ext>
                </a:extLst>
              </p:cNvPr>
              <p:cNvCxnSpPr>
                <a:cxnSpLocks/>
              </p:cNvCxnSpPr>
              <p:nvPr/>
            </p:nvCxnSpPr>
            <p:spPr>
              <a:xfrm>
                <a:off x="1772871" y="3232712"/>
                <a:ext cx="5923329" cy="0"/>
              </a:xfrm>
              <a:prstGeom prst="line">
                <a:avLst/>
              </a:prstGeom>
              <a:ln w="38100">
                <a:solidFill>
                  <a:srgbClr val="DD3D4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EB3B10-A222-57EB-A7D6-6E7794225430}"/>
                  </a:ext>
                </a:extLst>
              </p:cNvPr>
              <p:cNvCxnSpPr>
                <a:cxnSpLocks/>
              </p:cNvCxnSpPr>
              <p:nvPr/>
            </p:nvCxnSpPr>
            <p:spPr>
              <a:xfrm>
                <a:off x="7696200" y="3232712"/>
                <a:ext cx="0" cy="1999688"/>
              </a:xfrm>
              <a:prstGeom prst="line">
                <a:avLst/>
              </a:prstGeom>
              <a:ln w="38100">
                <a:solidFill>
                  <a:srgbClr val="DD3D4C"/>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E7C7F64-D799-27EB-69A4-0B81B4B71E17}"/>
                </a:ext>
              </a:extLst>
            </p:cNvPr>
            <p:cNvGrpSpPr/>
            <p:nvPr/>
          </p:nvGrpSpPr>
          <p:grpSpPr>
            <a:xfrm>
              <a:off x="1799720" y="4295069"/>
              <a:ext cx="3105365" cy="910329"/>
              <a:chOff x="1772871" y="4322071"/>
              <a:chExt cx="3105365" cy="910329"/>
            </a:xfrm>
          </p:grpSpPr>
          <p:cxnSp>
            <p:nvCxnSpPr>
              <p:cNvPr id="9" name="Straight Connector 8">
                <a:extLst>
                  <a:ext uri="{FF2B5EF4-FFF2-40B4-BE49-F238E27FC236}">
                    <a16:creationId xmlns:a16="http://schemas.microsoft.com/office/drawing/2014/main" id="{85FD4B59-579C-6E8B-982F-F42106EF0F56}"/>
                  </a:ext>
                </a:extLst>
              </p:cNvPr>
              <p:cNvCxnSpPr>
                <a:cxnSpLocks/>
              </p:cNvCxnSpPr>
              <p:nvPr/>
            </p:nvCxnSpPr>
            <p:spPr>
              <a:xfrm flipV="1">
                <a:off x="1772871" y="4322071"/>
                <a:ext cx="3105365" cy="17278"/>
              </a:xfrm>
              <a:prstGeom prst="line">
                <a:avLst/>
              </a:prstGeom>
              <a:ln w="38100">
                <a:solidFill>
                  <a:srgbClr val="DD3D4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AF9A56-1C47-6CF5-9B14-6F9160A60192}"/>
                  </a:ext>
                </a:extLst>
              </p:cNvPr>
              <p:cNvCxnSpPr>
                <a:cxnSpLocks/>
              </p:cNvCxnSpPr>
              <p:nvPr/>
            </p:nvCxnSpPr>
            <p:spPr>
              <a:xfrm flipV="1">
                <a:off x="4876128" y="4322071"/>
                <a:ext cx="0" cy="910329"/>
              </a:xfrm>
              <a:prstGeom prst="line">
                <a:avLst/>
              </a:prstGeom>
              <a:ln w="38100">
                <a:solidFill>
                  <a:srgbClr val="DD3D4C"/>
                </a:solidFill>
              </a:ln>
            </p:spPr>
            <p:style>
              <a:lnRef idx="1">
                <a:schemeClr val="accent1"/>
              </a:lnRef>
              <a:fillRef idx="0">
                <a:schemeClr val="accent1"/>
              </a:fillRef>
              <a:effectRef idx="0">
                <a:schemeClr val="accent1"/>
              </a:effectRef>
              <a:fontRef idx="minor">
                <a:schemeClr val="tx1"/>
              </a:fontRef>
            </p:style>
          </p:cxnSp>
        </p:grpSp>
      </p:grpSp>
      <p:sp>
        <p:nvSpPr>
          <p:cNvPr id="57" name="Title 1">
            <a:extLst>
              <a:ext uri="{FF2B5EF4-FFF2-40B4-BE49-F238E27FC236}">
                <a16:creationId xmlns:a16="http://schemas.microsoft.com/office/drawing/2014/main" id="{E9DC7A53-06B4-E65B-1849-A042D047FFBD}"/>
              </a:ext>
            </a:extLst>
          </p:cNvPr>
          <p:cNvSpPr txBox="1">
            <a:spLocks/>
          </p:cNvSpPr>
          <p:nvPr/>
        </p:nvSpPr>
        <p:spPr>
          <a:xfrm>
            <a:off x="2163097" y="71977"/>
            <a:ext cx="7561006" cy="9081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Interpreting a scatter graph</a:t>
            </a:r>
          </a:p>
        </p:txBody>
      </p:sp>
    </p:spTree>
    <p:extLst>
      <p:ext uri="{BB962C8B-B14F-4D97-AF65-F5344CB8AC3E}">
        <p14:creationId xmlns:p14="http://schemas.microsoft.com/office/powerpoint/2010/main" val="425292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hart 40">
            <a:extLst>
              <a:ext uri="{FF2B5EF4-FFF2-40B4-BE49-F238E27FC236}">
                <a16:creationId xmlns:a16="http://schemas.microsoft.com/office/drawing/2014/main" id="{87459905-2A6A-4E8D-8E2B-C0F0CB0142AD}"/>
              </a:ext>
            </a:extLst>
          </p:cNvPr>
          <p:cNvGraphicFramePr>
            <a:graphicFrameLocks/>
          </p:cNvGraphicFramePr>
          <p:nvPr>
            <p:extLst>
              <p:ext uri="{D42A27DB-BD31-4B8C-83A1-F6EECF244321}">
                <p14:modId xmlns:p14="http://schemas.microsoft.com/office/powerpoint/2010/main" val="1532572038"/>
              </p:ext>
            </p:extLst>
          </p:nvPr>
        </p:nvGraphicFramePr>
        <p:xfrm>
          <a:off x="595743" y="1037127"/>
          <a:ext cx="4572000" cy="2736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hart 41">
            <a:extLst>
              <a:ext uri="{FF2B5EF4-FFF2-40B4-BE49-F238E27FC236}">
                <a16:creationId xmlns:a16="http://schemas.microsoft.com/office/drawing/2014/main" id="{87459905-2A6A-4E8D-8E2B-C0F0CB0142AD}"/>
              </a:ext>
            </a:extLst>
          </p:cNvPr>
          <p:cNvGraphicFramePr>
            <a:graphicFrameLocks/>
          </p:cNvGraphicFramePr>
          <p:nvPr>
            <p:extLst>
              <p:ext uri="{D42A27DB-BD31-4B8C-83A1-F6EECF244321}">
                <p14:modId xmlns:p14="http://schemas.microsoft.com/office/powerpoint/2010/main" val="631108725"/>
              </p:ext>
            </p:extLst>
          </p:nvPr>
        </p:nvGraphicFramePr>
        <p:xfrm>
          <a:off x="6764784" y="1037127"/>
          <a:ext cx="4572000" cy="2736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87459905-2A6A-4E8D-8E2B-C0F0CB0142AD}"/>
              </a:ext>
            </a:extLst>
          </p:cNvPr>
          <p:cNvGraphicFramePr>
            <a:graphicFrameLocks/>
          </p:cNvGraphicFramePr>
          <p:nvPr>
            <p:extLst>
              <p:ext uri="{D42A27DB-BD31-4B8C-83A1-F6EECF244321}">
                <p14:modId xmlns:p14="http://schemas.microsoft.com/office/powerpoint/2010/main" val="1081715495"/>
              </p:ext>
            </p:extLst>
          </p:nvPr>
        </p:nvGraphicFramePr>
        <p:xfrm>
          <a:off x="595745" y="3773977"/>
          <a:ext cx="4572000" cy="27368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87459905-2A6A-4E8D-8E2B-C0F0CB0142AD}"/>
              </a:ext>
            </a:extLst>
          </p:cNvPr>
          <p:cNvGraphicFramePr>
            <a:graphicFrameLocks/>
          </p:cNvGraphicFramePr>
          <p:nvPr>
            <p:extLst>
              <p:ext uri="{D42A27DB-BD31-4B8C-83A1-F6EECF244321}">
                <p14:modId xmlns:p14="http://schemas.microsoft.com/office/powerpoint/2010/main" val="2948959073"/>
              </p:ext>
            </p:extLst>
          </p:nvPr>
        </p:nvGraphicFramePr>
        <p:xfrm>
          <a:off x="7024257" y="3773977"/>
          <a:ext cx="4572000" cy="2736850"/>
        </p:xfrm>
        <a:graphic>
          <a:graphicData uri="http://schemas.openxmlformats.org/drawingml/2006/chart">
            <c:chart xmlns:c="http://schemas.openxmlformats.org/drawingml/2006/chart" xmlns:r="http://schemas.openxmlformats.org/officeDocument/2006/relationships" r:id="rId6"/>
          </a:graphicData>
        </a:graphic>
      </p:graphicFrame>
      <p:cxnSp>
        <p:nvCxnSpPr>
          <p:cNvPr id="46" name="Straight Connector 45">
            <a:extLst>
              <a:ext uri="{FF2B5EF4-FFF2-40B4-BE49-F238E27FC236}">
                <a16:creationId xmlns:a16="http://schemas.microsoft.com/office/drawing/2014/main" id="{B2857E31-3BCE-4F90-91BD-7D9B7942D3FF}"/>
              </a:ext>
            </a:extLst>
          </p:cNvPr>
          <p:cNvCxnSpPr/>
          <p:nvPr/>
        </p:nvCxnSpPr>
        <p:spPr>
          <a:xfrm flipV="1">
            <a:off x="1112666" y="1492676"/>
            <a:ext cx="2937163" cy="1699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CF4E286-7389-4DD2-AEDB-FA8883A80675}"/>
              </a:ext>
            </a:extLst>
          </p:cNvPr>
          <p:cNvCxnSpPr>
            <a:cxnSpLocks/>
          </p:cNvCxnSpPr>
          <p:nvPr/>
        </p:nvCxnSpPr>
        <p:spPr>
          <a:xfrm flipV="1">
            <a:off x="7655442" y="1626781"/>
            <a:ext cx="3112675" cy="1382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E703461-1714-4BA1-B200-9A0A0ED0C227}"/>
              </a:ext>
            </a:extLst>
          </p:cNvPr>
          <p:cNvCxnSpPr>
            <a:cxnSpLocks/>
          </p:cNvCxnSpPr>
          <p:nvPr/>
        </p:nvCxnSpPr>
        <p:spPr>
          <a:xfrm flipV="1">
            <a:off x="1423523" y="4706343"/>
            <a:ext cx="3112966" cy="105644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7">
            <p14:nvContentPartPr>
              <p14:cNvPr id="53" name="Ink 52">
                <a:extLst>
                  <a:ext uri="{FF2B5EF4-FFF2-40B4-BE49-F238E27FC236}">
                    <a16:creationId xmlns:a16="http://schemas.microsoft.com/office/drawing/2014/main" id="{52837B43-D9C0-4D93-A76D-9000E6B9269F}"/>
                  </a:ext>
                </a:extLst>
              </p14:cNvPr>
              <p14:cNvContentPartPr/>
              <p14:nvPr/>
            </p14:nvContentPartPr>
            <p14:xfrm>
              <a:off x="7829797" y="4321661"/>
              <a:ext cx="3231720" cy="1352160"/>
            </p14:xfrm>
          </p:contentPart>
        </mc:Choice>
        <mc:Fallback xmlns="">
          <p:pic>
            <p:nvPicPr>
              <p:cNvPr id="53" name="Ink 52">
                <a:extLst>
                  <a:ext uri="{FF2B5EF4-FFF2-40B4-BE49-F238E27FC236}">
                    <a16:creationId xmlns:a16="http://schemas.microsoft.com/office/drawing/2014/main" id="{52837B43-D9C0-4D93-A76D-9000E6B9269F}"/>
                  </a:ext>
                </a:extLst>
              </p:cNvPr>
              <p:cNvPicPr/>
              <p:nvPr/>
            </p:nvPicPr>
            <p:blipFill>
              <a:blip r:embed="rId8"/>
              <a:stretch>
                <a:fillRect/>
              </a:stretch>
            </p:blipFill>
            <p:spPr>
              <a:xfrm>
                <a:off x="7820797" y="4312659"/>
                <a:ext cx="3249360" cy="136980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4" name="Ink 53">
                <a:extLst>
                  <a:ext uri="{FF2B5EF4-FFF2-40B4-BE49-F238E27FC236}">
                    <a16:creationId xmlns:a16="http://schemas.microsoft.com/office/drawing/2014/main" id="{77367FCB-C6DF-4080-9641-30CD791F008B}"/>
                  </a:ext>
                </a:extLst>
              </p14:cNvPr>
              <p14:cNvContentPartPr/>
              <p14:nvPr/>
            </p14:nvContentPartPr>
            <p14:xfrm>
              <a:off x="10768117" y="4528301"/>
              <a:ext cx="360" cy="360"/>
            </p14:xfrm>
          </p:contentPart>
        </mc:Choice>
        <mc:Fallback xmlns="">
          <p:pic>
            <p:nvPicPr>
              <p:cNvPr id="54" name="Ink 53">
                <a:extLst>
                  <a:ext uri="{FF2B5EF4-FFF2-40B4-BE49-F238E27FC236}">
                    <a16:creationId xmlns:a16="http://schemas.microsoft.com/office/drawing/2014/main" id="{77367FCB-C6DF-4080-9641-30CD791F008B}"/>
                  </a:ext>
                </a:extLst>
              </p:cNvPr>
              <p:cNvPicPr/>
              <p:nvPr/>
            </p:nvPicPr>
            <p:blipFill>
              <a:blip r:embed="rId10"/>
              <a:stretch>
                <a:fillRect/>
              </a:stretch>
            </p:blipFill>
            <p:spPr>
              <a:xfrm>
                <a:off x="10759117" y="4519301"/>
                <a:ext cx="18000" cy="18000"/>
              </a:xfrm>
              <a:prstGeom prst="rect">
                <a:avLst/>
              </a:prstGeom>
            </p:spPr>
          </p:pic>
        </mc:Fallback>
      </mc:AlternateContent>
      <p:sp>
        <p:nvSpPr>
          <p:cNvPr id="2" name="Speech Bubble: Oval 1">
            <a:extLst>
              <a:ext uri="{FF2B5EF4-FFF2-40B4-BE49-F238E27FC236}">
                <a16:creationId xmlns:a16="http://schemas.microsoft.com/office/drawing/2014/main" id="{387FB4AB-7D84-5D0B-988A-8B200821D16F}"/>
              </a:ext>
            </a:extLst>
          </p:cNvPr>
          <p:cNvSpPr/>
          <p:nvPr/>
        </p:nvSpPr>
        <p:spPr>
          <a:xfrm>
            <a:off x="5119418" y="2674893"/>
            <a:ext cx="1953162" cy="169949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I have drawn the line of best fit.</a:t>
            </a:r>
          </a:p>
        </p:txBody>
      </p:sp>
      <p:sp>
        <p:nvSpPr>
          <p:cNvPr id="3" name="TextBox 2">
            <a:extLst>
              <a:ext uri="{FF2B5EF4-FFF2-40B4-BE49-F238E27FC236}">
                <a16:creationId xmlns:a16="http://schemas.microsoft.com/office/drawing/2014/main" id="{89877A2C-836B-9B30-8521-1545C556BD98}"/>
              </a:ext>
            </a:extLst>
          </p:cNvPr>
          <p:cNvSpPr txBox="1"/>
          <p:nvPr/>
        </p:nvSpPr>
        <p:spPr>
          <a:xfrm>
            <a:off x="2832393" y="72386"/>
            <a:ext cx="9646098" cy="954107"/>
          </a:xfrm>
          <a:prstGeom prst="rect">
            <a:avLst/>
          </a:prstGeom>
          <a:noFill/>
        </p:spPr>
        <p:txBody>
          <a:bodyPr wrap="square" rtlCol="0">
            <a:spAutoFit/>
          </a:bodyPr>
          <a:lstStyle/>
          <a:p>
            <a:r>
              <a:rPr lang="en-GB" sz="2800" b="1" dirty="0">
                <a:solidFill>
                  <a:schemeClr val="accent1"/>
                </a:solidFill>
              </a:rPr>
              <a:t>Sarah has drawn a line of best fit for each of </a:t>
            </a:r>
          </a:p>
          <a:p>
            <a:r>
              <a:rPr lang="en-GB" sz="2800" b="1" dirty="0">
                <a:solidFill>
                  <a:schemeClr val="accent1"/>
                </a:solidFill>
              </a:rPr>
              <a:t>these scatter graphs. Is she correct?</a:t>
            </a:r>
          </a:p>
        </p:txBody>
      </p:sp>
      <p:grpSp>
        <p:nvGrpSpPr>
          <p:cNvPr id="6" name="Group 5" descr="Worksheet available icon">
            <a:extLst>
              <a:ext uri="{FF2B5EF4-FFF2-40B4-BE49-F238E27FC236}">
                <a16:creationId xmlns:a16="http://schemas.microsoft.com/office/drawing/2014/main" id="{5ADA0D94-B834-FDCF-6F2A-90792F18794B}"/>
              </a:ext>
            </a:extLst>
          </p:cNvPr>
          <p:cNvGrpSpPr/>
          <p:nvPr/>
        </p:nvGrpSpPr>
        <p:grpSpPr>
          <a:xfrm>
            <a:off x="9878651" y="137573"/>
            <a:ext cx="2102384" cy="753403"/>
            <a:chOff x="9495879" y="211521"/>
            <a:chExt cx="2102384" cy="753403"/>
          </a:xfrm>
        </p:grpSpPr>
        <p:pic>
          <p:nvPicPr>
            <p:cNvPr id="7" name="Graphic 6" descr="Document">
              <a:extLst>
                <a:ext uri="{FF2B5EF4-FFF2-40B4-BE49-F238E27FC236}">
                  <a16:creationId xmlns:a16="http://schemas.microsoft.com/office/drawing/2014/main" id="{FE68B844-C9DA-DC95-B641-8086B72C3F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844860" y="211521"/>
              <a:ext cx="753403" cy="753403"/>
            </a:xfrm>
            <a:prstGeom prst="rect">
              <a:avLst/>
            </a:prstGeom>
          </p:spPr>
        </p:pic>
        <p:sp>
          <p:nvSpPr>
            <p:cNvPr id="8" name="TextBox 7">
              <a:extLst>
                <a:ext uri="{FF2B5EF4-FFF2-40B4-BE49-F238E27FC236}">
                  <a16:creationId xmlns:a16="http://schemas.microsoft.com/office/drawing/2014/main" id="{A6A34DCE-D95B-0AB2-F8A3-D4863D6F7679}"/>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pSp>
        <p:nvGrpSpPr>
          <p:cNvPr id="9" name="Group 8">
            <a:extLst>
              <a:ext uri="{FF2B5EF4-FFF2-40B4-BE49-F238E27FC236}">
                <a16:creationId xmlns:a16="http://schemas.microsoft.com/office/drawing/2014/main" id="{31FF4A3A-A823-AAEE-5A7F-E960CBC1A0EB}"/>
              </a:ext>
            </a:extLst>
          </p:cNvPr>
          <p:cNvGrpSpPr/>
          <p:nvPr/>
        </p:nvGrpSpPr>
        <p:grpSpPr>
          <a:xfrm>
            <a:off x="2211" y="-7514"/>
            <a:ext cx="2091590" cy="1923564"/>
            <a:chOff x="-27606" y="-17453"/>
            <a:chExt cx="2091590" cy="1923564"/>
          </a:xfrm>
        </p:grpSpPr>
        <p:sp>
          <p:nvSpPr>
            <p:cNvPr id="10" name="Isosceles Triangle 9">
              <a:extLst>
                <a:ext uri="{FF2B5EF4-FFF2-40B4-BE49-F238E27FC236}">
                  <a16:creationId xmlns:a16="http://schemas.microsoft.com/office/drawing/2014/main" id="{D9AC4DF9-375B-F05A-9AA8-5FD151E83C26}"/>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1" name="TextBox 10">
              <a:extLst>
                <a:ext uri="{FF2B5EF4-FFF2-40B4-BE49-F238E27FC236}">
                  <a16:creationId xmlns:a16="http://schemas.microsoft.com/office/drawing/2014/main" id="{71C11326-ACAB-8D31-EDA3-CACD05D83FE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2855112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1129212"/>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364933" y="1129212"/>
            <a:ext cx="9583947" cy="4931346"/>
            <a:chOff x="91248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912487" y="1949570"/>
              <a:ext cx="1954686" cy="355765"/>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91248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1915940" y="1922574"/>
            <a:ext cx="8822943" cy="3524042"/>
          </a:xfrm>
          <a:prstGeom prst="rect">
            <a:avLst/>
          </a:prstGeom>
          <a:noFill/>
        </p:spPr>
        <p:txBody>
          <a:bodyPr wrap="square" rtlCol="0">
            <a:spAutoFit/>
          </a:bodyPr>
          <a:lstStyle/>
          <a:p>
            <a:pPr>
              <a:spcAft>
                <a:spcPts val="600"/>
              </a:spcAft>
            </a:pPr>
            <a:r>
              <a:rPr lang="en-GB" sz="2200" dirty="0">
                <a:latin typeface="Arial" panose="020B0604020202020204" pitchFamily="34" charset="0"/>
                <a:cs typeface="Arial" panose="020B0604020202020204" pitchFamily="34" charset="0"/>
              </a:rPr>
              <a:t>A line of best fit …</a:t>
            </a:r>
          </a:p>
          <a:p>
            <a:pPr>
              <a:spcAft>
                <a:spcPts val="600"/>
              </a:spcAft>
            </a:pPr>
            <a:endParaRPr lang="en-US" sz="2200" dirty="0">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ignores any outliers</a:t>
            </a:r>
          </a:p>
          <a:p>
            <a:pPr marL="457200" indent="-457200">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reflects the trend of the data</a:t>
            </a:r>
            <a:r>
              <a:rPr lang="en-GB" sz="2200" i="0" dirty="0">
                <a:effectLst/>
                <a:latin typeface="Arial" panose="020B0604020202020204" pitchFamily="34" charset="0"/>
                <a:cs typeface="Arial" panose="020B0604020202020204" pitchFamily="34" charset="0"/>
              </a:rPr>
              <a:t> </a:t>
            </a:r>
          </a:p>
          <a:p>
            <a:pPr marL="457200" indent="-457200">
              <a:spcAft>
                <a:spcPts val="600"/>
              </a:spcAft>
              <a:buFont typeface="Arial" panose="020B0604020202020204" pitchFamily="34" charset="0"/>
              <a:buChar char="•"/>
            </a:pPr>
            <a:r>
              <a:rPr lang="en-GB" sz="2200" i="0" dirty="0">
                <a:effectLst/>
                <a:latin typeface="Arial" panose="020B0604020202020204" pitchFamily="34" charset="0"/>
                <a:cs typeface="Arial" panose="020B0604020202020204" pitchFamily="34" charset="0"/>
              </a:rPr>
              <a:t>must be balanced </a:t>
            </a:r>
            <a:br>
              <a:rPr lang="en-GB" sz="2200" i="0" dirty="0">
                <a:effectLst/>
                <a:latin typeface="Arial" panose="020B0604020202020204" pitchFamily="34" charset="0"/>
                <a:cs typeface="Arial" panose="020B0604020202020204" pitchFamily="34" charset="0"/>
              </a:rPr>
            </a:br>
            <a:r>
              <a:rPr lang="en-GB" sz="2200" i="0" dirty="0">
                <a:effectLst/>
                <a:latin typeface="Arial" panose="020B0604020202020204" pitchFamily="34" charset="0"/>
                <a:cs typeface="Arial" panose="020B0604020202020204" pitchFamily="34" charset="0"/>
              </a:rPr>
              <a:t>(should have points above and below the line at both ends of the line</a:t>
            </a:r>
            <a:r>
              <a:rPr lang="en-GB" sz="2200" dirty="0">
                <a:latin typeface="Arial" panose="020B0604020202020204" pitchFamily="34" charset="0"/>
                <a:cs typeface="Arial" panose="020B0604020202020204" pitchFamily="34" charset="0"/>
              </a:rPr>
              <a:t>.)</a:t>
            </a:r>
            <a:endParaRPr lang="en-GB" sz="2200" i="0" dirty="0">
              <a:effectLst/>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GB" sz="2200" dirty="0">
                <a:latin typeface="Arial" panose="020B0604020202020204" pitchFamily="34" charset="0"/>
                <a:cs typeface="Arial" panose="020B0604020202020204" pitchFamily="34" charset="0"/>
              </a:rPr>
              <a:t>should not be </a:t>
            </a:r>
            <a:r>
              <a:rPr lang="en-GB" sz="2200" i="0" dirty="0">
                <a:effectLst/>
                <a:latin typeface="Arial" panose="020B0604020202020204" pitchFamily="34" charset="0"/>
                <a:cs typeface="Arial" panose="020B0604020202020204" pitchFamily="34" charset="0"/>
              </a:rPr>
              <a:t>forced to pass through any specific data points, or to pass through zero. </a:t>
            </a:r>
            <a:endParaRPr lang="en-US" sz="22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2C72405-87C2-2441-8282-89E4DC8649AD}"/>
              </a:ext>
            </a:extLst>
          </p:cNvPr>
          <p:cNvSpPr txBox="1">
            <a:spLocks/>
          </p:cNvSpPr>
          <p:nvPr/>
        </p:nvSpPr>
        <p:spPr>
          <a:xfrm>
            <a:off x="487017" y="136525"/>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rgbClr val="4472C4"/>
                </a:solidFill>
                <a:latin typeface="Arial" panose="020B0604020202020204" pitchFamily="34" charset="0"/>
                <a:cs typeface="Arial" panose="020B0604020202020204" pitchFamily="34" charset="0"/>
              </a:rPr>
              <a:t>Guidelines for drawing a line of best fit</a:t>
            </a:r>
          </a:p>
        </p:txBody>
      </p:sp>
    </p:spTree>
    <p:extLst>
      <p:ext uri="{BB962C8B-B14F-4D97-AF65-F5344CB8AC3E}">
        <p14:creationId xmlns:p14="http://schemas.microsoft.com/office/powerpoint/2010/main" val="197256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7B7995-6BE7-43AA-B5D1-8DEB6FD7DFB5}"/>
              </a:ext>
            </a:extLst>
          </p:cNvPr>
          <p:cNvSpPr>
            <a:spLocks noGrp="1"/>
          </p:cNvSpPr>
          <p:nvPr>
            <p:ph type="sldNum" sz="quarter" idx="12"/>
          </p:nvPr>
        </p:nvSpPr>
        <p:spPr/>
        <p:txBody>
          <a:bodyPr/>
          <a:lstStyle/>
          <a:p>
            <a:fld id="{892959B6-490E-A144-8C7C-88267F972F69}" type="slidenum">
              <a:rPr lang="en-US" smtClean="0"/>
              <a:t>6</a:t>
            </a:fld>
            <a:endParaRPr lang="en-US" dirty="0"/>
          </a:p>
        </p:txBody>
      </p:sp>
      <p:sp>
        <p:nvSpPr>
          <p:cNvPr id="7" name="Title 1">
            <a:extLst>
              <a:ext uri="{FF2B5EF4-FFF2-40B4-BE49-F238E27FC236}">
                <a16:creationId xmlns:a16="http://schemas.microsoft.com/office/drawing/2014/main" id="{E53C8B08-081C-EAB6-B865-DBE7F2542D1A}"/>
              </a:ext>
            </a:extLst>
          </p:cNvPr>
          <p:cNvSpPr txBox="1">
            <a:spLocks/>
          </p:cNvSpPr>
          <p:nvPr/>
        </p:nvSpPr>
        <p:spPr>
          <a:xfrm>
            <a:off x="1828800" y="185904"/>
            <a:ext cx="1084633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Compare the two scatter graphs.</a:t>
            </a:r>
          </a:p>
        </p:txBody>
      </p:sp>
      <p:grpSp>
        <p:nvGrpSpPr>
          <p:cNvPr id="15" name="Group 14">
            <a:extLst>
              <a:ext uri="{FF2B5EF4-FFF2-40B4-BE49-F238E27FC236}">
                <a16:creationId xmlns:a16="http://schemas.microsoft.com/office/drawing/2014/main" id="{78F482F2-8A24-1DC5-8B11-441B63EA531C}"/>
              </a:ext>
            </a:extLst>
          </p:cNvPr>
          <p:cNvGrpSpPr/>
          <p:nvPr/>
        </p:nvGrpSpPr>
        <p:grpSpPr>
          <a:xfrm>
            <a:off x="2211" y="-7514"/>
            <a:ext cx="2091590" cy="1923564"/>
            <a:chOff x="-27606" y="-17453"/>
            <a:chExt cx="2091590" cy="1923564"/>
          </a:xfrm>
        </p:grpSpPr>
        <p:sp>
          <p:nvSpPr>
            <p:cNvPr id="16" name="Isosceles Triangle 15">
              <a:extLst>
                <a:ext uri="{FF2B5EF4-FFF2-40B4-BE49-F238E27FC236}">
                  <a16:creationId xmlns:a16="http://schemas.microsoft.com/office/drawing/2014/main" id="{F9640F82-748B-DAAA-1FD4-41907F54E4F6}"/>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7" name="TextBox 16">
              <a:extLst>
                <a:ext uri="{FF2B5EF4-FFF2-40B4-BE49-F238E27FC236}">
                  <a16:creationId xmlns:a16="http://schemas.microsoft.com/office/drawing/2014/main" id="{F2F406D9-3569-A7F6-43D8-0C15F3BF0D94}"/>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grpSp>
        <p:nvGrpSpPr>
          <p:cNvPr id="3" name="Group 2" descr="A scatter plot graph. &#10;&#10;The horizontal X axis shows the number of years in education, ranging from 11 to 19.&#10;&#10;The vertical Y axis shows the annual salary ranging from 0 to 100000">
            <a:extLst>
              <a:ext uri="{FF2B5EF4-FFF2-40B4-BE49-F238E27FC236}">
                <a16:creationId xmlns:a16="http://schemas.microsoft.com/office/drawing/2014/main" id="{A5979815-9AF2-403A-5338-5762E661E0FC}"/>
              </a:ext>
            </a:extLst>
          </p:cNvPr>
          <p:cNvGrpSpPr/>
          <p:nvPr/>
        </p:nvGrpSpPr>
        <p:grpSpPr>
          <a:xfrm>
            <a:off x="5035826" y="1873863"/>
            <a:ext cx="6437243" cy="4482487"/>
            <a:chOff x="663494" y="968656"/>
            <a:chExt cx="11166763" cy="5073029"/>
          </a:xfrm>
        </p:grpSpPr>
        <mc:AlternateContent xmlns:mc="http://schemas.openxmlformats.org/markup-compatibility/2006" xmlns:a14="http://schemas.microsoft.com/office/drawing/2010/main">
          <mc:Choice Requires="a14">
            <p:graphicFrame>
              <p:nvGraphicFramePr>
                <p:cNvPr id="4" name="Chart 3">
                  <a:extLst>
                    <a:ext uri="{FF2B5EF4-FFF2-40B4-BE49-F238E27FC236}">
                      <a16:creationId xmlns:a16="http://schemas.microsoft.com/office/drawing/2014/main" id="{D548B411-1EB8-4E5F-B0F1-87D350D0F234}"/>
                    </a:ext>
                  </a:extLst>
                </p:cNvPr>
                <p:cNvGraphicFramePr>
                  <a:graphicFrameLocks/>
                </p:cNvGraphicFramePr>
                <p:nvPr>
                  <p:extLst>
                    <p:ext uri="{D42A27DB-BD31-4B8C-83A1-F6EECF244321}">
                      <p14:modId xmlns:p14="http://schemas.microsoft.com/office/powerpoint/2010/main" val="700215128"/>
                    </p:ext>
                  </p:extLst>
                </p:nvPr>
              </p:nvGraphicFramePr>
              <p:xfrm>
                <a:off x="663494" y="968656"/>
                <a:ext cx="11166763" cy="5073029"/>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27" name="Chart 26">
                  <a:extLst>
                    <a:ext uri="{FF2B5EF4-FFF2-40B4-BE49-F238E27FC236}">
                      <a16:creationId xmlns:a16="http://schemas.microsoft.com/office/drawing/2014/main" id="{E1181FAE-FD57-2DE7-8B71-85E432A4A79E}"/>
                    </a:ext>
                  </a:extLst>
                </p:cNvPr>
                <p:cNvGraphicFramePr>
                  <a:graphicFrameLocks/>
                </p:cNvGraphicFramePr>
                <p:nvPr>
                  <p:extLst>
                    <p:ext uri="{D42A27DB-BD31-4B8C-83A1-F6EECF244321}">
                      <p14:modId xmlns:p14="http://schemas.microsoft.com/office/powerpoint/2010/main" val="2226963726"/>
                    </p:ext>
                  </p:extLst>
                </p:nvPr>
              </p:nvGraphicFramePr>
              <p:xfrm>
                <a:off x="663494" y="968656"/>
                <a:ext cx="11166763" cy="5073029"/>
              </p:xfrm>
              <a:graphic>
                <a:graphicData uri="http://schemas.openxmlformats.org/drawingml/2006/chart">
                  <c:chart xmlns:c="http://schemas.openxmlformats.org/drawingml/2006/chart" xmlns:r="http://schemas.openxmlformats.org/officeDocument/2006/relationships" r:id="rId6"/>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7063C78-5772-2A2F-8095-0C75679A865C}"/>
                    </a:ext>
                  </a:extLst>
                </p:cNvPr>
                <p:cNvSpPr txBox="1"/>
                <p:nvPr/>
              </p:nvSpPr>
              <p:spPr>
                <a:xfrm>
                  <a:off x="3644779" y="1926734"/>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5" name="TextBox 4">
                  <a:extLst>
                    <a:ext uri="{FF2B5EF4-FFF2-40B4-BE49-F238E27FC236}">
                      <a16:creationId xmlns:a16="http://schemas.microsoft.com/office/drawing/2014/main" id="{17063C78-5772-2A2F-8095-0C75679A865C}"/>
                    </a:ext>
                  </a:extLst>
                </p:cNvPr>
                <p:cNvSpPr txBox="1">
                  <a:spLocks noRot="1" noChangeAspect="1" noMove="1" noResize="1" noEditPoints="1" noAdjustHandles="1" noChangeArrowheads="1" noChangeShapeType="1" noTextEdit="1"/>
                </p:cNvSpPr>
                <p:nvPr/>
              </p:nvSpPr>
              <p:spPr>
                <a:xfrm>
                  <a:off x="3644779" y="1926734"/>
                  <a:ext cx="218008" cy="312083"/>
                </a:xfrm>
                <a:prstGeom prst="rect">
                  <a:avLst/>
                </a:prstGeom>
                <a:blipFill>
                  <a:blip r:embed="rId7"/>
                  <a:stretch>
                    <a:fillRect l="-45455" r="-81818"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C39FD29-515B-44E4-682E-194B7F37B16F}"/>
                    </a:ext>
                  </a:extLst>
                </p:cNvPr>
                <p:cNvSpPr txBox="1"/>
                <p:nvPr/>
              </p:nvSpPr>
              <p:spPr>
                <a:xfrm>
                  <a:off x="9119730" y="3313437"/>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6" name="TextBox 5">
                  <a:extLst>
                    <a:ext uri="{FF2B5EF4-FFF2-40B4-BE49-F238E27FC236}">
                      <a16:creationId xmlns:a16="http://schemas.microsoft.com/office/drawing/2014/main" id="{CC39FD29-515B-44E4-682E-194B7F37B16F}"/>
                    </a:ext>
                  </a:extLst>
                </p:cNvPr>
                <p:cNvSpPr txBox="1">
                  <a:spLocks noRot="1" noChangeAspect="1" noMove="1" noResize="1" noEditPoints="1" noAdjustHandles="1" noChangeArrowheads="1" noChangeShapeType="1" noTextEdit="1"/>
                </p:cNvSpPr>
                <p:nvPr/>
              </p:nvSpPr>
              <p:spPr>
                <a:xfrm>
                  <a:off x="9119730" y="3313437"/>
                  <a:ext cx="218008" cy="312083"/>
                </a:xfrm>
                <a:prstGeom prst="rect">
                  <a:avLst/>
                </a:prstGeom>
                <a:blipFill>
                  <a:blip r:embed="rId8"/>
                  <a:stretch>
                    <a:fillRect l="-45455" r="-72727"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781C0C8-F25E-C867-B986-34BBEE395150}"/>
                    </a:ext>
                  </a:extLst>
                </p:cNvPr>
                <p:cNvSpPr txBox="1"/>
                <p:nvPr/>
              </p:nvSpPr>
              <p:spPr>
                <a:xfrm>
                  <a:off x="8041530" y="2728673"/>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8" name="TextBox 7">
                  <a:extLst>
                    <a:ext uri="{FF2B5EF4-FFF2-40B4-BE49-F238E27FC236}">
                      <a16:creationId xmlns:a16="http://schemas.microsoft.com/office/drawing/2014/main" id="{7781C0C8-F25E-C867-B986-34BBEE395150}"/>
                    </a:ext>
                  </a:extLst>
                </p:cNvPr>
                <p:cNvSpPr txBox="1">
                  <a:spLocks noRot="1" noChangeAspect="1" noMove="1" noResize="1" noEditPoints="1" noAdjustHandles="1" noChangeArrowheads="1" noChangeShapeType="1" noTextEdit="1"/>
                </p:cNvSpPr>
                <p:nvPr/>
              </p:nvSpPr>
              <p:spPr>
                <a:xfrm>
                  <a:off x="8041530" y="2728673"/>
                  <a:ext cx="218008" cy="312083"/>
                </a:xfrm>
                <a:prstGeom prst="rect">
                  <a:avLst/>
                </a:prstGeom>
                <a:blipFill>
                  <a:blip r:embed="rId9"/>
                  <a:stretch>
                    <a:fillRect l="-45455" r="-72727"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13D24E7-B5CF-75AE-DCC3-BFE2C17D6178}"/>
                    </a:ext>
                  </a:extLst>
                </p:cNvPr>
                <p:cNvSpPr txBox="1"/>
                <p:nvPr/>
              </p:nvSpPr>
              <p:spPr>
                <a:xfrm>
                  <a:off x="8041530" y="2824078"/>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9" name="TextBox 8">
                  <a:extLst>
                    <a:ext uri="{FF2B5EF4-FFF2-40B4-BE49-F238E27FC236}">
                      <a16:creationId xmlns:a16="http://schemas.microsoft.com/office/drawing/2014/main" id="{313D24E7-B5CF-75AE-DCC3-BFE2C17D6178}"/>
                    </a:ext>
                  </a:extLst>
                </p:cNvPr>
                <p:cNvSpPr txBox="1">
                  <a:spLocks noRot="1" noChangeAspect="1" noMove="1" noResize="1" noEditPoints="1" noAdjustHandles="1" noChangeArrowheads="1" noChangeShapeType="1" noTextEdit="1"/>
                </p:cNvSpPr>
                <p:nvPr/>
              </p:nvSpPr>
              <p:spPr>
                <a:xfrm>
                  <a:off x="8041530" y="2824078"/>
                  <a:ext cx="218008" cy="312083"/>
                </a:xfrm>
                <a:prstGeom prst="rect">
                  <a:avLst/>
                </a:prstGeom>
                <a:blipFill>
                  <a:blip r:embed="rId8"/>
                  <a:stretch>
                    <a:fillRect l="-45455" r="-72727"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746F3DE-E2FC-DF16-6AA0-20DF2F333C24}"/>
                    </a:ext>
                  </a:extLst>
                </p:cNvPr>
                <p:cNvSpPr txBox="1"/>
                <p:nvPr/>
              </p:nvSpPr>
              <p:spPr>
                <a:xfrm>
                  <a:off x="6915303" y="3399267"/>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1" name="TextBox 10">
                  <a:extLst>
                    <a:ext uri="{FF2B5EF4-FFF2-40B4-BE49-F238E27FC236}">
                      <a16:creationId xmlns:a16="http://schemas.microsoft.com/office/drawing/2014/main" id="{0746F3DE-E2FC-DF16-6AA0-20DF2F333C24}"/>
                    </a:ext>
                  </a:extLst>
                </p:cNvPr>
                <p:cNvSpPr txBox="1">
                  <a:spLocks noRot="1" noChangeAspect="1" noMove="1" noResize="1" noEditPoints="1" noAdjustHandles="1" noChangeArrowheads="1" noChangeShapeType="1" noTextEdit="1"/>
                </p:cNvSpPr>
                <p:nvPr/>
              </p:nvSpPr>
              <p:spPr>
                <a:xfrm>
                  <a:off x="6915303" y="3399267"/>
                  <a:ext cx="218008" cy="312083"/>
                </a:xfrm>
                <a:prstGeom prst="rect">
                  <a:avLst/>
                </a:prstGeom>
                <a:blipFill>
                  <a:blip r:embed="rId10"/>
                  <a:stretch>
                    <a:fillRect l="-54545" r="-7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72C4096-FDC8-DCDC-557D-720850C8AF6F}"/>
                    </a:ext>
                  </a:extLst>
                </p:cNvPr>
                <p:cNvSpPr txBox="1"/>
                <p:nvPr/>
              </p:nvSpPr>
              <p:spPr>
                <a:xfrm>
                  <a:off x="6910683" y="3555308"/>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2" name="TextBox 11">
                  <a:extLst>
                    <a:ext uri="{FF2B5EF4-FFF2-40B4-BE49-F238E27FC236}">
                      <a16:creationId xmlns:a16="http://schemas.microsoft.com/office/drawing/2014/main" id="{372C4096-FDC8-DCDC-557D-720850C8AF6F}"/>
                    </a:ext>
                  </a:extLst>
                </p:cNvPr>
                <p:cNvSpPr txBox="1">
                  <a:spLocks noRot="1" noChangeAspect="1" noMove="1" noResize="1" noEditPoints="1" noAdjustHandles="1" noChangeArrowheads="1" noChangeShapeType="1" noTextEdit="1"/>
                </p:cNvSpPr>
                <p:nvPr/>
              </p:nvSpPr>
              <p:spPr>
                <a:xfrm>
                  <a:off x="6910683" y="3555308"/>
                  <a:ext cx="218008" cy="312083"/>
                </a:xfrm>
                <a:prstGeom prst="rect">
                  <a:avLst/>
                </a:prstGeom>
                <a:blipFill>
                  <a:blip r:embed="rId7"/>
                  <a:stretch>
                    <a:fillRect l="-60000" r="-9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EE648A8-FD6D-21F7-D535-9ED7820FDC63}"/>
                    </a:ext>
                  </a:extLst>
                </p:cNvPr>
                <p:cNvSpPr txBox="1"/>
                <p:nvPr/>
              </p:nvSpPr>
              <p:spPr>
                <a:xfrm>
                  <a:off x="6910683" y="3981721"/>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3" name="TextBox 12">
                  <a:extLst>
                    <a:ext uri="{FF2B5EF4-FFF2-40B4-BE49-F238E27FC236}">
                      <a16:creationId xmlns:a16="http://schemas.microsoft.com/office/drawing/2014/main" id="{2EE648A8-FD6D-21F7-D535-9ED7820FDC63}"/>
                    </a:ext>
                  </a:extLst>
                </p:cNvPr>
                <p:cNvSpPr txBox="1">
                  <a:spLocks noRot="1" noChangeAspect="1" noMove="1" noResize="1" noEditPoints="1" noAdjustHandles="1" noChangeArrowheads="1" noChangeShapeType="1" noTextEdit="1"/>
                </p:cNvSpPr>
                <p:nvPr/>
              </p:nvSpPr>
              <p:spPr>
                <a:xfrm>
                  <a:off x="6910683" y="3981721"/>
                  <a:ext cx="218008" cy="312083"/>
                </a:xfrm>
                <a:prstGeom prst="rect">
                  <a:avLst/>
                </a:prstGeom>
                <a:blipFill>
                  <a:blip r:embed="rId7"/>
                  <a:stretch>
                    <a:fillRect l="-60000" r="-90000"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2366047-F3FA-3A82-BFB4-B9BA1A85CB4B}"/>
                    </a:ext>
                  </a:extLst>
                </p:cNvPr>
                <p:cNvSpPr txBox="1"/>
                <p:nvPr/>
              </p:nvSpPr>
              <p:spPr>
                <a:xfrm>
                  <a:off x="4776408" y="4100297"/>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4" name="TextBox 13">
                  <a:extLst>
                    <a:ext uri="{FF2B5EF4-FFF2-40B4-BE49-F238E27FC236}">
                      <a16:creationId xmlns:a16="http://schemas.microsoft.com/office/drawing/2014/main" id="{F2366047-F3FA-3A82-BFB4-B9BA1A85CB4B}"/>
                    </a:ext>
                  </a:extLst>
                </p:cNvPr>
                <p:cNvSpPr txBox="1">
                  <a:spLocks noRot="1" noChangeAspect="1" noMove="1" noResize="1" noEditPoints="1" noAdjustHandles="1" noChangeArrowheads="1" noChangeShapeType="1" noTextEdit="1"/>
                </p:cNvSpPr>
                <p:nvPr/>
              </p:nvSpPr>
              <p:spPr>
                <a:xfrm>
                  <a:off x="4776408" y="4100297"/>
                  <a:ext cx="218008" cy="312083"/>
                </a:xfrm>
                <a:prstGeom prst="rect">
                  <a:avLst/>
                </a:prstGeom>
                <a:blipFill>
                  <a:blip r:embed="rId7"/>
                  <a:stretch>
                    <a:fillRect l="-54545" r="-7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C57203C-8A2F-7287-7E41-E9E3F932C0C9}"/>
                    </a:ext>
                  </a:extLst>
                </p:cNvPr>
                <p:cNvSpPr txBox="1"/>
                <p:nvPr/>
              </p:nvSpPr>
              <p:spPr>
                <a:xfrm>
                  <a:off x="5843545" y="3788214"/>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8" name="TextBox 17">
                  <a:extLst>
                    <a:ext uri="{FF2B5EF4-FFF2-40B4-BE49-F238E27FC236}">
                      <a16:creationId xmlns:a16="http://schemas.microsoft.com/office/drawing/2014/main" id="{5C57203C-8A2F-7287-7E41-E9E3F932C0C9}"/>
                    </a:ext>
                  </a:extLst>
                </p:cNvPr>
                <p:cNvSpPr txBox="1">
                  <a:spLocks noRot="1" noChangeAspect="1" noMove="1" noResize="1" noEditPoints="1" noAdjustHandles="1" noChangeArrowheads="1" noChangeShapeType="1" noTextEdit="1"/>
                </p:cNvSpPr>
                <p:nvPr/>
              </p:nvSpPr>
              <p:spPr>
                <a:xfrm>
                  <a:off x="5843545" y="3788214"/>
                  <a:ext cx="218008" cy="312083"/>
                </a:xfrm>
                <a:prstGeom prst="rect">
                  <a:avLst/>
                </a:prstGeom>
                <a:blipFill>
                  <a:blip r:embed="rId11"/>
                  <a:stretch>
                    <a:fillRect l="-45455" r="-7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E50A81D-FE32-611E-C06B-53250FD11881}"/>
                    </a:ext>
                  </a:extLst>
                </p:cNvPr>
                <p:cNvSpPr txBox="1"/>
                <p:nvPr/>
              </p:nvSpPr>
              <p:spPr>
                <a:xfrm>
                  <a:off x="3670399" y="4217387"/>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9" name="TextBox 18">
                  <a:extLst>
                    <a:ext uri="{FF2B5EF4-FFF2-40B4-BE49-F238E27FC236}">
                      <a16:creationId xmlns:a16="http://schemas.microsoft.com/office/drawing/2014/main" id="{9E50A81D-FE32-611E-C06B-53250FD11881}"/>
                    </a:ext>
                  </a:extLst>
                </p:cNvPr>
                <p:cNvSpPr txBox="1">
                  <a:spLocks noRot="1" noChangeAspect="1" noMove="1" noResize="1" noEditPoints="1" noAdjustHandles="1" noChangeArrowheads="1" noChangeShapeType="1" noTextEdit="1"/>
                </p:cNvSpPr>
                <p:nvPr/>
              </p:nvSpPr>
              <p:spPr>
                <a:xfrm>
                  <a:off x="3670399" y="4217387"/>
                  <a:ext cx="218008" cy="312083"/>
                </a:xfrm>
                <a:prstGeom prst="rect">
                  <a:avLst/>
                </a:prstGeom>
                <a:blipFill>
                  <a:blip r:embed="rId12"/>
                  <a:stretch>
                    <a:fillRect l="-36364" r="-81818"/>
                  </a:stretch>
                </a:blipFill>
              </p:spPr>
              <p:txBody>
                <a:bodyPr/>
                <a:lstStyle/>
                <a:p>
                  <a:r>
                    <a:rPr lang="en-GB">
                      <a:noFill/>
                    </a:rPr>
                    <a:t> </a:t>
                  </a:r>
                </a:p>
              </p:txBody>
            </p:sp>
          </mc:Fallback>
        </mc:AlternateContent>
        <p:cxnSp>
          <p:nvCxnSpPr>
            <p:cNvPr id="21" name="Straight Connector 20">
              <a:extLst>
                <a:ext uri="{FF2B5EF4-FFF2-40B4-BE49-F238E27FC236}">
                  <a16:creationId xmlns:a16="http://schemas.microsoft.com/office/drawing/2014/main" id="{8CF9383B-7C03-B269-8589-D063EC0D2459}"/>
                </a:ext>
              </a:extLst>
            </p:cNvPr>
            <p:cNvCxnSpPr>
              <a:cxnSpLocks/>
            </p:cNvCxnSpPr>
            <p:nvPr/>
          </p:nvCxnSpPr>
          <p:spPr>
            <a:xfrm flipV="1">
              <a:off x="2877488" y="2157286"/>
              <a:ext cx="7564370" cy="2929229"/>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36" name="Group 35" descr="A scatter plot graph titled 'Age of car vs value of car'.&#10;&#10;The horizontal X axis shows the age of the car in years, ranging from 0 to 5.&#10;&#10;The vertical Y axis shows the value of the car in thousands of pounds, ranging from 6  to 17.">
            <a:extLst>
              <a:ext uri="{FF2B5EF4-FFF2-40B4-BE49-F238E27FC236}">
                <a16:creationId xmlns:a16="http://schemas.microsoft.com/office/drawing/2014/main" id="{02B62012-2BE4-A4F5-E4DE-40A6C5391FFB}"/>
              </a:ext>
            </a:extLst>
          </p:cNvPr>
          <p:cNvGrpSpPr/>
          <p:nvPr/>
        </p:nvGrpSpPr>
        <p:grpSpPr>
          <a:xfrm>
            <a:off x="474178" y="1793867"/>
            <a:ext cx="4337273" cy="4303650"/>
            <a:chOff x="474178" y="1793867"/>
            <a:chExt cx="4337273" cy="4303650"/>
          </a:xfrm>
        </p:grpSpPr>
        <p:pic>
          <p:nvPicPr>
            <p:cNvPr id="10" name="Picture 9">
              <a:extLst>
                <a:ext uri="{FF2B5EF4-FFF2-40B4-BE49-F238E27FC236}">
                  <a16:creationId xmlns:a16="http://schemas.microsoft.com/office/drawing/2014/main" id="{48C0C819-B47E-4AC6-8719-859A96813E57}"/>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474178" y="1793867"/>
              <a:ext cx="4337273" cy="4303650"/>
            </a:xfrm>
            <a:prstGeom prst="rect">
              <a:avLst/>
            </a:prstGeom>
          </p:spPr>
        </p:pic>
        <p:cxnSp>
          <p:nvCxnSpPr>
            <p:cNvPr id="28" name="Straight Connector 27">
              <a:extLst>
                <a:ext uri="{FF2B5EF4-FFF2-40B4-BE49-F238E27FC236}">
                  <a16:creationId xmlns:a16="http://schemas.microsoft.com/office/drawing/2014/main" id="{ACDC2041-5A63-3219-FAC1-CB26A2CC62D2}"/>
                </a:ext>
              </a:extLst>
            </p:cNvPr>
            <p:cNvCxnSpPr>
              <a:cxnSpLocks/>
            </p:cNvCxnSpPr>
            <p:nvPr/>
          </p:nvCxnSpPr>
          <p:spPr>
            <a:xfrm flipH="1" flipV="1">
              <a:off x="1519294" y="2413614"/>
              <a:ext cx="2430857" cy="3098756"/>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274345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7B7995-6BE7-43AA-B5D1-8DEB6FD7DFB5}"/>
              </a:ext>
            </a:extLst>
          </p:cNvPr>
          <p:cNvSpPr>
            <a:spLocks noGrp="1"/>
          </p:cNvSpPr>
          <p:nvPr>
            <p:ph type="sldNum" sz="quarter" idx="12"/>
          </p:nvPr>
        </p:nvSpPr>
        <p:spPr/>
        <p:txBody>
          <a:bodyPr/>
          <a:lstStyle/>
          <a:p>
            <a:fld id="{892959B6-490E-A144-8C7C-88267F972F69}" type="slidenum">
              <a:rPr lang="en-US" smtClean="0"/>
              <a:t>7</a:t>
            </a:fld>
            <a:endParaRPr lang="en-US" dirty="0"/>
          </a:p>
        </p:txBody>
      </p:sp>
      <p:sp>
        <p:nvSpPr>
          <p:cNvPr id="7" name="TextBox 6">
            <a:extLst>
              <a:ext uri="{FF2B5EF4-FFF2-40B4-BE49-F238E27FC236}">
                <a16:creationId xmlns:a16="http://schemas.microsoft.com/office/drawing/2014/main" id="{ACB94B18-3837-45D8-B8D9-4C8418207C32}"/>
              </a:ext>
            </a:extLst>
          </p:cNvPr>
          <p:cNvSpPr txBox="1"/>
          <p:nvPr/>
        </p:nvSpPr>
        <p:spPr>
          <a:xfrm>
            <a:off x="5962835" y="1409098"/>
            <a:ext cx="5569258" cy="4524315"/>
          </a:xfrm>
          <a:prstGeom prst="rect">
            <a:avLst/>
          </a:prstGeom>
          <a:noFill/>
        </p:spPr>
        <p:txBody>
          <a:bodyPr wrap="square" rtlCol="0">
            <a:spAutoFit/>
          </a:bodyPr>
          <a:lstStyle/>
          <a:p>
            <a:pPr marL="457200" indent="-457200">
              <a:buFont typeface="+mj-lt"/>
              <a:buAutoNum type="arabicPeriod"/>
            </a:pPr>
            <a:r>
              <a:rPr lang="en-GB" sz="2400" dirty="0">
                <a:latin typeface="Arial" panose="020B0604020202020204" pitchFamily="34" charset="0"/>
                <a:cs typeface="Arial" panose="020B0604020202020204" pitchFamily="34" charset="0"/>
              </a:rPr>
              <a:t>What would you expect to be the value of a car that is 2½ years old  ?</a:t>
            </a:r>
          </a:p>
          <a:p>
            <a:pPr marL="457200" indent="-457200">
              <a:buFont typeface="+mj-lt"/>
              <a:buAutoNum type="arabicPeriod"/>
            </a:pPr>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How old might a car be that’s valued at £10,000?</a:t>
            </a:r>
          </a:p>
          <a:p>
            <a:pPr marL="457200" indent="-457200">
              <a:buFont typeface="+mj-lt"/>
              <a:buAutoNum type="arabicPeriod"/>
            </a:pPr>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Fill in the blank:</a:t>
            </a:r>
          </a:p>
          <a:p>
            <a:pPr lvl="1"/>
            <a:r>
              <a:rPr lang="en-GB" sz="2400" dirty="0">
                <a:latin typeface="Arial" panose="020B0604020202020204" pitchFamily="34" charset="0"/>
                <a:cs typeface="Arial" panose="020B0604020202020204" pitchFamily="34" charset="0"/>
              </a:rPr>
              <a:t>The older the car is, the ……….. it is worth.</a:t>
            </a:r>
          </a:p>
          <a:p>
            <a:pPr lvl="1"/>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Describe the correlation between the age and value of the cars.</a:t>
            </a:r>
          </a:p>
        </p:txBody>
      </p:sp>
      <p:sp>
        <p:nvSpPr>
          <p:cNvPr id="21" name="TextBox 20">
            <a:extLst>
              <a:ext uri="{FF2B5EF4-FFF2-40B4-BE49-F238E27FC236}">
                <a16:creationId xmlns:a16="http://schemas.microsoft.com/office/drawing/2014/main" id="{D55FCEC6-AAA4-DA28-054E-C71C811ABFDD}"/>
              </a:ext>
            </a:extLst>
          </p:cNvPr>
          <p:cNvSpPr txBox="1"/>
          <p:nvPr/>
        </p:nvSpPr>
        <p:spPr>
          <a:xfrm>
            <a:off x="1821186" y="314395"/>
            <a:ext cx="4757167" cy="523220"/>
          </a:xfrm>
          <a:prstGeom prst="rect">
            <a:avLst/>
          </a:prstGeom>
          <a:noFill/>
        </p:spPr>
        <p:txBody>
          <a:bodyPr wrap="square">
            <a:spAutoFit/>
          </a:bodyPr>
          <a:lstStyle/>
          <a:p>
            <a:r>
              <a:rPr lang="en-US" sz="2800" b="1" dirty="0">
                <a:solidFill>
                  <a:schemeClr val="accent1"/>
                </a:solidFill>
                <a:latin typeface="Arial" panose="020B0604020202020204" pitchFamily="34" charset="0"/>
                <a:cs typeface="Arial" panose="020B0604020202020204" pitchFamily="34" charset="0"/>
              </a:rPr>
              <a:t>Age and value of cars</a:t>
            </a:r>
            <a:endParaRPr lang="en-GB" sz="2800" dirty="0"/>
          </a:p>
        </p:txBody>
      </p:sp>
      <p:grpSp>
        <p:nvGrpSpPr>
          <p:cNvPr id="22" name="Group 21">
            <a:extLst>
              <a:ext uri="{FF2B5EF4-FFF2-40B4-BE49-F238E27FC236}">
                <a16:creationId xmlns:a16="http://schemas.microsoft.com/office/drawing/2014/main" id="{98550B6F-EA0D-5843-D32C-E78BAA87F646}"/>
              </a:ext>
            </a:extLst>
          </p:cNvPr>
          <p:cNvGrpSpPr/>
          <p:nvPr/>
        </p:nvGrpSpPr>
        <p:grpSpPr>
          <a:xfrm>
            <a:off x="2211" y="-7514"/>
            <a:ext cx="2091590" cy="1923564"/>
            <a:chOff x="-27606" y="-17453"/>
            <a:chExt cx="2091590" cy="1923564"/>
          </a:xfrm>
        </p:grpSpPr>
        <p:sp>
          <p:nvSpPr>
            <p:cNvPr id="23" name="Isosceles Triangle 22">
              <a:extLst>
                <a:ext uri="{FF2B5EF4-FFF2-40B4-BE49-F238E27FC236}">
                  <a16:creationId xmlns:a16="http://schemas.microsoft.com/office/drawing/2014/main" id="{DAC1D0FE-8DD0-EE00-10AA-E883337F89D8}"/>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24" name="TextBox 23">
              <a:extLst>
                <a:ext uri="{FF2B5EF4-FFF2-40B4-BE49-F238E27FC236}">
                  <a16:creationId xmlns:a16="http://schemas.microsoft.com/office/drawing/2014/main" id="{6BF48B18-2F22-3612-73F8-E443D491B61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grpSp>
        <p:nvGrpSpPr>
          <p:cNvPr id="3" name="Group 2" descr="A scatter plot graph titled 'Age of car vs value of car'.&#10;&#10;The horizontal X axis shows the age of the car in years, ranging from 0 to 5.&#10;&#10;The vertical Y axis shows the value of the car in thousands of pounds, ranging from 6  to 17.">
            <a:extLst>
              <a:ext uri="{FF2B5EF4-FFF2-40B4-BE49-F238E27FC236}">
                <a16:creationId xmlns:a16="http://schemas.microsoft.com/office/drawing/2014/main" id="{025CCEB8-17D4-2339-85FE-7B737E225459}"/>
              </a:ext>
            </a:extLst>
          </p:cNvPr>
          <p:cNvGrpSpPr/>
          <p:nvPr/>
        </p:nvGrpSpPr>
        <p:grpSpPr>
          <a:xfrm>
            <a:off x="1110150" y="1705090"/>
            <a:ext cx="4337273" cy="4303650"/>
            <a:chOff x="474178" y="1793867"/>
            <a:chExt cx="4337273" cy="4303650"/>
          </a:xfrm>
        </p:grpSpPr>
        <p:pic>
          <p:nvPicPr>
            <p:cNvPr id="5" name="Picture 4">
              <a:extLst>
                <a:ext uri="{FF2B5EF4-FFF2-40B4-BE49-F238E27FC236}">
                  <a16:creationId xmlns:a16="http://schemas.microsoft.com/office/drawing/2014/main" id="{D9B55457-692B-1EDC-6BEC-2C4922876C9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4178" y="1793867"/>
              <a:ext cx="4337273" cy="4303650"/>
            </a:xfrm>
            <a:prstGeom prst="rect">
              <a:avLst/>
            </a:prstGeom>
          </p:spPr>
        </p:pic>
        <p:cxnSp>
          <p:nvCxnSpPr>
            <p:cNvPr id="8" name="Straight Connector 7">
              <a:extLst>
                <a:ext uri="{FF2B5EF4-FFF2-40B4-BE49-F238E27FC236}">
                  <a16:creationId xmlns:a16="http://schemas.microsoft.com/office/drawing/2014/main" id="{FC44AAE1-46F4-DC5C-CDC0-8E36194D1798}"/>
                </a:ext>
              </a:extLst>
            </p:cNvPr>
            <p:cNvCxnSpPr>
              <a:cxnSpLocks/>
            </p:cNvCxnSpPr>
            <p:nvPr/>
          </p:nvCxnSpPr>
          <p:spPr>
            <a:xfrm flipH="1" flipV="1">
              <a:off x="1519294" y="2413614"/>
              <a:ext cx="2430857" cy="3098756"/>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76830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416755" y="350124"/>
            <a:ext cx="7193845" cy="8051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Types of Correlation</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6" name="Rectangle 5">
            <a:extLst>
              <a:ext uri="{FF2B5EF4-FFF2-40B4-BE49-F238E27FC236}">
                <a16:creationId xmlns:a16="http://schemas.microsoft.com/office/drawing/2014/main" id="{7FE71BEC-A622-4BB8-91A5-08554182FD07}"/>
              </a:ext>
            </a:extLst>
          </p:cNvPr>
          <p:cNvSpPr/>
          <p:nvPr/>
        </p:nvSpPr>
        <p:spPr>
          <a:xfrm>
            <a:off x="503583" y="1710291"/>
            <a:ext cx="11343860" cy="431944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DFC484C-574F-4F3B-8C21-87719AA99331}"/>
              </a:ext>
            </a:extLst>
          </p:cNvPr>
          <p:cNvSpPr txBox="1"/>
          <p:nvPr/>
        </p:nvSpPr>
        <p:spPr>
          <a:xfrm>
            <a:off x="503583" y="1806438"/>
            <a:ext cx="7918216" cy="4339650"/>
          </a:xfrm>
          <a:prstGeom prst="rect">
            <a:avLst/>
          </a:prstGeom>
          <a:noFill/>
        </p:spPr>
        <p:txBody>
          <a:bodyPr wrap="square">
            <a:spAutoFit/>
          </a:bodyPr>
          <a:lstStyle/>
          <a:p>
            <a:pPr marL="285750" indent="-285750">
              <a:buFont typeface="Arial" panose="020B0604020202020204" pitchFamily="34" charset="0"/>
              <a:buChar char="•"/>
            </a:pPr>
            <a:r>
              <a:rPr lang="en-US" sz="4000" dirty="0">
                <a:cs typeface="Calibri"/>
              </a:rPr>
              <a:t>Positive correlation</a:t>
            </a:r>
          </a:p>
          <a:p>
            <a:pPr marL="285750" indent="-285750">
              <a:buFont typeface="Arial" panose="020B0604020202020204" pitchFamily="34" charset="0"/>
              <a:buChar char="•"/>
            </a:pPr>
            <a:r>
              <a:rPr lang="en-US" sz="4000" dirty="0">
                <a:cs typeface="Calibri"/>
              </a:rPr>
              <a:t>Negative correlation</a:t>
            </a:r>
          </a:p>
          <a:p>
            <a:pPr marL="285750" indent="-285750">
              <a:buFont typeface="Arial" panose="020B0604020202020204" pitchFamily="34" charset="0"/>
              <a:buChar char="•"/>
            </a:pPr>
            <a:r>
              <a:rPr lang="en-US" sz="4000" dirty="0">
                <a:cs typeface="Calibri"/>
              </a:rPr>
              <a:t>No correlation</a:t>
            </a:r>
          </a:p>
          <a:p>
            <a:pPr marL="285750" indent="-285750">
              <a:buFont typeface="Arial" panose="020B0604020202020204" pitchFamily="34" charset="0"/>
              <a:buChar char="•"/>
            </a:pPr>
            <a:endParaRPr lang="en-US" sz="4000" dirty="0">
              <a:cs typeface="Calibri"/>
            </a:endParaRPr>
          </a:p>
          <a:p>
            <a:pPr marL="285750" indent="-285750">
              <a:buFont typeface="Arial" panose="020B0604020202020204" pitchFamily="34" charset="0"/>
              <a:buChar char="•"/>
            </a:pPr>
            <a:endParaRPr lang="en-US" sz="4000" dirty="0">
              <a:cs typeface="Calibri"/>
            </a:endParaRPr>
          </a:p>
          <a:p>
            <a:pPr marL="285750" indent="-285750">
              <a:buFont typeface="Arial" panose="020B0604020202020204" pitchFamily="34" charset="0"/>
              <a:buChar char="•"/>
            </a:pPr>
            <a:r>
              <a:rPr lang="en-US" sz="4000" dirty="0">
                <a:cs typeface="Calibri"/>
              </a:rPr>
              <a:t>Correlations can be strong or weak</a:t>
            </a:r>
          </a:p>
          <a:p>
            <a:endParaRPr lang="en-US" dirty="0">
              <a:cs typeface="Calibri"/>
            </a:endParaRPr>
          </a:p>
          <a:p>
            <a:endParaRPr lang="en-US" dirty="0">
              <a:cs typeface="Calibri"/>
            </a:endParaRPr>
          </a:p>
        </p:txBody>
      </p:sp>
      <p:pic>
        <p:nvPicPr>
          <p:cNvPr id="7" name="Picture 6" descr="Three scatter graphs showing positive correlation, negative correlation and no correlation. ">
            <a:extLst>
              <a:ext uri="{FF2B5EF4-FFF2-40B4-BE49-F238E27FC236}">
                <a16:creationId xmlns:a16="http://schemas.microsoft.com/office/drawing/2014/main" id="{6B64686D-BF33-A3E1-6D66-44C724EAC667}"/>
              </a:ext>
            </a:extLst>
          </p:cNvPr>
          <p:cNvPicPr>
            <a:picLocks noChangeAspect="1"/>
          </p:cNvPicPr>
          <p:nvPr/>
        </p:nvPicPr>
        <p:blipFill rotWithShape="1">
          <a:blip r:embed="rId3"/>
          <a:srcRect l="4484" r="-4484" b="6923"/>
          <a:stretch/>
        </p:blipFill>
        <p:spPr>
          <a:xfrm>
            <a:off x="5142208" y="1744962"/>
            <a:ext cx="6936784" cy="2659398"/>
          </a:xfrm>
          <a:prstGeom prst="rect">
            <a:avLst/>
          </a:prstGeom>
        </p:spPr>
      </p:pic>
    </p:spTree>
    <p:extLst>
      <p:ext uri="{BB962C8B-B14F-4D97-AF65-F5344CB8AC3E}">
        <p14:creationId xmlns:p14="http://schemas.microsoft.com/office/powerpoint/2010/main" val="70223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0"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8"/>
            <a:ext cx="1274899"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sp>
        <p:nvSpPr>
          <p:cNvPr id="6" name="Rectangle 5">
            <a:extLst>
              <a:ext uri="{FF2B5EF4-FFF2-40B4-BE49-F238E27FC236}">
                <a16:creationId xmlns:a16="http://schemas.microsoft.com/office/drawing/2014/main" id="{7FE71BEC-A622-4BB8-91A5-08554182FD07}"/>
              </a:ext>
            </a:extLst>
          </p:cNvPr>
          <p:cNvSpPr/>
          <p:nvPr/>
        </p:nvSpPr>
        <p:spPr>
          <a:xfrm>
            <a:off x="518179" y="1571569"/>
            <a:ext cx="11328185" cy="466791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DFC484C-574F-4F3B-8C21-87719AA99331}"/>
              </a:ext>
            </a:extLst>
          </p:cNvPr>
          <p:cNvSpPr txBox="1"/>
          <p:nvPr/>
        </p:nvSpPr>
        <p:spPr>
          <a:xfrm>
            <a:off x="716281" y="1749770"/>
            <a:ext cx="11130083" cy="1354217"/>
          </a:xfrm>
          <a:prstGeom prst="rect">
            <a:avLst/>
          </a:prstGeom>
          <a:noFill/>
        </p:spPr>
        <p:txBody>
          <a:bodyPr wrap="square">
            <a:spAutoFit/>
          </a:bodyPr>
          <a:lstStyle/>
          <a:p>
            <a:r>
              <a:rPr lang="en-US" sz="3200" dirty="0">
                <a:cs typeface="Calibri"/>
              </a:rPr>
              <a:t>Task: In pairs think of some different scenarios that are examples for positive, negative and no correlation.</a:t>
            </a:r>
            <a:endParaRPr lang="en-US" dirty="0">
              <a:cs typeface="Calibri"/>
            </a:endParaRPr>
          </a:p>
          <a:p>
            <a:endParaRPr lang="en-US" dirty="0">
              <a:cs typeface="Calibri"/>
            </a:endParaRPr>
          </a:p>
        </p:txBody>
      </p:sp>
      <mc:AlternateContent xmlns:mc="http://schemas.openxmlformats.org/markup-compatibility/2006" xmlns:p14="http://schemas.microsoft.com/office/powerpoint/2010/main">
        <mc:Choice Requires="p14">
          <p:contentPart p14:bwMode="auto" r:id="rId3">
            <p14:nvContentPartPr>
              <p14:cNvPr id="83" name="Ink 82">
                <a:extLst>
                  <a:ext uri="{FF2B5EF4-FFF2-40B4-BE49-F238E27FC236}">
                    <a16:creationId xmlns:a16="http://schemas.microsoft.com/office/drawing/2014/main" id="{6FCFF35D-768E-E836-AB61-565A49250E9E}"/>
                  </a:ext>
                </a:extLst>
              </p14:cNvPr>
              <p14:cNvContentPartPr/>
              <p14:nvPr/>
            </p14:nvContentPartPr>
            <p14:xfrm>
              <a:off x="8255896" y="542995"/>
              <a:ext cx="360" cy="360"/>
            </p14:xfrm>
          </p:contentPart>
        </mc:Choice>
        <mc:Fallback xmlns="">
          <p:pic>
            <p:nvPicPr>
              <p:cNvPr id="83" name="Ink 82">
                <a:extLst>
                  <a:ext uri="{FF2B5EF4-FFF2-40B4-BE49-F238E27FC236}">
                    <a16:creationId xmlns:a16="http://schemas.microsoft.com/office/drawing/2014/main" id="{6FCFF35D-768E-E836-AB61-565A49250E9E}"/>
                  </a:ext>
                </a:extLst>
              </p:cNvPr>
              <p:cNvPicPr/>
              <p:nvPr/>
            </p:nvPicPr>
            <p:blipFill>
              <a:blip r:embed="rId51"/>
              <a:stretch>
                <a:fillRect/>
              </a:stretch>
            </p:blipFill>
            <p:spPr>
              <a:xfrm>
                <a:off x="8251576" y="538675"/>
                <a:ext cx="9000" cy="9000"/>
              </a:xfrm>
              <a:prstGeom prst="rect">
                <a:avLst/>
              </a:prstGeom>
            </p:spPr>
          </p:pic>
        </mc:Fallback>
      </mc:AlternateContent>
      <p:sp>
        <p:nvSpPr>
          <p:cNvPr id="73" name="TextBox 72">
            <a:extLst>
              <a:ext uri="{FF2B5EF4-FFF2-40B4-BE49-F238E27FC236}">
                <a16:creationId xmlns:a16="http://schemas.microsoft.com/office/drawing/2014/main" id="{6E3D7EB3-432B-6340-9E73-5BBF3F628CA8}"/>
              </a:ext>
            </a:extLst>
          </p:cNvPr>
          <p:cNvSpPr txBox="1"/>
          <p:nvPr/>
        </p:nvSpPr>
        <p:spPr>
          <a:xfrm>
            <a:off x="7879967" y="5655145"/>
            <a:ext cx="2292871" cy="400110"/>
          </a:xfrm>
          <a:prstGeom prst="rect">
            <a:avLst/>
          </a:prstGeom>
          <a:noFill/>
        </p:spPr>
        <p:txBody>
          <a:bodyPr wrap="square" rtlCol="0">
            <a:spAutoFit/>
          </a:bodyPr>
          <a:lstStyle/>
          <a:p>
            <a:r>
              <a:rPr lang="en-GB" sz="2000" b="1" dirty="0">
                <a:latin typeface="Ink Free" panose="03080402000500000000" pitchFamily="66" charset="0"/>
              </a:rPr>
              <a:t>Time on treadmill</a:t>
            </a:r>
          </a:p>
        </p:txBody>
      </p:sp>
      <p:sp>
        <p:nvSpPr>
          <p:cNvPr id="13" name="TextBox 12">
            <a:extLst>
              <a:ext uri="{FF2B5EF4-FFF2-40B4-BE49-F238E27FC236}">
                <a16:creationId xmlns:a16="http://schemas.microsoft.com/office/drawing/2014/main" id="{AE8D3A46-7AD3-DF58-6F0F-98944E64B30B}"/>
              </a:ext>
            </a:extLst>
          </p:cNvPr>
          <p:cNvSpPr txBox="1"/>
          <p:nvPr/>
        </p:nvSpPr>
        <p:spPr>
          <a:xfrm>
            <a:off x="772103" y="3174129"/>
            <a:ext cx="4943006" cy="2554545"/>
          </a:xfrm>
          <a:prstGeom prst="rect">
            <a:avLst/>
          </a:prstGeom>
          <a:noFill/>
        </p:spPr>
        <p:txBody>
          <a:bodyPr wrap="square">
            <a:spAutoFit/>
          </a:bodyPr>
          <a:lstStyle/>
          <a:p>
            <a:r>
              <a:rPr lang="en-US" sz="3200" dirty="0">
                <a:cs typeface="Calibri"/>
              </a:rPr>
              <a:t>Sketch the scatter graphs making sure you label the axes. Indicate if there is a positive, negative or no correlation.</a:t>
            </a:r>
          </a:p>
        </p:txBody>
      </p:sp>
      <p:sp>
        <p:nvSpPr>
          <p:cNvPr id="16" name="Title 1">
            <a:extLst>
              <a:ext uri="{FF2B5EF4-FFF2-40B4-BE49-F238E27FC236}">
                <a16:creationId xmlns:a16="http://schemas.microsoft.com/office/drawing/2014/main" id="{DD7BAB6C-8CF4-C340-7CCE-7A2023D7D7CF}"/>
              </a:ext>
            </a:extLst>
          </p:cNvPr>
          <p:cNvSpPr txBox="1">
            <a:spLocks/>
          </p:cNvSpPr>
          <p:nvPr/>
        </p:nvSpPr>
        <p:spPr>
          <a:xfrm>
            <a:off x="1416755" y="350124"/>
            <a:ext cx="7193845" cy="8051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a:solidFill>
                  <a:schemeClr val="accent1"/>
                </a:solidFill>
                <a:latin typeface="Arial" panose="020B0604020202020204" pitchFamily="34" charset="0"/>
                <a:cs typeface="Arial" panose="020B0604020202020204" pitchFamily="34" charset="0"/>
              </a:rPr>
              <a:t>Types of Correlation</a:t>
            </a:r>
            <a:endParaRPr lang="en-US" sz="3600" b="1" dirty="0">
              <a:solidFill>
                <a:schemeClr val="accent1"/>
              </a:solidFill>
              <a:latin typeface="Arial" panose="020B0604020202020204" pitchFamily="34" charset="0"/>
              <a:cs typeface="Arial" panose="020B0604020202020204" pitchFamily="34" charset="0"/>
            </a:endParaRPr>
          </a:p>
        </p:txBody>
      </p:sp>
      <p:grpSp>
        <p:nvGrpSpPr>
          <p:cNvPr id="31" name="Group 30" descr="A basic drawing of a scatter graph the A scatter plot graph. &#10;&#10;The horizontal X axis is  labelled time on treadmill.&#10;&#10;The vertical Y axis  is labelled energy used">
            <a:extLst>
              <a:ext uri="{FF2B5EF4-FFF2-40B4-BE49-F238E27FC236}">
                <a16:creationId xmlns:a16="http://schemas.microsoft.com/office/drawing/2014/main" id="{DEE2FD07-EBC5-5AC0-0BA6-C206F7388F48}"/>
              </a:ext>
            </a:extLst>
          </p:cNvPr>
          <p:cNvGrpSpPr/>
          <p:nvPr/>
        </p:nvGrpSpPr>
        <p:grpSpPr>
          <a:xfrm>
            <a:off x="6547242" y="3586225"/>
            <a:ext cx="5299122" cy="2202052"/>
            <a:chOff x="6547242" y="3586225"/>
            <a:chExt cx="5531264" cy="2202052"/>
          </a:xfrm>
        </p:grpSpPr>
        <mc:AlternateContent xmlns:mc="http://schemas.openxmlformats.org/markup-compatibility/2006" xmlns:p14="http://schemas.microsoft.com/office/powerpoint/2010/main">
          <mc:Choice Requires="p14">
            <p:contentPart p14:bwMode="auto" r:id="rId52">
              <p14:nvContentPartPr>
                <p14:cNvPr id="5" name="Ink 4">
                  <a:extLst>
                    <a:ext uri="{FF2B5EF4-FFF2-40B4-BE49-F238E27FC236}">
                      <a16:creationId xmlns:a16="http://schemas.microsoft.com/office/drawing/2014/main" id="{2E8C705C-5640-6FB0-D50A-BB434F538D28}"/>
                    </a:ext>
                  </a:extLst>
                </p14:cNvPr>
                <p14:cNvContentPartPr/>
                <p14:nvPr/>
              </p14:nvContentPartPr>
              <p14:xfrm>
                <a:off x="7640927" y="3588025"/>
                <a:ext cx="26280" cy="2067120"/>
              </p14:xfrm>
            </p:contentPart>
          </mc:Choice>
          <mc:Fallback xmlns="">
            <p:pic>
              <p:nvPicPr>
                <p:cNvPr id="5" name="Ink 4">
                  <a:extLst>
                    <a:ext uri="{FF2B5EF4-FFF2-40B4-BE49-F238E27FC236}">
                      <a16:creationId xmlns:a16="http://schemas.microsoft.com/office/drawing/2014/main" id="{2E8C705C-5640-6FB0-D50A-BB434F538D28}"/>
                    </a:ext>
                  </a:extLst>
                </p:cNvPr>
                <p:cNvPicPr/>
                <p:nvPr/>
              </p:nvPicPr>
              <p:blipFill>
                <a:blip r:embed="rId53"/>
                <a:stretch>
                  <a:fillRect/>
                </a:stretch>
              </p:blipFill>
              <p:spPr>
                <a:xfrm>
                  <a:off x="7631802" y="3579025"/>
                  <a:ext cx="44165" cy="2084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 name="Ink 7">
                  <a:extLst>
                    <a:ext uri="{FF2B5EF4-FFF2-40B4-BE49-F238E27FC236}">
                      <a16:creationId xmlns:a16="http://schemas.microsoft.com/office/drawing/2014/main" id="{E3BD0542-4E6A-E5B3-94AA-95DA0600526A}"/>
                    </a:ext>
                  </a:extLst>
                </p14:cNvPr>
                <p14:cNvContentPartPr/>
                <p14:nvPr/>
              </p14:nvContentPartPr>
              <p14:xfrm>
                <a:off x="7336727" y="5388385"/>
                <a:ext cx="2673000" cy="108000"/>
              </p14:xfrm>
            </p:contentPart>
          </mc:Choice>
          <mc:Fallback xmlns="">
            <p:pic>
              <p:nvPicPr>
                <p:cNvPr id="8" name="Ink 7">
                  <a:extLst>
                    <a:ext uri="{FF2B5EF4-FFF2-40B4-BE49-F238E27FC236}">
                      <a16:creationId xmlns:a16="http://schemas.microsoft.com/office/drawing/2014/main" id="{E3BD0542-4E6A-E5B3-94AA-95DA0600526A}"/>
                    </a:ext>
                  </a:extLst>
                </p:cNvPr>
                <p:cNvPicPr/>
                <p:nvPr/>
              </p:nvPicPr>
              <p:blipFill>
                <a:blip r:embed="rId55"/>
                <a:stretch>
                  <a:fillRect/>
                </a:stretch>
              </p:blipFill>
              <p:spPr>
                <a:xfrm>
                  <a:off x="7328087" y="5379745"/>
                  <a:ext cx="2690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03A6E73E-BB5F-5B21-8ACD-66871A40C204}"/>
                    </a:ext>
                  </a:extLst>
                </p14:cNvPr>
                <p14:cNvContentPartPr/>
                <p14:nvPr/>
              </p14:nvContentPartPr>
              <p14:xfrm>
                <a:off x="9643967" y="3760105"/>
                <a:ext cx="184320" cy="178200"/>
              </p14:xfrm>
            </p:contentPart>
          </mc:Choice>
          <mc:Fallback xmlns="">
            <p:pic>
              <p:nvPicPr>
                <p:cNvPr id="32" name="Ink 31">
                  <a:extLst>
                    <a:ext uri="{FF2B5EF4-FFF2-40B4-BE49-F238E27FC236}">
                      <a16:creationId xmlns:a16="http://schemas.microsoft.com/office/drawing/2014/main" id="{03A6E73E-BB5F-5B21-8ACD-66871A40C204}"/>
                    </a:ext>
                  </a:extLst>
                </p:cNvPr>
                <p:cNvPicPr/>
                <p:nvPr/>
              </p:nvPicPr>
              <p:blipFill>
                <a:blip r:embed="rId57"/>
                <a:stretch>
                  <a:fillRect/>
                </a:stretch>
              </p:blipFill>
              <p:spPr>
                <a:xfrm>
                  <a:off x="9635327" y="3751465"/>
                  <a:ext cx="201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57653897-BEFC-FC91-AD33-482D4A8914DB}"/>
                    </a:ext>
                  </a:extLst>
                </p14:cNvPr>
                <p14:cNvContentPartPr/>
                <p14:nvPr/>
              </p14:nvContentPartPr>
              <p14:xfrm>
                <a:off x="7879967" y="4833625"/>
                <a:ext cx="136800" cy="154440"/>
              </p14:xfrm>
            </p:contentPart>
          </mc:Choice>
          <mc:Fallback xmlns="">
            <p:pic>
              <p:nvPicPr>
                <p:cNvPr id="37" name="Ink 36">
                  <a:extLst>
                    <a:ext uri="{FF2B5EF4-FFF2-40B4-BE49-F238E27FC236}">
                      <a16:creationId xmlns:a16="http://schemas.microsoft.com/office/drawing/2014/main" id="{57653897-BEFC-FC91-AD33-482D4A8914DB}"/>
                    </a:ext>
                  </a:extLst>
                </p:cNvPr>
                <p:cNvPicPr/>
                <p:nvPr/>
              </p:nvPicPr>
              <p:blipFill>
                <a:blip r:embed="rId59"/>
                <a:stretch>
                  <a:fillRect/>
                </a:stretch>
              </p:blipFill>
              <p:spPr>
                <a:xfrm>
                  <a:off x="7871327" y="4824985"/>
                  <a:ext cx="154440" cy="172080"/>
                </a:xfrm>
                <a:prstGeom prst="rect">
                  <a:avLst/>
                </a:prstGeom>
              </p:spPr>
            </p:pic>
          </mc:Fallback>
        </mc:AlternateContent>
        <p:grpSp>
          <p:nvGrpSpPr>
            <p:cNvPr id="40" name="Group 39">
              <a:extLst>
                <a:ext uri="{FF2B5EF4-FFF2-40B4-BE49-F238E27FC236}">
                  <a16:creationId xmlns:a16="http://schemas.microsoft.com/office/drawing/2014/main" id="{10248C9B-63CC-00F2-DB1A-84E9297B333B}"/>
                </a:ext>
              </a:extLst>
            </p:cNvPr>
            <p:cNvGrpSpPr/>
            <p:nvPr/>
          </p:nvGrpSpPr>
          <p:grpSpPr>
            <a:xfrm>
              <a:off x="7854907" y="3709558"/>
              <a:ext cx="1953360" cy="1257480"/>
              <a:chOff x="4002136" y="4279863"/>
              <a:chExt cx="1953360" cy="1257480"/>
            </a:xfrm>
          </p:grpSpPr>
          <mc:AlternateContent xmlns:mc="http://schemas.openxmlformats.org/markup-compatibility/2006" xmlns:p14="http://schemas.microsoft.com/office/powerpoint/2010/main">
            <mc:Choice Requires="p14">
              <p:contentPart p14:bwMode="auto" r:id="rId60">
                <p14:nvContentPartPr>
                  <p14:cNvPr id="9" name="Ink 8">
                    <a:extLst>
                      <a:ext uri="{FF2B5EF4-FFF2-40B4-BE49-F238E27FC236}">
                        <a16:creationId xmlns:a16="http://schemas.microsoft.com/office/drawing/2014/main" id="{3963408E-A25C-6B01-E5AE-CB7F3ED311ED}"/>
                      </a:ext>
                    </a:extLst>
                  </p14:cNvPr>
                  <p14:cNvContentPartPr/>
                  <p14:nvPr/>
                </p14:nvContentPartPr>
                <p14:xfrm>
                  <a:off x="4002136" y="5154303"/>
                  <a:ext cx="169920" cy="172080"/>
                </p14:xfrm>
              </p:contentPart>
            </mc:Choice>
            <mc:Fallback xmlns="">
              <p:pic>
                <p:nvPicPr>
                  <p:cNvPr id="9" name="Ink 8">
                    <a:extLst>
                      <a:ext uri="{FF2B5EF4-FFF2-40B4-BE49-F238E27FC236}">
                        <a16:creationId xmlns:a16="http://schemas.microsoft.com/office/drawing/2014/main" id="{3963408E-A25C-6B01-E5AE-CB7F3ED311ED}"/>
                      </a:ext>
                    </a:extLst>
                  </p:cNvPr>
                  <p:cNvPicPr/>
                  <p:nvPr/>
                </p:nvPicPr>
                <p:blipFill>
                  <a:blip r:embed="rId12"/>
                  <a:stretch>
                    <a:fillRect/>
                  </a:stretch>
                </p:blipFill>
                <p:spPr>
                  <a:xfrm>
                    <a:off x="3993136" y="5145663"/>
                    <a:ext cx="187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 name="Ink 9">
                    <a:extLst>
                      <a:ext uri="{FF2B5EF4-FFF2-40B4-BE49-F238E27FC236}">
                        <a16:creationId xmlns:a16="http://schemas.microsoft.com/office/drawing/2014/main" id="{DDD0DAD6-1610-7EB3-2C46-13167C1CD21B}"/>
                      </a:ext>
                    </a:extLst>
                  </p14:cNvPr>
                  <p14:cNvContentPartPr/>
                  <p14:nvPr/>
                </p14:nvContentPartPr>
                <p14:xfrm>
                  <a:off x="4039576" y="5101743"/>
                  <a:ext cx="134640" cy="156240"/>
                </p14:xfrm>
              </p:contentPart>
            </mc:Choice>
            <mc:Fallback xmlns="">
              <p:pic>
                <p:nvPicPr>
                  <p:cNvPr id="10" name="Ink 9">
                    <a:extLst>
                      <a:ext uri="{FF2B5EF4-FFF2-40B4-BE49-F238E27FC236}">
                        <a16:creationId xmlns:a16="http://schemas.microsoft.com/office/drawing/2014/main" id="{DDD0DAD6-1610-7EB3-2C46-13167C1CD21B}"/>
                      </a:ext>
                    </a:extLst>
                  </p:cNvPr>
                  <p:cNvPicPr/>
                  <p:nvPr/>
                </p:nvPicPr>
                <p:blipFill>
                  <a:blip r:embed="rId14"/>
                  <a:stretch>
                    <a:fillRect/>
                  </a:stretch>
                </p:blipFill>
                <p:spPr>
                  <a:xfrm>
                    <a:off x="4030936" y="5093103"/>
                    <a:ext cx="1522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 name="Ink 13">
                    <a:extLst>
                      <a:ext uri="{FF2B5EF4-FFF2-40B4-BE49-F238E27FC236}">
                        <a16:creationId xmlns:a16="http://schemas.microsoft.com/office/drawing/2014/main" id="{59B4CA0E-E91B-6BF7-52A7-1A28F8BF9A23}"/>
                      </a:ext>
                    </a:extLst>
                  </p14:cNvPr>
                  <p14:cNvContentPartPr/>
                  <p14:nvPr/>
                </p14:nvContentPartPr>
                <p14:xfrm>
                  <a:off x="4399576" y="5207223"/>
                  <a:ext cx="179280" cy="126000"/>
                </p14:xfrm>
              </p:contentPart>
            </mc:Choice>
            <mc:Fallback xmlns="">
              <p:pic>
                <p:nvPicPr>
                  <p:cNvPr id="14" name="Ink 13">
                    <a:extLst>
                      <a:ext uri="{FF2B5EF4-FFF2-40B4-BE49-F238E27FC236}">
                        <a16:creationId xmlns:a16="http://schemas.microsoft.com/office/drawing/2014/main" id="{59B4CA0E-E91B-6BF7-52A7-1A28F8BF9A23}"/>
                      </a:ext>
                    </a:extLst>
                  </p:cNvPr>
                  <p:cNvPicPr/>
                  <p:nvPr/>
                </p:nvPicPr>
                <p:blipFill>
                  <a:blip r:embed="rId16"/>
                  <a:stretch>
                    <a:fillRect/>
                  </a:stretch>
                </p:blipFill>
                <p:spPr>
                  <a:xfrm>
                    <a:off x="4390576" y="5198583"/>
                    <a:ext cx="196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 name="Ink 14">
                    <a:extLst>
                      <a:ext uri="{FF2B5EF4-FFF2-40B4-BE49-F238E27FC236}">
                        <a16:creationId xmlns:a16="http://schemas.microsoft.com/office/drawing/2014/main" id="{2193C8ED-0B0E-7326-188D-5B5A2B748001}"/>
                      </a:ext>
                    </a:extLst>
                  </p14:cNvPr>
                  <p14:cNvContentPartPr/>
                  <p14:nvPr/>
                </p14:nvContentPartPr>
                <p14:xfrm>
                  <a:off x="4477696" y="5140983"/>
                  <a:ext cx="93960" cy="171000"/>
                </p14:xfrm>
              </p:contentPart>
            </mc:Choice>
            <mc:Fallback xmlns="">
              <p:pic>
                <p:nvPicPr>
                  <p:cNvPr id="15" name="Ink 14">
                    <a:extLst>
                      <a:ext uri="{FF2B5EF4-FFF2-40B4-BE49-F238E27FC236}">
                        <a16:creationId xmlns:a16="http://schemas.microsoft.com/office/drawing/2014/main" id="{2193C8ED-0B0E-7326-188D-5B5A2B748001}"/>
                      </a:ext>
                    </a:extLst>
                  </p:cNvPr>
                  <p:cNvPicPr/>
                  <p:nvPr/>
                </p:nvPicPr>
                <p:blipFill>
                  <a:blip r:embed="rId18"/>
                  <a:stretch>
                    <a:fillRect/>
                  </a:stretch>
                </p:blipFill>
                <p:spPr>
                  <a:xfrm>
                    <a:off x="4469056" y="5131983"/>
                    <a:ext cx="111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7" name="Ink 16">
                    <a:extLst>
                      <a:ext uri="{FF2B5EF4-FFF2-40B4-BE49-F238E27FC236}">
                        <a16:creationId xmlns:a16="http://schemas.microsoft.com/office/drawing/2014/main" id="{BCFF5E16-8C02-9756-34D5-B557003F919E}"/>
                      </a:ext>
                    </a:extLst>
                  </p14:cNvPr>
                  <p14:cNvContentPartPr/>
                  <p14:nvPr/>
                </p14:nvContentPartPr>
                <p14:xfrm>
                  <a:off x="4690816" y="4770543"/>
                  <a:ext cx="136440" cy="141840"/>
                </p14:xfrm>
              </p:contentPart>
            </mc:Choice>
            <mc:Fallback xmlns="">
              <p:pic>
                <p:nvPicPr>
                  <p:cNvPr id="17" name="Ink 16">
                    <a:extLst>
                      <a:ext uri="{FF2B5EF4-FFF2-40B4-BE49-F238E27FC236}">
                        <a16:creationId xmlns:a16="http://schemas.microsoft.com/office/drawing/2014/main" id="{BCFF5E16-8C02-9756-34D5-B557003F919E}"/>
                      </a:ext>
                    </a:extLst>
                  </p:cNvPr>
                  <p:cNvPicPr/>
                  <p:nvPr/>
                </p:nvPicPr>
                <p:blipFill>
                  <a:blip r:embed="rId20"/>
                  <a:stretch>
                    <a:fillRect/>
                  </a:stretch>
                </p:blipFill>
                <p:spPr>
                  <a:xfrm>
                    <a:off x="4682176" y="4761903"/>
                    <a:ext cx="154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8" name="Ink 17">
                    <a:extLst>
                      <a:ext uri="{FF2B5EF4-FFF2-40B4-BE49-F238E27FC236}">
                        <a16:creationId xmlns:a16="http://schemas.microsoft.com/office/drawing/2014/main" id="{0A8E3792-73FB-9462-83B8-B6AED79B190F}"/>
                      </a:ext>
                    </a:extLst>
                  </p14:cNvPr>
                  <p14:cNvContentPartPr/>
                  <p14:nvPr/>
                </p14:nvContentPartPr>
                <p14:xfrm>
                  <a:off x="4624216" y="4770543"/>
                  <a:ext cx="146880" cy="131400"/>
                </p14:xfrm>
              </p:contentPart>
            </mc:Choice>
            <mc:Fallback xmlns="">
              <p:pic>
                <p:nvPicPr>
                  <p:cNvPr id="18" name="Ink 17">
                    <a:extLst>
                      <a:ext uri="{FF2B5EF4-FFF2-40B4-BE49-F238E27FC236}">
                        <a16:creationId xmlns:a16="http://schemas.microsoft.com/office/drawing/2014/main" id="{0A8E3792-73FB-9462-83B8-B6AED79B190F}"/>
                      </a:ext>
                    </a:extLst>
                  </p:cNvPr>
                  <p:cNvPicPr/>
                  <p:nvPr/>
                </p:nvPicPr>
                <p:blipFill>
                  <a:blip r:embed="rId22"/>
                  <a:stretch>
                    <a:fillRect/>
                  </a:stretch>
                </p:blipFill>
                <p:spPr>
                  <a:xfrm>
                    <a:off x="4615216" y="4761903"/>
                    <a:ext cx="164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0" name="Ink 19">
                    <a:extLst>
                      <a:ext uri="{FF2B5EF4-FFF2-40B4-BE49-F238E27FC236}">
                        <a16:creationId xmlns:a16="http://schemas.microsoft.com/office/drawing/2014/main" id="{DA3B9BE8-E991-2241-DD8C-87039598FDA2}"/>
                      </a:ext>
                    </a:extLst>
                  </p14:cNvPr>
                  <p14:cNvContentPartPr/>
                  <p14:nvPr/>
                </p14:nvContentPartPr>
                <p14:xfrm>
                  <a:off x="4929136" y="4585143"/>
                  <a:ext cx="179640" cy="164520"/>
                </p14:xfrm>
              </p:contentPart>
            </mc:Choice>
            <mc:Fallback xmlns="">
              <p:pic>
                <p:nvPicPr>
                  <p:cNvPr id="20" name="Ink 19">
                    <a:extLst>
                      <a:ext uri="{FF2B5EF4-FFF2-40B4-BE49-F238E27FC236}">
                        <a16:creationId xmlns:a16="http://schemas.microsoft.com/office/drawing/2014/main" id="{DA3B9BE8-E991-2241-DD8C-87039598FDA2}"/>
                      </a:ext>
                    </a:extLst>
                  </p:cNvPr>
                  <p:cNvPicPr/>
                  <p:nvPr/>
                </p:nvPicPr>
                <p:blipFill>
                  <a:blip r:embed="rId24"/>
                  <a:stretch>
                    <a:fillRect/>
                  </a:stretch>
                </p:blipFill>
                <p:spPr>
                  <a:xfrm>
                    <a:off x="4920496" y="4576143"/>
                    <a:ext cx="1972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 name="Ink 20">
                    <a:extLst>
                      <a:ext uri="{FF2B5EF4-FFF2-40B4-BE49-F238E27FC236}">
                        <a16:creationId xmlns:a16="http://schemas.microsoft.com/office/drawing/2014/main" id="{A4460BF9-FA96-275D-D17C-C52826A0638D}"/>
                      </a:ext>
                    </a:extLst>
                  </p14:cNvPr>
                  <p14:cNvContentPartPr/>
                  <p14:nvPr/>
                </p14:nvContentPartPr>
                <p14:xfrm>
                  <a:off x="4908120" y="4585143"/>
                  <a:ext cx="207135" cy="169609"/>
                </p14:xfrm>
              </p:contentPart>
            </mc:Choice>
            <mc:Fallback xmlns="">
              <p:pic>
                <p:nvPicPr>
                  <p:cNvPr id="21" name="Ink 20">
                    <a:extLst>
                      <a:ext uri="{FF2B5EF4-FFF2-40B4-BE49-F238E27FC236}">
                        <a16:creationId xmlns:a16="http://schemas.microsoft.com/office/drawing/2014/main" id="{A4460BF9-FA96-275D-D17C-C52826A0638D}"/>
                      </a:ext>
                    </a:extLst>
                  </p:cNvPr>
                  <p:cNvPicPr/>
                  <p:nvPr/>
                </p:nvPicPr>
                <p:blipFill>
                  <a:blip r:embed="rId68"/>
                  <a:stretch>
                    <a:fillRect/>
                  </a:stretch>
                </p:blipFill>
                <p:spPr>
                  <a:xfrm>
                    <a:off x="4899130" y="4576159"/>
                    <a:ext cx="224756" cy="187217"/>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4" name="Ink 23">
                    <a:extLst>
                      <a:ext uri="{FF2B5EF4-FFF2-40B4-BE49-F238E27FC236}">
                        <a16:creationId xmlns:a16="http://schemas.microsoft.com/office/drawing/2014/main" id="{D87EFEF5-B38D-D6A1-596C-EBA0FBF6448A}"/>
                      </a:ext>
                    </a:extLst>
                  </p14:cNvPr>
                  <p14:cNvContentPartPr/>
                  <p14:nvPr/>
                </p14:nvContentPartPr>
                <p14:xfrm>
                  <a:off x="5260336" y="4677303"/>
                  <a:ext cx="204840" cy="139680"/>
                </p14:xfrm>
              </p:contentPart>
            </mc:Choice>
            <mc:Fallback xmlns="">
              <p:pic>
                <p:nvPicPr>
                  <p:cNvPr id="24" name="Ink 23">
                    <a:extLst>
                      <a:ext uri="{FF2B5EF4-FFF2-40B4-BE49-F238E27FC236}">
                        <a16:creationId xmlns:a16="http://schemas.microsoft.com/office/drawing/2014/main" id="{D87EFEF5-B38D-D6A1-596C-EBA0FBF6448A}"/>
                      </a:ext>
                    </a:extLst>
                  </p:cNvPr>
                  <p:cNvPicPr/>
                  <p:nvPr/>
                </p:nvPicPr>
                <p:blipFill>
                  <a:blip r:embed="rId28"/>
                  <a:stretch>
                    <a:fillRect/>
                  </a:stretch>
                </p:blipFill>
                <p:spPr>
                  <a:xfrm>
                    <a:off x="5251696" y="4668663"/>
                    <a:ext cx="222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7" name="Ink 26">
                    <a:extLst>
                      <a:ext uri="{FF2B5EF4-FFF2-40B4-BE49-F238E27FC236}">
                        <a16:creationId xmlns:a16="http://schemas.microsoft.com/office/drawing/2014/main" id="{EB243BAB-AA0A-5140-7FBB-576D915F946D}"/>
                      </a:ext>
                    </a:extLst>
                  </p14:cNvPr>
                  <p14:cNvContentPartPr/>
                  <p14:nvPr/>
                </p14:nvContentPartPr>
                <p14:xfrm>
                  <a:off x="5525656" y="4359423"/>
                  <a:ext cx="137160" cy="100080"/>
                </p14:xfrm>
              </p:contentPart>
            </mc:Choice>
            <mc:Fallback xmlns="">
              <p:pic>
                <p:nvPicPr>
                  <p:cNvPr id="27" name="Ink 26">
                    <a:extLst>
                      <a:ext uri="{FF2B5EF4-FFF2-40B4-BE49-F238E27FC236}">
                        <a16:creationId xmlns:a16="http://schemas.microsoft.com/office/drawing/2014/main" id="{EB243BAB-AA0A-5140-7FBB-576D915F946D}"/>
                      </a:ext>
                    </a:extLst>
                  </p:cNvPr>
                  <p:cNvPicPr/>
                  <p:nvPr/>
                </p:nvPicPr>
                <p:blipFill>
                  <a:blip r:embed="rId32"/>
                  <a:stretch>
                    <a:fillRect/>
                  </a:stretch>
                </p:blipFill>
                <p:spPr>
                  <a:xfrm>
                    <a:off x="5517016" y="4350783"/>
                    <a:ext cx="154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8" name="Ink 27">
                    <a:extLst>
                      <a:ext uri="{FF2B5EF4-FFF2-40B4-BE49-F238E27FC236}">
                        <a16:creationId xmlns:a16="http://schemas.microsoft.com/office/drawing/2014/main" id="{67E717DD-9FDD-6A50-1CAF-835B8765529E}"/>
                      </a:ext>
                    </a:extLst>
                  </p14:cNvPr>
                  <p14:cNvContentPartPr/>
                  <p14:nvPr/>
                </p14:nvContentPartPr>
                <p14:xfrm>
                  <a:off x="5545096" y="4279863"/>
                  <a:ext cx="126720" cy="174240"/>
                </p14:xfrm>
              </p:contentPart>
            </mc:Choice>
            <mc:Fallback xmlns="">
              <p:pic>
                <p:nvPicPr>
                  <p:cNvPr id="28" name="Ink 27">
                    <a:extLst>
                      <a:ext uri="{FF2B5EF4-FFF2-40B4-BE49-F238E27FC236}">
                        <a16:creationId xmlns:a16="http://schemas.microsoft.com/office/drawing/2014/main" id="{67E717DD-9FDD-6A50-1CAF-835B8765529E}"/>
                      </a:ext>
                    </a:extLst>
                  </p:cNvPr>
                  <p:cNvPicPr/>
                  <p:nvPr/>
                </p:nvPicPr>
                <p:blipFill>
                  <a:blip r:embed="rId34"/>
                  <a:stretch>
                    <a:fillRect/>
                  </a:stretch>
                </p:blipFill>
                <p:spPr>
                  <a:xfrm>
                    <a:off x="5536456" y="4271223"/>
                    <a:ext cx="144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0" name="Ink 29">
                    <a:extLst>
                      <a:ext uri="{FF2B5EF4-FFF2-40B4-BE49-F238E27FC236}">
                        <a16:creationId xmlns:a16="http://schemas.microsoft.com/office/drawing/2014/main" id="{A6FBBD6D-83B8-DB7B-9A1F-F79A9DC9E6CA}"/>
                      </a:ext>
                    </a:extLst>
                  </p14:cNvPr>
                  <p14:cNvContentPartPr/>
                  <p14:nvPr/>
                </p14:nvContentPartPr>
                <p14:xfrm>
                  <a:off x="5817256" y="4386063"/>
                  <a:ext cx="138240" cy="139680"/>
                </p14:xfrm>
              </p:contentPart>
            </mc:Choice>
            <mc:Fallback xmlns="">
              <p:pic>
                <p:nvPicPr>
                  <p:cNvPr id="30" name="Ink 29">
                    <a:extLst>
                      <a:ext uri="{FF2B5EF4-FFF2-40B4-BE49-F238E27FC236}">
                        <a16:creationId xmlns:a16="http://schemas.microsoft.com/office/drawing/2014/main" id="{A6FBBD6D-83B8-DB7B-9A1F-F79A9DC9E6CA}"/>
                      </a:ext>
                    </a:extLst>
                  </p:cNvPr>
                  <p:cNvPicPr/>
                  <p:nvPr/>
                </p:nvPicPr>
                <p:blipFill>
                  <a:blip r:embed="rId36"/>
                  <a:stretch>
                    <a:fillRect/>
                  </a:stretch>
                </p:blipFill>
                <p:spPr>
                  <a:xfrm>
                    <a:off x="5808256" y="4377063"/>
                    <a:ext cx="155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4" name="Ink 33">
                    <a:extLst>
                      <a:ext uri="{FF2B5EF4-FFF2-40B4-BE49-F238E27FC236}">
                        <a16:creationId xmlns:a16="http://schemas.microsoft.com/office/drawing/2014/main" id="{F5B730F6-0934-6538-E0B1-75F8C0ACEFEC}"/>
                      </a:ext>
                    </a:extLst>
                  </p14:cNvPr>
                  <p14:cNvContentPartPr/>
                  <p14:nvPr/>
                </p14:nvContentPartPr>
                <p14:xfrm>
                  <a:off x="4876576" y="4902663"/>
                  <a:ext cx="131400" cy="159840"/>
                </p14:xfrm>
              </p:contentPart>
            </mc:Choice>
            <mc:Fallback xmlns="">
              <p:pic>
                <p:nvPicPr>
                  <p:cNvPr id="34" name="Ink 33">
                    <a:extLst>
                      <a:ext uri="{FF2B5EF4-FFF2-40B4-BE49-F238E27FC236}">
                        <a16:creationId xmlns:a16="http://schemas.microsoft.com/office/drawing/2014/main" id="{F5B730F6-0934-6538-E0B1-75F8C0ACEFEC}"/>
                      </a:ext>
                    </a:extLst>
                  </p:cNvPr>
                  <p:cNvPicPr/>
                  <p:nvPr/>
                </p:nvPicPr>
                <p:blipFill>
                  <a:blip r:embed="rId38"/>
                  <a:stretch>
                    <a:fillRect/>
                  </a:stretch>
                </p:blipFill>
                <p:spPr>
                  <a:xfrm>
                    <a:off x="4867576" y="4894023"/>
                    <a:ext cx="149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5" name="Ink 34">
                    <a:extLst>
                      <a:ext uri="{FF2B5EF4-FFF2-40B4-BE49-F238E27FC236}">
                        <a16:creationId xmlns:a16="http://schemas.microsoft.com/office/drawing/2014/main" id="{B58034C8-AB16-9675-7D8D-ABA868F99C15}"/>
                      </a:ext>
                    </a:extLst>
                  </p14:cNvPr>
                  <p14:cNvContentPartPr/>
                  <p14:nvPr/>
                </p14:nvContentPartPr>
                <p14:xfrm>
                  <a:off x="4828336" y="4876383"/>
                  <a:ext cx="220680" cy="181440"/>
                </p14:xfrm>
              </p:contentPart>
            </mc:Choice>
            <mc:Fallback xmlns="">
              <p:pic>
                <p:nvPicPr>
                  <p:cNvPr id="35" name="Ink 34">
                    <a:extLst>
                      <a:ext uri="{FF2B5EF4-FFF2-40B4-BE49-F238E27FC236}">
                        <a16:creationId xmlns:a16="http://schemas.microsoft.com/office/drawing/2014/main" id="{B58034C8-AB16-9675-7D8D-ABA868F99C15}"/>
                      </a:ext>
                    </a:extLst>
                  </p:cNvPr>
                  <p:cNvPicPr/>
                  <p:nvPr/>
                </p:nvPicPr>
                <p:blipFill>
                  <a:blip r:embed="rId40"/>
                  <a:stretch>
                    <a:fillRect/>
                  </a:stretch>
                </p:blipFill>
                <p:spPr>
                  <a:xfrm>
                    <a:off x="4819336" y="4867743"/>
                    <a:ext cx="2383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9" name="Ink 38">
                    <a:extLst>
                      <a:ext uri="{FF2B5EF4-FFF2-40B4-BE49-F238E27FC236}">
                        <a16:creationId xmlns:a16="http://schemas.microsoft.com/office/drawing/2014/main" id="{3C2E7D87-A1B4-C9B9-EA13-9C07013FD8B9}"/>
                      </a:ext>
                    </a:extLst>
                  </p14:cNvPr>
                  <p14:cNvContentPartPr/>
                  <p14:nvPr/>
                </p14:nvContentPartPr>
                <p14:xfrm>
                  <a:off x="4054696" y="5379663"/>
                  <a:ext cx="106200" cy="157680"/>
                </p14:xfrm>
              </p:contentPart>
            </mc:Choice>
            <mc:Fallback xmlns="">
              <p:pic>
                <p:nvPicPr>
                  <p:cNvPr id="39" name="Ink 38">
                    <a:extLst>
                      <a:ext uri="{FF2B5EF4-FFF2-40B4-BE49-F238E27FC236}">
                        <a16:creationId xmlns:a16="http://schemas.microsoft.com/office/drawing/2014/main" id="{3C2E7D87-A1B4-C9B9-EA13-9C07013FD8B9}"/>
                      </a:ext>
                    </a:extLst>
                  </p:cNvPr>
                  <p:cNvPicPr/>
                  <p:nvPr/>
                </p:nvPicPr>
                <p:blipFill>
                  <a:blip r:embed="rId42"/>
                  <a:stretch>
                    <a:fillRect/>
                  </a:stretch>
                </p:blipFill>
                <p:spPr>
                  <a:xfrm>
                    <a:off x="4045696" y="5371023"/>
                    <a:ext cx="123840" cy="175320"/>
                  </a:xfrm>
                  <a:prstGeom prst="rect">
                    <a:avLst/>
                  </a:prstGeom>
                </p:spPr>
              </p:pic>
            </mc:Fallback>
          </mc:AlternateContent>
        </p:grpSp>
        <p:sp>
          <p:nvSpPr>
            <p:cNvPr id="74" name="TextBox 73">
              <a:extLst>
                <a:ext uri="{FF2B5EF4-FFF2-40B4-BE49-F238E27FC236}">
                  <a16:creationId xmlns:a16="http://schemas.microsoft.com/office/drawing/2014/main" id="{5E9E7006-6795-ABF0-C74D-6701CEFE4ED2}"/>
                </a:ext>
              </a:extLst>
            </p:cNvPr>
            <p:cNvSpPr txBox="1"/>
            <p:nvPr/>
          </p:nvSpPr>
          <p:spPr>
            <a:xfrm>
              <a:off x="6547242" y="3714979"/>
              <a:ext cx="1145235" cy="707886"/>
            </a:xfrm>
            <a:prstGeom prst="rect">
              <a:avLst/>
            </a:prstGeom>
            <a:noFill/>
          </p:spPr>
          <p:txBody>
            <a:bodyPr wrap="square" rtlCol="0">
              <a:spAutoFit/>
            </a:bodyPr>
            <a:lstStyle/>
            <a:p>
              <a:r>
                <a:rPr lang="en-GB" sz="2000" b="1" dirty="0">
                  <a:latin typeface="Ink Free" panose="03080402000500000000" pitchFamily="66" charset="0"/>
                </a:rPr>
                <a:t>Energy used</a:t>
              </a:r>
            </a:p>
          </p:txBody>
        </p:sp>
        <mc:AlternateContent xmlns:mc="http://schemas.openxmlformats.org/markup-compatibility/2006" xmlns:p14="http://schemas.microsoft.com/office/powerpoint/2010/main">
          <mc:Choice Requires="p14">
            <p:contentPart p14:bwMode="auto" r:id="rId76">
              <p14:nvContentPartPr>
                <p14:cNvPr id="75" name="Ink 74">
                  <a:extLst>
                    <a:ext uri="{FF2B5EF4-FFF2-40B4-BE49-F238E27FC236}">
                      <a16:creationId xmlns:a16="http://schemas.microsoft.com/office/drawing/2014/main" id="{313ED4A5-3BC5-9D19-E24F-2D8ED8E0FBDA}"/>
                    </a:ext>
                  </a:extLst>
                </p14:cNvPr>
                <p14:cNvContentPartPr/>
                <p14:nvPr/>
              </p14:nvContentPartPr>
              <p14:xfrm>
                <a:off x="7562087" y="3586225"/>
                <a:ext cx="185760" cy="160560"/>
              </p14:xfrm>
            </p:contentPart>
          </mc:Choice>
          <mc:Fallback xmlns="">
            <p:pic>
              <p:nvPicPr>
                <p:cNvPr id="75" name="Ink 74">
                  <a:extLst>
                    <a:ext uri="{FF2B5EF4-FFF2-40B4-BE49-F238E27FC236}">
                      <a16:creationId xmlns:a16="http://schemas.microsoft.com/office/drawing/2014/main" id="{313ED4A5-3BC5-9D19-E24F-2D8ED8E0FBDA}"/>
                    </a:ext>
                  </a:extLst>
                </p:cNvPr>
                <p:cNvPicPr/>
                <p:nvPr/>
              </p:nvPicPr>
              <p:blipFill>
                <a:blip r:embed="rId77"/>
                <a:stretch>
                  <a:fillRect/>
                </a:stretch>
              </p:blipFill>
              <p:spPr>
                <a:xfrm>
                  <a:off x="7557775" y="3581905"/>
                  <a:ext cx="194383"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6" name="Ink 75">
                  <a:extLst>
                    <a:ext uri="{FF2B5EF4-FFF2-40B4-BE49-F238E27FC236}">
                      <a16:creationId xmlns:a16="http://schemas.microsoft.com/office/drawing/2014/main" id="{D2A8D7A2-0699-FFE6-956A-42FC00411495}"/>
                    </a:ext>
                  </a:extLst>
                </p14:cNvPr>
                <p14:cNvContentPartPr/>
                <p14:nvPr/>
              </p14:nvContentPartPr>
              <p14:xfrm>
                <a:off x="9867887" y="5217745"/>
                <a:ext cx="156960" cy="369000"/>
              </p14:xfrm>
            </p:contentPart>
          </mc:Choice>
          <mc:Fallback xmlns="">
            <p:pic>
              <p:nvPicPr>
                <p:cNvPr id="76" name="Ink 75">
                  <a:extLst>
                    <a:ext uri="{FF2B5EF4-FFF2-40B4-BE49-F238E27FC236}">
                      <a16:creationId xmlns:a16="http://schemas.microsoft.com/office/drawing/2014/main" id="{D2A8D7A2-0699-FFE6-956A-42FC00411495}"/>
                    </a:ext>
                  </a:extLst>
                </p:cNvPr>
                <p:cNvPicPr/>
                <p:nvPr/>
              </p:nvPicPr>
              <p:blipFill>
                <a:blip r:embed="rId79"/>
                <a:stretch>
                  <a:fillRect/>
                </a:stretch>
              </p:blipFill>
              <p:spPr>
                <a:xfrm>
                  <a:off x="9863567" y="5213425"/>
                  <a:ext cx="16560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4" name="Ink 83">
                  <a:extLst>
                    <a:ext uri="{FF2B5EF4-FFF2-40B4-BE49-F238E27FC236}">
                      <a16:creationId xmlns:a16="http://schemas.microsoft.com/office/drawing/2014/main" id="{938B2187-074C-54EF-48FC-47A0BD6B95B1}"/>
                    </a:ext>
                  </a:extLst>
                </p14:cNvPr>
                <p14:cNvContentPartPr/>
                <p14:nvPr/>
              </p14:nvContentPartPr>
              <p14:xfrm>
                <a:off x="9139247" y="5787917"/>
                <a:ext cx="360" cy="360"/>
              </p14:xfrm>
            </p:contentPart>
          </mc:Choice>
          <mc:Fallback xmlns="">
            <p:pic>
              <p:nvPicPr>
                <p:cNvPr id="84" name="Ink 83">
                  <a:extLst>
                    <a:ext uri="{FF2B5EF4-FFF2-40B4-BE49-F238E27FC236}">
                      <a16:creationId xmlns:a16="http://schemas.microsoft.com/office/drawing/2014/main" id="{938B2187-074C-54EF-48FC-47A0BD6B95B1}"/>
                    </a:ext>
                  </a:extLst>
                </p:cNvPr>
                <p:cNvPicPr/>
                <p:nvPr/>
              </p:nvPicPr>
              <p:blipFill>
                <a:blip r:embed="rId81"/>
                <a:stretch>
                  <a:fillRect/>
                </a:stretch>
              </p:blipFill>
              <p:spPr>
                <a:xfrm>
                  <a:off x="9134927" y="5783597"/>
                  <a:ext cx="9000" cy="9000"/>
                </a:xfrm>
                <a:prstGeom prst="rect">
                  <a:avLst/>
                </a:prstGeom>
              </p:spPr>
            </p:pic>
          </mc:Fallback>
        </mc:AlternateContent>
        <p:sp>
          <p:nvSpPr>
            <p:cNvPr id="85" name="TextBox 84">
              <a:extLst>
                <a:ext uri="{FF2B5EF4-FFF2-40B4-BE49-F238E27FC236}">
                  <a16:creationId xmlns:a16="http://schemas.microsoft.com/office/drawing/2014/main" id="{CC994514-DDC6-9A59-07DA-0DCF64C0C66B}"/>
                </a:ext>
              </a:extLst>
            </p:cNvPr>
            <p:cNvSpPr txBox="1"/>
            <p:nvPr/>
          </p:nvSpPr>
          <p:spPr>
            <a:xfrm>
              <a:off x="10076107" y="3739339"/>
              <a:ext cx="2002399" cy="707886"/>
            </a:xfrm>
            <a:prstGeom prst="rect">
              <a:avLst/>
            </a:prstGeom>
            <a:noFill/>
          </p:spPr>
          <p:txBody>
            <a:bodyPr wrap="square" rtlCol="0">
              <a:spAutoFit/>
            </a:bodyPr>
            <a:lstStyle/>
            <a:p>
              <a:r>
                <a:rPr lang="en-GB" sz="2000" b="1" dirty="0">
                  <a:solidFill>
                    <a:srgbClr val="FF0000"/>
                  </a:solidFill>
                  <a:latin typeface="Ink Free" panose="03080402000500000000" pitchFamily="66" charset="0"/>
                </a:rPr>
                <a:t>Positive correlation</a:t>
              </a:r>
            </a:p>
          </p:txBody>
        </p:sp>
        <mc:AlternateContent xmlns:mc="http://schemas.openxmlformats.org/markup-compatibility/2006" xmlns:p14="http://schemas.microsoft.com/office/powerpoint/2010/main">
          <mc:Choice Requires="p14">
            <p:contentPart p14:bwMode="auto" r:id="rId82">
              <p14:nvContentPartPr>
                <p14:cNvPr id="29" name="Ink 28">
                  <a:extLst>
                    <a:ext uri="{FF2B5EF4-FFF2-40B4-BE49-F238E27FC236}">
                      <a16:creationId xmlns:a16="http://schemas.microsoft.com/office/drawing/2014/main" id="{119FEA66-02BF-F93D-796E-5F57350A302D}"/>
                    </a:ext>
                  </a:extLst>
                </p14:cNvPr>
                <p14:cNvContentPartPr/>
                <p14:nvPr/>
              </p14:nvContentPartPr>
              <p14:xfrm>
                <a:off x="9122790" y="4076222"/>
                <a:ext cx="0" cy="0"/>
              </p14:xfrm>
            </p:contentPart>
          </mc:Choice>
          <mc:Fallback xmlns="">
            <p:pic>
              <p:nvPicPr>
                <p:cNvPr id="29" name="Ink 28">
                  <a:extLst>
                    <a:ext uri="{FF2B5EF4-FFF2-40B4-BE49-F238E27FC236}">
                      <a16:creationId xmlns:a16="http://schemas.microsoft.com/office/drawing/2014/main" id="{119FEA66-02BF-F93D-796E-5F57350A302D}"/>
                    </a:ext>
                  </a:extLst>
                </p:cNvPr>
                <p:cNvPicPr/>
                <p:nvPr/>
              </p:nvPicPr>
              <p:blipFill>
                <a:blip r:embed="rId68"/>
                <a:stretch>
                  <a:fillRect/>
                </a:stretch>
              </p:blipFill>
              <p:spPr>
                <a:xfrm>
                  <a:off x="9122790" y="4076222"/>
                  <a:ext cx="0" cy="0"/>
                </a:xfrm>
                <a:prstGeom prst="rect">
                  <a:avLst/>
                </a:prstGeom>
              </p:spPr>
            </p:pic>
          </mc:Fallback>
        </mc:AlternateContent>
      </p:grpSp>
    </p:spTree>
    <p:extLst>
      <p:ext uri="{BB962C8B-B14F-4D97-AF65-F5344CB8AC3E}">
        <p14:creationId xmlns:p14="http://schemas.microsoft.com/office/powerpoint/2010/main" val="186226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dissolve">
                                      <p:cBhvr>
                                        <p:cTn id="7" dur="500"/>
                                        <p:tgtEl>
                                          <p:spTgt spid="7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2.xml><?xml version="1.0" encoding="utf-8"?>
<ds:datastoreItem xmlns:ds="http://schemas.openxmlformats.org/officeDocument/2006/customXml" ds:itemID="{F054519A-5C88-4765-8DF4-097EB505FC69}">
  <ds:schemaRefs>
    <ds:schemaRef ds:uri="http://www.w3.org/XML/1998/namespace"/>
    <ds:schemaRef ds:uri="a943fffa-545b-4eca-b17d-5f9a138dda08"/>
    <ds:schemaRef ds:uri="http://purl.org/dc/elements/1.1/"/>
    <ds:schemaRef ds:uri="http://purl.org/dc/dcmitype/"/>
    <ds:schemaRef ds:uri="http://purl.org/dc/terms/"/>
    <ds:schemaRef ds:uri="http://schemas.microsoft.com/office/infopath/2007/PartnerControls"/>
    <ds:schemaRef ds:uri="http://schemas.microsoft.com/office/2006/metadata/properties"/>
    <ds:schemaRef ds:uri="c5cf19a6-e467-491d-9af0-5a70f09a6a41"/>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0BE39FE8-B410-460F-87EE-5803265CD460}"/>
</file>

<file path=docProps/app.xml><?xml version="1.0" encoding="utf-8"?>
<Properties xmlns="http://schemas.openxmlformats.org/officeDocument/2006/extended-properties" xmlns:vt="http://schemas.openxmlformats.org/officeDocument/2006/docPropsVTypes">
  <TotalTime>5673</TotalTime>
  <Words>2791</Words>
  <Application>Microsoft Macintosh PowerPoint</Application>
  <PresentationFormat>Widescreen</PresentationFormat>
  <Paragraphs>419</Paragraphs>
  <Slides>23</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Arial Nova</vt:lpstr>
      <vt:lpstr>Calibri</vt:lpstr>
      <vt:lpstr>Calibri Light</vt:lpstr>
      <vt:lpstr>Cambria Math</vt:lpstr>
      <vt:lpstr>Ink Free</vt:lpstr>
      <vt:lpstr>Montserrat-Regular</vt:lpstr>
      <vt:lpstr>Office Theme</vt:lpstr>
      <vt:lpstr>Custom Design</vt:lpstr>
      <vt:lpstr>1_Custom Design</vt:lpstr>
      <vt:lpstr>Lesson 44:  Scatter Graphs</vt:lpstr>
      <vt:lpstr>Say what you see</vt:lpstr>
      <vt:lpstr>PowerPoint Presentation</vt:lpstr>
      <vt:lpstr>PowerPoint Presentation</vt:lpstr>
      <vt:lpstr>PowerPoint Presentation</vt:lpstr>
      <vt:lpstr>PowerPoint Presentation</vt:lpstr>
      <vt:lpstr>PowerPoint Presentation</vt:lpstr>
      <vt:lpstr>Types of Correlation</vt:lpstr>
      <vt:lpstr>PowerPoint Presentation</vt:lpstr>
      <vt:lpstr>Correlation</vt:lpstr>
      <vt:lpstr>PowerPoint Presentation</vt:lpstr>
      <vt:lpstr>Can a scatter graph be used to make predictions? </vt:lpstr>
      <vt:lpstr>Can a scatter graph be used to make predictions? </vt:lpstr>
      <vt:lpstr>PowerPoint Presentation</vt:lpstr>
      <vt:lpstr>PowerPoint Presentation</vt:lpstr>
      <vt:lpstr>PowerPoint Presentation</vt:lpstr>
      <vt:lpstr>Practice question (1)</vt:lpstr>
      <vt:lpstr>PowerPoint Presentation</vt:lpstr>
      <vt:lpstr>PowerPoint Presentation</vt:lpstr>
      <vt:lpstr>Practice question (1) and (2) – Answers</vt:lpstr>
      <vt:lpstr>PowerPoint Presentation</vt:lpstr>
      <vt:lpstr>Lesson review:  Scatter Graphs</vt:lpstr>
      <vt:lpstr>Lesson 44: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Steve Pardoe</cp:lastModifiedBy>
  <cp:revision>40</cp:revision>
  <dcterms:created xsi:type="dcterms:W3CDTF">2019-07-11T15:46:02Z</dcterms:created>
  <dcterms:modified xsi:type="dcterms:W3CDTF">2023-03-29T20:13:20Z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ies>
</file>