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4"/>
  </p:notesMasterIdLst>
  <p:sldIdLst>
    <p:sldId id="261" r:id="rId6"/>
    <p:sldId id="327" r:id="rId7"/>
    <p:sldId id="326" r:id="rId8"/>
    <p:sldId id="329" r:id="rId9"/>
    <p:sldId id="331" r:id="rId10"/>
    <p:sldId id="359" r:id="rId11"/>
    <p:sldId id="316" r:id="rId12"/>
    <p:sldId id="343" r:id="rId13"/>
    <p:sldId id="344" r:id="rId14"/>
    <p:sldId id="360" r:id="rId15"/>
    <p:sldId id="361" r:id="rId16"/>
    <p:sldId id="362" r:id="rId17"/>
    <p:sldId id="363" r:id="rId18"/>
    <p:sldId id="364" r:id="rId19"/>
    <p:sldId id="365" r:id="rId20"/>
    <p:sldId id="366" r:id="rId21"/>
    <p:sldId id="367" r:id="rId22"/>
    <p:sldId id="333" r:id="rId23"/>
    <p:sldId id="352" r:id="rId24"/>
    <p:sldId id="332" r:id="rId25"/>
    <p:sldId id="354" r:id="rId26"/>
    <p:sldId id="355" r:id="rId27"/>
    <p:sldId id="353" r:id="rId28"/>
    <p:sldId id="356" r:id="rId29"/>
    <p:sldId id="357" r:id="rId30"/>
    <p:sldId id="358" r:id="rId31"/>
    <p:sldId id="266" r:id="rId32"/>
    <p:sldId id="32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2B812517-30C0-1F99-55F1-F1E082E4307F}" name="Nicola Twining" initials="NT" userId="S::nicola.twining@pearson.com::05b3df68-12d1-4bf9-a4d8-0ea790d8435a" providerId="AD"/>
  <p188:author id="{A38CE21D-A44F-DFDE-2216-6A83308448DE}" name="PR" initials="WRG" userId="PR" providerId="None"/>
  <p188:author id="{DB168830-51D4-4CC1-7858-D21AD9F13162}" name="Sarah Stafford" initials="SS" userId="Sarah Stafford" providerId="None"/>
  <p188:author id="{E5B58DDC-298B-B9D5-C478-64E78F3EB0CF}" name="Chess Law" initials="CL" userId="S::chess@newgenpublishing.co.uk::77e1df74-a9d8-491f-a58c-070132422fdd" providerId="AD"/>
  <p188:author id="{957E62E1-84A4-A92F-3A60-9CE40B284DE4}" name="Steve Pardoe" initials="SP" userId="S::steve.pardoe@etfoundation.co.uk::6fa2db72-1fdb-41be-8a25-f49a2205c689" providerId="AD"/>
  <p188:author id="{5C0F08FE-B5CA-9B9E-29F8-9E60E2B97FB0}" name="Harsh Kumar" initials="H" userId="Harsh Kum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0071F8"/>
    <a:srgbClr val="BE0064"/>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D0D3A-1B45-49EF-8C90-CBCF2E8023D6}" v="3" dt="2023-03-27T17:03:47.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47" autoAdjust="0"/>
    <p:restoredTop sz="65705" autoAdjust="0"/>
  </p:normalViewPr>
  <p:slideViewPr>
    <p:cSldViewPr snapToGrid="0" snapToObjects="1">
      <p:cViewPr varScale="1">
        <p:scale>
          <a:sx n="34" d="100"/>
          <a:sy n="34" d="100"/>
        </p:scale>
        <p:origin x="592" y="36"/>
      </p:cViewPr>
      <p:guideLst>
        <p:guide orient="horz" pos="2160"/>
        <p:guide pos="3840"/>
      </p:guideLst>
    </p:cSldViewPr>
  </p:slideViewPr>
  <p:outlineViewPr>
    <p:cViewPr>
      <p:scale>
        <a:sx n="33" d="100"/>
        <a:sy n="33" d="100"/>
      </p:scale>
      <p:origin x="0" y="-186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Twining" userId="05b3df68-12d1-4bf9-a4d8-0ea790d8435a" providerId="ADAL" clId="{0E4B7907-03B4-4086-B664-0C5E205CE486}"/>
    <pc:docChg chg="">
      <pc:chgData name="Nicola Twining" userId="05b3df68-12d1-4bf9-a4d8-0ea790d8435a" providerId="ADAL" clId="{0E4B7907-03B4-4086-B664-0C5E205CE486}" dt="2023-03-07T09:03:36.655" v="1"/>
      <pc:docMkLst>
        <pc:docMk/>
      </pc:docMkLst>
      <pc:sldChg chg="addCm modCm">
        <pc:chgData name="Nicola Twining" userId="05b3df68-12d1-4bf9-a4d8-0ea790d8435a" providerId="ADAL" clId="{0E4B7907-03B4-4086-B664-0C5E205CE486}" dt="2023-03-07T09:03:36.655" v="1"/>
        <pc:sldMkLst>
          <pc:docMk/>
          <pc:sldMk cId="2321248992" sldId="326"/>
        </pc:sldMkLst>
      </pc:sldChg>
    </pc:docChg>
  </pc:docChgLst>
  <pc:docChgLst>
    <pc:chgData name="Steve Pardoe" userId="6fa2db72-1fdb-41be-8a25-f49a2205c689" providerId="ADAL" clId="{A78D0D3A-1B45-49EF-8C90-CBCF2E8023D6}"/>
    <pc:docChg chg="modSld">
      <pc:chgData name="Steve Pardoe" userId="6fa2db72-1fdb-41be-8a25-f49a2205c689" providerId="ADAL" clId="{A78D0D3A-1B45-49EF-8C90-CBCF2E8023D6}" dt="2023-03-27T17:02:41.561" v="1" actId="164"/>
      <pc:docMkLst>
        <pc:docMk/>
      </pc:docMkLst>
      <pc:sldChg chg="addSp modSp modAnim">
        <pc:chgData name="Steve Pardoe" userId="6fa2db72-1fdb-41be-8a25-f49a2205c689" providerId="ADAL" clId="{A78D0D3A-1B45-49EF-8C90-CBCF2E8023D6}" dt="2023-03-27T17:02:41.561" v="1" actId="164"/>
        <pc:sldMkLst>
          <pc:docMk/>
          <pc:sldMk cId="4202447752" sldId="366"/>
        </pc:sldMkLst>
        <pc:spChg chg="mod">
          <ac:chgData name="Steve Pardoe" userId="6fa2db72-1fdb-41be-8a25-f49a2205c689" providerId="ADAL" clId="{A78D0D3A-1B45-49EF-8C90-CBCF2E8023D6}" dt="2023-03-27T17:02:41.561" v="1" actId="164"/>
          <ac:spMkLst>
            <pc:docMk/>
            <pc:sldMk cId="4202447752" sldId="366"/>
            <ac:spMk id="7" creationId="{B2C4F06B-6DBF-474C-A864-463C4AEA563D}"/>
          </ac:spMkLst>
        </pc:spChg>
        <pc:grpChg chg="add mod">
          <ac:chgData name="Steve Pardoe" userId="6fa2db72-1fdb-41be-8a25-f49a2205c689" providerId="ADAL" clId="{A78D0D3A-1B45-49EF-8C90-CBCF2E8023D6}" dt="2023-03-27T17:02:41.561" v="1" actId="164"/>
          <ac:grpSpMkLst>
            <pc:docMk/>
            <pc:sldMk cId="4202447752" sldId="366"/>
            <ac:grpSpMk id="9" creationId="{8750AB7E-5BD6-59D1-B495-AAD73BAB6E21}"/>
          </ac:grpSpMkLst>
        </pc:grpChg>
        <pc:grpChg chg="mod">
          <ac:chgData name="Steve Pardoe" userId="6fa2db72-1fdb-41be-8a25-f49a2205c689" providerId="ADAL" clId="{A78D0D3A-1B45-49EF-8C90-CBCF2E8023D6}" dt="2023-03-27T17:02:41.561" v="1" actId="164"/>
          <ac:grpSpMkLst>
            <pc:docMk/>
            <pc:sldMk cId="4202447752" sldId="366"/>
            <ac:grpSpMk id="40" creationId="{62413BAE-8AC1-1CF0-F175-ED16938B4A62}"/>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Repeat the process with another calculation. Encourage learners to predict what will happen with each click of the animation.</a:t>
            </a: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133424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here that there are only two red counters, so only two ‘zero pairs’ can be formed, with one yellow counter left.  Therefore, the answer is positive 1.</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1585535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375568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2477863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A new issue arises with the subtraction of a negative integer, which can be conceptually difficult for learners to grasp.</a:t>
            </a:r>
          </a:p>
          <a:p>
            <a:endParaRPr lang="en-US" dirty="0">
              <a:solidFill>
                <a:srgbClr val="252525"/>
              </a:solidFill>
              <a:effectLst/>
            </a:endParaRPr>
          </a:p>
          <a:p>
            <a:r>
              <a:rPr lang="en-US" dirty="0">
                <a:solidFill>
                  <a:srgbClr val="252525"/>
                </a:solidFill>
                <a:effectLst/>
              </a:rPr>
              <a:t>Point out that you cannot subtract a red counter from yellow counters.</a:t>
            </a: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51304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overcome this conceptual obstacle, point out that just as the learner can remove a ‘zero pair’ of counters, a zero pair can also be added.</a:t>
            </a:r>
          </a:p>
          <a:p>
            <a:endParaRPr lang="en-US" dirty="0"/>
          </a:p>
          <a:p>
            <a:r>
              <a:rPr lang="en-US" dirty="0"/>
              <a:t>It now becomes possible to subtract the red counter on the right, leaving positive 4 (or simply 4).</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1300560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Provide one further example of subtracting a negative integer.</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2303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two zero pairs need to be added on.</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3225504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This task is to allow learners to </a:t>
            </a:r>
            <a:r>
              <a:rPr lang="en-US" dirty="0" err="1">
                <a:solidFill>
                  <a:srgbClr val="252525"/>
                </a:solidFill>
                <a:effectLst/>
              </a:rPr>
              <a:t>practise</a:t>
            </a:r>
            <a:r>
              <a:rPr lang="en-US" dirty="0">
                <a:solidFill>
                  <a:srgbClr val="252525"/>
                </a:solidFill>
                <a:effectLst/>
              </a:rPr>
              <a:t> using double-sided counters and ‘zero pairs’.  </a:t>
            </a:r>
          </a:p>
          <a:p>
            <a:endParaRPr lang="en-US" dirty="0">
              <a:solidFill>
                <a:srgbClr val="252525"/>
              </a:solidFill>
              <a:effectLst/>
            </a:endParaRPr>
          </a:p>
          <a:p>
            <a:r>
              <a:rPr lang="en-US" dirty="0">
                <a:solidFill>
                  <a:srgbClr val="252525"/>
                </a:solidFill>
                <a:effectLst/>
              </a:rPr>
              <a:t>Low numbers are purposely used to identify movement on either side of ‘0’. The idea is that learners will be able to see the numbers moving on a smaller scale and relate the movement to larger proportions.</a:t>
            </a:r>
          </a:p>
          <a:p>
            <a:r>
              <a:rPr lang="en-US" dirty="0">
                <a:solidFill>
                  <a:srgbClr val="252525"/>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extension handout (multiplication and division) provides extension work for those who demonstrate clear understanding of addition and subtraction of directed numbers.</a:t>
            </a:r>
            <a:endParaRPr lang="en-GB" sz="1200" kern="1200" dirty="0">
              <a:solidFill>
                <a:schemeClr val="tx1"/>
              </a:solidFill>
              <a:effectLst/>
              <a:latin typeface="+mn-lt"/>
              <a:ea typeface="+mn-ea"/>
              <a:cs typeface="+mn-cs"/>
            </a:endParaRPr>
          </a:p>
          <a:p>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227243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As a group, discuss how to input negative numbers and sums involving negative numbers into a calculator.</a:t>
            </a:r>
          </a:p>
          <a:p>
            <a:endParaRPr lang="en-US" dirty="0">
              <a:solidFill>
                <a:srgbClr val="252525"/>
              </a:solidFill>
              <a:effectLst/>
            </a:endParaRPr>
          </a:p>
          <a:p>
            <a:r>
              <a:rPr lang="en-US" dirty="0">
                <a:solidFill>
                  <a:srgbClr val="252525"/>
                </a:solidFill>
                <a:effectLst/>
              </a:rPr>
              <a:t>Ask learners to identify the highlighted keys on their own calculator.</a:t>
            </a:r>
          </a:p>
          <a:p>
            <a:r>
              <a:rPr lang="en-US" dirty="0">
                <a:solidFill>
                  <a:srgbClr val="252525"/>
                </a:solidFill>
                <a:effectLst/>
              </a:rPr>
              <a:t>Give them some calculations involving negative numbers to do.</a:t>
            </a:r>
          </a:p>
          <a:p>
            <a:r>
              <a:rPr lang="en-US" dirty="0">
                <a:solidFill>
                  <a:srgbClr val="252525"/>
                </a:solidFill>
                <a:effectLst/>
              </a:rPr>
              <a:t>Sums are left to the tutor's discretion, but it would be beneficial to use sums that the learners worked with in the previous activity.</a:t>
            </a:r>
          </a:p>
          <a:p>
            <a:r>
              <a:rPr lang="en-US" dirty="0">
                <a:solidFill>
                  <a:srgbClr val="252525"/>
                </a:solidFill>
                <a:effectLst/>
              </a:rPr>
              <a:t> </a:t>
            </a:r>
          </a:p>
          <a:p>
            <a:r>
              <a:rPr lang="en-US" dirty="0">
                <a:solidFill>
                  <a:srgbClr val="252525"/>
                </a:solidFill>
                <a:effectLst/>
              </a:rPr>
              <a:t>This can be a calculator check activity to see if the learners have the correct answers, if not already discussed.</a:t>
            </a:r>
          </a:p>
          <a:p>
            <a:r>
              <a:rPr lang="en-US" dirty="0">
                <a:solidFill>
                  <a:srgbClr val="252525"/>
                </a:solidFill>
                <a:effectLst/>
              </a:rPr>
              <a:t> </a:t>
            </a:r>
          </a:p>
          <a:p>
            <a:r>
              <a:rPr lang="en-US" dirty="0">
                <a:solidFill>
                  <a:srgbClr val="252525"/>
                </a:solidFill>
                <a:effectLst/>
              </a:rPr>
              <a:t>This is a very important lesson as it shows learners how to effectively use a calculator, a lesson that many learners have either not received or have covered only briefly.</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113075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Display the horizontal and vertical number lines and ask where −14, 0 and 16 would go on each before revealing. Ask supplementary questions to check understanding, e.g.:</a:t>
            </a:r>
          </a:p>
          <a:p>
            <a:pPr marL="171450" indent="-171450">
              <a:buFont typeface="Arial" panose="020B0604020202020204" pitchFamily="34" charset="0"/>
              <a:buChar char="•"/>
            </a:pPr>
            <a:r>
              <a:rPr lang="en-US" dirty="0">
                <a:solidFill>
                  <a:srgbClr val="252525"/>
                </a:solidFill>
                <a:effectLst/>
              </a:rPr>
              <a:t>Where would 7 appear on each scale?</a:t>
            </a:r>
          </a:p>
          <a:p>
            <a:pPr marL="171450" indent="-171450">
              <a:buFont typeface="Arial" panose="020B0604020202020204" pitchFamily="34" charset="0"/>
              <a:buChar char="•"/>
            </a:pPr>
            <a:r>
              <a:rPr lang="en-US" dirty="0">
                <a:solidFill>
                  <a:srgbClr val="252525"/>
                </a:solidFill>
                <a:effectLst/>
              </a:rPr>
              <a:t>Where would -4 appear?</a:t>
            </a:r>
          </a:p>
          <a:p>
            <a:pPr marL="171450" indent="-171450">
              <a:buFont typeface="Arial" panose="020B0604020202020204" pitchFamily="34" charset="0"/>
              <a:buChar char="•"/>
            </a:pPr>
            <a:r>
              <a:rPr lang="en-US" dirty="0">
                <a:solidFill>
                  <a:srgbClr val="252525"/>
                </a:solidFill>
                <a:effectLst/>
              </a:rPr>
              <a:t>What about -18?</a:t>
            </a:r>
          </a:p>
          <a:p>
            <a:endParaRPr lang="en-US" dirty="0">
              <a:solidFill>
                <a:srgbClr val="252525"/>
              </a:solidFill>
              <a:effectLst/>
            </a:endParaRPr>
          </a:p>
          <a:p>
            <a:r>
              <a:rPr lang="en-US" dirty="0">
                <a:solidFill>
                  <a:srgbClr val="252525"/>
                </a:solidFill>
                <a:effectLst/>
              </a:rPr>
              <a:t>It’s important to introduce the idea of vertical number lines because these can aid learners in understanding that if a number is higher up (as opposed to rightward) then the value of the integer has a greater weighting than those below.</a:t>
            </a:r>
          </a:p>
          <a:p>
            <a:endParaRPr lang="en-US" dirty="0">
              <a:solidFill>
                <a:srgbClr val="252525"/>
              </a:solidFill>
              <a:effectLst/>
            </a:endParaRPr>
          </a:p>
          <a:p>
            <a:r>
              <a:rPr lang="en-US" dirty="0">
                <a:solidFill>
                  <a:srgbClr val="252525"/>
                </a:solidFill>
                <a:effectLst/>
              </a:rPr>
              <a:t>Encourage learners to draw their own number lines.</a:t>
            </a:r>
          </a:p>
          <a:p>
            <a:endParaRPr lang="en-US" b="1" dirty="0">
              <a:solidFill>
                <a:srgbClr val="252525"/>
              </a:solidFill>
              <a:effectLst/>
            </a:endParaRPr>
          </a:p>
          <a:p>
            <a:r>
              <a:rPr lang="en-US" b="1" dirty="0">
                <a:solidFill>
                  <a:srgbClr val="252525"/>
                </a:solidFill>
                <a:effectLst/>
              </a:rPr>
              <a:t>Misconceptions to look out for:</a:t>
            </a:r>
            <a:endParaRPr lang="en-US" dirty="0">
              <a:solidFill>
                <a:srgbClr val="252525"/>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Confusion caused by the fact that the same symbol is used to denote the operation of subtraction (as in 5 − 3) and the fact that a particular number is negative </a:t>
            </a:r>
            <a:r>
              <a:rPr lang="en-GB" sz="1200" kern="1200" dirty="0">
                <a:solidFill>
                  <a:schemeClr val="tx1"/>
                </a:solidFill>
                <a:effectLst/>
                <a:latin typeface="+mn-lt"/>
                <a:ea typeface="+mn-ea"/>
                <a:cs typeface="+mn-cs"/>
              </a:rPr>
              <a:t>(as in (−5) or </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5).</a:t>
            </a:r>
          </a:p>
          <a:p>
            <a:endParaRPr lang="en-US" dirty="0">
              <a:solidFill>
                <a:srgbClr val="252525"/>
              </a:solidFill>
              <a:effectLst/>
            </a:endParaRPr>
          </a:p>
          <a:p>
            <a:r>
              <a:rPr lang="en-US" dirty="0">
                <a:solidFill>
                  <a:srgbClr val="252525"/>
                </a:solidFill>
                <a:effectLst/>
              </a:rPr>
              <a:t>Thinking that ‘addition </a:t>
            </a:r>
            <a:r>
              <a:rPr lang="en-US" i="1" dirty="0">
                <a:solidFill>
                  <a:srgbClr val="252525"/>
                </a:solidFill>
                <a:effectLst/>
              </a:rPr>
              <a:t>always</a:t>
            </a:r>
            <a:r>
              <a:rPr lang="en-US" dirty="0">
                <a:solidFill>
                  <a:srgbClr val="252525"/>
                </a:solidFill>
                <a:effectLst/>
              </a:rPr>
              <a:t> makes the number bigger’ and ‘subtraction </a:t>
            </a:r>
            <a:r>
              <a:rPr lang="en-US" i="1" dirty="0">
                <a:solidFill>
                  <a:srgbClr val="252525"/>
                </a:solidFill>
                <a:effectLst/>
              </a:rPr>
              <a:t>always</a:t>
            </a:r>
            <a:r>
              <a:rPr lang="en-US" dirty="0">
                <a:solidFill>
                  <a:srgbClr val="252525"/>
                </a:solidFill>
                <a:effectLst/>
              </a:rPr>
              <a:t> makes the number smaller’.</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61107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‘Always, Sometimes, Never’ activities are great for learners to logically think and use trial sums to understand misconceptions.</a:t>
            </a:r>
          </a:p>
          <a:p>
            <a:r>
              <a:rPr lang="en-US" dirty="0">
                <a:solidFill>
                  <a:srgbClr val="252525"/>
                </a:solidFill>
                <a:effectLst/>
              </a:rPr>
              <a:t> </a:t>
            </a:r>
          </a:p>
          <a:p>
            <a:r>
              <a:rPr lang="en-US" dirty="0">
                <a:solidFill>
                  <a:srgbClr val="252525"/>
                </a:solidFill>
                <a:effectLst/>
              </a:rPr>
              <a:t>This activity is designed to detect learners’ misconceptions about negative numbers as they encounter them. Use this time to encourage discussion around the rules of directed numbers.</a:t>
            </a:r>
          </a:p>
          <a:p>
            <a:endParaRPr lang="en-US" dirty="0">
              <a:solidFill>
                <a:srgbClr val="252525"/>
              </a:solidFill>
              <a:effectLst/>
            </a:endParaRPr>
          </a:p>
          <a:p>
            <a:r>
              <a:rPr lang="en-US" b="1" dirty="0">
                <a:solidFill>
                  <a:srgbClr val="252525"/>
                </a:solidFill>
                <a:effectLst/>
              </a:rPr>
              <a:t>Start with set A</a:t>
            </a:r>
            <a:r>
              <a:rPr lang="en-US" dirty="0">
                <a:solidFill>
                  <a:srgbClr val="252525"/>
                </a:solidFill>
                <a:effectLst/>
              </a:rPr>
              <a:t> (addition &amp; subtraction). Set B can be used as an extension, if required.</a:t>
            </a:r>
          </a:p>
          <a:p>
            <a:pPr marL="171450" indent="-171450">
              <a:buFont typeface="Arial" panose="020B0604020202020204" pitchFamily="34" charset="0"/>
              <a:buChar char="•"/>
            </a:pPr>
            <a:r>
              <a:rPr lang="en-US" dirty="0">
                <a:solidFill>
                  <a:srgbClr val="252525"/>
                </a:solidFill>
                <a:effectLst/>
              </a:rPr>
              <a:t>Ask learners to work in pairs or threes and provide each group with a set of the cards.</a:t>
            </a:r>
          </a:p>
          <a:p>
            <a:pPr marL="171450" indent="-171450">
              <a:buFont typeface="Arial" panose="020B0604020202020204" pitchFamily="34" charset="0"/>
              <a:buChar char="•"/>
            </a:pPr>
            <a:r>
              <a:rPr lang="en-US" dirty="0">
                <a:solidFill>
                  <a:srgbClr val="252525"/>
                </a:solidFill>
                <a:effectLst/>
              </a:rPr>
              <a:t>Ask them to discuss the statement on each card and decide whether the statement is </a:t>
            </a:r>
            <a:r>
              <a:rPr lang="en-US" b="1" dirty="0">
                <a:solidFill>
                  <a:srgbClr val="252525"/>
                </a:solidFill>
                <a:effectLst/>
              </a:rPr>
              <a:t>always true, sometimes true, or never true. </a:t>
            </a:r>
            <a:r>
              <a:rPr lang="en-US" b="0" dirty="0">
                <a:solidFill>
                  <a:srgbClr val="252525"/>
                </a:solidFill>
                <a:effectLst/>
              </a:rPr>
              <a:t>Ask them to sort the cards into three groups on this basis.</a:t>
            </a:r>
          </a:p>
          <a:p>
            <a:pPr marL="171450" indent="-171450">
              <a:buFont typeface="Arial" panose="020B0604020202020204" pitchFamily="34" charset="0"/>
              <a:buChar char="•"/>
            </a:pPr>
            <a:r>
              <a:rPr lang="en-US" b="0" dirty="0">
                <a:solidFill>
                  <a:srgbClr val="252525"/>
                </a:solidFill>
                <a:effectLst/>
              </a:rPr>
              <a:t>If they think a statement is sometimes true, ask them to provide an example of when it is true, and an example of when it isn’t true.</a:t>
            </a:r>
          </a:p>
          <a:p>
            <a:pPr marL="171450" indent="-171450">
              <a:buFont typeface="Arial" panose="020B0604020202020204" pitchFamily="34" charset="0"/>
              <a:buChar char="•"/>
            </a:pPr>
            <a:endParaRPr lang="en-US" b="0" dirty="0">
              <a:solidFill>
                <a:srgbClr val="252525"/>
              </a:solidFill>
              <a:effectLst/>
            </a:endParaRPr>
          </a:p>
          <a:p>
            <a:pPr marL="0" indent="0">
              <a:buFont typeface="Arial" panose="020B0604020202020204" pitchFamily="34" charset="0"/>
              <a:buNone/>
            </a:pPr>
            <a:r>
              <a:rPr lang="en-US" b="0" dirty="0">
                <a:solidFill>
                  <a:srgbClr val="252525"/>
                </a:solidFill>
                <a:effectLst/>
              </a:rPr>
              <a:t>After most learners have finished sorting the cards, ask the groups to explain which statements they sorted into each group. Where there is disagreement, ask learners to justify their responses.</a:t>
            </a:r>
          </a:p>
          <a:p>
            <a:pPr marL="0" indent="0">
              <a:buFont typeface="Arial" panose="020B0604020202020204" pitchFamily="34" charset="0"/>
              <a:buNone/>
            </a:pPr>
            <a:endParaRPr lang="en-US" b="0" dirty="0">
              <a:solidFill>
                <a:srgbClr val="252525"/>
              </a:solidFill>
              <a:effectLst/>
            </a:endParaRPr>
          </a:p>
          <a:p>
            <a:pPr marL="0" indent="0">
              <a:buFont typeface="Arial" panose="020B0604020202020204" pitchFamily="34" charset="0"/>
              <a:buNone/>
            </a:pPr>
            <a:r>
              <a:rPr lang="en-US" b="0" dirty="0">
                <a:solidFill>
                  <a:srgbClr val="252525"/>
                </a:solidFill>
                <a:effectLst/>
              </a:rPr>
              <a:t>Ensure that any misconceptions are highlighted and addressed through discussion.</a:t>
            </a:r>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623140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Tutor to direct discussion to explore different values for </a:t>
            </a:r>
            <a:r>
              <a:rPr lang="en-US" dirty="0">
                <a:solidFill>
                  <a:srgbClr val="252525"/>
                </a:solidFill>
                <a:effectLst/>
                <a:latin typeface="+mn-lt"/>
              </a:rPr>
              <a:t>‘</a:t>
            </a:r>
            <a:r>
              <a:rPr lang="en-US" i="1" dirty="0">
                <a:solidFill>
                  <a:srgbClr val="252525"/>
                </a:solidFill>
                <a:effectLst/>
                <a:latin typeface="+mn-lt"/>
                <a:cs typeface="Times New Roman" panose="02020603050405020304" pitchFamily="18" charset="0"/>
              </a:rPr>
              <a:t>x</a:t>
            </a:r>
            <a:r>
              <a:rPr lang="en-US" dirty="0">
                <a:solidFill>
                  <a:srgbClr val="252525"/>
                </a:solidFill>
                <a:effectLst/>
                <a:latin typeface="+mn-lt"/>
              </a:rPr>
              <a:t>’</a:t>
            </a:r>
            <a:r>
              <a:rPr lang="en-US" dirty="0">
                <a:solidFill>
                  <a:srgbClr val="252525"/>
                </a:solidFill>
                <a:effectLst/>
              </a:rPr>
              <a:t> to uncover misconceptions that learners have. This will be addressed during the next activity.</a:t>
            </a:r>
          </a:p>
          <a:p>
            <a:pPr lvl="0"/>
            <a:endParaRPr lang="en-GB" sz="1200" kern="1200" dirty="0">
              <a:solidFill>
                <a:schemeClr val="tx1"/>
              </a:solidFill>
              <a:effectLst/>
              <a:latin typeface="+mn-lt"/>
              <a:ea typeface="+mn-ea"/>
              <a:cs typeface="+mn-cs"/>
            </a:endParaRPr>
          </a:p>
          <a:p>
            <a:r>
              <a:rPr lang="en-US" b="1" dirty="0">
                <a:solidFill>
                  <a:srgbClr val="252525"/>
                </a:solidFill>
                <a:effectLst/>
              </a:rPr>
              <a:t>Misconceptions:</a:t>
            </a:r>
            <a:endParaRPr lang="en-US" dirty="0">
              <a:solidFill>
                <a:srgbClr val="252525"/>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Confusion caused by the fact that the same symbol is used to denote the operation of subtraction (as in 5 − 3) and the fact that a particular number is negative </a:t>
            </a:r>
            <a:r>
              <a:rPr lang="en-GB" sz="1200" kern="1200" dirty="0">
                <a:solidFill>
                  <a:schemeClr val="tx1"/>
                </a:solidFill>
                <a:effectLst/>
                <a:latin typeface="+mn-lt"/>
                <a:ea typeface="+mn-ea"/>
                <a:cs typeface="+mn-cs"/>
              </a:rPr>
              <a:t>(as in (−5) or </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Thinking that ‘addition </a:t>
            </a:r>
            <a:r>
              <a:rPr lang="en-US" i="1" dirty="0">
                <a:solidFill>
                  <a:srgbClr val="252525"/>
                </a:solidFill>
                <a:effectLst/>
              </a:rPr>
              <a:t>always</a:t>
            </a:r>
            <a:r>
              <a:rPr lang="en-US" dirty="0">
                <a:solidFill>
                  <a:srgbClr val="252525"/>
                </a:solidFill>
                <a:effectLst/>
              </a:rPr>
              <a:t> makes the number bigger’ and ‘subtraction </a:t>
            </a:r>
            <a:r>
              <a:rPr lang="en-US" i="1" dirty="0">
                <a:solidFill>
                  <a:srgbClr val="252525"/>
                </a:solidFill>
                <a:effectLst/>
              </a:rPr>
              <a:t>always</a:t>
            </a:r>
            <a:r>
              <a:rPr lang="en-US" dirty="0">
                <a:solidFill>
                  <a:srgbClr val="252525"/>
                </a:solidFill>
                <a:effectLst/>
              </a:rPr>
              <a:t> makes the number smaller’.</a:t>
            </a:r>
          </a:p>
          <a:p>
            <a:endParaRPr lang="en-US" dirty="0"/>
          </a:p>
          <a:p>
            <a:r>
              <a:rPr lang="en-GB" sz="1200" kern="1200" dirty="0">
                <a:solidFill>
                  <a:schemeClr val="tx1"/>
                </a:solidFill>
                <a:effectLst/>
                <a:latin typeface="+mn-lt"/>
                <a:ea typeface="+mn-ea"/>
                <a:cs typeface="+mn-cs"/>
              </a:rPr>
              <a:t>Slide 22 will show this question with some worked examples.</a:t>
            </a:r>
            <a:endParaRPr lang="en-US"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3328222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Tutor to direct discussion to explore different values for ‘</a:t>
            </a:r>
            <a:r>
              <a:rPr lang="en-US" i="1" dirty="0">
                <a:solidFill>
                  <a:srgbClr val="252525"/>
                </a:solidFill>
                <a:effectLst/>
              </a:rPr>
              <a:t>x’</a:t>
            </a:r>
            <a:r>
              <a:rPr lang="en-US" dirty="0">
                <a:solidFill>
                  <a:srgbClr val="252525"/>
                </a:solidFill>
                <a:effectLst/>
              </a:rPr>
              <a:t> to uncover misconceptions that learners have. This will be addressed during the next activity.</a:t>
            </a:r>
          </a:p>
          <a:p>
            <a:pPr lvl="0"/>
            <a:endParaRPr lang="en-GB" sz="1200" kern="1200" dirty="0">
              <a:solidFill>
                <a:schemeClr val="tx1"/>
              </a:solidFill>
              <a:effectLst/>
              <a:latin typeface="+mn-lt"/>
              <a:ea typeface="+mn-ea"/>
              <a:cs typeface="+mn-cs"/>
            </a:endParaRPr>
          </a:p>
          <a:p>
            <a:r>
              <a:rPr lang="en-US" b="1" dirty="0">
                <a:solidFill>
                  <a:srgbClr val="252525"/>
                </a:solidFill>
                <a:effectLst/>
              </a:rPr>
              <a:t>Misconceptions:</a:t>
            </a:r>
            <a:endParaRPr lang="en-US" dirty="0">
              <a:solidFill>
                <a:srgbClr val="252525"/>
              </a:solidFill>
              <a:effectLst/>
            </a:endParaRPr>
          </a:p>
          <a:p>
            <a:pPr lvl="0"/>
            <a:r>
              <a:rPr lang="en-US" dirty="0">
                <a:solidFill>
                  <a:srgbClr val="252525"/>
                </a:solidFill>
                <a:effectLst/>
              </a:rPr>
              <a:t>Confusion caused by the fact that the same symbol is used to denote the operation of subtraction (as in 5 − 3) and the fact that a particular number is negative </a:t>
            </a:r>
            <a:r>
              <a:rPr lang="en-GB" sz="1200" kern="1200" dirty="0">
                <a:solidFill>
                  <a:schemeClr val="tx1"/>
                </a:solidFill>
                <a:effectLst/>
                <a:latin typeface="+mn-lt"/>
                <a:ea typeface="+mn-ea"/>
                <a:cs typeface="+mn-cs"/>
              </a:rPr>
              <a:t>(as in (−5) or </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5).</a:t>
            </a:r>
          </a:p>
          <a:p>
            <a:r>
              <a:rPr lang="en-US" dirty="0">
                <a:solidFill>
                  <a:srgbClr val="252525"/>
                </a:solidFill>
                <a:effectLst/>
              </a:rPr>
              <a:t>Thinking that ‘addition </a:t>
            </a:r>
            <a:r>
              <a:rPr lang="en-US" i="1" dirty="0">
                <a:solidFill>
                  <a:srgbClr val="252525"/>
                </a:solidFill>
                <a:effectLst/>
              </a:rPr>
              <a:t>always</a:t>
            </a:r>
            <a:r>
              <a:rPr lang="en-US" dirty="0">
                <a:solidFill>
                  <a:srgbClr val="252525"/>
                </a:solidFill>
                <a:effectLst/>
              </a:rPr>
              <a:t> makes the number bigger’ and ‘subtraction </a:t>
            </a:r>
            <a:r>
              <a:rPr lang="en-US" i="1" dirty="0">
                <a:solidFill>
                  <a:srgbClr val="252525"/>
                </a:solidFill>
                <a:effectLst/>
              </a:rPr>
              <a:t>always</a:t>
            </a:r>
            <a:r>
              <a:rPr lang="en-US" dirty="0">
                <a:solidFill>
                  <a:srgbClr val="252525"/>
                </a:solidFill>
                <a:effectLst/>
              </a:rPr>
              <a:t> makes the number smaller’.</a:t>
            </a:r>
          </a:p>
        </p:txBody>
      </p:sp>
      <p:sp>
        <p:nvSpPr>
          <p:cNvPr id="4" name="Slide Number Placeholder 3"/>
          <p:cNvSpPr>
            <a:spLocks noGrp="1"/>
          </p:cNvSpPr>
          <p:nvPr>
            <p:ph type="sldNum" sz="quarter" idx="5"/>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2838580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2591575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2085677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269067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2859809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learners to use mini-whiteboards (or a sheet of paper) to draw a vertical number line and mark the cities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and address any errors or misconceptions.</a:t>
            </a:r>
          </a:p>
        </p:txBody>
      </p:sp>
      <p:sp>
        <p:nvSpPr>
          <p:cNvPr id="4" name="Slide Number Placeholder 3"/>
          <p:cNvSpPr>
            <a:spLocks noGrp="1"/>
          </p:cNvSpPr>
          <p:nvPr>
            <p:ph type="sldNum" sz="quarter" idx="5"/>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342321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Once learners have sorted out the first four in order, introduce:</a:t>
            </a:r>
          </a:p>
          <a:p>
            <a:r>
              <a:rPr lang="en-US" dirty="0">
                <a:solidFill>
                  <a:srgbClr val="252525"/>
                </a:solidFill>
                <a:effectLst/>
              </a:rPr>
              <a:t>Edinburgh: −3°</a:t>
            </a:r>
          </a:p>
          <a:p>
            <a:r>
              <a:rPr lang="en-US" dirty="0">
                <a:solidFill>
                  <a:srgbClr val="252525"/>
                </a:solidFill>
                <a:effectLst/>
              </a:rPr>
              <a:t>Ask the learners: ‘Where does this value go? How do we know?’</a:t>
            </a:r>
          </a:p>
          <a:p>
            <a:endParaRPr lang="en-US" b="1" dirty="0">
              <a:solidFill>
                <a:srgbClr val="252525"/>
              </a:solidFill>
              <a:effectLst/>
            </a:endParaRPr>
          </a:p>
          <a:p>
            <a:r>
              <a:rPr lang="en-US" b="1" dirty="0">
                <a:solidFill>
                  <a:srgbClr val="252525"/>
                </a:solidFill>
                <a:effectLst/>
              </a:rPr>
              <a:t>Examples of questioning:</a:t>
            </a:r>
            <a:endParaRPr lang="en-US" dirty="0">
              <a:solidFill>
                <a:srgbClr val="252525"/>
              </a:solidFill>
              <a:effectLst/>
            </a:endParaRPr>
          </a:p>
          <a:p>
            <a:pPr marL="171450" indent="-171450">
              <a:buFont typeface="Arial" panose="020B0604020202020204" pitchFamily="34" charset="0"/>
              <a:buChar char="•"/>
            </a:pPr>
            <a:r>
              <a:rPr lang="en-US" dirty="0">
                <a:solidFill>
                  <a:srgbClr val="252525"/>
                </a:solidFill>
                <a:effectLst/>
              </a:rPr>
              <a:t>Would Edinburgh be placed closer to ‘0’ than Amsterdam? (This is referring to the relationship between the numbers and ‘0’).</a:t>
            </a:r>
          </a:p>
          <a:p>
            <a:pPr marL="171450" indent="-171450">
              <a:buFont typeface="Arial" panose="020B0604020202020204" pitchFamily="34" charset="0"/>
              <a:buChar char="•"/>
            </a:pPr>
            <a:r>
              <a:rPr lang="en-US" dirty="0">
                <a:solidFill>
                  <a:srgbClr val="252525"/>
                </a:solidFill>
                <a:effectLst/>
              </a:rPr>
              <a:t>If I went from Edinburgh to Dubai, would it be hotter or colder? How do you know?</a:t>
            </a:r>
          </a:p>
          <a:p>
            <a:pPr marL="171450" indent="-171450">
              <a:buFont typeface="Arial" panose="020B0604020202020204" pitchFamily="34" charset="0"/>
              <a:buChar char="•"/>
            </a:pPr>
            <a:r>
              <a:rPr lang="en-US" dirty="0">
                <a:solidFill>
                  <a:srgbClr val="252525"/>
                </a:solidFill>
                <a:effectLst/>
              </a:rPr>
              <a:t>The concept of crossing the zero is important in these questions so that learners can see the numbers in relation to where they lie on either side of the zero.</a:t>
            </a:r>
          </a:p>
          <a:p>
            <a:pPr marL="171450" indent="-171450">
              <a:buFont typeface="Arial" panose="020B0604020202020204" pitchFamily="34" charset="0"/>
              <a:buChar char="•"/>
            </a:pPr>
            <a:r>
              <a:rPr lang="en-US" dirty="0">
                <a:solidFill>
                  <a:srgbClr val="252525"/>
                </a:solidFill>
                <a:effectLst/>
              </a:rPr>
              <a:t>I start at </a:t>
            </a:r>
            <a:r>
              <a:rPr lang="en-US" dirty="0">
                <a:solidFill>
                  <a:srgbClr val="FF0000"/>
                </a:solidFill>
                <a:effectLst/>
              </a:rPr>
              <a:t>Amsterdam</a:t>
            </a:r>
            <a:r>
              <a:rPr lang="en-US" dirty="0">
                <a:solidFill>
                  <a:srgbClr val="252525"/>
                </a:solidFill>
                <a:effectLst/>
              </a:rPr>
              <a:t> and travel somewhere 15° colder; where am I?</a:t>
            </a:r>
          </a:p>
          <a:p>
            <a:endParaRPr lang="en-US" b="1" dirty="0">
              <a:solidFill>
                <a:srgbClr val="252525"/>
              </a:solidFill>
              <a:effectLst/>
            </a:endParaRPr>
          </a:p>
          <a:p>
            <a:r>
              <a:rPr lang="en-US" b="1" dirty="0">
                <a:solidFill>
                  <a:srgbClr val="252525"/>
                </a:solidFill>
                <a:effectLst/>
              </a:rPr>
              <a:t>Misconceptions:</a:t>
            </a:r>
            <a:endParaRPr lang="en-US" dirty="0">
              <a:solidFill>
                <a:srgbClr val="252525"/>
              </a:solidFill>
              <a:effectLst/>
            </a:endParaRPr>
          </a:p>
          <a:p>
            <a:pPr lvl="0"/>
            <a:r>
              <a:rPr lang="en-US" dirty="0">
                <a:solidFill>
                  <a:srgbClr val="252525"/>
                </a:solidFill>
                <a:effectLst/>
              </a:rPr>
              <a:t>Confusion is caused by the fact that the same symbol is used to denote the operation of subtraction (as in 5 − 3) and the fact that a particular number is negative </a:t>
            </a:r>
            <a:r>
              <a:rPr lang="en-GB" sz="1200" kern="1200" dirty="0">
                <a:solidFill>
                  <a:schemeClr val="tx1"/>
                </a:solidFill>
                <a:effectLst/>
                <a:latin typeface="+mn-lt"/>
                <a:ea typeface="+mn-ea"/>
                <a:cs typeface="+mn-cs"/>
              </a:rPr>
              <a:t>(as in (−5) or </a:t>
            </a:r>
            <a:r>
              <a:rPr lang="en-GB" sz="1200" kern="1200" baseline="300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5).</a:t>
            </a:r>
          </a:p>
        </p:txBody>
      </p:sp>
      <p:sp>
        <p:nvSpPr>
          <p:cNvPr id="4" name="Slide Number Placeholder 3"/>
          <p:cNvSpPr>
            <a:spLocks noGrp="1"/>
          </p:cNvSpPr>
          <p:nvPr>
            <p:ph type="sldNum" sz="quarter" idx="5"/>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362448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Use the activity questions to identify the 10 different cities and their temperatures using the information provided. The sheet begins by identifying that London is 5°C and then the learner must use the information they have to work out all entries.</a:t>
            </a:r>
          </a:p>
          <a:p>
            <a:endParaRPr lang="en-US" dirty="0">
              <a:solidFill>
                <a:srgbClr val="252525"/>
              </a:solidFill>
              <a:effectLst/>
            </a:endParaRPr>
          </a:p>
          <a:p>
            <a:r>
              <a:rPr lang="en-US" dirty="0">
                <a:solidFill>
                  <a:srgbClr val="252525"/>
                </a:solidFill>
                <a:effectLst/>
              </a:rPr>
              <a:t>Ensure that learners' notation of negative values is correct.</a:t>
            </a:r>
          </a:p>
          <a:p>
            <a:r>
              <a:rPr lang="en-US" dirty="0">
                <a:solidFill>
                  <a:srgbClr val="252525"/>
                </a:solidFill>
                <a:effectLst/>
              </a:rPr>
              <a:t>Learners can continue to use the number line should they need the scaffolding.</a:t>
            </a: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350294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The extension activity reverses the main activity in that the learners must identify what the range in temperature is and whether it is positive or negative.</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245442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For the next activity, introduce learners to the manipulative double-sided counters and clarify that the yellow side represents +1 (or positive 1) and the red side represents −1 (or negative 1). </a:t>
            </a:r>
          </a:p>
          <a:p>
            <a:r>
              <a:rPr lang="en-US" dirty="0">
                <a:solidFill>
                  <a:srgbClr val="252525"/>
                </a:solidFill>
                <a:effectLst/>
              </a:rPr>
              <a:t>Ensure that the correct language is used (i.e. positive and negative rather than plus and minus). Be sure to get learners to carry over the symbols in front of the number (if there is no symbol depicting a negative, then the number is positive).</a:t>
            </a:r>
          </a:p>
          <a:p>
            <a:endParaRPr lang="en-US" dirty="0">
              <a:solidFill>
                <a:srgbClr val="252525"/>
              </a:solidFill>
              <a:effectLst/>
            </a:endParaRPr>
          </a:p>
          <a:p>
            <a:r>
              <a:rPr lang="en-US" dirty="0">
                <a:solidFill>
                  <a:srgbClr val="252525"/>
                </a:solidFill>
                <a:effectLst/>
              </a:rPr>
              <a:t>Model the use of the counters across a range of simple calculations (slides 7</a:t>
            </a:r>
            <a:r>
              <a:rPr lang="en-GB" b="0" i="0" dirty="0">
                <a:solidFill>
                  <a:srgbClr val="202124"/>
                </a:solidFill>
                <a:effectLst/>
                <a:latin typeface="Google Sans"/>
              </a:rPr>
              <a:t>–</a:t>
            </a:r>
            <a:r>
              <a:rPr lang="en-US" dirty="0">
                <a:solidFill>
                  <a:srgbClr val="252525"/>
                </a:solidFill>
                <a:effectLst/>
              </a:rPr>
              <a:t>17).  As you do so, ask learners to replicate what you are showing them using the counters they have on their table.</a:t>
            </a:r>
          </a:p>
          <a:p>
            <a:endParaRPr lang="en-US" dirty="0">
              <a:solidFill>
                <a:srgbClr val="252525"/>
              </a:solidFill>
              <a:effectLst/>
            </a:endParaRPr>
          </a:p>
          <a:p>
            <a:r>
              <a:rPr lang="en-US" dirty="0">
                <a:solidFill>
                  <a:srgbClr val="252525"/>
                </a:solidFill>
                <a:effectLst/>
              </a:rPr>
              <a:t>Start by demonstrating the simple addition of 3 + 3 using the animation.</a:t>
            </a:r>
          </a:p>
          <a:p>
            <a:endParaRPr lang="en-US" dirty="0">
              <a:solidFill>
                <a:srgbClr val="252525"/>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252525"/>
                </a:solidFill>
                <a:effectLst/>
              </a:rPr>
              <a:t>(NB. If double-sided counters are not available, an online version is available here: https://</a:t>
            </a:r>
            <a:r>
              <a:rPr lang="en-US" i="1" dirty="0" err="1">
                <a:solidFill>
                  <a:srgbClr val="252525"/>
                </a:solidFill>
                <a:effectLst/>
              </a:rPr>
              <a:t>mathsbot.com</a:t>
            </a:r>
            <a:r>
              <a:rPr lang="en-US" i="1" dirty="0">
                <a:solidFill>
                  <a:srgbClr val="252525"/>
                </a:solidFill>
                <a:effectLst/>
              </a:rPr>
              <a:t>/manipulatives/</a:t>
            </a:r>
            <a:r>
              <a:rPr lang="en-US" i="1" dirty="0" err="1">
                <a:solidFill>
                  <a:srgbClr val="252525"/>
                </a:solidFill>
                <a:effectLst/>
              </a:rPr>
              <a:t>twoColourCounters</a:t>
            </a:r>
            <a:r>
              <a:rPr lang="en-US" i="1" dirty="0">
                <a:solidFill>
                  <a:srgbClr val="252525"/>
                </a:solidFill>
                <a:effectLst/>
              </a:rPr>
              <a:t>) </a:t>
            </a:r>
          </a:p>
          <a:p>
            <a:endParaRPr lang="en-US" dirty="0">
              <a:solidFill>
                <a:srgbClr val="252525"/>
              </a:solidFill>
              <a:effectLs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Now introduce negative integers using the red counters.</a:t>
            </a:r>
          </a:p>
          <a:p>
            <a:endParaRPr lang="en-US" dirty="0">
              <a:solidFill>
                <a:srgbClr val="252525"/>
              </a:solidFill>
              <a:effectLst/>
            </a:endParaRPr>
          </a:p>
          <a:p>
            <a:r>
              <a:rPr lang="en-US" dirty="0">
                <a:solidFill>
                  <a:srgbClr val="252525"/>
                </a:solidFill>
                <a:effectLst/>
              </a:rPr>
              <a:t>Highlight here that you are adding negative 3 to positive 3. Remind learners to replicate the slides with their double-sided counters.</a:t>
            </a:r>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17084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the counters up underneath each other, and use the animation to demonstrate the concept of ‘zero pairs’, where yellow and red counters cancel each other out.</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53618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3/27/2023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3/27/2023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3/27/2023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3/27/2023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3/27/2023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3/27/2023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3/27/2023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3/27/2023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3/27/2023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3/27/2023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3/27/2023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3/27/2023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3/27/2023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3/27/2023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3/27/2023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3/27/2023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3/27/2023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3/27/2023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3/27/2023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3/27/2023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3/27/2023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3/27/2023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3/27/2023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3/27/2023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17.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9.emf"/><Relationship Id="rId4" Type="http://schemas.openxmlformats.org/officeDocument/2006/relationships/image" Target="../media/image16.wmf"/><Relationship Id="rId9"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7.e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9.emf"/><Relationship Id="rId4" Type="http://schemas.openxmlformats.org/officeDocument/2006/relationships/image" Target="../media/image16.wmf"/><Relationship Id="rId9"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27: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Directed Numbers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353950"/>
          </a:xfrm>
          <a:ln w="38100">
            <a:solidFill>
              <a:schemeClr val="accent1"/>
            </a:solidFill>
          </a:ln>
        </p:spPr>
        <p:txBody>
          <a:bodyPr>
            <a:normAutofit lnSpcReduction="1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To understand and use directed numbers in the context of temperature</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To make valid generalisations about the effect of operations on directed numbers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Input equations with negative numbers effectively into a calculator</a:t>
            </a: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2" name="TextBox 1">
            <a:extLst>
              <a:ext uri="{FF2B5EF4-FFF2-40B4-BE49-F238E27FC236}">
                <a16:creationId xmlns:a16="http://schemas.microsoft.com/office/drawing/2014/main" id="{C41ECA98-A647-8B4A-2FB6-EBA663C8F655}"/>
              </a:ext>
            </a:extLst>
          </p:cNvPr>
          <p:cNvSpPr txBox="1"/>
          <p:nvPr/>
        </p:nvSpPr>
        <p:spPr>
          <a:xfrm>
            <a:off x="3808475" y="1793476"/>
            <a:ext cx="1064216"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3 </a:t>
            </a:r>
          </a:p>
        </p:txBody>
      </p:sp>
      <p:grpSp>
        <p:nvGrpSpPr>
          <p:cNvPr id="7" name="Group 6">
            <a:extLst>
              <a:ext uri="{FF2B5EF4-FFF2-40B4-BE49-F238E27FC236}">
                <a16:creationId xmlns:a16="http://schemas.microsoft.com/office/drawing/2014/main" id="{F8005980-AAD1-C3B2-C118-D7161C94EB83}"/>
              </a:ext>
            </a:extLst>
          </p:cNvPr>
          <p:cNvGrpSpPr/>
          <p:nvPr/>
        </p:nvGrpSpPr>
        <p:grpSpPr>
          <a:xfrm>
            <a:off x="2130765" y="1909373"/>
            <a:ext cx="3337794" cy="3055406"/>
            <a:chOff x="2130765" y="1909373"/>
            <a:chExt cx="3337794" cy="3055406"/>
          </a:xfrm>
        </p:grpSpPr>
        <p:sp>
          <p:nvSpPr>
            <p:cNvPr id="3" name="Oval 2">
              <a:extLst>
                <a:ext uri="{FF2B5EF4-FFF2-40B4-BE49-F238E27FC236}">
                  <a16:creationId xmlns:a16="http://schemas.microsoft.com/office/drawing/2014/main" id="{4E79A53F-61B2-619D-F316-A16CA6CCD91B}"/>
                </a:ext>
              </a:extLst>
            </p:cNvPr>
            <p:cNvSpPr/>
            <p:nvPr/>
          </p:nvSpPr>
          <p:spPr>
            <a:xfrm>
              <a:off x="2522823" y="379813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26E1AC5-4320-5517-A8FC-47F3055F3E2C}"/>
                </a:ext>
              </a:extLst>
            </p:cNvPr>
            <p:cNvSpPr/>
            <p:nvPr/>
          </p:nvSpPr>
          <p:spPr>
            <a:xfrm>
              <a:off x="3456803" y="3806140"/>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796365F-CFF5-1F55-5FFD-7D07D75DF385}"/>
                </a:ext>
              </a:extLst>
            </p:cNvPr>
            <p:cNvSpPr/>
            <p:nvPr/>
          </p:nvSpPr>
          <p:spPr>
            <a:xfrm>
              <a:off x="4390784" y="379813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29EB4B3-F523-ADED-CB0E-91FE7DF4282F}"/>
                </a:ext>
              </a:extLst>
            </p:cNvPr>
            <p:cNvSpPr/>
            <p:nvPr/>
          </p:nvSpPr>
          <p:spPr>
            <a:xfrm flipH="1">
              <a:off x="2130765" y="3388227"/>
              <a:ext cx="3337794" cy="157655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71F34A2E-6166-311E-5A8B-1CF0670C8E8C}"/>
                </a:ext>
              </a:extLst>
            </p:cNvPr>
            <p:cNvCxnSpPr>
              <a:cxnSpLocks/>
              <a:stCxn id="18" idx="4"/>
            </p:cNvCxnSpPr>
            <p:nvPr/>
          </p:nvCxnSpPr>
          <p:spPr>
            <a:xfrm flipH="1">
              <a:off x="3997636" y="2635382"/>
              <a:ext cx="401307" cy="78021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BF54A36-7610-08DE-BDA7-FCB78B4F197D}"/>
                </a:ext>
              </a:extLst>
            </p:cNvPr>
            <p:cNvSpPr/>
            <p:nvPr/>
          </p:nvSpPr>
          <p:spPr>
            <a:xfrm>
              <a:off x="3765496" y="1909373"/>
              <a:ext cx="1266894" cy="72600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Isosceles Triangle 24">
            <a:extLst>
              <a:ext uri="{FF2B5EF4-FFF2-40B4-BE49-F238E27FC236}">
                <a16:creationId xmlns:a16="http://schemas.microsoft.com/office/drawing/2014/main" id="{49DEF05C-D6B1-3B59-8485-1988427F6B8C}"/>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2F138A8-7B4D-C60C-993C-3E60F96CE00A}"/>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9" name="Title 1">
            <a:extLst>
              <a:ext uri="{FF2B5EF4-FFF2-40B4-BE49-F238E27FC236}">
                <a16:creationId xmlns:a16="http://schemas.microsoft.com/office/drawing/2014/main" id="{D60B5811-7BEC-2878-C962-6E3D41D95BA4}"/>
              </a:ext>
            </a:extLst>
          </p:cNvPr>
          <p:cNvSpPr txBox="1">
            <a:spLocks noGrp="1"/>
          </p:cNvSpPr>
          <p:nvPr>
            <p:ph type="title"/>
          </p:nvPr>
        </p:nvSpPr>
        <p:spPr>
          <a:xfrm>
            <a:off x="1653472" y="193537"/>
            <a:ext cx="938412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2: Patterns and </a:t>
            </a:r>
            <a:r>
              <a:rPr lang="en-US" sz="3600" dirty="0">
                <a:solidFill>
                  <a:schemeClr val="accent1"/>
                </a:solidFill>
                <a:latin typeface="Arial" panose="020B0604020202020204" pitchFamily="34" charset="0"/>
                <a:cs typeface="Arial" panose="020B0604020202020204" pitchFamily="34" charset="0"/>
              </a:rPr>
              <a:t>d</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ouble</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t>
            </a:r>
            <a:r>
              <a:rPr lang="en-US" sz="3600" noProof="0" dirty="0">
                <a:solidFill>
                  <a:schemeClr val="accent1"/>
                </a:solidFill>
                <a:latin typeface="Arial" panose="020B0604020202020204" pitchFamily="34" charset="0"/>
                <a:cs typeface="Arial" panose="020B0604020202020204" pitchFamily="34" charset="0"/>
              </a:rPr>
              <a:t>s</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ided</a:t>
            </a:r>
            <a:r>
              <a:rPr lang="en-US" sz="3600" dirty="0">
                <a:solidFill>
                  <a:schemeClr val="accent1"/>
                </a:solidFill>
                <a:latin typeface="Arial" panose="020B0604020202020204" pitchFamily="34" charset="0"/>
                <a:cs typeface="Arial" panose="020B0604020202020204" pitchFamily="34" charset="0"/>
              </a:rPr>
              <a:t> 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06987D3C-7C4E-9F3C-C054-072E6242009A}"/>
              </a:ext>
            </a:extLst>
          </p:cNvPr>
          <p:cNvSpPr txBox="1"/>
          <p:nvPr/>
        </p:nvSpPr>
        <p:spPr>
          <a:xfrm>
            <a:off x="4703746" y="1793476"/>
            <a:ext cx="2796984"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  (−2) </a:t>
            </a:r>
          </a:p>
        </p:txBody>
      </p:sp>
      <p:grpSp>
        <p:nvGrpSpPr>
          <p:cNvPr id="19" name="Group 18">
            <a:extLst>
              <a:ext uri="{FF2B5EF4-FFF2-40B4-BE49-F238E27FC236}">
                <a16:creationId xmlns:a16="http://schemas.microsoft.com/office/drawing/2014/main" id="{FB9AD8F6-AEDA-5EBE-094D-A1CE12CC47EE}"/>
              </a:ext>
            </a:extLst>
          </p:cNvPr>
          <p:cNvGrpSpPr/>
          <p:nvPr/>
        </p:nvGrpSpPr>
        <p:grpSpPr>
          <a:xfrm>
            <a:off x="5597226" y="1667719"/>
            <a:ext cx="3427504" cy="3251709"/>
            <a:chOff x="5597226" y="1667719"/>
            <a:chExt cx="3427504" cy="3251709"/>
          </a:xfrm>
        </p:grpSpPr>
        <p:sp>
          <p:nvSpPr>
            <p:cNvPr id="8" name="Oval 7">
              <a:extLst>
                <a:ext uri="{FF2B5EF4-FFF2-40B4-BE49-F238E27FC236}">
                  <a16:creationId xmlns:a16="http://schemas.microsoft.com/office/drawing/2014/main" id="{E5EFC16D-3896-E8D7-8F20-551B98048908}"/>
                </a:ext>
              </a:extLst>
            </p:cNvPr>
            <p:cNvSpPr/>
            <p:nvPr/>
          </p:nvSpPr>
          <p:spPr>
            <a:xfrm>
              <a:off x="6854255" y="3705950"/>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513A20D-4B52-A3E4-D940-B8C1962D6D7F}"/>
                </a:ext>
              </a:extLst>
            </p:cNvPr>
            <p:cNvSpPr/>
            <p:nvPr/>
          </p:nvSpPr>
          <p:spPr>
            <a:xfrm>
              <a:off x="7844568" y="3670109"/>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8D34B7C-3FAD-2FEE-BB6F-1EE8F6BCDD4D}"/>
                </a:ext>
              </a:extLst>
            </p:cNvPr>
            <p:cNvSpPr/>
            <p:nvPr/>
          </p:nvSpPr>
          <p:spPr>
            <a:xfrm>
              <a:off x="5711293" y="1667719"/>
              <a:ext cx="1815099" cy="11119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8EDC291B-DBEC-2FEE-EFD3-68168647CE6A}"/>
                </a:ext>
              </a:extLst>
            </p:cNvPr>
            <p:cNvCxnSpPr>
              <a:cxnSpLocks/>
            </p:cNvCxnSpPr>
            <p:nvPr/>
          </p:nvCxnSpPr>
          <p:spPr>
            <a:xfrm>
              <a:off x="6932620" y="2726889"/>
              <a:ext cx="281118" cy="57849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A6DE91F-9BC0-F08D-71AC-27FEB5DFDDCD}"/>
                </a:ext>
              </a:extLst>
            </p:cNvPr>
            <p:cNvSpPr/>
            <p:nvPr/>
          </p:nvSpPr>
          <p:spPr>
            <a:xfrm flipH="1">
              <a:off x="6458872" y="3254347"/>
              <a:ext cx="2565858" cy="16650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A274CB7-76B0-7EB9-11B8-0F7FD1C6665F}"/>
                </a:ext>
              </a:extLst>
            </p:cNvPr>
            <p:cNvSpPr txBox="1"/>
            <p:nvPr/>
          </p:nvSpPr>
          <p:spPr>
            <a:xfrm>
              <a:off x="5597226" y="3624482"/>
              <a:ext cx="732979"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a:t>
              </a:r>
            </a:p>
          </p:txBody>
        </p:sp>
      </p:grpSp>
    </p:spTree>
    <p:extLst>
      <p:ext uri="{BB962C8B-B14F-4D97-AF65-F5344CB8AC3E}">
        <p14:creationId xmlns:p14="http://schemas.microsoft.com/office/powerpoint/2010/main" val="23054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2" name="TextBox 1">
            <a:extLst>
              <a:ext uri="{FF2B5EF4-FFF2-40B4-BE49-F238E27FC236}">
                <a16:creationId xmlns:a16="http://schemas.microsoft.com/office/drawing/2014/main" id="{448284E8-4A62-A62D-D4F4-DB1158359EFD}"/>
              </a:ext>
            </a:extLst>
          </p:cNvPr>
          <p:cNvSpPr txBox="1"/>
          <p:nvPr/>
        </p:nvSpPr>
        <p:spPr>
          <a:xfrm>
            <a:off x="4437516" y="1669365"/>
            <a:ext cx="3038957" cy="923330"/>
          </a:xfrm>
          <a:prstGeom prst="rect">
            <a:avLst/>
          </a:prstGeom>
          <a:noFill/>
        </p:spPr>
        <p:txBody>
          <a:bodyPr wrap="square" rtlCol="0">
            <a:spAutoFit/>
          </a:bodyPr>
          <a:lstStyle/>
          <a:p>
            <a:pPr algn="ctr"/>
            <a:r>
              <a:rPr lang="en-GB" sz="5400" b="1" dirty="0">
                <a:latin typeface="Cambria Math" panose="02040503050406030204" pitchFamily="18" charset="0"/>
                <a:ea typeface="Cambria Math" panose="02040503050406030204" pitchFamily="18" charset="0"/>
              </a:rPr>
              <a:t>3 + (−2) </a:t>
            </a:r>
          </a:p>
        </p:txBody>
      </p:sp>
      <p:sp>
        <p:nvSpPr>
          <p:cNvPr id="3" name="Oval 2">
            <a:extLst>
              <a:ext uri="{FF2B5EF4-FFF2-40B4-BE49-F238E27FC236}">
                <a16:creationId xmlns:a16="http://schemas.microsoft.com/office/drawing/2014/main" id="{6496246E-FAF0-F288-588B-F30B74FBA1A7}"/>
              </a:ext>
            </a:extLst>
          </p:cNvPr>
          <p:cNvSpPr/>
          <p:nvPr/>
        </p:nvSpPr>
        <p:spPr>
          <a:xfrm>
            <a:off x="4667855" y="3027910"/>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A5DE9D0-852D-E906-89AC-07D93792693E}"/>
              </a:ext>
            </a:extLst>
          </p:cNvPr>
          <p:cNvSpPr/>
          <p:nvPr/>
        </p:nvSpPr>
        <p:spPr>
          <a:xfrm>
            <a:off x="5620404" y="3027911"/>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9FDBCA8-8CDE-8138-DC07-E0D0DE2AD218}"/>
              </a:ext>
            </a:extLst>
          </p:cNvPr>
          <p:cNvSpPr/>
          <p:nvPr/>
        </p:nvSpPr>
        <p:spPr>
          <a:xfrm>
            <a:off x="6551931" y="302791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15C0675-CF24-FD0E-2692-D9B2CFDFE567}"/>
              </a:ext>
            </a:extLst>
          </p:cNvPr>
          <p:cNvSpPr/>
          <p:nvPr/>
        </p:nvSpPr>
        <p:spPr>
          <a:xfrm>
            <a:off x="4667855" y="3908720"/>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32D139D-7D1E-2EDF-6669-71C69061A062}"/>
              </a:ext>
            </a:extLst>
          </p:cNvPr>
          <p:cNvSpPr/>
          <p:nvPr/>
        </p:nvSpPr>
        <p:spPr>
          <a:xfrm>
            <a:off x="5620404" y="3908721"/>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B1DFC2B-8F74-DD6B-D471-83E52FB7E426}"/>
              </a:ext>
            </a:extLst>
          </p:cNvPr>
          <p:cNvSpPr txBox="1"/>
          <p:nvPr/>
        </p:nvSpPr>
        <p:spPr>
          <a:xfrm>
            <a:off x="5149821" y="4965520"/>
            <a:ext cx="1237839" cy="923330"/>
          </a:xfrm>
          <a:prstGeom prst="rect">
            <a:avLst/>
          </a:prstGeom>
          <a:noFill/>
        </p:spPr>
        <p:txBody>
          <a:bodyPr wrap="none" rtlCol="0">
            <a:spAutoFit/>
          </a:bodyPr>
          <a:lstStyle/>
          <a:p>
            <a:pPr algn="ctr"/>
            <a:r>
              <a:rPr lang="en-GB" sz="5400" b="1" dirty="0">
                <a:latin typeface="Cambria Math" panose="02040503050406030204" pitchFamily="18" charset="0"/>
                <a:ea typeface="Cambria Math" panose="02040503050406030204" pitchFamily="18" charset="0"/>
              </a:rPr>
              <a:t>= 1</a:t>
            </a:r>
          </a:p>
        </p:txBody>
      </p:sp>
      <p:sp>
        <p:nvSpPr>
          <p:cNvPr id="19" name="Isosceles Triangle 18">
            <a:extLst>
              <a:ext uri="{FF2B5EF4-FFF2-40B4-BE49-F238E27FC236}">
                <a16:creationId xmlns:a16="http://schemas.microsoft.com/office/drawing/2014/main" id="{F7639B54-5DA8-ED0D-A853-541FDA1FB5A9}"/>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161FDA9-480C-25FD-DF89-A2393583A31F}"/>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4" name="Title 1">
            <a:extLst>
              <a:ext uri="{FF2B5EF4-FFF2-40B4-BE49-F238E27FC236}">
                <a16:creationId xmlns:a16="http://schemas.microsoft.com/office/drawing/2014/main" id="{A237FB3E-5BCA-1509-2188-7ED8F782119B}"/>
              </a:ext>
            </a:extLst>
          </p:cNvPr>
          <p:cNvSpPr txBox="1">
            <a:spLocks noGrp="1"/>
          </p:cNvSpPr>
          <p:nvPr>
            <p:ph type="title"/>
          </p:nvPr>
        </p:nvSpPr>
        <p:spPr>
          <a:xfrm>
            <a:off x="2040835" y="112165"/>
            <a:ext cx="928818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2: Patterns and double-sided </a:t>
            </a:r>
            <a:r>
              <a:rPr lang="en-US" sz="3600" dirty="0">
                <a:solidFill>
                  <a:schemeClr val="accent1"/>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1" name="Oval 10">
            <a:extLst>
              <a:ext uri="{FF2B5EF4-FFF2-40B4-BE49-F238E27FC236}">
                <a16:creationId xmlns:a16="http://schemas.microsoft.com/office/drawing/2014/main" id="{00B977C5-4E7C-56E8-C837-46CCB4B93E6F}"/>
              </a:ext>
            </a:extLst>
          </p:cNvPr>
          <p:cNvSpPr/>
          <p:nvPr/>
        </p:nvSpPr>
        <p:spPr>
          <a:xfrm>
            <a:off x="4678366" y="3186962"/>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49D4017-4C98-09E3-D228-3E2FA648676E}"/>
              </a:ext>
            </a:extLst>
          </p:cNvPr>
          <p:cNvSpPr/>
          <p:nvPr/>
        </p:nvSpPr>
        <p:spPr>
          <a:xfrm>
            <a:off x="5630915" y="3146413"/>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850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p:bldP spid="11" grpId="0" animBg="1"/>
      <p:bldP spid="11" grpId="1" animBg="1"/>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2" name="TextBox 1">
            <a:extLst>
              <a:ext uri="{FF2B5EF4-FFF2-40B4-BE49-F238E27FC236}">
                <a16:creationId xmlns:a16="http://schemas.microsoft.com/office/drawing/2014/main" id="{C41ECA98-A647-8B4A-2FB6-EBA663C8F655}"/>
              </a:ext>
            </a:extLst>
          </p:cNvPr>
          <p:cNvSpPr txBox="1"/>
          <p:nvPr/>
        </p:nvSpPr>
        <p:spPr>
          <a:xfrm>
            <a:off x="3808475" y="1793476"/>
            <a:ext cx="1064216"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2 </a:t>
            </a:r>
          </a:p>
        </p:txBody>
      </p:sp>
      <p:grpSp>
        <p:nvGrpSpPr>
          <p:cNvPr id="7" name="Group 6">
            <a:extLst>
              <a:ext uri="{FF2B5EF4-FFF2-40B4-BE49-F238E27FC236}">
                <a16:creationId xmlns:a16="http://schemas.microsoft.com/office/drawing/2014/main" id="{99DA18C2-95FD-6FDF-C48E-88D3CBD7B0A0}"/>
              </a:ext>
            </a:extLst>
          </p:cNvPr>
          <p:cNvGrpSpPr/>
          <p:nvPr/>
        </p:nvGrpSpPr>
        <p:grpSpPr>
          <a:xfrm>
            <a:off x="2703442" y="1909373"/>
            <a:ext cx="2593625" cy="3055406"/>
            <a:chOff x="2703442" y="1909373"/>
            <a:chExt cx="2593625" cy="3055406"/>
          </a:xfrm>
        </p:grpSpPr>
        <p:sp>
          <p:nvSpPr>
            <p:cNvPr id="5" name="Oval 4">
              <a:extLst>
                <a:ext uri="{FF2B5EF4-FFF2-40B4-BE49-F238E27FC236}">
                  <a16:creationId xmlns:a16="http://schemas.microsoft.com/office/drawing/2014/main" id="{826E1AC5-4320-5517-A8FC-47F3055F3E2C}"/>
                </a:ext>
              </a:extLst>
            </p:cNvPr>
            <p:cNvSpPr/>
            <p:nvPr/>
          </p:nvSpPr>
          <p:spPr>
            <a:xfrm>
              <a:off x="3132987" y="3791067"/>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796365F-CFF5-1F55-5FFD-7D07D75DF385}"/>
                </a:ext>
              </a:extLst>
            </p:cNvPr>
            <p:cNvSpPr/>
            <p:nvPr/>
          </p:nvSpPr>
          <p:spPr>
            <a:xfrm>
              <a:off x="4109911" y="3774126"/>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29EB4B3-F523-ADED-CB0E-91FE7DF4282F}"/>
                </a:ext>
              </a:extLst>
            </p:cNvPr>
            <p:cNvSpPr/>
            <p:nvPr/>
          </p:nvSpPr>
          <p:spPr>
            <a:xfrm flipH="1">
              <a:off x="2703442" y="3388227"/>
              <a:ext cx="2593625" cy="157655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71F34A2E-6166-311E-5A8B-1CF0670C8E8C}"/>
                </a:ext>
              </a:extLst>
            </p:cNvPr>
            <p:cNvCxnSpPr>
              <a:cxnSpLocks/>
              <a:stCxn id="18" idx="4"/>
            </p:cNvCxnSpPr>
            <p:nvPr/>
          </p:nvCxnSpPr>
          <p:spPr>
            <a:xfrm flipH="1">
              <a:off x="3997636" y="2635382"/>
              <a:ext cx="401307" cy="78021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BF54A36-7610-08DE-BDA7-FCB78B4F197D}"/>
                </a:ext>
              </a:extLst>
            </p:cNvPr>
            <p:cNvSpPr/>
            <p:nvPr/>
          </p:nvSpPr>
          <p:spPr>
            <a:xfrm>
              <a:off x="3765496" y="1909373"/>
              <a:ext cx="1266894" cy="72600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Isosceles Triangle 24">
            <a:extLst>
              <a:ext uri="{FF2B5EF4-FFF2-40B4-BE49-F238E27FC236}">
                <a16:creationId xmlns:a16="http://schemas.microsoft.com/office/drawing/2014/main" id="{49DEF05C-D6B1-3B59-8485-1988427F6B8C}"/>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2F138A8-7B4D-C60C-993C-3E60F96CE00A}"/>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9" name="Title 1">
            <a:extLst>
              <a:ext uri="{FF2B5EF4-FFF2-40B4-BE49-F238E27FC236}">
                <a16:creationId xmlns:a16="http://schemas.microsoft.com/office/drawing/2014/main" id="{D60B5811-7BEC-2878-C962-6E3D41D95BA4}"/>
              </a:ext>
            </a:extLst>
          </p:cNvPr>
          <p:cNvSpPr txBox="1">
            <a:spLocks noGrp="1"/>
          </p:cNvSpPr>
          <p:nvPr>
            <p:ph type="title"/>
          </p:nvPr>
        </p:nvSpPr>
        <p:spPr>
          <a:xfrm>
            <a:off x="1653472" y="193537"/>
            <a:ext cx="938412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2: Patterns and </a:t>
            </a:r>
            <a:r>
              <a:rPr lang="en-US" sz="3600" dirty="0">
                <a:solidFill>
                  <a:schemeClr val="accent1"/>
                </a:solidFill>
                <a:latin typeface="Arial" panose="020B0604020202020204" pitchFamily="34" charset="0"/>
                <a:cs typeface="Arial" panose="020B0604020202020204" pitchFamily="34" charset="0"/>
              </a:rPr>
              <a:t>d</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ouble</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t>
            </a:r>
            <a:r>
              <a:rPr lang="en-US" sz="3600" noProof="0" dirty="0">
                <a:solidFill>
                  <a:schemeClr val="accent1"/>
                </a:solidFill>
                <a:latin typeface="Arial" panose="020B0604020202020204" pitchFamily="34" charset="0"/>
                <a:cs typeface="Arial" panose="020B0604020202020204" pitchFamily="34" charset="0"/>
              </a:rPr>
              <a:t>s</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ided</a:t>
            </a:r>
            <a:r>
              <a:rPr lang="en-US" sz="3600" dirty="0">
                <a:solidFill>
                  <a:schemeClr val="accent1"/>
                </a:solidFill>
                <a:latin typeface="Arial" panose="020B0604020202020204" pitchFamily="34" charset="0"/>
                <a:cs typeface="Arial" panose="020B0604020202020204" pitchFamily="34" charset="0"/>
              </a:rPr>
              <a:t> 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06987D3C-7C4E-9F3C-C054-072E6242009A}"/>
              </a:ext>
            </a:extLst>
          </p:cNvPr>
          <p:cNvSpPr txBox="1"/>
          <p:nvPr/>
        </p:nvSpPr>
        <p:spPr>
          <a:xfrm>
            <a:off x="4703746" y="1793476"/>
            <a:ext cx="2796984"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  (−3) </a:t>
            </a:r>
          </a:p>
        </p:txBody>
      </p:sp>
      <p:grpSp>
        <p:nvGrpSpPr>
          <p:cNvPr id="12" name="Group 11">
            <a:extLst>
              <a:ext uri="{FF2B5EF4-FFF2-40B4-BE49-F238E27FC236}">
                <a16:creationId xmlns:a16="http://schemas.microsoft.com/office/drawing/2014/main" id="{DE678757-0B91-70CC-42CD-D8C1520C7A3E}"/>
              </a:ext>
            </a:extLst>
          </p:cNvPr>
          <p:cNvGrpSpPr/>
          <p:nvPr/>
        </p:nvGrpSpPr>
        <p:grpSpPr>
          <a:xfrm>
            <a:off x="5597226" y="1750558"/>
            <a:ext cx="4464009" cy="3168870"/>
            <a:chOff x="5597226" y="1750558"/>
            <a:chExt cx="4464009" cy="3168870"/>
          </a:xfrm>
        </p:grpSpPr>
        <p:sp>
          <p:nvSpPr>
            <p:cNvPr id="8" name="Oval 7">
              <a:extLst>
                <a:ext uri="{FF2B5EF4-FFF2-40B4-BE49-F238E27FC236}">
                  <a16:creationId xmlns:a16="http://schemas.microsoft.com/office/drawing/2014/main" id="{E5EFC16D-3896-E8D7-8F20-551B98048908}"/>
                </a:ext>
              </a:extLst>
            </p:cNvPr>
            <p:cNvSpPr/>
            <p:nvPr/>
          </p:nvSpPr>
          <p:spPr>
            <a:xfrm>
              <a:off x="6854255" y="3705950"/>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513A20D-4B52-A3E4-D940-B8C1962D6D7F}"/>
                </a:ext>
              </a:extLst>
            </p:cNvPr>
            <p:cNvSpPr/>
            <p:nvPr/>
          </p:nvSpPr>
          <p:spPr>
            <a:xfrm>
              <a:off x="7844568" y="3670109"/>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363C743-BE5E-8A76-7E4C-75EF64C325F6}"/>
                </a:ext>
              </a:extLst>
            </p:cNvPr>
            <p:cNvSpPr/>
            <p:nvPr/>
          </p:nvSpPr>
          <p:spPr>
            <a:xfrm>
              <a:off x="8847028" y="3670109"/>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8D34B7C-3FAD-2FEE-BB6F-1EE8F6BCDD4D}"/>
                </a:ext>
              </a:extLst>
            </p:cNvPr>
            <p:cNvSpPr/>
            <p:nvPr/>
          </p:nvSpPr>
          <p:spPr>
            <a:xfrm>
              <a:off x="5733242" y="1750558"/>
              <a:ext cx="1815099" cy="11119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8EDC291B-DBEC-2FEE-EFD3-68168647CE6A}"/>
                </a:ext>
              </a:extLst>
            </p:cNvPr>
            <p:cNvCxnSpPr>
              <a:cxnSpLocks/>
            </p:cNvCxnSpPr>
            <p:nvPr/>
          </p:nvCxnSpPr>
          <p:spPr>
            <a:xfrm>
              <a:off x="6954569" y="2809728"/>
              <a:ext cx="315170" cy="57849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A6DE91F-9BC0-F08D-71AC-27FEB5DFDDCD}"/>
                </a:ext>
              </a:extLst>
            </p:cNvPr>
            <p:cNvSpPr/>
            <p:nvPr/>
          </p:nvSpPr>
          <p:spPr>
            <a:xfrm flipH="1">
              <a:off x="6458872" y="3254347"/>
              <a:ext cx="3602363" cy="16650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A274CB7-76B0-7EB9-11B8-0F7FD1C6665F}"/>
                </a:ext>
              </a:extLst>
            </p:cNvPr>
            <p:cNvSpPr txBox="1"/>
            <p:nvPr/>
          </p:nvSpPr>
          <p:spPr>
            <a:xfrm>
              <a:off x="5597226" y="3624482"/>
              <a:ext cx="732979"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a:t>
              </a:r>
            </a:p>
          </p:txBody>
        </p:sp>
      </p:grpSp>
    </p:spTree>
    <p:extLst>
      <p:ext uri="{BB962C8B-B14F-4D97-AF65-F5344CB8AC3E}">
        <p14:creationId xmlns:p14="http://schemas.microsoft.com/office/powerpoint/2010/main" val="73466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2" name="TextBox 1">
            <a:extLst>
              <a:ext uri="{FF2B5EF4-FFF2-40B4-BE49-F238E27FC236}">
                <a16:creationId xmlns:a16="http://schemas.microsoft.com/office/drawing/2014/main" id="{448284E8-4A62-A62D-D4F4-DB1158359EFD}"/>
              </a:ext>
            </a:extLst>
          </p:cNvPr>
          <p:cNvSpPr txBox="1"/>
          <p:nvPr/>
        </p:nvSpPr>
        <p:spPr>
          <a:xfrm>
            <a:off x="4053203" y="1699386"/>
            <a:ext cx="3807583" cy="923330"/>
          </a:xfrm>
          <a:prstGeom prst="rect">
            <a:avLst/>
          </a:prstGeom>
          <a:noFill/>
        </p:spPr>
        <p:txBody>
          <a:bodyPr wrap="square" rtlCol="0">
            <a:spAutoFit/>
          </a:bodyPr>
          <a:lstStyle/>
          <a:p>
            <a:pPr algn="ctr"/>
            <a:r>
              <a:rPr lang="en-GB" sz="5400" b="1" dirty="0">
                <a:latin typeface="Cambria Math" panose="02040503050406030204" pitchFamily="18" charset="0"/>
                <a:ea typeface="Cambria Math" panose="02040503050406030204" pitchFamily="18" charset="0"/>
              </a:rPr>
              <a:t>2 + (−3)  </a:t>
            </a:r>
          </a:p>
        </p:txBody>
      </p:sp>
      <p:sp>
        <p:nvSpPr>
          <p:cNvPr id="3" name="Oval 2">
            <a:extLst>
              <a:ext uri="{FF2B5EF4-FFF2-40B4-BE49-F238E27FC236}">
                <a16:creationId xmlns:a16="http://schemas.microsoft.com/office/drawing/2014/main" id="{6496246E-FAF0-F288-588B-F30B74FBA1A7}"/>
              </a:ext>
            </a:extLst>
          </p:cNvPr>
          <p:cNvSpPr/>
          <p:nvPr/>
        </p:nvSpPr>
        <p:spPr>
          <a:xfrm>
            <a:off x="4667855" y="3027910"/>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A5DE9D0-852D-E906-89AC-07D93792693E}"/>
              </a:ext>
            </a:extLst>
          </p:cNvPr>
          <p:cNvSpPr/>
          <p:nvPr/>
        </p:nvSpPr>
        <p:spPr>
          <a:xfrm>
            <a:off x="5620404" y="3027911"/>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15C0675-CF24-FD0E-2692-D9B2CFDFE567}"/>
              </a:ext>
            </a:extLst>
          </p:cNvPr>
          <p:cNvSpPr/>
          <p:nvPr/>
        </p:nvSpPr>
        <p:spPr>
          <a:xfrm>
            <a:off x="4667855" y="3908720"/>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32D139D-7D1E-2EDF-6669-71C69061A062}"/>
              </a:ext>
            </a:extLst>
          </p:cNvPr>
          <p:cNvSpPr/>
          <p:nvPr/>
        </p:nvSpPr>
        <p:spPr>
          <a:xfrm>
            <a:off x="5620404" y="3908721"/>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7D0769C-F7E9-E96B-7F23-9478571EC202}"/>
              </a:ext>
            </a:extLst>
          </p:cNvPr>
          <p:cNvSpPr/>
          <p:nvPr/>
        </p:nvSpPr>
        <p:spPr>
          <a:xfrm>
            <a:off x="6551931" y="3908722"/>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B1DFC2B-8F74-DD6B-D471-83E52FB7E426}"/>
              </a:ext>
            </a:extLst>
          </p:cNvPr>
          <p:cNvSpPr txBox="1"/>
          <p:nvPr/>
        </p:nvSpPr>
        <p:spPr>
          <a:xfrm>
            <a:off x="4870527" y="5070661"/>
            <a:ext cx="1907895" cy="923330"/>
          </a:xfrm>
          <a:prstGeom prst="rect">
            <a:avLst/>
          </a:prstGeom>
          <a:noFill/>
        </p:spPr>
        <p:txBody>
          <a:bodyPr wrap="none" rtlCol="0">
            <a:spAutoFit/>
          </a:bodyPr>
          <a:lstStyle/>
          <a:p>
            <a:pPr algn="ctr"/>
            <a:r>
              <a:rPr lang="en-GB" sz="5400" b="1" dirty="0">
                <a:latin typeface="Cambria Math" panose="02040503050406030204" pitchFamily="18" charset="0"/>
                <a:ea typeface="Cambria Math" panose="02040503050406030204" pitchFamily="18" charset="0"/>
              </a:rPr>
              <a:t>= −1 </a:t>
            </a:r>
          </a:p>
        </p:txBody>
      </p:sp>
      <p:sp>
        <p:nvSpPr>
          <p:cNvPr id="19" name="Isosceles Triangle 18">
            <a:extLst>
              <a:ext uri="{FF2B5EF4-FFF2-40B4-BE49-F238E27FC236}">
                <a16:creationId xmlns:a16="http://schemas.microsoft.com/office/drawing/2014/main" id="{F7639B54-5DA8-ED0D-A853-541FDA1FB5A9}"/>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161FDA9-480C-25FD-DF89-A2393583A31F}"/>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4" name="Title 1">
            <a:extLst>
              <a:ext uri="{FF2B5EF4-FFF2-40B4-BE49-F238E27FC236}">
                <a16:creationId xmlns:a16="http://schemas.microsoft.com/office/drawing/2014/main" id="{A237FB3E-5BCA-1509-2188-7ED8F782119B}"/>
              </a:ext>
            </a:extLst>
          </p:cNvPr>
          <p:cNvSpPr txBox="1">
            <a:spLocks noGrp="1"/>
          </p:cNvSpPr>
          <p:nvPr>
            <p:ph type="title"/>
          </p:nvPr>
        </p:nvSpPr>
        <p:spPr>
          <a:xfrm>
            <a:off x="2040835" y="112165"/>
            <a:ext cx="928818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Patterns and double-sided </a:t>
            </a:r>
            <a:r>
              <a:rPr lang="en-US" sz="3600" dirty="0">
                <a:solidFill>
                  <a:schemeClr val="accent1"/>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1" name="Oval 10">
            <a:extLst>
              <a:ext uri="{FF2B5EF4-FFF2-40B4-BE49-F238E27FC236}">
                <a16:creationId xmlns:a16="http://schemas.microsoft.com/office/drawing/2014/main" id="{00B977C5-4E7C-56E8-C837-46CCB4B93E6F}"/>
              </a:ext>
            </a:extLst>
          </p:cNvPr>
          <p:cNvSpPr/>
          <p:nvPr/>
        </p:nvSpPr>
        <p:spPr>
          <a:xfrm>
            <a:off x="4678366" y="3186962"/>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49D4017-4C98-09E3-D228-3E2FA648676E}"/>
              </a:ext>
            </a:extLst>
          </p:cNvPr>
          <p:cNvSpPr/>
          <p:nvPr/>
        </p:nvSpPr>
        <p:spPr>
          <a:xfrm>
            <a:off x="5630915" y="3146413"/>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850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10" grpId="0"/>
      <p:bldP spid="11" grpId="0" animBg="1"/>
      <p:bldP spid="11"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2" name="TextBox 1">
            <a:extLst>
              <a:ext uri="{FF2B5EF4-FFF2-40B4-BE49-F238E27FC236}">
                <a16:creationId xmlns:a16="http://schemas.microsoft.com/office/drawing/2014/main" id="{C41ECA98-A647-8B4A-2FB6-EBA663C8F655}"/>
              </a:ext>
            </a:extLst>
          </p:cNvPr>
          <p:cNvSpPr txBox="1"/>
          <p:nvPr/>
        </p:nvSpPr>
        <p:spPr>
          <a:xfrm>
            <a:off x="3808475" y="1793476"/>
            <a:ext cx="1064216"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3 </a:t>
            </a:r>
          </a:p>
        </p:txBody>
      </p:sp>
      <p:grpSp>
        <p:nvGrpSpPr>
          <p:cNvPr id="38" name="Group 37">
            <a:extLst>
              <a:ext uri="{FF2B5EF4-FFF2-40B4-BE49-F238E27FC236}">
                <a16:creationId xmlns:a16="http://schemas.microsoft.com/office/drawing/2014/main" id="{3B13AD6C-EFC8-63F1-8345-39BC9717C0A7}"/>
              </a:ext>
            </a:extLst>
          </p:cNvPr>
          <p:cNvGrpSpPr/>
          <p:nvPr/>
        </p:nvGrpSpPr>
        <p:grpSpPr>
          <a:xfrm>
            <a:off x="2130765" y="1909373"/>
            <a:ext cx="3337794" cy="3055406"/>
            <a:chOff x="2130765" y="1909373"/>
            <a:chExt cx="3337794" cy="3055406"/>
          </a:xfrm>
        </p:grpSpPr>
        <p:sp>
          <p:nvSpPr>
            <p:cNvPr id="3" name="Oval 2">
              <a:extLst>
                <a:ext uri="{FF2B5EF4-FFF2-40B4-BE49-F238E27FC236}">
                  <a16:creationId xmlns:a16="http://schemas.microsoft.com/office/drawing/2014/main" id="{4E79A53F-61B2-619D-F316-A16CA6CCD91B}"/>
                </a:ext>
              </a:extLst>
            </p:cNvPr>
            <p:cNvSpPr/>
            <p:nvPr/>
          </p:nvSpPr>
          <p:spPr>
            <a:xfrm>
              <a:off x="2522823" y="379813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26E1AC5-4320-5517-A8FC-47F3055F3E2C}"/>
                </a:ext>
              </a:extLst>
            </p:cNvPr>
            <p:cNvSpPr/>
            <p:nvPr/>
          </p:nvSpPr>
          <p:spPr>
            <a:xfrm>
              <a:off x="3456803" y="3806140"/>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796365F-CFF5-1F55-5FFD-7D07D75DF385}"/>
                </a:ext>
              </a:extLst>
            </p:cNvPr>
            <p:cNvSpPr/>
            <p:nvPr/>
          </p:nvSpPr>
          <p:spPr>
            <a:xfrm>
              <a:off x="4390784" y="379813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29EB4B3-F523-ADED-CB0E-91FE7DF4282F}"/>
                </a:ext>
              </a:extLst>
            </p:cNvPr>
            <p:cNvSpPr/>
            <p:nvPr/>
          </p:nvSpPr>
          <p:spPr>
            <a:xfrm flipH="1">
              <a:off x="2130765" y="3388227"/>
              <a:ext cx="3337794" cy="157655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71F34A2E-6166-311E-5A8B-1CF0670C8E8C}"/>
                </a:ext>
              </a:extLst>
            </p:cNvPr>
            <p:cNvCxnSpPr>
              <a:cxnSpLocks/>
              <a:stCxn id="18" idx="4"/>
            </p:cNvCxnSpPr>
            <p:nvPr/>
          </p:nvCxnSpPr>
          <p:spPr>
            <a:xfrm flipH="1">
              <a:off x="3997636" y="2635382"/>
              <a:ext cx="401307" cy="78021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BF54A36-7610-08DE-BDA7-FCB78B4F197D}"/>
                </a:ext>
              </a:extLst>
            </p:cNvPr>
            <p:cNvSpPr/>
            <p:nvPr/>
          </p:nvSpPr>
          <p:spPr>
            <a:xfrm>
              <a:off x="3765496" y="1909373"/>
              <a:ext cx="1266894" cy="72600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Isosceles Triangle 24">
            <a:extLst>
              <a:ext uri="{FF2B5EF4-FFF2-40B4-BE49-F238E27FC236}">
                <a16:creationId xmlns:a16="http://schemas.microsoft.com/office/drawing/2014/main" id="{49DEF05C-D6B1-3B59-8485-1988427F6B8C}"/>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2F138A8-7B4D-C60C-993C-3E60F96CE00A}"/>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9" name="Title 1">
            <a:extLst>
              <a:ext uri="{FF2B5EF4-FFF2-40B4-BE49-F238E27FC236}">
                <a16:creationId xmlns:a16="http://schemas.microsoft.com/office/drawing/2014/main" id="{D60B5811-7BEC-2878-C962-6E3D41D95BA4}"/>
              </a:ext>
            </a:extLst>
          </p:cNvPr>
          <p:cNvSpPr txBox="1">
            <a:spLocks noGrp="1"/>
          </p:cNvSpPr>
          <p:nvPr>
            <p:ph type="title"/>
          </p:nvPr>
        </p:nvSpPr>
        <p:spPr>
          <a:xfrm>
            <a:off x="2130764" y="193537"/>
            <a:ext cx="890683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Double-</a:t>
            </a:r>
            <a:r>
              <a:rPr lang="en-US" sz="3600" noProof="0" dirty="0">
                <a:solidFill>
                  <a:schemeClr val="accent1"/>
                </a:solidFill>
                <a:latin typeface="Arial" panose="020B0604020202020204" pitchFamily="34" charset="0"/>
                <a:cs typeface="Arial" panose="020B0604020202020204" pitchFamily="34" charset="0"/>
              </a:rPr>
              <a:t>s</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ided</a:t>
            </a:r>
            <a:r>
              <a:rPr lang="en-US" sz="3600" dirty="0">
                <a:solidFill>
                  <a:schemeClr val="accent1"/>
                </a:solidFill>
                <a:latin typeface="Arial" panose="020B0604020202020204" pitchFamily="34" charset="0"/>
                <a:cs typeface="Arial" panose="020B0604020202020204" pitchFamily="34" charset="0"/>
              </a:rPr>
              <a:t> 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06987D3C-7C4E-9F3C-C054-072E6242009A}"/>
              </a:ext>
            </a:extLst>
          </p:cNvPr>
          <p:cNvSpPr txBox="1"/>
          <p:nvPr/>
        </p:nvSpPr>
        <p:spPr>
          <a:xfrm>
            <a:off x="4703746" y="1793476"/>
            <a:ext cx="2796984"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  (−1) </a:t>
            </a:r>
          </a:p>
        </p:txBody>
      </p:sp>
      <p:grpSp>
        <p:nvGrpSpPr>
          <p:cNvPr id="40" name="Group 39">
            <a:extLst>
              <a:ext uri="{FF2B5EF4-FFF2-40B4-BE49-F238E27FC236}">
                <a16:creationId xmlns:a16="http://schemas.microsoft.com/office/drawing/2014/main" id="{62413BAE-8AC1-1CF0-F175-ED16938B4A62}"/>
              </a:ext>
            </a:extLst>
          </p:cNvPr>
          <p:cNvGrpSpPr/>
          <p:nvPr/>
        </p:nvGrpSpPr>
        <p:grpSpPr>
          <a:xfrm>
            <a:off x="5597226" y="1750558"/>
            <a:ext cx="2680376" cy="3020226"/>
            <a:chOff x="5597226" y="1750558"/>
            <a:chExt cx="2680376" cy="3020226"/>
          </a:xfrm>
        </p:grpSpPr>
        <p:grpSp>
          <p:nvGrpSpPr>
            <p:cNvPr id="39" name="Group 38">
              <a:extLst>
                <a:ext uri="{FF2B5EF4-FFF2-40B4-BE49-F238E27FC236}">
                  <a16:creationId xmlns:a16="http://schemas.microsoft.com/office/drawing/2014/main" id="{2DE5F063-889C-B834-632B-37D8BD4ADAE0}"/>
                </a:ext>
              </a:extLst>
            </p:cNvPr>
            <p:cNvGrpSpPr/>
            <p:nvPr/>
          </p:nvGrpSpPr>
          <p:grpSpPr>
            <a:xfrm>
              <a:off x="5733242" y="1750558"/>
              <a:ext cx="2544360" cy="3020226"/>
              <a:chOff x="5733242" y="1750558"/>
              <a:chExt cx="2544360" cy="3020226"/>
            </a:xfrm>
          </p:grpSpPr>
          <p:sp>
            <p:nvSpPr>
              <p:cNvPr id="8" name="Oval 7">
                <a:extLst>
                  <a:ext uri="{FF2B5EF4-FFF2-40B4-BE49-F238E27FC236}">
                    <a16:creationId xmlns:a16="http://schemas.microsoft.com/office/drawing/2014/main" id="{E5EFC16D-3896-E8D7-8F20-551B98048908}"/>
                  </a:ext>
                </a:extLst>
              </p:cNvPr>
              <p:cNvSpPr/>
              <p:nvPr/>
            </p:nvSpPr>
            <p:spPr>
              <a:xfrm>
                <a:off x="6954569" y="3677742"/>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8D34B7C-3FAD-2FEE-BB6F-1EE8F6BCDD4D}"/>
                  </a:ext>
                </a:extLst>
              </p:cNvPr>
              <p:cNvSpPr/>
              <p:nvPr/>
            </p:nvSpPr>
            <p:spPr>
              <a:xfrm>
                <a:off x="5733242" y="1750558"/>
                <a:ext cx="1815099" cy="11119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8EDC291B-DBEC-2FEE-EFD3-68168647CE6A}"/>
                  </a:ext>
                </a:extLst>
              </p:cNvPr>
              <p:cNvCxnSpPr>
                <a:cxnSpLocks/>
              </p:cNvCxnSpPr>
              <p:nvPr/>
            </p:nvCxnSpPr>
            <p:spPr>
              <a:xfrm>
                <a:off x="6954569" y="2809728"/>
                <a:ext cx="315170" cy="57849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A6DE91F-9BC0-F08D-71AC-27FEB5DFDDCD}"/>
                  </a:ext>
                </a:extLst>
              </p:cNvPr>
              <p:cNvSpPr/>
              <p:nvPr/>
            </p:nvSpPr>
            <p:spPr>
              <a:xfrm flipH="1">
                <a:off x="6462504" y="3388228"/>
                <a:ext cx="1815098" cy="13825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AA274CB7-76B0-7EB9-11B8-0F7FD1C6665F}"/>
                </a:ext>
              </a:extLst>
            </p:cNvPr>
            <p:cNvSpPr txBox="1"/>
            <p:nvPr/>
          </p:nvSpPr>
          <p:spPr>
            <a:xfrm>
              <a:off x="5597226" y="3624482"/>
              <a:ext cx="732979"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a:t>
              </a:r>
            </a:p>
          </p:txBody>
        </p:sp>
      </p:grpSp>
    </p:spTree>
    <p:extLst>
      <p:ext uri="{BB962C8B-B14F-4D97-AF65-F5344CB8AC3E}">
        <p14:creationId xmlns:p14="http://schemas.microsoft.com/office/powerpoint/2010/main" val="238086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2" name="TextBox 1">
            <a:extLst>
              <a:ext uri="{FF2B5EF4-FFF2-40B4-BE49-F238E27FC236}">
                <a16:creationId xmlns:a16="http://schemas.microsoft.com/office/drawing/2014/main" id="{448284E8-4A62-A62D-D4F4-DB1158359EFD}"/>
              </a:ext>
            </a:extLst>
          </p:cNvPr>
          <p:cNvSpPr txBox="1"/>
          <p:nvPr/>
        </p:nvSpPr>
        <p:spPr>
          <a:xfrm>
            <a:off x="4053203" y="1699386"/>
            <a:ext cx="3807583" cy="923330"/>
          </a:xfrm>
          <a:prstGeom prst="rect">
            <a:avLst/>
          </a:prstGeom>
          <a:noFill/>
        </p:spPr>
        <p:txBody>
          <a:bodyPr wrap="square" rtlCol="0">
            <a:spAutoFit/>
          </a:bodyPr>
          <a:lstStyle/>
          <a:p>
            <a:pPr algn="ctr"/>
            <a:r>
              <a:rPr lang="en-GB" sz="5400" b="1" dirty="0">
                <a:latin typeface="Cambria Math" panose="02040503050406030204" pitchFamily="18" charset="0"/>
                <a:ea typeface="Cambria Math" panose="02040503050406030204" pitchFamily="18" charset="0"/>
              </a:rPr>
              <a:t>3 − (−1)  </a:t>
            </a:r>
          </a:p>
        </p:txBody>
      </p:sp>
      <p:sp>
        <p:nvSpPr>
          <p:cNvPr id="3" name="Oval 2">
            <a:extLst>
              <a:ext uri="{FF2B5EF4-FFF2-40B4-BE49-F238E27FC236}">
                <a16:creationId xmlns:a16="http://schemas.microsoft.com/office/drawing/2014/main" id="{6496246E-FAF0-F288-588B-F30B74FBA1A7}"/>
              </a:ext>
            </a:extLst>
          </p:cNvPr>
          <p:cNvSpPr/>
          <p:nvPr/>
        </p:nvSpPr>
        <p:spPr>
          <a:xfrm>
            <a:off x="1291630" y="3135410"/>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A5DE9D0-852D-E906-89AC-07D93792693E}"/>
              </a:ext>
            </a:extLst>
          </p:cNvPr>
          <p:cNvSpPr/>
          <p:nvPr/>
        </p:nvSpPr>
        <p:spPr>
          <a:xfrm>
            <a:off x="2452623" y="3135410"/>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9FDBCA8-8CDE-8138-DC07-E0D0DE2AD218}"/>
              </a:ext>
            </a:extLst>
          </p:cNvPr>
          <p:cNvSpPr/>
          <p:nvPr/>
        </p:nvSpPr>
        <p:spPr>
          <a:xfrm>
            <a:off x="3323644" y="3151975"/>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7D0769C-F7E9-E96B-7F23-9478571EC202}"/>
              </a:ext>
            </a:extLst>
          </p:cNvPr>
          <p:cNvSpPr/>
          <p:nvPr/>
        </p:nvSpPr>
        <p:spPr>
          <a:xfrm>
            <a:off x="6096000" y="3135410"/>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B1DFC2B-8F74-DD6B-D471-83E52FB7E426}"/>
              </a:ext>
            </a:extLst>
          </p:cNvPr>
          <p:cNvSpPr txBox="1"/>
          <p:nvPr/>
        </p:nvSpPr>
        <p:spPr>
          <a:xfrm>
            <a:off x="5003160" y="4934989"/>
            <a:ext cx="1237839" cy="923330"/>
          </a:xfrm>
          <a:prstGeom prst="rect">
            <a:avLst/>
          </a:prstGeom>
          <a:noFill/>
        </p:spPr>
        <p:txBody>
          <a:bodyPr wrap="none" rtlCol="0">
            <a:spAutoFit/>
          </a:bodyPr>
          <a:lstStyle/>
          <a:p>
            <a:pPr algn="ctr"/>
            <a:r>
              <a:rPr lang="en-GB" sz="5400" b="1" dirty="0">
                <a:latin typeface="Cambria Math" panose="02040503050406030204" pitchFamily="18" charset="0"/>
                <a:ea typeface="Cambria Math" panose="02040503050406030204" pitchFamily="18" charset="0"/>
              </a:rPr>
              <a:t>= 4</a:t>
            </a:r>
          </a:p>
        </p:txBody>
      </p:sp>
      <p:sp>
        <p:nvSpPr>
          <p:cNvPr id="19" name="Isosceles Triangle 18">
            <a:extLst>
              <a:ext uri="{FF2B5EF4-FFF2-40B4-BE49-F238E27FC236}">
                <a16:creationId xmlns:a16="http://schemas.microsoft.com/office/drawing/2014/main" id="{F7639B54-5DA8-ED0D-A853-541FDA1FB5A9}"/>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161FDA9-480C-25FD-DF89-A2393583A31F}"/>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4" name="Title 1">
            <a:extLst>
              <a:ext uri="{FF2B5EF4-FFF2-40B4-BE49-F238E27FC236}">
                <a16:creationId xmlns:a16="http://schemas.microsoft.com/office/drawing/2014/main" id="{A237FB3E-5BCA-1509-2188-7ED8F782119B}"/>
              </a:ext>
            </a:extLst>
          </p:cNvPr>
          <p:cNvSpPr txBox="1">
            <a:spLocks noGrp="1"/>
          </p:cNvSpPr>
          <p:nvPr>
            <p:ph type="title"/>
          </p:nvPr>
        </p:nvSpPr>
        <p:spPr>
          <a:xfrm>
            <a:off x="2040835" y="112165"/>
            <a:ext cx="928818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2: Patterns and double-sided </a:t>
            </a:r>
            <a:r>
              <a:rPr lang="en-US" sz="3600" dirty="0">
                <a:solidFill>
                  <a:schemeClr val="accent1"/>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3" name="Oval 12">
            <a:extLst>
              <a:ext uri="{FF2B5EF4-FFF2-40B4-BE49-F238E27FC236}">
                <a16:creationId xmlns:a16="http://schemas.microsoft.com/office/drawing/2014/main" id="{84D87B5A-99C0-9520-E4E2-AD57A1648C9F}"/>
              </a:ext>
            </a:extLst>
          </p:cNvPr>
          <p:cNvSpPr/>
          <p:nvPr/>
        </p:nvSpPr>
        <p:spPr>
          <a:xfrm>
            <a:off x="4194665" y="3151974"/>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C23278C-4D57-5EEA-855F-5ED13F968134}"/>
              </a:ext>
            </a:extLst>
          </p:cNvPr>
          <p:cNvSpPr/>
          <p:nvPr/>
        </p:nvSpPr>
        <p:spPr>
          <a:xfrm>
            <a:off x="1322260" y="4161473"/>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A458740-71A1-D5A3-56A2-5475C8181D6A}"/>
              </a:ext>
            </a:extLst>
          </p:cNvPr>
          <p:cNvSpPr txBox="1"/>
          <p:nvPr/>
        </p:nvSpPr>
        <p:spPr>
          <a:xfrm>
            <a:off x="5003160" y="3052117"/>
            <a:ext cx="1041089" cy="923330"/>
          </a:xfrm>
          <a:prstGeom prst="rect">
            <a:avLst/>
          </a:prstGeom>
          <a:noFill/>
        </p:spPr>
        <p:txBody>
          <a:bodyPr wrap="square" rtlCol="0">
            <a:spAutoFit/>
          </a:bodyPr>
          <a:lstStyle/>
          <a:p>
            <a:pPr algn="ctr"/>
            <a:r>
              <a:rPr lang="en-GB" sz="5400" b="1" dirty="0">
                <a:latin typeface="Cambria Math" panose="02040503050406030204" pitchFamily="18" charset="0"/>
                <a:ea typeface="Cambria Math" panose="02040503050406030204" pitchFamily="18" charset="0"/>
              </a:rPr>
              <a:t>− </a:t>
            </a:r>
          </a:p>
        </p:txBody>
      </p:sp>
      <p:sp>
        <p:nvSpPr>
          <p:cNvPr id="23" name="Oval 22">
            <a:extLst>
              <a:ext uri="{FF2B5EF4-FFF2-40B4-BE49-F238E27FC236}">
                <a16:creationId xmlns:a16="http://schemas.microsoft.com/office/drawing/2014/main" id="{A23C17D1-EAC6-58D6-B49E-A9497425F95B}"/>
              </a:ext>
            </a:extLst>
          </p:cNvPr>
          <p:cNvSpPr/>
          <p:nvPr/>
        </p:nvSpPr>
        <p:spPr>
          <a:xfrm flipH="1">
            <a:off x="967407" y="2835964"/>
            <a:ext cx="1456967" cy="24050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65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0" nodeType="clickEffect">
                                  <p:stCondLst>
                                    <p:cond delay="0"/>
                                  </p:stCondLst>
                                  <p:childTnLst>
                                    <p:animEffect transition="out" filter="dissolv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P spid="14" grpId="0" animBg="1"/>
      <p:bldP spid="14" grpId="1" animBg="1"/>
      <p:bldP spid="23" grpId="0" animBg="1"/>
      <p:bldP spid="2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2" name="TextBox 1">
            <a:extLst>
              <a:ext uri="{FF2B5EF4-FFF2-40B4-BE49-F238E27FC236}">
                <a16:creationId xmlns:a16="http://schemas.microsoft.com/office/drawing/2014/main" id="{C41ECA98-A647-8B4A-2FB6-EBA663C8F655}"/>
              </a:ext>
            </a:extLst>
          </p:cNvPr>
          <p:cNvSpPr txBox="1"/>
          <p:nvPr/>
        </p:nvSpPr>
        <p:spPr>
          <a:xfrm>
            <a:off x="3808475" y="1793476"/>
            <a:ext cx="1064216"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3 </a:t>
            </a:r>
          </a:p>
        </p:txBody>
      </p:sp>
      <p:grpSp>
        <p:nvGrpSpPr>
          <p:cNvPr id="38" name="Group 37">
            <a:extLst>
              <a:ext uri="{FF2B5EF4-FFF2-40B4-BE49-F238E27FC236}">
                <a16:creationId xmlns:a16="http://schemas.microsoft.com/office/drawing/2014/main" id="{3B13AD6C-EFC8-63F1-8345-39BC9717C0A7}"/>
              </a:ext>
            </a:extLst>
          </p:cNvPr>
          <p:cNvGrpSpPr/>
          <p:nvPr/>
        </p:nvGrpSpPr>
        <p:grpSpPr>
          <a:xfrm>
            <a:off x="2130765" y="1909373"/>
            <a:ext cx="3337794" cy="3055406"/>
            <a:chOff x="2130765" y="1909373"/>
            <a:chExt cx="3337794" cy="3055406"/>
          </a:xfrm>
        </p:grpSpPr>
        <p:sp>
          <p:nvSpPr>
            <p:cNvPr id="3" name="Oval 2">
              <a:extLst>
                <a:ext uri="{FF2B5EF4-FFF2-40B4-BE49-F238E27FC236}">
                  <a16:creationId xmlns:a16="http://schemas.microsoft.com/office/drawing/2014/main" id="{4E79A53F-61B2-619D-F316-A16CA6CCD91B}"/>
                </a:ext>
              </a:extLst>
            </p:cNvPr>
            <p:cNvSpPr/>
            <p:nvPr/>
          </p:nvSpPr>
          <p:spPr>
            <a:xfrm>
              <a:off x="2522823" y="379813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26E1AC5-4320-5517-A8FC-47F3055F3E2C}"/>
                </a:ext>
              </a:extLst>
            </p:cNvPr>
            <p:cNvSpPr/>
            <p:nvPr/>
          </p:nvSpPr>
          <p:spPr>
            <a:xfrm>
              <a:off x="3456803" y="3806140"/>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796365F-CFF5-1F55-5FFD-7D07D75DF385}"/>
                </a:ext>
              </a:extLst>
            </p:cNvPr>
            <p:cNvSpPr/>
            <p:nvPr/>
          </p:nvSpPr>
          <p:spPr>
            <a:xfrm>
              <a:off x="4390784" y="379813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29EB4B3-F523-ADED-CB0E-91FE7DF4282F}"/>
                </a:ext>
              </a:extLst>
            </p:cNvPr>
            <p:cNvSpPr/>
            <p:nvPr/>
          </p:nvSpPr>
          <p:spPr>
            <a:xfrm flipH="1">
              <a:off x="2130765" y="3388227"/>
              <a:ext cx="3337794" cy="157655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71F34A2E-6166-311E-5A8B-1CF0670C8E8C}"/>
                </a:ext>
              </a:extLst>
            </p:cNvPr>
            <p:cNvCxnSpPr>
              <a:cxnSpLocks/>
              <a:stCxn id="18" idx="4"/>
            </p:cNvCxnSpPr>
            <p:nvPr/>
          </p:nvCxnSpPr>
          <p:spPr>
            <a:xfrm flipH="1">
              <a:off x="3997636" y="2635382"/>
              <a:ext cx="401307" cy="78021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BF54A36-7610-08DE-BDA7-FCB78B4F197D}"/>
                </a:ext>
              </a:extLst>
            </p:cNvPr>
            <p:cNvSpPr/>
            <p:nvPr/>
          </p:nvSpPr>
          <p:spPr>
            <a:xfrm>
              <a:off x="3765496" y="1909373"/>
              <a:ext cx="1266894" cy="72600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Isosceles Triangle 24">
            <a:extLst>
              <a:ext uri="{FF2B5EF4-FFF2-40B4-BE49-F238E27FC236}">
                <a16:creationId xmlns:a16="http://schemas.microsoft.com/office/drawing/2014/main" id="{49DEF05C-D6B1-3B59-8485-1988427F6B8C}"/>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2F138A8-7B4D-C60C-993C-3E60F96CE00A}"/>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9" name="Title 1">
            <a:extLst>
              <a:ext uri="{FF2B5EF4-FFF2-40B4-BE49-F238E27FC236}">
                <a16:creationId xmlns:a16="http://schemas.microsoft.com/office/drawing/2014/main" id="{D60B5811-7BEC-2878-C962-6E3D41D95BA4}"/>
              </a:ext>
            </a:extLst>
          </p:cNvPr>
          <p:cNvSpPr txBox="1">
            <a:spLocks noGrp="1"/>
          </p:cNvSpPr>
          <p:nvPr>
            <p:ph type="title"/>
          </p:nvPr>
        </p:nvSpPr>
        <p:spPr>
          <a:xfrm>
            <a:off x="1653472" y="193537"/>
            <a:ext cx="938412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2: Patterns and </a:t>
            </a:r>
            <a:r>
              <a:rPr lang="en-US" sz="3600" dirty="0">
                <a:solidFill>
                  <a:schemeClr val="accent1"/>
                </a:solidFill>
                <a:latin typeface="Arial" panose="020B0604020202020204" pitchFamily="34" charset="0"/>
                <a:cs typeface="Arial" panose="020B0604020202020204" pitchFamily="34" charset="0"/>
              </a:rPr>
              <a:t>d</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ouble</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t>
            </a:r>
            <a:r>
              <a:rPr lang="en-US" sz="3600" noProof="0" dirty="0">
                <a:solidFill>
                  <a:schemeClr val="accent1"/>
                </a:solidFill>
                <a:latin typeface="Arial" panose="020B0604020202020204" pitchFamily="34" charset="0"/>
                <a:cs typeface="Arial" panose="020B0604020202020204" pitchFamily="34" charset="0"/>
              </a:rPr>
              <a:t>s</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ided</a:t>
            </a:r>
            <a:r>
              <a:rPr lang="en-US" sz="3600" dirty="0">
                <a:solidFill>
                  <a:schemeClr val="accent1"/>
                </a:solidFill>
                <a:latin typeface="Arial" panose="020B0604020202020204" pitchFamily="34" charset="0"/>
                <a:cs typeface="Arial" panose="020B0604020202020204" pitchFamily="34" charset="0"/>
              </a:rPr>
              <a:t> 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06987D3C-7C4E-9F3C-C054-072E6242009A}"/>
              </a:ext>
            </a:extLst>
          </p:cNvPr>
          <p:cNvSpPr txBox="1"/>
          <p:nvPr/>
        </p:nvSpPr>
        <p:spPr>
          <a:xfrm>
            <a:off x="4703746" y="1793476"/>
            <a:ext cx="2796984"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  (−2) </a:t>
            </a:r>
          </a:p>
        </p:txBody>
      </p:sp>
      <p:grpSp>
        <p:nvGrpSpPr>
          <p:cNvPr id="9" name="Group 8">
            <a:extLst>
              <a:ext uri="{FF2B5EF4-FFF2-40B4-BE49-F238E27FC236}">
                <a16:creationId xmlns:a16="http://schemas.microsoft.com/office/drawing/2014/main" id="{8750AB7E-5BD6-59D1-B495-AAD73BAB6E21}"/>
              </a:ext>
            </a:extLst>
          </p:cNvPr>
          <p:cNvGrpSpPr/>
          <p:nvPr/>
        </p:nvGrpSpPr>
        <p:grpSpPr>
          <a:xfrm>
            <a:off x="5597226" y="1750558"/>
            <a:ext cx="3719052" cy="3020226"/>
            <a:chOff x="5597226" y="1750558"/>
            <a:chExt cx="3719052" cy="3020226"/>
          </a:xfrm>
        </p:grpSpPr>
        <p:grpSp>
          <p:nvGrpSpPr>
            <p:cNvPr id="40" name="Group 39">
              <a:extLst>
                <a:ext uri="{FF2B5EF4-FFF2-40B4-BE49-F238E27FC236}">
                  <a16:creationId xmlns:a16="http://schemas.microsoft.com/office/drawing/2014/main" id="{62413BAE-8AC1-1CF0-F175-ED16938B4A62}"/>
                </a:ext>
              </a:extLst>
            </p:cNvPr>
            <p:cNvGrpSpPr/>
            <p:nvPr/>
          </p:nvGrpSpPr>
          <p:grpSpPr>
            <a:xfrm>
              <a:off x="5597226" y="1750558"/>
              <a:ext cx="3719052" cy="3020226"/>
              <a:chOff x="5597226" y="1750558"/>
              <a:chExt cx="3719052" cy="3020226"/>
            </a:xfrm>
          </p:grpSpPr>
          <p:grpSp>
            <p:nvGrpSpPr>
              <p:cNvPr id="39" name="Group 38">
                <a:extLst>
                  <a:ext uri="{FF2B5EF4-FFF2-40B4-BE49-F238E27FC236}">
                    <a16:creationId xmlns:a16="http://schemas.microsoft.com/office/drawing/2014/main" id="{2DE5F063-889C-B834-632B-37D8BD4ADAE0}"/>
                  </a:ext>
                </a:extLst>
              </p:cNvPr>
              <p:cNvGrpSpPr/>
              <p:nvPr/>
            </p:nvGrpSpPr>
            <p:grpSpPr>
              <a:xfrm>
                <a:off x="5733242" y="1750558"/>
                <a:ext cx="3583036" cy="3020226"/>
                <a:chOff x="5733242" y="1750558"/>
                <a:chExt cx="3583036" cy="3020226"/>
              </a:xfrm>
            </p:grpSpPr>
            <p:sp>
              <p:nvSpPr>
                <p:cNvPr id="8" name="Oval 7">
                  <a:extLst>
                    <a:ext uri="{FF2B5EF4-FFF2-40B4-BE49-F238E27FC236}">
                      <a16:creationId xmlns:a16="http://schemas.microsoft.com/office/drawing/2014/main" id="{E5EFC16D-3896-E8D7-8F20-551B98048908}"/>
                    </a:ext>
                  </a:extLst>
                </p:cNvPr>
                <p:cNvSpPr/>
                <p:nvPr/>
              </p:nvSpPr>
              <p:spPr>
                <a:xfrm>
                  <a:off x="6954569" y="3677742"/>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8D34B7C-3FAD-2FEE-BB6F-1EE8F6BCDD4D}"/>
                    </a:ext>
                  </a:extLst>
                </p:cNvPr>
                <p:cNvSpPr/>
                <p:nvPr/>
              </p:nvSpPr>
              <p:spPr>
                <a:xfrm>
                  <a:off x="5733242" y="1750558"/>
                  <a:ext cx="1815099" cy="11119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8EDC291B-DBEC-2FEE-EFD3-68168647CE6A}"/>
                    </a:ext>
                  </a:extLst>
                </p:cNvPr>
                <p:cNvCxnSpPr>
                  <a:cxnSpLocks/>
                </p:cNvCxnSpPr>
                <p:nvPr/>
              </p:nvCxnSpPr>
              <p:spPr>
                <a:xfrm>
                  <a:off x="6954569" y="2809728"/>
                  <a:ext cx="315170" cy="6192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A6DE91F-9BC0-F08D-71AC-27FEB5DFDDCD}"/>
                    </a:ext>
                  </a:extLst>
                </p:cNvPr>
                <p:cNvSpPr/>
                <p:nvPr/>
              </p:nvSpPr>
              <p:spPr>
                <a:xfrm flipH="1">
                  <a:off x="6462504" y="3388228"/>
                  <a:ext cx="2853774" cy="138255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AA274CB7-76B0-7EB9-11B8-0F7FD1C6665F}"/>
                  </a:ext>
                </a:extLst>
              </p:cNvPr>
              <p:cNvSpPr txBox="1"/>
              <p:nvPr/>
            </p:nvSpPr>
            <p:spPr>
              <a:xfrm>
                <a:off x="5597226" y="3624482"/>
                <a:ext cx="732979"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a:t>
                </a:r>
              </a:p>
            </p:txBody>
          </p:sp>
        </p:grpSp>
        <p:sp>
          <p:nvSpPr>
            <p:cNvPr id="7" name="Oval 6">
              <a:extLst>
                <a:ext uri="{FF2B5EF4-FFF2-40B4-BE49-F238E27FC236}">
                  <a16:creationId xmlns:a16="http://schemas.microsoft.com/office/drawing/2014/main" id="{B2C4F06B-6DBF-474C-A864-463C4AEA563D}"/>
                </a:ext>
              </a:extLst>
            </p:cNvPr>
            <p:cNvSpPr/>
            <p:nvPr/>
          </p:nvSpPr>
          <p:spPr>
            <a:xfrm>
              <a:off x="7949026" y="3669369"/>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0244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2" name="TextBox 1">
            <a:extLst>
              <a:ext uri="{FF2B5EF4-FFF2-40B4-BE49-F238E27FC236}">
                <a16:creationId xmlns:a16="http://schemas.microsoft.com/office/drawing/2014/main" id="{448284E8-4A62-A62D-D4F4-DB1158359EFD}"/>
              </a:ext>
            </a:extLst>
          </p:cNvPr>
          <p:cNvSpPr txBox="1"/>
          <p:nvPr/>
        </p:nvSpPr>
        <p:spPr>
          <a:xfrm>
            <a:off x="5222175" y="1705432"/>
            <a:ext cx="3807583" cy="923330"/>
          </a:xfrm>
          <a:prstGeom prst="rect">
            <a:avLst/>
          </a:prstGeom>
          <a:noFill/>
        </p:spPr>
        <p:txBody>
          <a:bodyPr wrap="square" rtlCol="0">
            <a:spAutoFit/>
          </a:bodyPr>
          <a:lstStyle/>
          <a:p>
            <a:pPr algn="ctr"/>
            <a:r>
              <a:rPr lang="en-GB" sz="5400" b="1" dirty="0">
                <a:latin typeface="Cambria Math" panose="02040503050406030204" pitchFamily="18" charset="0"/>
                <a:ea typeface="Cambria Math" panose="02040503050406030204" pitchFamily="18" charset="0"/>
              </a:rPr>
              <a:t>3 − (−2)  </a:t>
            </a:r>
          </a:p>
        </p:txBody>
      </p:sp>
      <p:sp>
        <p:nvSpPr>
          <p:cNvPr id="3" name="Oval 2">
            <a:extLst>
              <a:ext uri="{FF2B5EF4-FFF2-40B4-BE49-F238E27FC236}">
                <a16:creationId xmlns:a16="http://schemas.microsoft.com/office/drawing/2014/main" id="{6496246E-FAF0-F288-588B-F30B74FBA1A7}"/>
              </a:ext>
            </a:extLst>
          </p:cNvPr>
          <p:cNvSpPr/>
          <p:nvPr/>
        </p:nvSpPr>
        <p:spPr>
          <a:xfrm>
            <a:off x="2365058" y="3188418"/>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A5DE9D0-852D-E906-89AC-07D93792693E}"/>
              </a:ext>
            </a:extLst>
          </p:cNvPr>
          <p:cNvSpPr/>
          <p:nvPr/>
        </p:nvSpPr>
        <p:spPr>
          <a:xfrm>
            <a:off x="3526051" y="3188418"/>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9FDBCA8-8CDE-8138-DC07-E0D0DE2AD218}"/>
              </a:ext>
            </a:extLst>
          </p:cNvPr>
          <p:cNvSpPr/>
          <p:nvPr/>
        </p:nvSpPr>
        <p:spPr>
          <a:xfrm>
            <a:off x="4397072" y="3204983"/>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7D0769C-F7E9-E96B-7F23-9478571EC202}"/>
              </a:ext>
            </a:extLst>
          </p:cNvPr>
          <p:cNvSpPr/>
          <p:nvPr/>
        </p:nvSpPr>
        <p:spPr>
          <a:xfrm>
            <a:off x="7169428" y="3188418"/>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B1DFC2B-8F74-DD6B-D471-83E52FB7E426}"/>
              </a:ext>
            </a:extLst>
          </p:cNvPr>
          <p:cNvSpPr txBox="1"/>
          <p:nvPr/>
        </p:nvSpPr>
        <p:spPr>
          <a:xfrm>
            <a:off x="5646465" y="4999391"/>
            <a:ext cx="1237839" cy="923330"/>
          </a:xfrm>
          <a:prstGeom prst="rect">
            <a:avLst/>
          </a:prstGeom>
          <a:noFill/>
        </p:spPr>
        <p:txBody>
          <a:bodyPr wrap="none" rtlCol="0">
            <a:spAutoFit/>
          </a:bodyPr>
          <a:lstStyle/>
          <a:p>
            <a:pPr algn="ctr"/>
            <a:r>
              <a:rPr lang="en-GB" sz="5400" b="1" dirty="0">
                <a:latin typeface="Cambria Math" panose="02040503050406030204" pitchFamily="18" charset="0"/>
                <a:ea typeface="Cambria Math" panose="02040503050406030204" pitchFamily="18" charset="0"/>
              </a:rPr>
              <a:t>= 5</a:t>
            </a:r>
          </a:p>
        </p:txBody>
      </p:sp>
      <p:sp>
        <p:nvSpPr>
          <p:cNvPr id="19" name="Isosceles Triangle 18">
            <a:extLst>
              <a:ext uri="{FF2B5EF4-FFF2-40B4-BE49-F238E27FC236}">
                <a16:creationId xmlns:a16="http://schemas.microsoft.com/office/drawing/2014/main" id="{F7639B54-5DA8-ED0D-A853-541FDA1FB5A9}"/>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161FDA9-480C-25FD-DF89-A2393583A31F}"/>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4" name="Title 1">
            <a:extLst>
              <a:ext uri="{FF2B5EF4-FFF2-40B4-BE49-F238E27FC236}">
                <a16:creationId xmlns:a16="http://schemas.microsoft.com/office/drawing/2014/main" id="{A237FB3E-5BCA-1509-2188-7ED8F782119B}"/>
              </a:ext>
            </a:extLst>
          </p:cNvPr>
          <p:cNvSpPr txBox="1">
            <a:spLocks noGrp="1"/>
          </p:cNvSpPr>
          <p:nvPr>
            <p:ph type="title"/>
          </p:nvPr>
        </p:nvSpPr>
        <p:spPr>
          <a:xfrm>
            <a:off x="2040835" y="112165"/>
            <a:ext cx="928818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2: Patterns and double-sided </a:t>
            </a:r>
            <a:r>
              <a:rPr lang="en-US" sz="3600" dirty="0">
                <a:solidFill>
                  <a:schemeClr val="accent1"/>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3" name="Oval 12">
            <a:extLst>
              <a:ext uri="{FF2B5EF4-FFF2-40B4-BE49-F238E27FC236}">
                <a16:creationId xmlns:a16="http://schemas.microsoft.com/office/drawing/2014/main" id="{84D87B5A-99C0-9520-E4E2-AD57A1648C9F}"/>
              </a:ext>
            </a:extLst>
          </p:cNvPr>
          <p:cNvSpPr/>
          <p:nvPr/>
        </p:nvSpPr>
        <p:spPr>
          <a:xfrm>
            <a:off x="5268093" y="320498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1C23278C-4D57-5EEA-855F-5ED13F968134}"/>
              </a:ext>
            </a:extLst>
          </p:cNvPr>
          <p:cNvSpPr/>
          <p:nvPr/>
        </p:nvSpPr>
        <p:spPr>
          <a:xfrm>
            <a:off x="2395688" y="4214481"/>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A458740-71A1-D5A3-56A2-5475C8181D6A}"/>
              </a:ext>
            </a:extLst>
          </p:cNvPr>
          <p:cNvSpPr txBox="1"/>
          <p:nvPr/>
        </p:nvSpPr>
        <p:spPr>
          <a:xfrm>
            <a:off x="6076588" y="3105125"/>
            <a:ext cx="1041089" cy="923330"/>
          </a:xfrm>
          <a:prstGeom prst="rect">
            <a:avLst/>
          </a:prstGeom>
          <a:noFill/>
        </p:spPr>
        <p:txBody>
          <a:bodyPr wrap="square" rtlCol="0">
            <a:spAutoFit/>
          </a:bodyPr>
          <a:lstStyle/>
          <a:p>
            <a:pPr algn="ctr"/>
            <a:r>
              <a:rPr lang="en-GB" sz="5400" b="1" dirty="0">
                <a:latin typeface="Cambria Math" panose="02040503050406030204" pitchFamily="18" charset="0"/>
                <a:ea typeface="Cambria Math" panose="02040503050406030204" pitchFamily="18" charset="0"/>
              </a:rPr>
              <a:t>− </a:t>
            </a:r>
          </a:p>
        </p:txBody>
      </p:sp>
      <p:sp>
        <p:nvSpPr>
          <p:cNvPr id="23" name="Oval 22">
            <a:extLst>
              <a:ext uri="{FF2B5EF4-FFF2-40B4-BE49-F238E27FC236}">
                <a16:creationId xmlns:a16="http://schemas.microsoft.com/office/drawing/2014/main" id="{A23C17D1-EAC6-58D6-B49E-A9497425F95B}"/>
              </a:ext>
            </a:extLst>
          </p:cNvPr>
          <p:cNvSpPr/>
          <p:nvPr/>
        </p:nvSpPr>
        <p:spPr>
          <a:xfrm flipH="1">
            <a:off x="2040835" y="2888972"/>
            <a:ext cx="1456967" cy="24050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7E2F3BB-B86D-DF40-F2EA-29333A663F56}"/>
              </a:ext>
            </a:extLst>
          </p:cNvPr>
          <p:cNvSpPr/>
          <p:nvPr/>
        </p:nvSpPr>
        <p:spPr>
          <a:xfrm>
            <a:off x="8066800" y="3204982"/>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0648459-2EAC-AED1-7E2A-2443FB7AE0C1}"/>
              </a:ext>
            </a:extLst>
          </p:cNvPr>
          <p:cNvSpPr/>
          <p:nvPr/>
        </p:nvSpPr>
        <p:spPr>
          <a:xfrm>
            <a:off x="850953" y="3188418"/>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B7A4585-8E28-2831-EBCE-04DA5FBC3012}"/>
              </a:ext>
            </a:extLst>
          </p:cNvPr>
          <p:cNvSpPr/>
          <p:nvPr/>
        </p:nvSpPr>
        <p:spPr>
          <a:xfrm>
            <a:off x="881583" y="4214481"/>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F1854D1-19C0-3412-6A4E-9416DE5CEAAE}"/>
              </a:ext>
            </a:extLst>
          </p:cNvPr>
          <p:cNvSpPr/>
          <p:nvPr/>
        </p:nvSpPr>
        <p:spPr>
          <a:xfrm flipH="1">
            <a:off x="526730" y="2888972"/>
            <a:ext cx="1456967" cy="24050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652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9" presetClass="exit" presetSubtype="0" fill="hold" grpId="0" nodeType="withEffect">
                                  <p:stCondLst>
                                    <p:cond delay="0"/>
                                  </p:stCondLst>
                                  <p:childTnLst>
                                    <p:animEffect transition="out" filter="dissolv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P spid="14" grpId="0" animBg="1"/>
      <p:bldP spid="14" grpId="1" animBg="1"/>
      <p:bldP spid="23" grpId="0" animBg="1"/>
      <p:bldP spid="23" grpId="1" animBg="1"/>
      <p:bldP spid="7" grpId="0" animBg="1"/>
      <p:bldP spid="8" grpId="0" animBg="1"/>
      <p:bldP spid="11" grpId="0" animBg="1"/>
      <p:bldP spid="11" grpId="1" animBg="1"/>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345634" y="112165"/>
            <a:ext cx="7991855"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2: Patterns and </a:t>
            </a:r>
            <a:b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double-sided counters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793668" y="12165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8FA1D29B-899D-817F-834F-ED5633B292CE}"/>
              </a:ext>
            </a:extLst>
          </p:cNvPr>
          <p:cNvSpPr txBox="1"/>
          <p:nvPr/>
        </p:nvSpPr>
        <p:spPr>
          <a:xfrm>
            <a:off x="537803" y="1305862"/>
            <a:ext cx="6345085"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Your next task is to identify patterns and to view how numbers move either side of the ‘0’ mark.</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This activity allows you to use double-sided counters and ‘zero pairs’.</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Once complete, discuss the patterns you can identify in these activities.</a:t>
            </a:r>
          </a:p>
        </p:txBody>
      </p:sp>
      <p:pic>
        <p:nvPicPr>
          <p:cNvPr id="2" name="Picture 1">
            <a:extLst>
              <a:ext uri="{FF2B5EF4-FFF2-40B4-BE49-F238E27FC236}">
                <a16:creationId xmlns:a16="http://schemas.microsoft.com/office/drawing/2014/main" id="{0FE3E455-06E8-7829-E0A7-3281A850EDDE}"/>
              </a:ext>
            </a:extLst>
          </p:cNvPr>
          <p:cNvPicPr>
            <a:picLocks noChangeAspect="1"/>
          </p:cNvPicPr>
          <p:nvPr/>
        </p:nvPicPr>
        <p:blipFill>
          <a:blip r:embed="rId5"/>
          <a:stretch>
            <a:fillRect/>
          </a:stretch>
        </p:blipFill>
        <p:spPr>
          <a:xfrm>
            <a:off x="7125379" y="1332796"/>
            <a:ext cx="3714084" cy="2092362"/>
          </a:xfrm>
          <a:prstGeom prst="rect">
            <a:avLst/>
          </a:prstGeom>
        </p:spPr>
      </p:pic>
      <p:pic>
        <p:nvPicPr>
          <p:cNvPr id="3" name="Picture 2">
            <a:extLst>
              <a:ext uri="{FF2B5EF4-FFF2-40B4-BE49-F238E27FC236}">
                <a16:creationId xmlns:a16="http://schemas.microsoft.com/office/drawing/2014/main" id="{AF6A3A3F-D63D-9159-F8D2-226F5DAF91A6}"/>
              </a:ext>
            </a:extLst>
          </p:cNvPr>
          <p:cNvPicPr>
            <a:picLocks noChangeAspect="1"/>
          </p:cNvPicPr>
          <p:nvPr/>
        </p:nvPicPr>
        <p:blipFill>
          <a:blip r:embed="rId6"/>
          <a:stretch>
            <a:fillRect/>
          </a:stretch>
        </p:blipFill>
        <p:spPr>
          <a:xfrm>
            <a:off x="7067930" y="3628742"/>
            <a:ext cx="3834721" cy="2413584"/>
          </a:xfrm>
          <a:prstGeom prst="rect">
            <a:avLst/>
          </a:prstGeom>
        </p:spPr>
      </p:pic>
    </p:spTree>
    <p:extLst>
      <p:ext uri="{BB962C8B-B14F-4D97-AF65-F5344CB8AC3E}">
        <p14:creationId xmlns:p14="http://schemas.microsoft.com/office/powerpoint/2010/main" val="1942063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ientific calculator. The buttons for the left bracket, the right bracket and the bracketed minus sign are circled.">
            <a:extLst>
              <a:ext uri="{FF2B5EF4-FFF2-40B4-BE49-F238E27FC236}">
                <a16:creationId xmlns:a16="http://schemas.microsoft.com/office/drawing/2014/main" id="{EA8D5195-17B2-A0E3-D66C-57A77115F51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008821" y="367592"/>
            <a:ext cx="3946758" cy="6220512"/>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46120" y="102001"/>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Calculator Skills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3668"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368067" y="1470805"/>
            <a:ext cx="6260128" cy="3916390"/>
            <a:chOff x="1259456" y="1949570"/>
            <a:chExt cx="8212348"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6" y="1949570"/>
              <a:ext cx="2563180" cy="45175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3C9C7E36-4F05-2B66-1278-12628AA35243}"/>
              </a:ext>
            </a:extLst>
          </p:cNvPr>
          <p:cNvSpPr txBox="1"/>
          <p:nvPr/>
        </p:nvSpPr>
        <p:spPr>
          <a:xfrm>
            <a:off x="1808015" y="2450065"/>
            <a:ext cx="5270005" cy="267765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It’s important to understand the functions of a calculator and how to use it efficiently.</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This will help you when it comes to your calculator paper.</a:t>
            </a:r>
            <a:endParaRPr lang="en-US" sz="28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4F3D0DF-AFAD-539B-BFBB-812B75332D9E}"/>
              </a:ext>
            </a:extLst>
          </p:cNvPr>
          <p:cNvGrpSpPr/>
          <p:nvPr/>
        </p:nvGrpSpPr>
        <p:grpSpPr>
          <a:xfrm>
            <a:off x="1318878" y="3757172"/>
            <a:ext cx="9015801" cy="2571950"/>
            <a:chOff x="-1525381" y="3571622"/>
            <a:chExt cx="10990348" cy="3166579"/>
          </a:xfrm>
        </p:grpSpPr>
        <p:sp>
          <p:nvSpPr>
            <p:cNvPr id="7" name="Oval 6">
              <a:extLst>
                <a:ext uri="{FF2B5EF4-FFF2-40B4-BE49-F238E27FC236}">
                  <a16:creationId xmlns:a16="http://schemas.microsoft.com/office/drawing/2014/main" id="{911D6A09-A846-981F-6291-33CAF13F18D8}"/>
                </a:ext>
              </a:extLst>
            </p:cNvPr>
            <p:cNvSpPr/>
            <p:nvPr/>
          </p:nvSpPr>
          <p:spPr>
            <a:xfrm>
              <a:off x="7751929" y="3571622"/>
              <a:ext cx="502314" cy="3719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Connector 7">
              <a:extLst>
                <a:ext uri="{FF2B5EF4-FFF2-40B4-BE49-F238E27FC236}">
                  <a16:creationId xmlns:a16="http://schemas.microsoft.com/office/drawing/2014/main" id="{93C4524B-A4E5-783A-E733-08E6294F9848}"/>
                </a:ext>
              </a:extLst>
            </p:cNvPr>
            <p:cNvCxnSpPr>
              <a:cxnSpLocks/>
            </p:cNvCxnSpPr>
            <p:nvPr/>
          </p:nvCxnSpPr>
          <p:spPr>
            <a:xfrm flipH="1">
              <a:off x="6381493" y="3880515"/>
              <a:ext cx="1454593" cy="18812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6049BAF7-6ADA-1EBE-D6B1-9AAA583715B9}"/>
                </a:ext>
              </a:extLst>
            </p:cNvPr>
            <p:cNvSpPr/>
            <p:nvPr/>
          </p:nvSpPr>
          <p:spPr>
            <a:xfrm>
              <a:off x="8598428" y="3928373"/>
              <a:ext cx="866539" cy="3552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A015FBD7-AD8D-48BF-2A5D-8FCAE2754BFA}"/>
                </a:ext>
              </a:extLst>
            </p:cNvPr>
            <p:cNvCxnSpPr>
              <a:cxnSpLocks/>
            </p:cNvCxnSpPr>
            <p:nvPr/>
          </p:nvCxnSpPr>
          <p:spPr>
            <a:xfrm flipH="1">
              <a:off x="6409441" y="4274954"/>
              <a:ext cx="2434512" cy="14868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83E605A-DE4A-B007-9738-B0F0B9E2565D}"/>
                </a:ext>
              </a:extLst>
            </p:cNvPr>
            <p:cNvSpPr txBox="1"/>
            <p:nvPr/>
          </p:nvSpPr>
          <p:spPr>
            <a:xfrm>
              <a:off x="-1525381" y="5563507"/>
              <a:ext cx="7934822" cy="1174694"/>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These are the main buttons used when inputting negative numbers.</a:t>
              </a:r>
            </a:p>
          </p:txBody>
        </p:sp>
      </p:grpSp>
      <p:grpSp>
        <p:nvGrpSpPr>
          <p:cNvPr id="15" name="Group 14">
            <a:extLst>
              <a:ext uri="{FF2B5EF4-FFF2-40B4-BE49-F238E27FC236}">
                <a16:creationId xmlns:a16="http://schemas.microsoft.com/office/drawing/2014/main" id="{7B73B323-E183-83B4-3B15-57A1A590AC54}"/>
              </a:ext>
            </a:extLst>
          </p:cNvPr>
          <p:cNvGrpSpPr/>
          <p:nvPr/>
        </p:nvGrpSpPr>
        <p:grpSpPr>
          <a:xfrm>
            <a:off x="-4746" y="-6023"/>
            <a:ext cx="2091590" cy="1923564"/>
            <a:chOff x="-27606" y="-17453"/>
            <a:chExt cx="2091590" cy="1923564"/>
          </a:xfrm>
        </p:grpSpPr>
        <p:sp>
          <p:nvSpPr>
            <p:cNvPr id="16" name="Isosceles Triangle 15">
              <a:extLst>
                <a:ext uri="{FF2B5EF4-FFF2-40B4-BE49-F238E27FC236}">
                  <a16:creationId xmlns:a16="http://schemas.microsoft.com/office/drawing/2014/main" id="{1983306C-3F2C-12ED-59A3-1B61F2F37582}"/>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6458F2D-9EA1-331A-204C-EBEE85F89CE0}"/>
                </a:ext>
              </a:extLst>
            </p:cNvPr>
            <p:cNvSpPr txBox="1"/>
            <p:nvPr/>
          </p:nvSpPr>
          <p:spPr>
            <a:xfrm>
              <a:off x="-27606" y="0"/>
              <a:ext cx="156677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251349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2439353" y="70142"/>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Horizontal and vertical </a:t>
            </a:r>
            <a:r>
              <a:rPr lang="en-US" sz="3600" b="1" dirty="0">
                <a:solidFill>
                  <a:schemeClr val="accent1"/>
                </a:solidFill>
                <a:latin typeface="Arial" panose="020B0604020202020204" pitchFamily="34" charset="0"/>
                <a:cs typeface="Arial" panose="020B0604020202020204" pitchFamily="34" charset="0"/>
              </a:rPr>
              <a:t>n</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umber </a:t>
            </a:r>
            <a:r>
              <a:rPr lang="en-US" sz="3600" b="1" dirty="0">
                <a:solidFill>
                  <a:schemeClr val="accent1"/>
                </a:solidFill>
                <a:latin typeface="Arial" panose="020B0604020202020204" pitchFamily="34" charset="0"/>
                <a:cs typeface="Arial" panose="020B0604020202020204" pitchFamily="34" charset="0"/>
              </a:rPr>
              <a:t>l</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ines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6512F0C6-646A-B847-B751-F8629AA1EEBB}"/>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a:t>
            </a:fld>
            <a:endParaRPr lang="en-US" b="1" dirty="0">
              <a:solidFill>
                <a:srgbClr val="000000"/>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01AEB67C-6599-30E1-7C97-575F4DF44F32}"/>
              </a:ext>
            </a:extLst>
          </p:cNvPr>
          <p:cNvGrpSpPr/>
          <p:nvPr/>
        </p:nvGrpSpPr>
        <p:grpSpPr>
          <a:xfrm>
            <a:off x="1605413" y="4771139"/>
            <a:ext cx="6643254" cy="294105"/>
            <a:chOff x="1416755" y="5533572"/>
            <a:chExt cx="7340906" cy="294105"/>
          </a:xfrm>
        </p:grpSpPr>
        <p:cxnSp>
          <p:nvCxnSpPr>
            <p:cNvPr id="9" name="Straight Connector 8">
              <a:extLst>
                <a:ext uri="{FF2B5EF4-FFF2-40B4-BE49-F238E27FC236}">
                  <a16:creationId xmlns:a16="http://schemas.microsoft.com/office/drawing/2014/main" id="{8DB8D701-042F-64BF-0DE8-DD5D5860B029}"/>
                </a:ext>
              </a:extLst>
            </p:cNvPr>
            <p:cNvCxnSpPr/>
            <p:nvPr/>
          </p:nvCxnSpPr>
          <p:spPr>
            <a:xfrm>
              <a:off x="1416755" y="5680624"/>
              <a:ext cx="73261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2CD7B57-7E77-6DA8-1097-F02AF05FA542}"/>
                </a:ext>
              </a:extLst>
            </p:cNvPr>
            <p:cNvCxnSpPr>
              <a:cxnSpLocks/>
            </p:cNvCxnSpPr>
            <p:nvPr/>
          </p:nvCxnSpPr>
          <p:spPr>
            <a:xfrm flipV="1">
              <a:off x="1429455" y="5533572"/>
              <a:ext cx="0" cy="29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91D667-A849-9A43-F4F4-135061C90AEB}"/>
                </a:ext>
              </a:extLst>
            </p:cNvPr>
            <p:cNvCxnSpPr>
              <a:cxnSpLocks/>
            </p:cNvCxnSpPr>
            <p:nvPr/>
          </p:nvCxnSpPr>
          <p:spPr>
            <a:xfrm flipV="1">
              <a:off x="4627813" y="5533572"/>
              <a:ext cx="0" cy="29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4BBFA7-3417-6C64-2FEE-92444EE91E2D}"/>
                </a:ext>
              </a:extLst>
            </p:cNvPr>
            <p:cNvCxnSpPr>
              <a:cxnSpLocks/>
            </p:cNvCxnSpPr>
            <p:nvPr/>
          </p:nvCxnSpPr>
          <p:spPr>
            <a:xfrm flipV="1">
              <a:off x="8757661" y="5533572"/>
              <a:ext cx="0" cy="29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F83E460-B245-F475-8122-E7EA8126E28D}"/>
              </a:ext>
            </a:extLst>
          </p:cNvPr>
          <p:cNvSpPr txBox="1"/>
          <p:nvPr/>
        </p:nvSpPr>
        <p:spPr>
          <a:xfrm>
            <a:off x="1183980" y="4270891"/>
            <a:ext cx="976274" cy="523220"/>
          </a:xfrm>
          <a:prstGeom prst="rect">
            <a:avLst/>
          </a:prstGeom>
          <a:noFill/>
        </p:spPr>
        <p:txBody>
          <a:bodyPr wrap="square" rtlCol="0">
            <a:spAutoFit/>
          </a:bodyPr>
          <a:lstStyle/>
          <a:p>
            <a:r>
              <a:rPr lang="en-GB" sz="2800" dirty="0">
                <a:solidFill>
                  <a:srgbClr val="000000"/>
                </a:solidFill>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14</a:t>
            </a:r>
          </a:p>
        </p:txBody>
      </p:sp>
      <p:sp>
        <p:nvSpPr>
          <p:cNvPr id="6" name="TextBox 5">
            <a:extLst>
              <a:ext uri="{FF2B5EF4-FFF2-40B4-BE49-F238E27FC236}">
                <a16:creationId xmlns:a16="http://schemas.microsoft.com/office/drawing/2014/main" id="{BEF8B98A-0385-CC2D-F974-5A7C3F445EA7}"/>
              </a:ext>
            </a:extLst>
          </p:cNvPr>
          <p:cNvSpPr txBox="1"/>
          <p:nvPr/>
        </p:nvSpPr>
        <p:spPr>
          <a:xfrm>
            <a:off x="4317247" y="4270891"/>
            <a:ext cx="59464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0</a:t>
            </a:r>
          </a:p>
        </p:txBody>
      </p:sp>
      <p:sp>
        <p:nvSpPr>
          <p:cNvPr id="7" name="TextBox 6">
            <a:extLst>
              <a:ext uri="{FF2B5EF4-FFF2-40B4-BE49-F238E27FC236}">
                <a16:creationId xmlns:a16="http://schemas.microsoft.com/office/drawing/2014/main" id="{80D4CF69-D6DB-66FA-9319-FB111D1AAF43}"/>
              </a:ext>
            </a:extLst>
          </p:cNvPr>
          <p:cNvSpPr txBox="1"/>
          <p:nvPr/>
        </p:nvSpPr>
        <p:spPr>
          <a:xfrm>
            <a:off x="7928824" y="4250901"/>
            <a:ext cx="890142"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16</a:t>
            </a:r>
          </a:p>
        </p:txBody>
      </p:sp>
      <p:sp>
        <p:nvSpPr>
          <p:cNvPr id="8" name="TextBox 7">
            <a:extLst>
              <a:ext uri="{FF2B5EF4-FFF2-40B4-BE49-F238E27FC236}">
                <a16:creationId xmlns:a16="http://schemas.microsoft.com/office/drawing/2014/main" id="{092218A9-8490-01A0-257C-3B7A8A20EFD4}"/>
              </a:ext>
            </a:extLst>
          </p:cNvPr>
          <p:cNvSpPr txBox="1"/>
          <p:nvPr/>
        </p:nvSpPr>
        <p:spPr>
          <a:xfrm>
            <a:off x="3603126" y="3714202"/>
            <a:ext cx="1906349"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Horizontal:</a:t>
            </a:r>
          </a:p>
        </p:txBody>
      </p:sp>
      <p:grpSp>
        <p:nvGrpSpPr>
          <p:cNvPr id="16" name="Group 15">
            <a:extLst>
              <a:ext uri="{FF2B5EF4-FFF2-40B4-BE49-F238E27FC236}">
                <a16:creationId xmlns:a16="http://schemas.microsoft.com/office/drawing/2014/main" id="{43E82C7B-DDD7-1BA9-6BC8-8D55C5FB7651}"/>
              </a:ext>
            </a:extLst>
          </p:cNvPr>
          <p:cNvGrpSpPr/>
          <p:nvPr/>
        </p:nvGrpSpPr>
        <p:grpSpPr>
          <a:xfrm rot="5400000">
            <a:off x="7972505" y="3559725"/>
            <a:ext cx="4455767" cy="291193"/>
            <a:chOff x="1416755" y="5533572"/>
            <a:chExt cx="7340906" cy="294105"/>
          </a:xfrm>
        </p:grpSpPr>
        <p:cxnSp>
          <p:nvCxnSpPr>
            <p:cNvPr id="21" name="Straight Connector 20">
              <a:extLst>
                <a:ext uri="{FF2B5EF4-FFF2-40B4-BE49-F238E27FC236}">
                  <a16:creationId xmlns:a16="http://schemas.microsoft.com/office/drawing/2014/main" id="{50BA0303-ECC8-6044-A30F-FA787B849C89}"/>
                </a:ext>
              </a:extLst>
            </p:cNvPr>
            <p:cNvCxnSpPr/>
            <p:nvPr/>
          </p:nvCxnSpPr>
          <p:spPr>
            <a:xfrm>
              <a:off x="1416755" y="5680624"/>
              <a:ext cx="73261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50A3A2-3C24-B6FF-268F-EE044BF31FAC}"/>
                </a:ext>
              </a:extLst>
            </p:cNvPr>
            <p:cNvCxnSpPr>
              <a:cxnSpLocks/>
            </p:cNvCxnSpPr>
            <p:nvPr/>
          </p:nvCxnSpPr>
          <p:spPr>
            <a:xfrm flipV="1">
              <a:off x="1429455" y="5533572"/>
              <a:ext cx="0" cy="29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B3198E8-9212-E573-E924-4FF707A03810}"/>
                </a:ext>
              </a:extLst>
            </p:cNvPr>
            <p:cNvCxnSpPr>
              <a:cxnSpLocks/>
            </p:cNvCxnSpPr>
            <p:nvPr/>
          </p:nvCxnSpPr>
          <p:spPr>
            <a:xfrm flipV="1">
              <a:off x="4627813" y="5533572"/>
              <a:ext cx="0" cy="29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002E8A-9459-D5C9-E5DB-B3C209A0C382}"/>
                </a:ext>
              </a:extLst>
            </p:cNvPr>
            <p:cNvCxnSpPr>
              <a:cxnSpLocks/>
            </p:cNvCxnSpPr>
            <p:nvPr/>
          </p:nvCxnSpPr>
          <p:spPr>
            <a:xfrm flipV="1">
              <a:off x="8757661" y="5533572"/>
              <a:ext cx="0" cy="294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8B62AAAD-EFCD-2F87-BD0F-6FFE12567F4B}"/>
              </a:ext>
            </a:extLst>
          </p:cNvPr>
          <p:cNvSpPr txBox="1"/>
          <p:nvPr/>
        </p:nvSpPr>
        <p:spPr>
          <a:xfrm>
            <a:off x="10331983" y="1234241"/>
            <a:ext cx="868462"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16</a:t>
            </a:r>
          </a:p>
        </p:txBody>
      </p:sp>
      <p:sp>
        <p:nvSpPr>
          <p:cNvPr id="18" name="TextBox 17">
            <a:extLst>
              <a:ext uri="{FF2B5EF4-FFF2-40B4-BE49-F238E27FC236}">
                <a16:creationId xmlns:a16="http://schemas.microsoft.com/office/drawing/2014/main" id="{A923F6E2-43E2-17B0-060B-AD404B1B24F0}"/>
              </a:ext>
            </a:extLst>
          </p:cNvPr>
          <p:cNvSpPr txBox="1"/>
          <p:nvPr/>
        </p:nvSpPr>
        <p:spPr>
          <a:xfrm>
            <a:off x="10328884" y="3151946"/>
            <a:ext cx="588760"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0</a:t>
            </a:r>
          </a:p>
        </p:txBody>
      </p:sp>
      <p:sp>
        <p:nvSpPr>
          <p:cNvPr id="19" name="TextBox 18">
            <a:extLst>
              <a:ext uri="{FF2B5EF4-FFF2-40B4-BE49-F238E27FC236}">
                <a16:creationId xmlns:a16="http://schemas.microsoft.com/office/drawing/2014/main" id="{0E26FD60-A698-1322-1AA3-B2C8034F6B89}"/>
              </a:ext>
            </a:extLst>
          </p:cNvPr>
          <p:cNvSpPr txBox="1"/>
          <p:nvPr/>
        </p:nvSpPr>
        <p:spPr>
          <a:xfrm>
            <a:off x="10344740" y="5607967"/>
            <a:ext cx="1038935" cy="523220"/>
          </a:xfrm>
          <a:prstGeom prst="rect">
            <a:avLst/>
          </a:prstGeom>
          <a:noFill/>
        </p:spPr>
        <p:txBody>
          <a:bodyPr wrap="square" rtlCol="0">
            <a:spAutoFit/>
          </a:bodyPr>
          <a:lstStyle/>
          <a:p>
            <a:r>
              <a:rPr lang="en-GB" sz="2800" dirty="0">
                <a:solidFill>
                  <a:srgbClr val="000000"/>
                </a:solidFill>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14</a:t>
            </a:r>
          </a:p>
        </p:txBody>
      </p:sp>
      <p:sp>
        <p:nvSpPr>
          <p:cNvPr id="20" name="TextBox 19">
            <a:extLst>
              <a:ext uri="{FF2B5EF4-FFF2-40B4-BE49-F238E27FC236}">
                <a16:creationId xmlns:a16="http://schemas.microsoft.com/office/drawing/2014/main" id="{1604D202-9703-446D-94E3-78160D369A8C}"/>
              </a:ext>
            </a:extLst>
          </p:cNvPr>
          <p:cNvSpPr txBox="1"/>
          <p:nvPr/>
        </p:nvSpPr>
        <p:spPr>
          <a:xfrm>
            <a:off x="8248667" y="3281808"/>
            <a:ext cx="1887474"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Vertical:</a:t>
            </a:r>
          </a:p>
        </p:txBody>
      </p:sp>
      <p:grpSp>
        <p:nvGrpSpPr>
          <p:cNvPr id="14" name="Group 13">
            <a:extLst>
              <a:ext uri="{FF2B5EF4-FFF2-40B4-BE49-F238E27FC236}">
                <a16:creationId xmlns:a16="http://schemas.microsoft.com/office/drawing/2014/main" id="{340632D8-0057-C59A-D911-4781AB321E69}"/>
              </a:ext>
            </a:extLst>
          </p:cNvPr>
          <p:cNvGrpSpPr/>
          <p:nvPr/>
        </p:nvGrpSpPr>
        <p:grpSpPr>
          <a:xfrm>
            <a:off x="-4746" y="-6023"/>
            <a:ext cx="2091590" cy="1923564"/>
            <a:chOff x="-27606" y="-17453"/>
            <a:chExt cx="2091590" cy="1923564"/>
          </a:xfrm>
        </p:grpSpPr>
        <p:sp>
          <p:nvSpPr>
            <p:cNvPr id="25" name="Isosceles Triangle 24">
              <a:extLst>
                <a:ext uri="{FF2B5EF4-FFF2-40B4-BE49-F238E27FC236}">
                  <a16:creationId xmlns:a16="http://schemas.microsoft.com/office/drawing/2014/main" id="{45E68561-712E-E843-7EC2-F7213131306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9AD59316-B877-D9B1-0C7C-EE93C5CEC4C4}"/>
                </a:ext>
              </a:extLst>
            </p:cNvPr>
            <p:cNvSpPr txBox="1"/>
            <p:nvPr/>
          </p:nvSpPr>
          <p:spPr>
            <a:xfrm>
              <a:off x="-27606" y="0"/>
              <a:ext cx="156677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Tree>
    <p:extLst>
      <p:ext uri="{BB962C8B-B14F-4D97-AF65-F5344CB8AC3E}">
        <p14:creationId xmlns:p14="http://schemas.microsoft.com/office/powerpoint/2010/main" val="179712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65747" y="228785"/>
            <a:ext cx="927469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Activity 3: Always/Sometimes/Never</a:t>
            </a:r>
            <a:br>
              <a:rPr lang="en-US" sz="3600" b="1" dirty="0">
                <a:solidFill>
                  <a:schemeClr val="accent1"/>
                </a:solidFill>
                <a:latin typeface="Arial" panose="020B0604020202020204" pitchFamily="34" charset="0"/>
                <a:cs typeface="Arial" panose="020B0604020202020204" pitchFamily="34" charset="0"/>
              </a:rPr>
            </a:b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994643"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1" name="TextBox 10">
            <a:extLst>
              <a:ext uri="{FF2B5EF4-FFF2-40B4-BE49-F238E27FC236}">
                <a16:creationId xmlns:a16="http://schemas.microsoft.com/office/drawing/2014/main" id="{B34BE5AA-ED1A-1788-290B-291B14F1B887}"/>
              </a:ext>
            </a:extLst>
          </p:cNvPr>
          <p:cNvSpPr txBox="1"/>
          <p:nvPr/>
        </p:nvSpPr>
        <p:spPr>
          <a:xfrm>
            <a:off x="1018189" y="1560960"/>
            <a:ext cx="5434641"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Your next task is to sort out the cards you have been given into ‘Always’, ‘Sometimes’, and ‘Never’.</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This will test your understanding of the rules around directed numbers.</a:t>
            </a:r>
          </a:p>
        </p:txBody>
      </p:sp>
      <p:pic>
        <p:nvPicPr>
          <p:cNvPr id="2" name="Picture 1">
            <a:extLst>
              <a:ext uri="{FF2B5EF4-FFF2-40B4-BE49-F238E27FC236}">
                <a16:creationId xmlns:a16="http://schemas.microsoft.com/office/drawing/2014/main" id="{CF64EA14-90C4-60A7-6565-56A98E495C57}"/>
              </a:ext>
            </a:extLst>
          </p:cNvPr>
          <p:cNvPicPr>
            <a:picLocks noChangeAspect="1"/>
          </p:cNvPicPr>
          <p:nvPr/>
        </p:nvPicPr>
        <p:blipFill>
          <a:blip r:embed="rId5"/>
          <a:stretch>
            <a:fillRect/>
          </a:stretch>
        </p:blipFill>
        <p:spPr>
          <a:xfrm>
            <a:off x="7482485" y="1245832"/>
            <a:ext cx="3691325" cy="4965092"/>
          </a:xfrm>
          <a:prstGeom prst="rect">
            <a:avLst/>
          </a:prstGeom>
        </p:spPr>
      </p:pic>
    </p:spTree>
    <p:extLst>
      <p:ext uri="{BB962C8B-B14F-4D97-AF65-F5344CB8AC3E}">
        <p14:creationId xmlns:p14="http://schemas.microsoft.com/office/powerpoint/2010/main" val="137373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2313623" y="77240"/>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Knowledge Check</a:t>
            </a:r>
          </a:p>
        </p:txBody>
      </p:sp>
      <p:sp>
        <p:nvSpPr>
          <p:cNvPr id="4" name="Slide Number Placeholder 3">
            <a:extLst>
              <a:ext uri="{FF2B5EF4-FFF2-40B4-BE49-F238E27FC236}">
                <a16:creationId xmlns:a16="http://schemas.microsoft.com/office/drawing/2014/main" id="{6512F0C6-646A-B847-B751-F8629AA1EEBB}"/>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21</a:t>
            </a:fld>
            <a:endParaRPr lang="en-US" b="1" dirty="0">
              <a:solidFill>
                <a:srgbClr val="00000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9A59B8C1-F5D5-1778-850D-7A47AFB2CEAE}"/>
              </a:ext>
            </a:extLst>
          </p:cNvPr>
          <p:cNvGrpSpPr/>
          <p:nvPr/>
        </p:nvGrpSpPr>
        <p:grpSpPr>
          <a:xfrm>
            <a:off x="-4746" y="-6023"/>
            <a:ext cx="2091590" cy="1923564"/>
            <a:chOff x="-27606" y="-17453"/>
            <a:chExt cx="2091590" cy="1923564"/>
          </a:xfrm>
        </p:grpSpPr>
        <p:sp>
          <p:nvSpPr>
            <p:cNvPr id="6" name="Isosceles Triangle 5">
              <a:extLst>
                <a:ext uri="{FF2B5EF4-FFF2-40B4-BE49-F238E27FC236}">
                  <a16:creationId xmlns:a16="http://schemas.microsoft.com/office/drawing/2014/main" id="{B62F517A-ED15-710C-60EB-6AD7D55559C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D7D0585-B96C-DBEE-FBF3-9ACD3205E6CC}"/>
                </a:ext>
              </a:extLst>
            </p:cNvPr>
            <p:cNvSpPr txBox="1"/>
            <p:nvPr/>
          </p:nvSpPr>
          <p:spPr>
            <a:xfrm>
              <a:off x="-27606" y="0"/>
              <a:ext cx="156677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graphicFrame>
        <p:nvGraphicFramePr>
          <p:cNvPr id="3" name="Object 2">
            <a:extLst>
              <a:ext uri="{FF2B5EF4-FFF2-40B4-BE49-F238E27FC236}">
                <a16:creationId xmlns:a16="http://schemas.microsoft.com/office/drawing/2014/main" id="{FAB5E945-3992-FA7B-5456-D4524C8251E8}"/>
              </a:ext>
            </a:extLst>
          </p:cNvPr>
          <p:cNvGraphicFramePr>
            <a:graphicFrameLocks noChangeAspect="1"/>
          </p:cNvGraphicFramePr>
          <p:nvPr>
            <p:extLst>
              <p:ext uri="{D42A27DB-BD31-4B8C-83A1-F6EECF244321}">
                <p14:modId xmlns:p14="http://schemas.microsoft.com/office/powerpoint/2010/main" val="751307328"/>
              </p:ext>
            </p:extLst>
          </p:nvPr>
        </p:nvGraphicFramePr>
        <p:xfrm>
          <a:off x="4037337" y="5483540"/>
          <a:ext cx="637525" cy="287466"/>
        </p:xfrm>
        <a:graphic>
          <a:graphicData uri="http://schemas.openxmlformats.org/presentationml/2006/ole">
            <mc:AlternateContent xmlns:mc="http://schemas.openxmlformats.org/markup-compatibility/2006">
              <mc:Choice xmlns:v="urn:schemas-microsoft-com:vml" Requires="v">
                <p:oleObj name="Equation" r:id="rId3" imgW="393480" imgH="177480" progId="Equation.DSMT4">
                  <p:embed/>
                </p:oleObj>
              </mc:Choice>
              <mc:Fallback>
                <p:oleObj name="Equation" r:id="rId3" imgW="393480" imgH="177480" progId="Equation.DSMT4">
                  <p:embed/>
                  <p:pic>
                    <p:nvPicPr>
                      <p:cNvPr id="3" name="Object 2">
                        <a:extLst>
                          <a:ext uri="{FF2B5EF4-FFF2-40B4-BE49-F238E27FC236}">
                            <a16:creationId xmlns:a16="http://schemas.microsoft.com/office/drawing/2014/main" id="{FAB5E945-3992-FA7B-5456-D4524C8251E8}"/>
                          </a:ext>
                        </a:extLst>
                      </p:cNvPr>
                      <p:cNvPicPr/>
                      <p:nvPr/>
                    </p:nvPicPr>
                    <p:blipFill>
                      <a:blip r:embed="rId4"/>
                      <a:stretch>
                        <a:fillRect/>
                      </a:stretch>
                    </p:blipFill>
                    <p:spPr>
                      <a:xfrm>
                        <a:off x="4037337" y="5483540"/>
                        <a:ext cx="637525" cy="287466"/>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9349E26-0167-A4F9-18A6-9740AB8E1C4E}"/>
              </a:ext>
            </a:extLst>
          </p:cNvPr>
          <p:cNvSpPr txBox="1"/>
          <p:nvPr/>
        </p:nvSpPr>
        <p:spPr>
          <a:xfrm>
            <a:off x="4674862" y="5442607"/>
            <a:ext cx="4073722"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could be positive or negative or zero</a:t>
            </a:r>
            <a:endParaRPr lang="en-US" dirty="0">
              <a:latin typeface="Arial" panose="020B0604020202020204" pitchFamily="34" charset="0"/>
              <a:cs typeface="Arial" panose="020B0604020202020204" pitchFamily="34" charset="0"/>
            </a:endParaRPr>
          </a:p>
        </p:txBody>
      </p:sp>
      <p:graphicFrame>
        <p:nvGraphicFramePr>
          <p:cNvPr id="9" name="Object 8">
            <a:extLst>
              <a:ext uri="{FF2B5EF4-FFF2-40B4-BE49-F238E27FC236}">
                <a16:creationId xmlns:a16="http://schemas.microsoft.com/office/drawing/2014/main" id="{0335E3B6-822E-336A-2828-1B270BDC8B6B}"/>
              </a:ext>
            </a:extLst>
          </p:cNvPr>
          <p:cNvGraphicFramePr>
            <a:graphicFrameLocks noChangeAspect="1"/>
          </p:cNvGraphicFramePr>
          <p:nvPr>
            <p:extLst>
              <p:ext uri="{D42A27DB-BD31-4B8C-83A1-F6EECF244321}">
                <p14:modId xmlns:p14="http://schemas.microsoft.com/office/powerpoint/2010/main" val="2880223468"/>
              </p:ext>
            </p:extLst>
          </p:nvPr>
        </p:nvGraphicFramePr>
        <p:xfrm>
          <a:off x="4037337" y="4681958"/>
          <a:ext cx="636587" cy="287337"/>
        </p:xfrm>
        <a:graphic>
          <a:graphicData uri="http://schemas.openxmlformats.org/presentationml/2006/ole">
            <mc:AlternateContent xmlns:mc="http://schemas.openxmlformats.org/markup-compatibility/2006">
              <mc:Choice xmlns:v="urn:schemas-microsoft-com:vml" Requires="v">
                <p:oleObj name="Equation" r:id="rId5" imgW="637265" imgH="288052" progId="Equation.DSMT4">
                  <p:embed/>
                </p:oleObj>
              </mc:Choice>
              <mc:Fallback>
                <p:oleObj name="Equation" r:id="rId5" imgW="637265" imgH="288052" progId="Equation.DSMT4">
                  <p:embed/>
                  <p:pic>
                    <p:nvPicPr>
                      <p:cNvPr id="9" name="Object 8">
                        <a:extLst>
                          <a:ext uri="{FF2B5EF4-FFF2-40B4-BE49-F238E27FC236}">
                            <a16:creationId xmlns:a16="http://schemas.microsoft.com/office/drawing/2014/main" id="{0335E3B6-822E-336A-2828-1B270BDC8B6B}"/>
                          </a:ext>
                        </a:extLst>
                      </p:cNvPr>
                      <p:cNvPicPr/>
                      <p:nvPr/>
                    </p:nvPicPr>
                    <p:blipFill>
                      <a:blip r:embed="rId6"/>
                      <a:stretch>
                        <a:fillRect/>
                      </a:stretch>
                    </p:blipFill>
                    <p:spPr>
                      <a:xfrm>
                        <a:off x="4037337" y="4681958"/>
                        <a:ext cx="636587" cy="2873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FAA27D5-225F-FE79-1481-A5F09EF67980}"/>
              </a:ext>
            </a:extLst>
          </p:cNvPr>
          <p:cNvGraphicFramePr>
            <a:graphicFrameLocks noChangeAspect="1"/>
          </p:cNvGraphicFramePr>
          <p:nvPr>
            <p:extLst>
              <p:ext uri="{D42A27DB-BD31-4B8C-83A1-F6EECF244321}">
                <p14:modId xmlns:p14="http://schemas.microsoft.com/office/powerpoint/2010/main" val="210443368"/>
              </p:ext>
            </p:extLst>
          </p:nvPr>
        </p:nvGraphicFramePr>
        <p:xfrm>
          <a:off x="4037334" y="3839827"/>
          <a:ext cx="636587" cy="287337"/>
        </p:xfrm>
        <a:graphic>
          <a:graphicData uri="http://schemas.openxmlformats.org/presentationml/2006/ole">
            <mc:AlternateContent xmlns:mc="http://schemas.openxmlformats.org/markup-compatibility/2006">
              <mc:Choice xmlns:v="urn:schemas-microsoft-com:vml" Requires="v">
                <p:oleObj name="Equation" r:id="rId7" imgW="637265" imgH="288052" progId="Equation.DSMT4">
                  <p:embed/>
                </p:oleObj>
              </mc:Choice>
              <mc:Fallback>
                <p:oleObj name="Equation" r:id="rId7" imgW="637265" imgH="288052" progId="Equation.DSMT4">
                  <p:embed/>
                  <p:pic>
                    <p:nvPicPr>
                      <p:cNvPr id="10" name="Object 9">
                        <a:extLst>
                          <a:ext uri="{FF2B5EF4-FFF2-40B4-BE49-F238E27FC236}">
                            <a16:creationId xmlns:a16="http://schemas.microsoft.com/office/drawing/2014/main" id="{BFAA27D5-225F-FE79-1481-A5F09EF67980}"/>
                          </a:ext>
                        </a:extLst>
                      </p:cNvPr>
                      <p:cNvPicPr/>
                      <p:nvPr/>
                    </p:nvPicPr>
                    <p:blipFill>
                      <a:blip r:embed="rId8"/>
                      <a:stretch>
                        <a:fillRect/>
                      </a:stretch>
                    </p:blipFill>
                    <p:spPr>
                      <a:xfrm>
                        <a:off x="4037334" y="3839827"/>
                        <a:ext cx="636587" cy="28733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A9E51EB-ED69-0F6E-FE77-3D58484EB786}"/>
              </a:ext>
            </a:extLst>
          </p:cNvPr>
          <p:cNvGraphicFramePr>
            <a:graphicFrameLocks noChangeAspect="1"/>
          </p:cNvGraphicFramePr>
          <p:nvPr>
            <p:extLst>
              <p:ext uri="{D42A27DB-BD31-4B8C-83A1-F6EECF244321}">
                <p14:modId xmlns:p14="http://schemas.microsoft.com/office/powerpoint/2010/main" val="866032055"/>
              </p:ext>
            </p:extLst>
          </p:nvPr>
        </p:nvGraphicFramePr>
        <p:xfrm>
          <a:off x="4037333" y="3110672"/>
          <a:ext cx="636587" cy="287337"/>
        </p:xfrm>
        <a:graphic>
          <a:graphicData uri="http://schemas.openxmlformats.org/presentationml/2006/ole">
            <mc:AlternateContent xmlns:mc="http://schemas.openxmlformats.org/markup-compatibility/2006">
              <mc:Choice xmlns:v="urn:schemas-microsoft-com:vml" Requires="v">
                <p:oleObj name="Equation" r:id="rId9" imgW="637265" imgH="288052" progId="Equation.DSMT4">
                  <p:embed/>
                </p:oleObj>
              </mc:Choice>
              <mc:Fallback>
                <p:oleObj name="Equation" r:id="rId9" imgW="637265" imgH="288052" progId="Equation.DSMT4">
                  <p:embed/>
                  <p:pic>
                    <p:nvPicPr>
                      <p:cNvPr id="11" name="Object 10">
                        <a:extLst>
                          <a:ext uri="{FF2B5EF4-FFF2-40B4-BE49-F238E27FC236}">
                            <a16:creationId xmlns:a16="http://schemas.microsoft.com/office/drawing/2014/main" id="{DA9E51EB-ED69-0F6E-FE77-3D58484EB786}"/>
                          </a:ext>
                        </a:extLst>
                      </p:cNvPr>
                      <p:cNvPicPr/>
                      <p:nvPr/>
                    </p:nvPicPr>
                    <p:blipFill>
                      <a:blip r:embed="rId10"/>
                      <a:stretch>
                        <a:fillRect/>
                      </a:stretch>
                    </p:blipFill>
                    <p:spPr>
                      <a:xfrm>
                        <a:off x="4037333" y="3110672"/>
                        <a:ext cx="636587" cy="287337"/>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F893B157-8A13-9B98-C31A-02DD355FDDAC}"/>
              </a:ext>
            </a:extLst>
          </p:cNvPr>
          <p:cNvSpPr/>
          <p:nvPr/>
        </p:nvSpPr>
        <p:spPr>
          <a:xfrm>
            <a:off x="4674862" y="3069674"/>
            <a:ext cx="1967205" cy="369332"/>
          </a:xfrm>
          <a:prstGeom prst="rect">
            <a:avLst/>
          </a:prstGeom>
        </p:spPr>
        <p:txBody>
          <a:bodyPr wrap="none">
            <a:spAutoFit/>
          </a:bodyPr>
          <a:lstStyle/>
          <a:p>
            <a:r>
              <a:rPr lang="en-IN" dirty="0">
                <a:latin typeface="Arial" panose="020B0604020202020204" pitchFamily="34" charset="0"/>
                <a:cs typeface="Arial" panose="020B0604020202020204" pitchFamily="34" charset="0"/>
              </a:rPr>
              <a:t>is always positive</a:t>
            </a: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B9E5E45-C893-8A66-C72F-2A7E88EA729F}"/>
              </a:ext>
            </a:extLst>
          </p:cNvPr>
          <p:cNvSpPr/>
          <p:nvPr/>
        </p:nvSpPr>
        <p:spPr>
          <a:xfrm>
            <a:off x="4714625" y="3798829"/>
            <a:ext cx="2056973" cy="369332"/>
          </a:xfrm>
          <a:prstGeom prst="rect">
            <a:avLst/>
          </a:prstGeom>
        </p:spPr>
        <p:txBody>
          <a:bodyPr wrap="none">
            <a:spAutoFit/>
          </a:bodyPr>
          <a:lstStyle/>
          <a:p>
            <a:r>
              <a:rPr lang="en-IN" dirty="0">
                <a:latin typeface="Arial" panose="020B0604020202020204" pitchFamily="34" charset="0"/>
                <a:cs typeface="Arial" panose="020B0604020202020204" pitchFamily="34" charset="0"/>
              </a:rPr>
              <a:t>is always negative</a:t>
            </a: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1E6605A8-32A8-F4DF-69DB-2DFD7764A1DC}"/>
              </a:ext>
            </a:extLst>
          </p:cNvPr>
          <p:cNvSpPr/>
          <p:nvPr/>
        </p:nvSpPr>
        <p:spPr>
          <a:xfrm>
            <a:off x="4674862" y="4634845"/>
            <a:ext cx="1710725" cy="369332"/>
          </a:xfrm>
          <a:prstGeom prst="rect">
            <a:avLst/>
          </a:prstGeom>
        </p:spPr>
        <p:txBody>
          <a:bodyPr wrap="none">
            <a:spAutoFit/>
          </a:bodyPr>
          <a:lstStyle/>
          <a:p>
            <a:r>
              <a:rPr lang="en-IN" dirty="0">
                <a:latin typeface="Arial" panose="020B0604020202020204" pitchFamily="34" charset="0"/>
                <a:cs typeface="Arial" panose="020B0604020202020204" pitchFamily="34" charset="0"/>
              </a:rPr>
              <a:t>cannot be zero</a:t>
            </a: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DF2F051-7A63-264F-E3D7-A77BE30686B0}"/>
              </a:ext>
            </a:extLst>
          </p:cNvPr>
          <p:cNvSpPr/>
          <p:nvPr/>
        </p:nvSpPr>
        <p:spPr>
          <a:xfrm>
            <a:off x="2880083" y="1242281"/>
            <a:ext cx="2441759" cy="369332"/>
          </a:xfrm>
          <a:prstGeom prst="rect">
            <a:avLst/>
          </a:prstGeom>
        </p:spPr>
        <p:txBody>
          <a:bodyPr wrap="none">
            <a:spAutoFit/>
          </a:bodyPr>
          <a:lstStyle/>
          <a:p>
            <a:r>
              <a:rPr lang="en-IN" dirty="0">
                <a:latin typeface="Arial" panose="020B0604020202020204" pitchFamily="34" charset="0"/>
                <a:cs typeface="Arial" panose="020B0604020202020204" pitchFamily="34" charset="0"/>
              </a:rPr>
              <a:t>is a </a:t>
            </a:r>
            <a:r>
              <a:rPr lang="en-IN" b="1" dirty="0">
                <a:latin typeface="Arial" panose="020B0604020202020204" pitchFamily="34" charset="0"/>
                <a:cs typeface="Arial" panose="020B0604020202020204" pitchFamily="34" charset="0"/>
              </a:rPr>
              <a:t>negative</a:t>
            </a:r>
            <a:r>
              <a:rPr lang="en-IN" dirty="0">
                <a:latin typeface="Arial" panose="020B0604020202020204" pitchFamily="34" charset="0"/>
                <a:cs typeface="Arial" panose="020B0604020202020204" pitchFamily="34" charset="0"/>
              </a:rPr>
              <a:t> number.</a:t>
            </a:r>
            <a:endParaRPr 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990E6E9-CD04-9619-A45E-C1BA49B517FA}"/>
              </a:ext>
            </a:extLst>
          </p:cNvPr>
          <p:cNvSpPr txBox="1"/>
          <p:nvPr/>
        </p:nvSpPr>
        <p:spPr>
          <a:xfrm>
            <a:off x="2676387" y="1716796"/>
            <a:ext cx="3789350"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Which statement is correct? </a:t>
            </a:r>
          </a:p>
        </p:txBody>
      </p:sp>
      <p:sp>
        <p:nvSpPr>
          <p:cNvPr id="20" name="TextBox 19">
            <a:extLst>
              <a:ext uri="{FF2B5EF4-FFF2-40B4-BE49-F238E27FC236}">
                <a16:creationId xmlns:a16="http://schemas.microsoft.com/office/drawing/2014/main" id="{A2844CFD-3A2D-EE71-4888-A6312F068ACC}"/>
              </a:ext>
            </a:extLst>
          </p:cNvPr>
          <p:cNvSpPr txBox="1"/>
          <p:nvPr/>
        </p:nvSpPr>
        <p:spPr>
          <a:xfrm>
            <a:off x="2690788" y="2124240"/>
            <a:ext cx="1893650"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Tick </a:t>
            </a:r>
            <a:r>
              <a:rPr lang="en-IN" b="1" dirty="0">
                <a:latin typeface="Arial" panose="020B0604020202020204" pitchFamily="34" charset="0"/>
                <a:cs typeface="Arial" panose="020B0604020202020204" pitchFamily="34" charset="0"/>
              </a:rPr>
              <a:t>one</a:t>
            </a:r>
            <a:r>
              <a:rPr lang="en-IN" dirty="0">
                <a:latin typeface="Arial" panose="020B0604020202020204" pitchFamily="34" charset="0"/>
                <a:cs typeface="Arial" panose="020B0604020202020204" pitchFamily="34" charset="0"/>
              </a:rPr>
              <a:t> box.</a:t>
            </a:r>
            <a:endParaRPr lang="en-US"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DAAD931E-41A1-1222-ACAD-C404EC1D5CA4}"/>
              </a:ext>
            </a:extLst>
          </p:cNvPr>
          <p:cNvSpPr/>
          <p:nvPr/>
        </p:nvSpPr>
        <p:spPr>
          <a:xfrm>
            <a:off x="3239858" y="5363272"/>
            <a:ext cx="531340" cy="47620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B6574992-894C-592D-82C2-1AE1ED717FF9}"/>
              </a:ext>
            </a:extLst>
          </p:cNvPr>
          <p:cNvSpPr/>
          <p:nvPr/>
        </p:nvSpPr>
        <p:spPr>
          <a:xfrm>
            <a:off x="3237457" y="4587526"/>
            <a:ext cx="531340" cy="47620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A9C92804-D385-DA82-612E-E5D7B704C25F}"/>
              </a:ext>
            </a:extLst>
          </p:cNvPr>
          <p:cNvSpPr/>
          <p:nvPr/>
        </p:nvSpPr>
        <p:spPr>
          <a:xfrm>
            <a:off x="3229928" y="3771460"/>
            <a:ext cx="531340" cy="47620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31EF2584-0232-BA7E-EB0F-071DDB3E202A}"/>
              </a:ext>
            </a:extLst>
          </p:cNvPr>
          <p:cNvSpPr/>
          <p:nvPr/>
        </p:nvSpPr>
        <p:spPr>
          <a:xfrm>
            <a:off x="3219958" y="3016240"/>
            <a:ext cx="531340" cy="47620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30" name="Object 29">
            <a:extLst>
              <a:ext uri="{FF2B5EF4-FFF2-40B4-BE49-F238E27FC236}">
                <a16:creationId xmlns:a16="http://schemas.microsoft.com/office/drawing/2014/main" id="{5CEFB1FB-64F2-3507-6261-6A4C4E105FAB}"/>
              </a:ext>
            </a:extLst>
          </p:cNvPr>
          <p:cNvGraphicFramePr>
            <a:graphicFrameLocks noChangeAspect="1"/>
          </p:cNvGraphicFramePr>
          <p:nvPr>
            <p:extLst>
              <p:ext uri="{D42A27DB-BD31-4B8C-83A1-F6EECF244321}">
                <p14:modId xmlns:p14="http://schemas.microsoft.com/office/powerpoint/2010/main" val="867594518"/>
              </p:ext>
            </p:extLst>
          </p:nvPr>
        </p:nvGraphicFramePr>
        <p:xfrm>
          <a:off x="2676387" y="1317091"/>
          <a:ext cx="377825" cy="241300"/>
        </p:xfrm>
        <a:graphic>
          <a:graphicData uri="http://schemas.openxmlformats.org/presentationml/2006/ole">
            <mc:AlternateContent xmlns:mc="http://schemas.openxmlformats.org/markup-compatibility/2006">
              <mc:Choice xmlns:v="urn:schemas-microsoft-com:vml" Requires="v">
                <p:oleObj name="Equation" r:id="rId11" imgW="378185" imgH="240825" progId="Equation.DSMT4">
                  <p:embed/>
                </p:oleObj>
              </mc:Choice>
              <mc:Fallback>
                <p:oleObj name="Equation" r:id="rId11" imgW="378185" imgH="240825" progId="Equation.DSMT4">
                  <p:embed/>
                  <p:pic>
                    <p:nvPicPr>
                      <p:cNvPr id="30" name="Object 29">
                        <a:extLst>
                          <a:ext uri="{FF2B5EF4-FFF2-40B4-BE49-F238E27FC236}">
                            <a16:creationId xmlns:a16="http://schemas.microsoft.com/office/drawing/2014/main" id="{5CEFB1FB-64F2-3507-6261-6A4C4E105FAB}"/>
                          </a:ext>
                        </a:extLst>
                      </p:cNvPr>
                      <p:cNvPicPr/>
                      <p:nvPr/>
                    </p:nvPicPr>
                    <p:blipFill>
                      <a:blip r:embed="rId12"/>
                      <a:stretch>
                        <a:fillRect/>
                      </a:stretch>
                    </p:blipFill>
                    <p:spPr>
                      <a:xfrm>
                        <a:off x="2676387" y="1317091"/>
                        <a:ext cx="377825" cy="241300"/>
                      </a:xfrm>
                      <a:prstGeom prst="rect">
                        <a:avLst/>
                      </a:prstGeom>
                    </p:spPr>
                  </p:pic>
                </p:oleObj>
              </mc:Fallback>
            </mc:AlternateContent>
          </a:graphicData>
        </a:graphic>
      </p:graphicFrame>
    </p:spTree>
    <p:extLst>
      <p:ext uri="{BB962C8B-B14F-4D97-AF65-F5344CB8AC3E}">
        <p14:creationId xmlns:p14="http://schemas.microsoft.com/office/powerpoint/2010/main" val="1323964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22</a:t>
            </a:fld>
            <a:endParaRPr lang="en-US" b="1" dirty="0">
              <a:solidFill>
                <a:srgbClr val="000000"/>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5EFBC14-9DB0-7342-698C-4907FA2E20EC}"/>
              </a:ext>
            </a:extLst>
          </p:cNvPr>
          <p:cNvSpPr txBox="1">
            <a:spLocks noGrp="1"/>
          </p:cNvSpPr>
          <p:nvPr>
            <p:ph type="title" idx="4294967295"/>
          </p:nvPr>
        </p:nvSpPr>
        <p:spPr>
          <a:xfrm>
            <a:off x="2313623" y="77240"/>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Knowledge Check</a:t>
            </a:r>
          </a:p>
        </p:txBody>
      </p:sp>
      <p:grpSp>
        <p:nvGrpSpPr>
          <p:cNvPr id="5" name="Group 4">
            <a:extLst>
              <a:ext uri="{FF2B5EF4-FFF2-40B4-BE49-F238E27FC236}">
                <a16:creationId xmlns:a16="http://schemas.microsoft.com/office/drawing/2014/main" id="{5A4DA24D-4E78-0AA5-56B9-41AFA529C60F}"/>
              </a:ext>
            </a:extLst>
          </p:cNvPr>
          <p:cNvGrpSpPr/>
          <p:nvPr/>
        </p:nvGrpSpPr>
        <p:grpSpPr>
          <a:xfrm>
            <a:off x="-4746" y="-6023"/>
            <a:ext cx="2091590" cy="1923564"/>
            <a:chOff x="-27606" y="-17453"/>
            <a:chExt cx="2091590" cy="1923564"/>
          </a:xfrm>
        </p:grpSpPr>
        <p:sp>
          <p:nvSpPr>
            <p:cNvPr id="6" name="Isosceles Triangle 5">
              <a:extLst>
                <a:ext uri="{FF2B5EF4-FFF2-40B4-BE49-F238E27FC236}">
                  <a16:creationId xmlns:a16="http://schemas.microsoft.com/office/drawing/2014/main" id="{1B93BF19-1200-99AB-0FF3-EA57AB7D0F78}"/>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FAE9212-9612-26BD-88E5-49AE7CEE128A}"/>
                </a:ext>
              </a:extLst>
            </p:cNvPr>
            <p:cNvSpPr txBox="1"/>
            <p:nvPr/>
          </p:nvSpPr>
          <p:spPr>
            <a:xfrm>
              <a:off x="-27606" y="0"/>
              <a:ext cx="156677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graphicFrame>
        <p:nvGraphicFramePr>
          <p:cNvPr id="8" name="Object 7">
            <a:extLst>
              <a:ext uri="{FF2B5EF4-FFF2-40B4-BE49-F238E27FC236}">
                <a16:creationId xmlns:a16="http://schemas.microsoft.com/office/drawing/2014/main" id="{A2D1C7A2-27B1-1313-C0C7-21E81F98B742}"/>
              </a:ext>
            </a:extLst>
          </p:cNvPr>
          <p:cNvGraphicFramePr>
            <a:graphicFrameLocks noChangeAspect="1"/>
          </p:cNvGraphicFramePr>
          <p:nvPr>
            <p:extLst>
              <p:ext uri="{D42A27DB-BD31-4B8C-83A1-F6EECF244321}">
                <p14:modId xmlns:p14="http://schemas.microsoft.com/office/powerpoint/2010/main" val="2466133964"/>
              </p:ext>
            </p:extLst>
          </p:nvPr>
        </p:nvGraphicFramePr>
        <p:xfrm>
          <a:off x="4037337" y="5483540"/>
          <a:ext cx="637525" cy="287466"/>
        </p:xfrm>
        <a:graphic>
          <a:graphicData uri="http://schemas.openxmlformats.org/presentationml/2006/ole">
            <mc:AlternateContent xmlns:mc="http://schemas.openxmlformats.org/markup-compatibility/2006">
              <mc:Choice xmlns:v="urn:schemas-microsoft-com:vml" Requires="v">
                <p:oleObj name="Equation" r:id="rId3" imgW="393480" imgH="177480" progId="Equation.DSMT4">
                  <p:embed/>
                </p:oleObj>
              </mc:Choice>
              <mc:Fallback>
                <p:oleObj name="Equation" r:id="rId3" imgW="393480" imgH="177480" progId="Equation.DSMT4">
                  <p:embed/>
                  <p:pic>
                    <p:nvPicPr>
                      <p:cNvPr id="8" name="Object 7">
                        <a:extLst>
                          <a:ext uri="{FF2B5EF4-FFF2-40B4-BE49-F238E27FC236}">
                            <a16:creationId xmlns:a16="http://schemas.microsoft.com/office/drawing/2014/main" id="{A2D1C7A2-27B1-1313-C0C7-21E81F98B742}"/>
                          </a:ext>
                        </a:extLst>
                      </p:cNvPr>
                      <p:cNvPicPr/>
                      <p:nvPr/>
                    </p:nvPicPr>
                    <p:blipFill>
                      <a:blip r:embed="rId4"/>
                      <a:stretch>
                        <a:fillRect/>
                      </a:stretch>
                    </p:blipFill>
                    <p:spPr>
                      <a:xfrm>
                        <a:off x="4037337" y="5483540"/>
                        <a:ext cx="637525" cy="287466"/>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790A962-AEC4-0D60-A24C-FC3FEC4D63DB}"/>
              </a:ext>
            </a:extLst>
          </p:cNvPr>
          <p:cNvSpPr txBox="1"/>
          <p:nvPr/>
        </p:nvSpPr>
        <p:spPr>
          <a:xfrm>
            <a:off x="4674862" y="5442607"/>
            <a:ext cx="4073722"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could be positive or negative or zero</a:t>
            </a:r>
            <a:endParaRPr lang="en-US" dirty="0">
              <a:latin typeface="Arial" panose="020B0604020202020204" pitchFamily="34" charset="0"/>
              <a:cs typeface="Arial" panose="020B0604020202020204" pitchFamily="34" charset="0"/>
            </a:endParaRPr>
          </a:p>
        </p:txBody>
      </p:sp>
      <p:graphicFrame>
        <p:nvGraphicFramePr>
          <p:cNvPr id="10" name="Object 9">
            <a:extLst>
              <a:ext uri="{FF2B5EF4-FFF2-40B4-BE49-F238E27FC236}">
                <a16:creationId xmlns:a16="http://schemas.microsoft.com/office/drawing/2014/main" id="{9B09B617-725B-4B61-C27F-D56B8DA2B211}"/>
              </a:ext>
            </a:extLst>
          </p:cNvPr>
          <p:cNvGraphicFramePr>
            <a:graphicFrameLocks noChangeAspect="1"/>
          </p:cNvGraphicFramePr>
          <p:nvPr>
            <p:extLst>
              <p:ext uri="{D42A27DB-BD31-4B8C-83A1-F6EECF244321}">
                <p14:modId xmlns:p14="http://schemas.microsoft.com/office/powerpoint/2010/main" val="814162207"/>
              </p:ext>
            </p:extLst>
          </p:nvPr>
        </p:nvGraphicFramePr>
        <p:xfrm>
          <a:off x="4037337" y="4681958"/>
          <a:ext cx="636587" cy="287337"/>
        </p:xfrm>
        <a:graphic>
          <a:graphicData uri="http://schemas.openxmlformats.org/presentationml/2006/ole">
            <mc:AlternateContent xmlns:mc="http://schemas.openxmlformats.org/markup-compatibility/2006">
              <mc:Choice xmlns:v="urn:schemas-microsoft-com:vml" Requires="v">
                <p:oleObj name="Equation" r:id="rId5" imgW="637265" imgH="288052" progId="Equation.DSMT4">
                  <p:embed/>
                </p:oleObj>
              </mc:Choice>
              <mc:Fallback>
                <p:oleObj name="Equation" r:id="rId5" imgW="637265" imgH="288052" progId="Equation.DSMT4">
                  <p:embed/>
                  <p:pic>
                    <p:nvPicPr>
                      <p:cNvPr id="10" name="Object 9">
                        <a:extLst>
                          <a:ext uri="{FF2B5EF4-FFF2-40B4-BE49-F238E27FC236}">
                            <a16:creationId xmlns:a16="http://schemas.microsoft.com/office/drawing/2014/main" id="{9B09B617-725B-4B61-C27F-D56B8DA2B211}"/>
                          </a:ext>
                        </a:extLst>
                      </p:cNvPr>
                      <p:cNvPicPr/>
                      <p:nvPr/>
                    </p:nvPicPr>
                    <p:blipFill>
                      <a:blip r:embed="rId6"/>
                      <a:stretch>
                        <a:fillRect/>
                      </a:stretch>
                    </p:blipFill>
                    <p:spPr>
                      <a:xfrm>
                        <a:off x="4037337" y="4681958"/>
                        <a:ext cx="636587" cy="28733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E09E3F8-62CB-9EC4-D485-A699454D53D0}"/>
              </a:ext>
            </a:extLst>
          </p:cNvPr>
          <p:cNvGraphicFramePr>
            <a:graphicFrameLocks noChangeAspect="1"/>
          </p:cNvGraphicFramePr>
          <p:nvPr>
            <p:extLst>
              <p:ext uri="{D42A27DB-BD31-4B8C-83A1-F6EECF244321}">
                <p14:modId xmlns:p14="http://schemas.microsoft.com/office/powerpoint/2010/main" val="3942043109"/>
              </p:ext>
            </p:extLst>
          </p:nvPr>
        </p:nvGraphicFramePr>
        <p:xfrm>
          <a:off x="4037334" y="3839827"/>
          <a:ext cx="636587" cy="287337"/>
        </p:xfrm>
        <a:graphic>
          <a:graphicData uri="http://schemas.openxmlformats.org/presentationml/2006/ole">
            <mc:AlternateContent xmlns:mc="http://schemas.openxmlformats.org/markup-compatibility/2006">
              <mc:Choice xmlns:v="urn:schemas-microsoft-com:vml" Requires="v">
                <p:oleObj name="Equation" r:id="rId7" imgW="637265" imgH="288052" progId="Equation.DSMT4">
                  <p:embed/>
                </p:oleObj>
              </mc:Choice>
              <mc:Fallback>
                <p:oleObj name="Equation" r:id="rId7" imgW="637265" imgH="288052" progId="Equation.DSMT4">
                  <p:embed/>
                  <p:pic>
                    <p:nvPicPr>
                      <p:cNvPr id="11" name="Object 10">
                        <a:extLst>
                          <a:ext uri="{FF2B5EF4-FFF2-40B4-BE49-F238E27FC236}">
                            <a16:creationId xmlns:a16="http://schemas.microsoft.com/office/drawing/2014/main" id="{6E09E3F8-62CB-9EC4-D485-A699454D53D0}"/>
                          </a:ext>
                        </a:extLst>
                      </p:cNvPr>
                      <p:cNvPicPr/>
                      <p:nvPr/>
                    </p:nvPicPr>
                    <p:blipFill>
                      <a:blip r:embed="rId8"/>
                      <a:stretch>
                        <a:fillRect/>
                      </a:stretch>
                    </p:blipFill>
                    <p:spPr>
                      <a:xfrm>
                        <a:off x="4037334" y="3839827"/>
                        <a:ext cx="636587" cy="28733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4D33E95-A465-E6B6-F7F2-E708CA58F1A6}"/>
              </a:ext>
            </a:extLst>
          </p:cNvPr>
          <p:cNvGraphicFramePr>
            <a:graphicFrameLocks noChangeAspect="1"/>
          </p:cNvGraphicFramePr>
          <p:nvPr>
            <p:extLst>
              <p:ext uri="{D42A27DB-BD31-4B8C-83A1-F6EECF244321}">
                <p14:modId xmlns:p14="http://schemas.microsoft.com/office/powerpoint/2010/main" val="2876446355"/>
              </p:ext>
            </p:extLst>
          </p:nvPr>
        </p:nvGraphicFramePr>
        <p:xfrm>
          <a:off x="4037333" y="3110672"/>
          <a:ext cx="636587" cy="287337"/>
        </p:xfrm>
        <a:graphic>
          <a:graphicData uri="http://schemas.openxmlformats.org/presentationml/2006/ole">
            <mc:AlternateContent xmlns:mc="http://schemas.openxmlformats.org/markup-compatibility/2006">
              <mc:Choice xmlns:v="urn:schemas-microsoft-com:vml" Requires="v">
                <p:oleObj name="Equation" r:id="rId9" imgW="637265" imgH="288052" progId="Equation.DSMT4">
                  <p:embed/>
                </p:oleObj>
              </mc:Choice>
              <mc:Fallback>
                <p:oleObj name="Equation" r:id="rId9" imgW="637265" imgH="288052" progId="Equation.DSMT4">
                  <p:embed/>
                  <p:pic>
                    <p:nvPicPr>
                      <p:cNvPr id="12" name="Object 11">
                        <a:extLst>
                          <a:ext uri="{FF2B5EF4-FFF2-40B4-BE49-F238E27FC236}">
                            <a16:creationId xmlns:a16="http://schemas.microsoft.com/office/drawing/2014/main" id="{94D33E95-A465-E6B6-F7F2-E708CA58F1A6}"/>
                          </a:ext>
                        </a:extLst>
                      </p:cNvPr>
                      <p:cNvPicPr/>
                      <p:nvPr/>
                    </p:nvPicPr>
                    <p:blipFill>
                      <a:blip r:embed="rId10"/>
                      <a:stretch>
                        <a:fillRect/>
                      </a:stretch>
                    </p:blipFill>
                    <p:spPr>
                      <a:xfrm>
                        <a:off x="4037333" y="3110672"/>
                        <a:ext cx="636587" cy="287337"/>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EC8F78CE-1E99-2E0B-6144-57CCCBA7B075}"/>
              </a:ext>
            </a:extLst>
          </p:cNvPr>
          <p:cNvSpPr/>
          <p:nvPr/>
        </p:nvSpPr>
        <p:spPr>
          <a:xfrm>
            <a:off x="4674862" y="3069674"/>
            <a:ext cx="1967205" cy="369332"/>
          </a:xfrm>
          <a:prstGeom prst="rect">
            <a:avLst/>
          </a:prstGeom>
        </p:spPr>
        <p:txBody>
          <a:bodyPr wrap="none">
            <a:spAutoFit/>
          </a:bodyPr>
          <a:lstStyle/>
          <a:p>
            <a:r>
              <a:rPr lang="en-IN" dirty="0">
                <a:latin typeface="Arial" panose="020B0604020202020204" pitchFamily="34" charset="0"/>
                <a:cs typeface="Arial" panose="020B0604020202020204" pitchFamily="34" charset="0"/>
              </a:rPr>
              <a:t>is always positive</a:t>
            </a:r>
            <a:endParaRPr lang="en-US"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97FEF66-B9A8-19C6-08F7-22ECE4B2F714}"/>
              </a:ext>
            </a:extLst>
          </p:cNvPr>
          <p:cNvSpPr/>
          <p:nvPr/>
        </p:nvSpPr>
        <p:spPr>
          <a:xfrm>
            <a:off x="4714625" y="3798829"/>
            <a:ext cx="2056973" cy="369332"/>
          </a:xfrm>
          <a:prstGeom prst="rect">
            <a:avLst/>
          </a:prstGeom>
        </p:spPr>
        <p:txBody>
          <a:bodyPr wrap="none">
            <a:spAutoFit/>
          </a:bodyPr>
          <a:lstStyle/>
          <a:p>
            <a:r>
              <a:rPr lang="en-IN" dirty="0">
                <a:latin typeface="Arial" panose="020B0604020202020204" pitchFamily="34" charset="0"/>
                <a:cs typeface="Arial" panose="020B0604020202020204" pitchFamily="34" charset="0"/>
              </a:rPr>
              <a:t>is always negative</a:t>
            </a: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01AC7E0-A250-ECDB-FF31-61B209FE9572}"/>
              </a:ext>
            </a:extLst>
          </p:cNvPr>
          <p:cNvSpPr/>
          <p:nvPr/>
        </p:nvSpPr>
        <p:spPr>
          <a:xfrm>
            <a:off x="4674862" y="4634845"/>
            <a:ext cx="1710725" cy="369332"/>
          </a:xfrm>
          <a:prstGeom prst="rect">
            <a:avLst/>
          </a:prstGeom>
        </p:spPr>
        <p:txBody>
          <a:bodyPr wrap="none">
            <a:spAutoFit/>
          </a:bodyPr>
          <a:lstStyle/>
          <a:p>
            <a:r>
              <a:rPr lang="en-IN" dirty="0">
                <a:latin typeface="Arial" panose="020B0604020202020204" pitchFamily="34" charset="0"/>
                <a:cs typeface="Arial" panose="020B0604020202020204" pitchFamily="34" charset="0"/>
              </a:rPr>
              <a:t>cannot be zero</a:t>
            </a:r>
            <a:endParaRPr lang="en-US" dirty="0">
              <a:latin typeface="Arial" panose="020B0604020202020204" pitchFamily="34" charset="0"/>
              <a:cs typeface="Arial" panose="020B0604020202020204" pitchFamily="34" charset="0"/>
            </a:endParaRPr>
          </a:p>
        </p:txBody>
      </p:sp>
      <p:graphicFrame>
        <p:nvGraphicFramePr>
          <p:cNvPr id="16" name="Object 15">
            <a:extLst>
              <a:ext uri="{FF2B5EF4-FFF2-40B4-BE49-F238E27FC236}">
                <a16:creationId xmlns:a16="http://schemas.microsoft.com/office/drawing/2014/main" id="{5ED4BE5E-D108-9D72-1BFF-C5EB18A8C4D9}"/>
              </a:ext>
            </a:extLst>
          </p:cNvPr>
          <p:cNvGraphicFramePr>
            <a:graphicFrameLocks noChangeAspect="1"/>
          </p:cNvGraphicFramePr>
          <p:nvPr>
            <p:extLst>
              <p:ext uri="{D42A27DB-BD31-4B8C-83A1-F6EECF244321}">
                <p14:modId xmlns:p14="http://schemas.microsoft.com/office/powerpoint/2010/main" val="3868221563"/>
              </p:ext>
            </p:extLst>
          </p:nvPr>
        </p:nvGraphicFramePr>
        <p:xfrm>
          <a:off x="2690788" y="1311355"/>
          <a:ext cx="378591" cy="240579"/>
        </p:xfrm>
        <a:graphic>
          <a:graphicData uri="http://schemas.openxmlformats.org/presentationml/2006/ole">
            <mc:AlternateContent xmlns:mc="http://schemas.openxmlformats.org/markup-compatibility/2006">
              <mc:Choice xmlns:v="urn:schemas-microsoft-com:vml" Requires="v">
                <p:oleObj name="Equation" r:id="rId11" imgW="126720" imgH="139680" progId="Equation.DSMT4">
                  <p:embed/>
                </p:oleObj>
              </mc:Choice>
              <mc:Fallback>
                <p:oleObj name="Equation" r:id="rId11" imgW="126720" imgH="139680" progId="Equation.DSMT4">
                  <p:embed/>
                  <p:pic>
                    <p:nvPicPr>
                      <p:cNvPr id="16" name="Object 15">
                        <a:extLst>
                          <a:ext uri="{FF2B5EF4-FFF2-40B4-BE49-F238E27FC236}">
                            <a16:creationId xmlns:a16="http://schemas.microsoft.com/office/drawing/2014/main" id="{5ED4BE5E-D108-9D72-1BFF-C5EB18A8C4D9}"/>
                          </a:ext>
                        </a:extLst>
                      </p:cNvPr>
                      <p:cNvPicPr/>
                      <p:nvPr/>
                    </p:nvPicPr>
                    <p:blipFill>
                      <a:blip r:embed="rId12"/>
                      <a:stretch>
                        <a:fillRect/>
                      </a:stretch>
                    </p:blipFill>
                    <p:spPr>
                      <a:xfrm>
                        <a:off x="2690788" y="1311355"/>
                        <a:ext cx="378591" cy="240579"/>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452D71CF-8C59-47DE-0B30-71C433FD8061}"/>
              </a:ext>
            </a:extLst>
          </p:cNvPr>
          <p:cNvSpPr txBox="1"/>
          <p:nvPr/>
        </p:nvSpPr>
        <p:spPr>
          <a:xfrm>
            <a:off x="2676387" y="1716796"/>
            <a:ext cx="3789350"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Which statement is correct? </a:t>
            </a:r>
          </a:p>
        </p:txBody>
      </p:sp>
      <p:sp>
        <p:nvSpPr>
          <p:cNvPr id="18" name="TextBox 17">
            <a:extLst>
              <a:ext uri="{FF2B5EF4-FFF2-40B4-BE49-F238E27FC236}">
                <a16:creationId xmlns:a16="http://schemas.microsoft.com/office/drawing/2014/main" id="{B3FB336E-5A73-469A-F694-1681E5E350C5}"/>
              </a:ext>
            </a:extLst>
          </p:cNvPr>
          <p:cNvSpPr txBox="1"/>
          <p:nvPr/>
        </p:nvSpPr>
        <p:spPr>
          <a:xfrm>
            <a:off x="2690788" y="2124240"/>
            <a:ext cx="1893650"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Tick </a:t>
            </a:r>
            <a:r>
              <a:rPr lang="en-IN" b="1" dirty="0">
                <a:latin typeface="Arial" panose="020B0604020202020204" pitchFamily="34" charset="0"/>
                <a:cs typeface="Arial" panose="020B0604020202020204" pitchFamily="34" charset="0"/>
              </a:rPr>
              <a:t>one</a:t>
            </a:r>
            <a:r>
              <a:rPr lang="en-IN" dirty="0">
                <a:latin typeface="Arial" panose="020B0604020202020204" pitchFamily="34" charset="0"/>
                <a:cs typeface="Arial" panose="020B0604020202020204" pitchFamily="34" charset="0"/>
              </a:rPr>
              <a:t> box.</a:t>
            </a:r>
            <a:endParaRPr lang="en-US"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1EB7255C-B842-8CCB-CADE-9219604B71CA}"/>
              </a:ext>
            </a:extLst>
          </p:cNvPr>
          <p:cNvSpPr txBox="1"/>
          <p:nvPr/>
        </p:nvSpPr>
        <p:spPr>
          <a:xfrm>
            <a:off x="7398532" y="3839827"/>
            <a:ext cx="2903838" cy="369332"/>
          </a:xfrm>
          <a:prstGeom prst="rect">
            <a:avLst/>
          </a:prstGeom>
          <a:noFill/>
        </p:spPr>
        <p:txBody>
          <a:bodyPr wrap="square" rtlCol="0">
            <a:spAutoFit/>
          </a:bodyPr>
          <a:lstStyle/>
          <a:p>
            <a:r>
              <a:rPr lang="en-GB" dirty="0">
                <a:solidFill>
                  <a:srgbClr val="FF0000"/>
                </a:solidFill>
                <a:latin typeface="Arial" panose="020B0604020202020204" pitchFamily="34" charset="0"/>
                <a:ea typeface="Calibri" panose="020F0502020204030204" pitchFamily="34" charset="0"/>
              </a:rPr>
              <a:t>−</a:t>
            </a:r>
            <a:r>
              <a:rPr lang="en-IN" dirty="0">
                <a:solidFill>
                  <a:srgbClr val="FF0000"/>
                </a:solidFill>
                <a:latin typeface="Arial" panose="020B0604020202020204" pitchFamily="34" charset="0"/>
                <a:cs typeface="Arial" panose="020B0604020202020204" pitchFamily="34" charset="0"/>
              </a:rPr>
              <a:t>1 + 10  = 9</a:t>
            </a:r>
            <a:endParaRPr lang="en-US"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8F6E086-856B-0E95-B0FC-581719614628}"/>
              </a:ext>
            </a:extLst>
          </p:cNvPr>
          <p:cNvSpPr txBox="1"/>
          <p:nvPr/>
        </p:nvSpPr>
        <p:spPr>
          <a:xfrm>
            <a:off x="7398532" y="3084361"/>
            <a:ext cx="2903838" cy="369332"/>
          </a:xfrm>
          <a:prstGeom prst="rect">
            <a:avLst/>
          </a:prstGeom>
          <a:noFill/>
        </p:spPr>
        <p:txBody>
          <a:bodyPr wrap="square" rtlCol="0">
            <a:spAutoFit/>
          </a:bodyPr>
          <a:lstStyle/>
          <a:p>
            <a:r>
              <a:rPr lang="en-GB" dirty="0">
                <a:solidFill>
                  <a:srgbClr val="FF0000"/>
                </a:solidFill>
                <a:latin typeface="Arial" panose="020B0604020202020204" pitchFamily="34" charset="0"/>
                <a:ea typeface="Calibri" panose="020F0502020204030204" pitchFamily="34" charset="0"/>
              </a:rPr>
              <a:t>−</a:t>
            </a:r>
            <a:r>
              <a:rPr lang="en-IN" dirty="0">
                <a:solidFill>
                  <a:srgbClr val="FF0000"/>
                </a:solidFill>
                <a:latin typeface="Arial" panose="020B0604020202020204" pitchFamily="34" charset="0"/>
                <a:cs typeface="Arial" panose="020B0604020202020204" pitchFamily="34" charset="0"/>
              </a:rPr>
              <a:t>11 + 10  = </a:t>
            </a:r>
            <a:r>
              <a:rPr lang="en-GB" dirty="0">
                <a:solidFill>
                  <a:srgbClr val="FF0000"/>
                </a:solidFill>
                <a:latin typeface="Arial" panose="020B0604020202020204" pitchFamily="34" charset="0"/>
                <a:ea typeface="Calibri" panose="020F0502020204030204" pitchFamily="34" charset="0"/>
              </a:rPr>
              <a:t>−</a:t>
            </a:r>
            <a:r>
              <a:rPr lang="en-IN" dirty="0">
                <a:solidFill>
                  <a:srgbClr val="FF0000"/>
                </a:solidFill>
                <a:latin typeface="Arial" panose="020B0604020202020204" pitchFamily="34" charset="0"/>
                <a:cs typeface="Arial" panose="020B0604020202020204" pitchFamily="34" charset="0"/>
              </a:rPr>
              <a:t>1</a:t>
            </a:r>
            <a:endParaRPr lang="en-US" dirty="0"/>
          </a:p>
        </p:txBody>
      </p:sp>
      <p:sp>
        <p:nvSpPr>
          <p:cNvPr id="22" name="TextBox 21">
            <a:extLst>
              <a:ext uri="{FF2B5EF4-FFF2-40B4-BE49-F238E27FC236}">
                <a16:creationId xmlns:a16="http://schemas.microsoft.com/office/drawing/2014/main" id="{CB943947-D8CC-487F-C827-524D06863A60}"/>
              </a:ext>
            </a:extLst>
          </p:cNvPr>
          <p:cNvSpPr txBox="1"/>
          <p:nvPr/>
        </p:nvSpPr>
        <p:spPr>
          <a:xfrm>
            <a:off x="7398532" y="4622896"/>
            <a:ext cx="2903838" cy="369332"/>
          </a:xfrm>
          <a:prstGeom prst="rect">
            <a:avLst/>
          </a:prstGeom>
          <a:noFill/>
        </p:spPr>
        <p:txBody>
          <a:bodyPr wrap="square" rtlCol="0">
            <a:spAutoFit/>
          </a:bodyPr>
          <a:lstStyle/>
          <a:p>
            <a:r>
              <a:rPr lang="en-GB" dirty="0">
                <a:solidFill>
                  <a:srgbClr val="FF0000"/>
                </a:solidFill>
                <a:latin typeface="Arial" panose="020B0604020202020204" pitchFamily="34" charset="0"/>
                <a:ea typeface="Calibri" panose="020F0502020204030204" pitchFamily="34" charset="0"/>
              </a:rPr>
              <a:t>−</a:t>
            </a:r>
            <a:r>
              <a:rPr lang="en-IN" dirty="0">
                <a:solidFill>
                  <a:srgbClr val="FF0000"/>
                </a:solidFill>
                <a:latin typeface="Arial" panose="020B0604020202020204" pitchFamily="34" charset="0"/>
                <a:cs typeface="Arial" panose="020B0604020202020204" pitchFamily="34" charset="0"/>
              </a:rPr>
              <a:t>10 + 10  = 0</a:t>
            </a:r>
            <a:endParaRPr lang="en-US" dirty="0">
              <a:solidFill>
                <a:srgbClr val="FF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9ACAE13-38EF-6F87-FD47-7761C6A01C4A}"/>
              </a:ext>
            </a:extLst>
          </p:cNvPr>
          <p:cNvSpPr txBox="1"/>
          <p:nvPr/>
        </p:nvSpPr>
        <p:spPr>
          <a:xfrm>
            <a:off x="3148218" y="2793118"/>
            <a:ext cx="674820" cy="1015663"/>
          </a:xfrm>
          <a:prstGeom prst="rect">
            <a:avLst/>
          </a:prstGeom>
          <a:noFill/>
        </p:spPr>
        <p:txBody>
          <a:bodyPr wrap="square" rtlCol="0">
            <a:spAutoFit/>
          </a:bodyPr>
          <a:lstStyle/>
          <a:p>
            <a:r>
              <a:rPr lang="en-US" sz="6000" dirty="0">
                <a:solidFill>
                  <a:srgbClr val="FF0000"/>
                </a:solidFill>
                <a:sym typeface="Wingdings" panose="05000000000000000000" pitchFamily="2" charset="2"/>
              </a:rPr>
              <a:t></a:t>
            </a:r>
            <a:endParaRPr lang="en-US" sz="6000" dirty="0">
              <a:solidFill>
                <a:srgbClr val="FF0000"/>
              </a:solidFill>
            </a:endParaRPr>
          </a:p>
        </p:txBody>
      </p:sp>
      <p:sp>
        <p:nvSpPr>
          <p:cNvPr id="25" name="Rectangle 24">
            <a:extLst>
              <a:ext uri="{FF2B5EF4-FFF2-40B4-BE49-F238E27FC236}">
                <a16:creationId xmlns:a16="http://schemas.microsoft.com/office/drawing/2014/main" id="{E13F519C-6042-F724-AF53-D259CD83BBCD}"/>
              </a:ext>
            </a:extLst>
          </p:cNvPr>
          <p:cNvSpPr/>
          <p:nvPr/>
        </p:nvSpPr>
        <p:spPr>
          <a:xfrm>
            <a:off x="3239858" y="5363272"/>
            <a:ext cx="531340" cy="47620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D01C6288-AFDB-4523-A104-226A9FD85908}"/>
              </a:ext>
            </a:extLst>
          </p:cNvPr>
          <p:cNvSpPr/>
          <p:nvPr/>
        </p:nvSpPr>
        <p:spPr>
          <a:xfrm>
            <a:off x="3237457" y="4587526"/>
            <a:ext cx="531340" cy="47620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D8882C92-1157-A793-59E3-29392073D11C}"/>
              </a:ext>
            </a:extLst>
          </p:cNvPr>
          <p:cNvSpPr/>
          <p:nvPr/>
        </p:nvSpPr>
        <p:spPr>
          <a:xfrm>
            <a:off x="3229928" y="3771460"/>
            <a:ext cx="531340" cy="47620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A6ED5CE0-C814-FD91-7631-A3AF0617C003}"/>
              </a:ext>
            </a:extLst>
          </p:cNvPr>
          <p:cNvSpPr/>
          <p:nvPr/>
        </p:nvSpPr>
        <p:spPr>
          <a:xfrm>
            <a:off x="3219958" y="3016240"/>
            <a:ext cx="531340" cy="47620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TextBox 28">
            <a:extLst>
              <a:ext uri="{FF2B5EF4-FFF2-40B4-BE49-F238E27FC236}">
                <a16:creationId xmlns:a16="http://schemas.microsoft.com/office/drawing/2014/main" id="{04A74487-2ECE-DFE4-44C0-B5917461477A}"/>
              </a:ext>
            </a:extLst>
          </p:cNvPr>
          <p:cNvSpPr txBox="1"/>
          <p:nvPr/>
        </p:nvSpPr>
        <p:spPr>
          <a:xfrm>
            <a:off x="3165717" y="3539050"/>
            <a:ext cx="674820" cy="1015663"/>
          </a:xfrm>
          <a:prstGeom prst="rect">
            <a:avLst/>
          </a:prstGeom>
          <a:noFill/>
        </p:spPr>
        <p:txBody>
          <a:bodyPr wrap="square" rtlCol="0">
            <a:spAutoFit/>
          </a:bodyPr>
          <a:lstStyle/>
          <a:p>
            <a:r>
              <a:rPr lang="en-US" sz="6000" dirty="0">
                <a:solidFill>
                  <a:srgbClr val="FF0000"/>
                </a:solidFill>
                <a:sym typeface="Wingdings" panose="05000000000000000000" pitchFamily="2" charset="2"/>
              </a:rPr>
              <a:t></a:t>
            </a:r>
            <a:endParaRPr lang="en-US" sz="6000" dirty="0">
              <a:solidFill>
                <a:srgbClr val="FF0000"/>
              </a:solidFill>
            </a:endParaRPr>
          </a:p>
        </p:txBody>
      </p:sp>
      <p:sp>
        <p:nvSpPr>
          <p:cNvPr id="30" name="TextBox 29">
            <a:extLst>
              <a:ext uri="{FF2B5EF4-FFF2-40B4-BE49-F238E27FC236}">
                <a16:creationId xmlns:a16="http://schemas.microsoft.com/office/drawing/2014/main" id="{CD5B53FA-7B68-2147-8C2C-7E861382A5FC}"/>
              </a:ext>
            </a:extLst>
          </p:cNvPr>
          <p:cNvSpPr txBox="1"/>
          <p:nvPr/>
        </p:nvSpPr>
        <p:spPr>
          <a:xfrm>
            <a:off x="3165850" y="4347609"/>
            <a:ext cx="674820" cy="1015663"/>
          </a:xfrm>
          <a:prstGeom prst="rect">
            <a:avLst/>
          </a:prstGeom>
          <a:noFill/>
        </p:spPr>
        <p:txBody>
          <a:bodyPr wrap="square" rtlCol="0">
            <a:spAutoFit/>
          </a:bodyPr>
          <a:lstStyle/>
          <a:p>
            <a:r>
              <a:rPr lang="en-US" sz="6000" dirty="0">
                <a:solidFill>
                  <a:srgbClr val="FF0000"/>
                </a:solidFill>
                <a:sym typeface="Wingdings" panose="05000000000000000000" pitchFamily="2" charset="2"/>
              </a:rPr>
              <a:t></a:t>
            </a:r>
            <a:endParaRPr lang="en-US" sz="6000" dirty="0">
              <a:solidFill>
                <a:srgbClr val="FF0000"/>
              </a:solidFill>
            </a:endParaRPr>
          </a:p>
        </p:txBody>
      </p:sp>
      <p:sp>
        <p:nvSpPr>
          <p:cNvPr id="31" name="TextBox 30">
            <a:extLst>
              <a:ext uri="{FF2B5EF4-FFF2-40B4-BE49-F238E27FC236}">
                <a16:creationId xmlns:a16="http://schemas.microsoft.com/office/drawing/2014/main" id="{9A1D507F-08D9-666E-E417-129635D7135C}"/>
              </a:ext>
            </a:extLst>
          </p:cNvPr>
          <p:cNvSpPr txBox="1"/>
          <p:nvPr/>
        </p:nvSpPr>
        <p:spPr>
          <a:xfrm>
            <a:off x="3173671" y="5300645"/>
            <a:ext cx="778476" cy="769441"/>
          </a:xfrm>
          <a:prstGeom prst="rect">
            <a:avLst/>
          </a:prstGeom>
          <a:noFill/>
        </p:spPr>
        <p:txBody>
          <a:bodyPr wrap="square" rtlCol="0">
            <a:spAutoFit/>
          </a:bodyPr>
          <a:lstStyle/>
          <a:p>
            <a:r>
              <a:rPr lang="en-US" sz="4400" dirty="0">
                <a:solidFill>
                  <a:schemeClr val="accent1">
                    <a:lumMod val="75000"/>
                  </a:schemeClr>
                </a:solidFill>
                <a:sym typeface="Wingdings" panose="05000000000000000000" pitchFamily="2" charset="2"/>
              </a:rPr>
              <a:t></a:t>
            </a:r>
            <a:endParaRPr lang="en-US" sz="4400" dirty="0">
              <a:solidFill>
                <a:schemeClr val="accent1">
                  <a:lumMod val="75000"/>
                </a:schemeClr>
              </a:solidFill>
            </a:endParaRPr>
          </a:p>
        </p:txBody>
      </p:sp>
      <p:sp>
        <p:nvSpPr>
          <p:cNvPr id="32" name="Rectangle 31">
            <a:extLst>
              <a:ext uri="{FF2B5EF4-FFF2-40B4-BE49-F238E27FC236}">
                <a16:creationId xmlns:a16="http://schemas.microsoft.com/office/drawing/2014/main" id="{27B2B90E-7D10-CF1A-6D8B-7DB2862D31F8}"/>
              </a:ext>
            </a:extLst>
          </p:cNvPr>
          <p:cNvSpPr/>
          <p:nvPr/>
        </p:nvSpPr>
        <p:spPr>
          <a:xfrm>
            <a:off x="2880083" y="1242281"/>
            <a:ext cx="2518638" cy="369332"/>
          </a:xfrm>
          <a:prstGeom prst="rect">
            <a:avLst/>
          </a:prstGeom>
        </p:spPr>
        <p:txBody>
          <a:bodyPr wrap="none">
            <a:spAutoFit/>
          </a:bodyPr>
          <a:lstStyle/>
          <a:p>
            <a:r>
              <a:rPr lang="en-IN" dirty="0">
                <a:latin typeface="Arial" panose="020B0604020202020204" pitchFamily="34" charset="0"/>
                <a:cs typeface="Arial" panose="020B0604020202020204" pitchFamily="34" charset="0"/>
              </a:rPr>
              <a:t>is a </a:t>
            </a:r>
            <a:r>
              <a:rPr lang="en-IN" b="1" dirty="0">
                <a:latin typeface="Arial" panose="020B0604020202020204" pitchFamily="34" charset="0"/>
                <a:cs typeface="Arial" panose="020B0604020202020204" pitchFamily="34" charset="0"/>
              </a:rPr>
              <a:t>negative</a:t>
            </a:r>
            <a:r>
              <a:rPr lang="en-IN" dirty="0">
                <a:latin typeface="Arial" panose="020B0604020202020204" pitchFamily="34" charset="0"/>
                <a:cs typeface="Arial" panose="020B0604020202020204" pitchFamily="34" charset="0"/>
              </a:rPr>
              <a:t> number.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99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86844" y="112166"/>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Practice</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5" name="Group 4">
            <a:extLst>
              <a:ext uri="{FF2B5EF4-FFF2-40B4-BE49-F238E27FC236}">
                <a16:creationId xmlns:a16="http://schemas.microsoft.com/office/drawing/2014/main" id="{D99C93A2-E351-C5D8-B08C-95452C3AB3EF}"/>
              </a:ext>
            </a:extLst>
          </p:cNvPr>
          <p:cNvGrpSpPr/>
          <p:nvPr/>
        </p:nvGrpSpPr>
        <p:grpSpPr>
          <a:xfrm>
            <a:off x="-4746" y="-6023"/>
            <a:ext cx="2091590" cy="1923564"/>
            <a:chOff x="-27606" y="-17453"/>
            <a:chExt cx="2091590" cy="1923564"/>
          </a:xfrm>
        </p:grpSpPr>
        <p:sp>
          <p:nvSpPr>
            <p:cNvPr id="6" name="Isosceles Triangle 5">
              <a:extLst>
                <a:ext uri="{FF2B5EF4-FFF2-40B4-BE49-F238E27FC236}">
                  <a16:creationId xmlns:a16="http://schemas.microsoft.com/office/drawing/2014/main" id="{24C8D945-EF61-5076-9982-164CA3C4CA40}"/>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0EDCA21-0FFA-CE18-6052-327AA75172A7}"/>
                </a:ext>
              </a:extLst>
            </p:cNvPr>
            <p:cNvSpPr txBox="1"/>
            <p:nvPr/>
          </p:nvSpPr>
          <p:spPr>
            <a:xfrm>
              <a:off x="-27606" y="0"/>
              <a:ext cx="156677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8" name="TextBox 7">
            <a:extLst>
              <a:ext uri="{FF2B5EF4-FFF2-40B4-BE49-F238E27FC236}">
                <a16:creationId xmlns:a16="http://schemas.microsoft.com/office/drawing/2014/main" id="{58C74757-FFBB-C60B-B0FC-89444B6602F6}"/>
              </a:ext>
            </a:extLst>
          </p:cNvPr>
          <p:cNvSpPr txBox="1"/>
          <p:nvPr/>
        </p:nvSpPr>
        <p:spPr>
          <a:xfrm>
            <a:off x="2063984" y="1466451"/>
            <a:ext cx="3570697" cy="369332"/>
          </a:xfrm>
          <a:prstGeom prst="rect">
            <a:avLst/>
          </a:prstGeom>
          <a:noFill/>
        </p:spPr>
        <p:txBody>
          <a:bodyPr wrap="square" rtlCol="0">
            <a:spAutoFit/>
          </a:bodyPr>
          <a:lstStyle/>
          <a:p>
            <a:r>
              <a:rPr lang="en-IN" b="1" dirty="0">
                <a:latin typeface="Arial" panose="020B0604020202020204" pitchFamily="34" charset="0"/>
                <a:cs typeface="Arial" panose="020B0604020202020204" pitchFamily="34" charset="0"/>
              </a:rPr>
              <a:t>1</a:t>
            </a:r>
            <a:r>
              <a:rPr lang="en-IN" dirty="0">
                <a:latin typeface="Arial" panose="020B0604020202020204" pitchFamily="34" charset="0"/>
                <a:cs typeface="Arial" panose="020B0604020202020204" pitchFamily="34" charset="0"/>
              </a:rPr>
              <a:t>   Work out:  </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106AD78-CD40-3A95-1BF4-D391DE9954F1}"/>
              </a:ext>
            </a:extLst>
          </p:cNvPr>
          <p:cNvSpPr txBox="1"/>
          <p:nvPr/>
        </p:nvSpPr>
        <p:spPr>
          <a:xfrm>
            <a:off x="2780417" y="1935512"/>
            <a:ext cx="3570697" cy="369332"/>
          </a:xfrm>
          <a:prstGeom prst="rect">
            <a:avLst/>
          </a:prstGeom>
          <a:noFill/>
        </p:spPr>
        <p:txBody>
          <a:bodyPr wrap="square" rtlCol="0">
            <a:spAutoFit/>
          </a:bodyPr>
          <a:lstStyle/>
          <a:p>
            <a:r>
              <a:rPr lang="en-IN" b="1" dirty="0">
                <a:latin typeface="Arial" panose="020B0604020202020204" pitchFamily="34" charset="0"/>
                <a:cs typeface="Arial" panose="020B0604020202020204" pitchFamily="34" charset="0"/>
              </a:rPr>
              <a:t>(a)</a:t>
            </a:r>
            <a:r>
              <a:rPr lang="en-IN" dirty="0">
                <a:latin typeface="Arial" panose="020B0604020202020204" pitchFamily="34" charset="0"/>
                <a:cs typeface="Arial" panose="020B0604020202020204" pitchFamily="34" charset="0"/>
              </a:rPr>
              <a:t> </a:t>
            </a:r>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1 + 6</a:t>
            </a: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C18E240-ADB9-72FC-87E6-EA9C6E793B9B}"/>
              </a:ext>
            </a:extLst>
          </p:cNvPr>
          <p:cNvSpPr/>
          <p:nvPr/>
        </p:nvSpPr>
        <p:spPr>
          <a:xfrm>
            <a:off x="2780417" y="2512166"/>
            <a:ext cx="1322107" cy="369332"/>
          </a:xfrm>
          <a:prstGeom prst="rect">
            <a:avLst/>
          </a:prstGeom>
        </p:spPr>
        <p:txBody>
          <a:bodyPr wrap="square">
            <a:spAutoFit/>
          </a:bodyPr>
          <a:lstStyle/>
          <a:p>
            <a:r>
              <a:rPr lang="en-US" b="1" dirty="0">
                <a:solidFill>
                  <a:srgbClr val="202124"/>
                </a:solidFill>
                <a:latin typeface="Arial" panose="020B0604020202020204" pitchFamily="34" charset="0"/>
                <a:cs typeface="Arial" panose="020B0604020202020204" pitchFamily="34" charset="0"/>
              </a:rPr>
              <a:t>(b)</a:t>
            </a:r>
            <a:r>
              <a:rPr lang="en-US" dirty="0">
                <a:solidFill>
                  <a:srgbClr val="202124"/>
                </a:solidFill>
                <a:latin typeface="Arial" panose="020B0604020202020204" pitchFamily="34" charset="0"/>
                <a:cs typeface="Arial" panose="020B0604020202020204" pitchFamily="34" charset="0"/>
              </a:rPr>
              <a:t>  7 – </a:t>
            </a:r>
            <a:r>
              <a:rPr lang="en-GB" dirty="0">
                <a:latin typeface="Arial" panose="020B0604020202020204" pitchFamily="34" charset="0"/>
                <a:ea typeface="Calibri" panose="020F0502020204030204" pitchFamily="34" charset="0"/>
              </a:rPr>
              <a:t>−</a:t>
            </a:r>
            <a:r>
              <a:rPr lang="en-US" dirty="0">
                <a:solidFill>
                  <a:srgbClr val="202124"/>
                </a:solidFill>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4F05C93-4B23-EB47-F49C-B7AC9DCAFBC1}"/>
              </a:ext>
            </a:extLst>
          </p:cNvPr>
          <p:cNvSpPr txBox="1"/>
          <p:nvPr/>
        </p:nvSpPr>
        <p:spPr>
          <a:xfrm>
            <a:off x="2086844" y="4334057"/>
            <a:ext cx="5275930" cy="369332"/>
          </a:xfrm>
          <a:prstGeom prst="rect">
            <a:avLst/>
          </a:prstGeom>
          <a:noFill/>
        </p:spPr>
        <p:txBody>
          <a:bodyPr wrap="square" rtlCol="0">
            <a:spAutoFit/>
          </a:bodyPr>
          <a:lstStyle/>
          <a:p>
            <a:r>
              <a:rPr lang="en-IN" b="1" dirty="0">
                <a:latin typeface="Arial" panose="020B0604020202020204" pitchFamily="34" charset="0"/>
                <a:cs typeface="Arial" panose="020B0604020202020204" pitchFamily="34" charset="0"/>
              </a:rPr>
              <a:t>2</a:t>
            </a:r>
            <a:r>
              <a:rPr lang="en-IN" dirty="0">
                <a:latin typeface="Arial" panose="020B0604020202020204" pitchFamily="34" charset="0"/>
                <a:cs typeface="Arial" panose="020B0604020202020204" pitchFamily="34" charset="0"/>
              </a:rPr>
              <a:t>   Circle the number that is 7 less than </a:t>
            </a:r>
            <a:r>
              <a:rPr lang="en-GB" dirty="0">
                <a:latin typeface="Arial" panose="020B0604020202020204" pitchFamily="34" charset="0"/>
                <a:ea typeface="Calibri" panose="020F0502020204030204" pitchFamily="34" charset="0"/>
              </a:rPr>
              <a:t>−1</a:t>
            </a:r>
            <a:r>
              <a:rPr lang="en-IN"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A29335D-1BC7-EBA7-3564-15BBF8CB34DA}"/>
              </a:ext>
            </a:extLst>
          </p:cNvPr>
          <p:cNvSpPr txBox="1"/>
          <p:nvPr/>
        </p:nvSpPr>
        <p:spPr>
          <a:xfrm>
            <a:off x="3265865" y="5154378"/>
            <a:ext cx="5780724" cy="369332"/>
          </a:xfrm>
          <a:prstGeom prst="rect">
            <a:avLst/>
          </a:prstGeom>
          <a:noFill/>
        </p:spPr>
        <p:txBody>
          <a:bodyPr wrap="square" rtlCol="0">
            <a:spAutoFit/>
          </a:bodyPr>
          <a:lstStyle/>
          <a:p>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19                     </a:t>
            </a:r>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5                     5                      19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471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221127" y="86737"/>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Practice</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3" name="Group 2">
            <a:extLst>
              <a:ext uri="{FF2B5EF4-FFF2-40B4-BE49-F238E27FC236}">
                <a16:creationId xmlns:a16="http://schemas.microsoft.com/office/drawing/2014/main" id="{25083641-6F61-CA1C-0C80-3A550670B47F}"/>
              </a:ext>
            </a:extLst>
          </p:cNvPr>
          <p:cNvGrpSpPr/>
          <p:nvPr/>
        </p:nvGrpSpPr>
        <p:grpSpPr>
          <a:xfrm>
            <a:off x="-4746" y="-6023"/>
            <a:ext cx="2091590" cy="1923564"/>
            <a:chOff x="-27606" y="-17453"/>
            <a:chExt cx="2091590" cy="1923564"/>
          </a:xfrm>
        </p:grpSpPr>
        <p:sp>
          <p:nvSpPr>
            <p:cNvPr id="5" name="Isosceles Triangle 4">
              <a:extLst>
                <a:ext uri="{FF2B5EF4-FFF2-40B4-BE49-F238E27FC236}">
                  <a16:creationId xmlns:a16="http://schemas.microsoft.com/office/drawing/2014/main" id="{06519F14-69AF-AF17-9E2F-3A3399ED89BB}"/>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2B0B93B-0193-5D27-FE3E-DF3E288046BE}"/>
                </a:ext>
              </a:extLst>
            </p:cNvPr>
            <p:cNvSpPr txBox="1"/>
            <p:nvPr/>
          </p:nvSpPr>
          <p:spPr>
            <a:xfrm>
              <a:off x="-27606" y="0"/>
              <a:ext cx="156677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7" name="Rectangle 6">
            <a:extLst>
              <a:ext uri="{FF2B5EF4-FFF2-40B4-BE49-F238E27FC236}">
                <a16:creationId xmlns:a16="http://schemas.microsoft.com/office/drawing/2014/main" id="{156E9190-B97A-526A-C4A3-7A9AFDF1D1ED}"/>
              </a:ext>
            </a:extLst>
          </p:cNvPr>
          <p:cNvSpPr/>
          <p:nvPr/>
        </p:nvSpPr>
        <p:spPr>
          <a:xfrm>
            <a:off x="1337619" y="1339859"/>
            <a:ext cx="6571030" cy="369332"/>
          </a:xfrm>
          <a:prstGeom prst="rect">
            <a:avLst/>
          </a:prstGeom>
        </p:spPr>
        <p:txBody>
          <a:bodyPr wrap="none">
            <a:spAutoFit/>
          </a:bodyPr>
          <a:lstStyle/>
          <a:p>
            <a:r>
              <a:rPr lang="en-IN" b="1" dirty="0">
                <a:latin typeface="Arial" panose="020B0604020202020204" pitchFamily="34" charset="0"/>
                <a:cs typeface="Arial" panose="020B0604020202020204" pitchFamily="34" charset="0"/>
              </a:rPr>
              <a:t>3  </a:t>
            </a:r>
            <a:r>
              <a:rPr lang="en-IN" dirty="0">
                <a:latin typeface="Arial" panose="020B0604020202020204" pitchFamily="34" charset="0"/>
                <a:cs typeface="Arial" panose="020B0604020202020204" pitchFamily="34" charset="0"/>
              </a:rPr>
              <a:t>Complete the statement below using a number from this list.</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18FA152-5D2F-7CA1-ABBE-65B6656E4CF5}"/>
              </a:ext>
            </a:extLst>
          </p:cNvPr>
          <p:cNvSpPr txBox="1"/>
          <p:nvPr/>
        </p:nvSpPr>
        <p:spPr>
          <a:xfrm>
            <a:off x="2570204" y="2051221"/>
            <a:ext cx="5301049" cy="369332"/>
          </a:xfrm>
          <a:prstGeom prst="rect">
            <a:avLst/>
          </a:prstGeom>
          <a:noFill/>
        </p:spPr>
        <p:txBody>
          <a:bodyPr wrap="square" rtlCol="0">
            <a:spAutoFit/>
          </a:bodyPr>
          <a:lstStyle/>
          <a:p>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2                   0                         </a:t>
            </a:r>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6                    6</a:t>
            </a: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3C58365-BFFC-D00F-ACF0-3DE19516CBFC}"/>
              </a:ext>
            </a:extLst>
          </p:cNvPr>
          <p:cNvSpPr/>
          <p:nvPr/>
        </p:nvSpPr>
        <p:spPr>
          <a:xfrm>
            <a:off x="1337619" y="3595816"/>
            <a:ext cx="6630982" cy="369332"/>
          </a:xfrm>
          <a:prstGeom prst="rect">
            <a:avLst/>
          </a:prstGeom>
        </p:spPr>
        <p:txBody>
          <a:bodyPr wrap="none">
            <a:spAutoFit/>
          </a:bodyPr>
          <a:lstStyle/>
          <a:p>
            <a:r>
              <a:rPr lang="en-IN" b="1" dirty="0">
                <a:latin typeface="Arial" panose="020B0604020202020204" pitchFamily="34" charset="0"/>
                <a:cs typeface="Arial" panose="020B0604020202020204" pitchFamily="34" charset="0"/>
              </a:rPr>
              <a:t>4</a:t>
            </a:r>
            <a:r>
              <a:rPr lang="en-IN" dirty="0">
                <a:latin typeface="Arial" panose="020B0604020202020204" pitchFamily="34" charset="0"/>
                <a:cs typeface="Arial" panose="020B0604020202020204" pitchFamily="34" charset="0"/>
              </a:rPr>
              <a:t>   Write the following numbers in order of size, smallest first.</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04F18C6-C349-80D8-69F8-75044C8A8FE3}"/>
              </a:ext>
            </a:extLst>
          </p:cNvPr>
          <p:cNvSpPr txBox="1"/>
          <p:nvPr/>
        </p:nvSpPr>
        <p:spPr>
          <a:xfrm>
            <a:off x="2570204" y="4223372"/>
            <a:ext cx="8414953"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0.4                   0.5                   0.06                    0.444                        0.46</a:t>
            </a: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22B7C8B-8DBF-9DC6-0087-3F34E7AD9C98}"/>
              </a:ext>
            </a:extLst>
          </p:cNvPr>
          <p:cNvSpPr/>
          <p:nvPr/>
        </p:nvSpPr>
        <p:spPr>
          <a:xfrm>
            <a:off x="1583662" y="5107885"/>
            <a:ext cx="10213052" cy="646331"/>
          </a:xfrm>
          <a:prstGeom prst="rect">
            <a:avLst/>
          </a:prstGeom>
        </p:spPr>
        <p:txBody>
          <a:bodyPr wrap="none">
            <a:spAutoFit/>
          </a:bodyPr>
          <a:lstStyle/>
          <a:p>
            <a:r>
              <a:rPr lang="en-IN" dirty="0">
                <a:latin typeface="Arial" panose="020B0604020202020204" pitchFamily="34" charset="0"/>
                <a:cs typeface="Arial" panose="020B0604020202020204" pitchFamily="34" charset="0"/>
              </a:rPr>
              <a:t>…………………      …………………      …………………      …………………     …………………   </a:t>
            </a:r>
            <a:endParaRPr lang="en-IN" b="1" dirty="0">
              <a:latin typeface="Arial" panose="020B0604020202020204" pitchFamily="34" charset="0"/>
              <a:cs typeface="Arial" panose="020B0604020202020204" pitchFamily="34" charset="0"/>
            </a:endParaRPr>
          </a:p>
          <a:p>
            <a:r>
              <a:rPr lang="en-IN" i="1" dirty="0">
                <a:latin typeface="Arial" panose="020B0604020202020204" pitchFamily="34" charset="0"/>
                <a:cs typeface="Arial" panose="020B0604020202020204" pitchFamily="34" charset="0"/>
              </a:rPr>
              <a:t>     smallest</a:t>
            </a:r>
            <a:endParaRPr lang="en-US" i="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4678A18-9DEF-6520-0646-91244421957E}"/>
              </a:ext>
            </a:extLst>
          </p:cNvPr>
          <p:cNvSpPr txBox="1"/>
          <p:nvPr/>
        </p:nvSpPr>
        <p:spPr>
          <a:xfrm>
            <a:off x="6690188" y="2762583"/>
            <a:ext cx="5646671" cy="369332"/>
          </a:xfrm>
          <a:prstGeom prst="rect">
            <a:avLst/>
          </a:prstGeom>
          <a:noFill/>
        </p:spPr>
        <p:txBody>
          <a:bodyPr wrap="square" rtlCol="0">
            <a:spAutoFit/>
          </a:bodyPr>
          <a:lstStyle/>
          <a:p>
            <a:r>
              <a:rPr lang="en-IN" b="1" dirty="0">
                <a:latin typeface="Arial" panose="020B0604020202020204" pitchFamily="34" charset="0"/>
                <a:cs typeface="Arial" panose="020B0604020202020204" pitchFamily="34" charset="0"/>
              </a:rPr>
              <a:t> </a:t>
            </a:r>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5 &gt;</a:t>
            </a:r>
            <a:r>
              <a:rPr lang="en-IN" b="1" dirty="0">
                <a:latin typeface="Arial" panose="020B0604020202020204" pitchFamily="34" charset="0"/>
                <a:cs typeface="Arial" panose="020B0604020202020204" pitchFamily="34" charset="0"/>
              </a:rPr>
              <a:t>   </a:t>
            </a:r>
            <a:r>
              <a:rPr lang="en-IN"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84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2354" y="89490"/>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 Practice</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5" name="Group 4">
            <a:extLst>
              <a:ext uri="{FF2B5EF4-FFF2-40B4-BE49-F238E27FC236}">
                <a16:creationId xmlns:a16="http://schemas.microsoft.com/office/drawing/2014/main" id="{1C1DEADD-31D8-2B53-5CD7-507DD8BCDFE6}"/>
              </a:ext>
            </a:extLst>
          </p:cNvPr>
          <p:cNvGrpSpPr/>
          <p:nvPr/>
        </p:nvGrpSpPr>
        <p:grpSpPr>
          <a:xfrm>
            <a:off x="-4746" y="-6023"/>
            <a:ext cx="2091590" cy="1923564"/>
            <a:chOff x="-27606" y="-17453"/>
            <a:chExt cx="2091590" cy="1923564"/>
          </a:xfrm>
        </p:grpSpPr>
        <p:sp>
          <p:nvSpPr>
            <p:cNvPr id="6" name="Isosceles Triangle 5">
              <a:extLst>
                <a:ext uri="{FF2B5EF4-FFF2-40B4-BE49-F238E27FC236}">
                  <a16:creationId xmlns:a16="http://schemas.microsoft.com/office/drawing/2014/main" id="{24BCC55A-246E-90B6-6BDE-BCC47AE135E9}"/>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9C07FE0-C62A-CF01-9CF3-9E1819FE12C1}"/>
                </a:ext>
              </a:extLst>
            </p:cNvPr>
            <p:cNvSpPr txBox="1"/>
            <p:nvPr/>
          </p:nvSpPr>
          <p:spPr>
            <a:xfrm>
              <a:off x="-27606" y="0"/>
              <a:ext cx="156677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8" name="Rectangle 7">
            <a:extLst>
              <a:ext uri="{FF2B5EF4-FFF2-40B4-BE49-F238E27FC236}">
                <a16:creationId xmlns:a16="http://schemas.microsoft.com/office/drawing/2014/main" id="{C241BEF8-3470-70EA-4ABD-ED131DA49DAC}"/>
              </a:ext>
            </a:extLst>
          </p:cNvPr>
          <p:cNvSpPr/>
          <p:nvPr/>
        </p:nvSpPr>
        <p:spPr>
          <a:xfrm>
            <a:off x="1337619" y="1339859"/>
            <a:ext cx="2591415" cy="646331"/>
          </a:xfrm>
          <a:prstGeom prst="rect">
            <a:avLst/>
          </a:prstGeom>
        </p:spPr>
        <p:txBody>
          <a:bodyPr wrap="none">
            <a:spAutoFit/>
          </a:bodyPr>
          <a:lstStyle/>
          <a:p>
            <a:r>
              <a:rPr lang="en-IN" b="1" dirty="0">
                <a:latin typeface="Arial" panose="020B0604020202020204" pitchFamily="34" charset="0"/>
                <a:cs typeface="Arial" panose="020B0604020202020204" pitchFamily="34" charset="0"/>
              </a:rPr>
              <a:t>5   </a:t>
            </a:r>
            <a:r>
              <a:rPr lang="en-IN" dirty="0">
                <a:latin typeface="Arial" panose="020B0604020202020204" pitchFamily="34" charset="0"/>
                <a:cs typeface="Arial" panose="020B0604020202020204" pitchFamily="34" charset="0"/>
              </a:rPr>
              <a:t>Work out        </a:t>
            </a:r>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2 </a:t>
            </a:r>
            <a:r>
              <a:rPr lang="en-GB" dirty="0">
                <a:latin typeface="Arial" panose="020B0604020202020204" pitchFamily="34" charset="0"/>
                <a:ea typeface="Calibri" panose="020F0502020204030204" pitchFamily="34" charset="0"/>
              </a:rPr>
              <a:t>− </a:t>
            </a:r>
            <a:r>
              <a:rPr lang="en-IN" dirty="0">
                <a:latin typeface="Arial" panose="020B0604020202020204" pitchFamily="34" charset="0"/>
                <a:cs typeface="Arial" panose="020B0604020202020204" pitchFamily="34" charset="0"/>
              </a:rPr>
              <a:t>5</a:t>
            </a:r>
          </a:p>
          <a:p>
            <a:r>
              <a:rPr lang="en-IN" dirty="0">
                <a:latin typeface="Arial" panose="020B0604020202020204" pitchFamily="34" charset="0"/>
                <a:cs typeface="Arial" panose="020B0604020202020204" pitchFamily="34" charset="0"/>
              </a:rPr>
              <a:t>      Circle your answer.</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F66314B-5CB9-9B69-778A-60B492A58759}"/>
              </a:ext>
            </a:extLst>
          </p:cNvPr>
          <p:cNvSpPr txBox="1"/>
          <p:nvPr/>
        </p:nvSpPr>
        <p:spPr>
          <a:xfrm>
            <a:off x="3272193" y="2557502"/>
            <a:ext cx="5251623" cy="369332"/>
          </a:xfrm>
          <a:prstGeom prst="rect">
            <a:avLst/>
          </a:prstGeom>
          <a:noFill/>
        </p:spPr>
        <p:txBody>
          <a:bodyPr wrap="square" rtlCol="0">
            <a:spAutoFit/>
          </a:bodyPr>
          <a:lstStyle/>
          <a:p>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7                   </a:t>
            </a:r>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3                    3                    7</a:t>
            </a: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493DDB5-4FAD-07BC-2618-19A3CE38E57B}"/>
              </a:ext>
            </a:extLst>
          </p:cNvPr>
          <p:cNvSpPr/>
          <p:nvPr/>
        </p:nvSpPr>
        <p:spPr>
          <a:xfrm>
            <a:off x="1337619" y="3865927"/>
            <a:ext cx="4281941" cy="369332"/>
          </a:xfrm>
          <a:prstGeom prst="rect">
            <a:avLst/>
          </a:prstGeom>
        </p:spPr>
        <p:txBody>
          <a:bodyPr wrap="none">
            <a:spAutoFit/>
          </a:bodyPr>
          <a:lstStyle/>
          <a:p>
            <a:r>
              <a:rPr lang="en-IN" b="1" dirty="0">
                <a:latin typeface="Arial" panose="020B0604020202020204" pitchFamily="34" charset="0"/>
                <a:cs typeface="Arial" panose="020B0604020202020204" pitchFamily="34" charset="0"/>
              </a:rPr>
              <a:t>6   </a:t>
            </a:r>
            <a:r>
              <a:rPr lang="en-IN" dirty="0">
                <a:latin typeface="Arial" panose="020B0604020202020204" pitchFamily="34" charset="0"/>
                <a:cs typeface="Arial" panose="020B0604020202020204" pitchFamily="34" charset="0"/>
              </a:rPr>
              <a:t>Circle the number </a:t>
            </a:r>
            <a:r>
              <a:rPr lang="en-IN" b="1" dirty="0">
                <a:latin typeface="Arial" panose="020B0604020202020204" pitchFamily="34" charset="0"/>
                <a:cs typeface="Arial" panose="020B0604020202020204" pitchFamily="34" charset="0"/>
              </a:rPr>
              <a:t>greater</a:t>
            </a:r>
            <a:r>
              <a:rPr lang="en-IN" dirty="0">
                <a:latin typeface="Arial" panose="020B0604020202020204" pitchFamily="34" charset="0"/>
                <a:cs typeface="Arial" panose="020B0604020202020204" pitchFamily="34" charset="0"/>
              </a:rPr>
              <a:t> than </a:t>
            </a:r>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0.9 </a:t>
            </a:r>
            <a:endParaRPr 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CAA18A8-F93A-5FEA-1338-7A21FD2F2B01}"/>
                  </a:ext>
                </a:extLst>
              </p:cNvPr>
              <p:cNvSpPr txBox="1"/>
              <p:nvPr/>
            </p:nvSpPr>
            <p:spPr>
              <a:xfrm>
                <a:off x="2924432" y="4843432"/>
                <a:ext cx="7057768" cy="485774"/>
              </a:xfrm>
              <a:prstGeom prst="rect">
                <a:avLst/>
              </a:prstGeom>
              <a:noFill/>
            </p:spPr>
            <p:txBody>
              <a:bodyPr wrap="square" rtlCol="0">
                <a:spAutoFit/>
              </a:bodyPr>
              <a:lstStyle/>
              <a:p>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0.901                   </a:t>
                </a:r>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0.89                    </a:t>
                </a:r>
                <a:r>
                  <a:rPr lang="en-GB" dirty="0">
                    <a:latin typeface="Arial" panose="020B0604020202020204" pitchFamily="34" charset="0"/>
                    <a:ea typeface="Calibri" panose="020F0502020204030204" pitchFamily="34" charset="0"/>
                  </a:rPr>
                  <a:t>−</a:t>
                </a:r>
                <a:r>
                  <a:rPr lang="en-IN" dirty="0">
                    <a:latin typeface="Arial" panose="020B0604020202020204" pitchFamily="34" charset="0"/>
                    <a:cs typeface="Arial" panose="020B0604020202020204" pitchFamily="34" charset="0"/>
                  </a:rPr>
                  <a:t>0.91                    </a:t>
                </a:r>
                <a:r>
                  <a:rPr lang="en-GB" dirty="0">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f>
                      <m:fPr>
                        <m:ctrlPr>
                          <a:rPr lang="en-IN" i="1" smtClean="0">
                            <a:latin typeface="Cambria Math" panose="02040503050406030204" pitchFamily="18" charset="0"/>
                          </a:rPr>
                        </m:ctrlPr>
                      </m:fPr>
                      <m:num>
                        <m:r>
                          <a:rPr lang="en-IN" b="0" i="1" smtClean="0">
                            <a:latin typeface="Cambria Math" panose="02040503050406030204" pitchFamily="18" charset="0"/>
                          </a:rPr>
                          <m:t>9</m:t>
                        </m:r>
                      </m:num>
                      <m:den>
                        <m:r>
                          <a:rPr lang="en-IN" b="0" i="1" smtClean="0">
                            <a:latin typeface="Cambria Math" panose="02040503050406030204" pitchFamily="18" charset="0"/>
                          </a:rPr>
                          <m:t>10</m:t>
                        </m:r>
                      </m:den>
                    </m:f>
                  </m:oMath>
                </a14:m>
                <a:endParaRPr lang="en-US"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ECAA18A8-F93A-5FEA-1338-7A21FD2F2B01}"/>
                  </a:ext>
                </a:extLst>
              </p:cNvPr>
              <p:cNvSpPr txBox="1">
                <a:spLocks noRot="1" noChangeAspect="1" noMove="1" noResize="1" noEditPoints="1" noAdjustHandles="1" noChangeArrowheads="1" noChangeShapeType="1" noTextEdit="1"/>
              </p:cNvSpPr>
              <p:nvPr/>
            </p:nvSpPr>
            <p:spPr>
              <a:xfrm>
                <a:off x="2924432" y="4843432"/>
                <a:ext cx="7057768" cy="485774"/>
              </a:xfrm>
              <a:prstGeom prst="rect">
                <a:avLst/>
              </a:prstGeom>
              <a:blipFill>
                <a:blip r:embed="rId5"/>
                <a:stretch>
                  <a:fillRect l="-777" b="-7595"/>
                </a:stretch>
              </a:blipFill>
            </p:spPr>
            <p:txBody>
              <a:bodyPr/>
              <a:lstStyle/>
              <a:p>
                <a:r>
                  <a:rPr lang="en-GB">
                    <a:noFill/>
                  </a:rPr>
                  <a:t> </a:t>
                </a:r>
              </a:p>
            </p:txBody>
          </p:sp>
        </mc:Fallback>
      </mc:AlternateContent>
    </p:spTree>
    <p:extLst>
      <p:ext uri="{BB962C8B-B14F-4D97-AF65-F5344CB8AC3E}">
        <p14:creationId xmlns:p14="http://schemas.microsoft.com/office/powerpoint/2010/main" val="166611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22605" y="74204"/>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Exam Questions Answers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sp>
        <p:nvSpPr>
          <p:cNvPr id="5" name="TextBox 4">
            <a:extLst>
              <a:ext uri="{FF2B5EF4-FFF2-40B4-BE49-F238E27FC236}">
                <a16:creationId xmlns:a16="http://schemas.microsoft.com/office/drawing/2014/main" id="{51EDA0A5-7F1E-2FAD-1B74-F99F8A8C1E7F}"/>
              </a:ext>
            </a:extLst>
          </p:cNvPr>
          <p:cNvSpPr txBox="1"/>
          <p:nvPr/>
        </p:nvSpPr>
        <p:spPr>
          <a:xfrm>
            <a:off x="1670400" y="1396445"/>
            <a:ext cx="3477234" cy="1569660"/>
          </a:xfrm>
          <a:prstGeom prst="rect">
            <a:avLst/>
          </a:prstGeom>
          <a:noFill/>
        </p:spPr>
        <p:txBody>
          <a:bodyPr wrap="none" rtlCol="0">
            <a:spAutoFit/>
          </a:bodyPr>
          <a:lstStyle/>
          <a:p>
            <a:r>
              <a:rPr lang="en-GB" sz="2400" b="1" dirty="0">
                <a:effectLst/>
                <a:latin typeface="Arial" panose="020B0604020202020204" pitchFamily="34" charset="0"/>
                <a:ea typeface="Calibri" panose="020F0502020204030204" pitchFamily="34" charset="0"/>
                <a:cs typeface="Arial" panose="020B0604020202020204" pitchFamily="34" charset="0"/>
              </a:rPr>
              <a:t>Slide 23</a:t>
            </a:r>
          </a:p>
          <a:p>
            <a:r>
              <a:rPr lang="en-GB" sz="2400" dirty="0">
                <a:latin typeface="Arial" panose="020B0604020202020204" pitchFamily="34" charset="0"/>
                <a:ea typeface="Calibri" panose="020F0502020204030204" pitchFamily="34" charset="0"/>
                <a:cs typeface="Arial" panose="020B0604020202020204" pitchFamily="34" charset="0"/>
              </a:rPr>
              <a:t>		</a:t>
            </a:r>
            <a:r>
              <a:rPr lang="en-GB" sz="2400" b="1" dirty="0">
                <a:effectLst/>
                <a:latin typeface="Arial" panose="020B0604020202020204" pitchFamily="34" charset="0"/>
                <a:ea typeface="Calibri" panose="020F0502020204030204" pitchFamily="34" charset="0"/>
                <a:cs typeface="Arial" panose="020B0604020202020204" pitchFamily="34" charset="0"/>
              </a:rPr>
              <a:t>1a) 	    </a:t>
            </a:r>
            <a:r>
              <a:rPr lang="en-GB" sz="2400" dirty="0">
                <a:effectLst/>
                <a:latin typeface="Arial" panose="020B0604020202020204" pitchFamily="34" charset="0"/>
                <a:ea typeface="Calibri" panose="020F0502020204030204" pitchFamily="34" charset="0"/>
                <a:cs typeface="Arial" panose="020B0604020202020204" pitchFamily="34" charset="0"/>
              </a:rPr>
              <a:t>5</a:t>
            </a:r>
          </a:p>
          <a:p>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1b) </a:t>
            </a:r>
            <a:r>
              <a:rPr lang="en-GB" sz="2400" dirty="0">
                <a:latin typeface="Arial" panose="020B0604020202020204" pitchFamily="34" charset="0"/>
                <a:cs typeface="Arial" panose="020B0604020202020204" pitchFamily="34" charset="0"/>
              </a:rPr>
              <a:t>	  10</a:t>
            </a:r>
          </a:p>
          <a:p>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2)</a:t>
            </a:r>
            <a:r>
              <a:rPr lang="en-GB" sz="2400" dirty="0">
                <a:latin typeface="Arial" panose="020B0604020202020204" pitchFamily="34" charset="0"/>
                <a:cs typeface="Arial" panose="020B0604020202020204" pitchFamily="34" charset="0"/>
              </a:rPr>
              <a:t>	−19</a:t>
            </a:r>
          </a:p>
        </p:txBody>
      </p:sp>
      <p:sp>
        <p:nvSpPr>
          <p:cNvPr id="7" name="TextBox 6">
            <a:extLst>
              <a:ext uri="{FF2B5EF4-FFF2-40B4-BE49-F238E27FC236}">
                <a16:creationId xmlns:a16="http://schemas.microsoft.com/office/drawing/2014/main" id="{334D57B5-3E25-B559-4EDF-BE94FE23FD51}"/>
              </a:ext>
            </a:extLst>
          </p:cNvPr>
          <p:cNvSpPr txBox="1"/>
          <p:nvPr/>
        </p:nvSpPr>
        <p:spPr>
          <a:xfrm>
            <a:off x="1670400" y="3093760"/>
            <a:ext cx="9416700" cy="1200329"/>
          </a:xfrm>
          <a:prstGeom prst="rect">
            <a:avLst/>
          </a:prstGeom>
          <a:noFill/>
        </p:spPr>
        <p:txBody>
          <a:bodyPr wrap="square" rtlCol="0">
            <a:spAutoFit/>
          </a:bodyPr>
          <a:lstStyle/>
          <a:p>
            <a:r>
              <a:rPr lang="en-GB" sz="2400" b="1" dirty="0">
                <a:effectLst/>
                <a:latin typeface="Arial" panose="020B0604020202020204" pitchFamily="34" charset="0"/>
                <a:ea typeface="Calibri" panose="020F0502020204030204" pitchFamily="34" charset="0"/>
                <a:cs typeface="Arial" panose="020B0604020202020204" pitchFamily="34" charset="0"/>
              </a:rPr>
              <a:t>Slide 24</a:t>
            </a:r>
          </a:p>
          <a:p>
            <a:r>
              <a:rPr lang="en-GB" sz="2400" dirty="0">
                <a:latin typeface="Arial" panose="020B0604020202020204" pitchFamily="34" charset="0"/>
                <a:ea typeface="Calibri" panose="020F0502020204030204" pitchFamily="34" charset="0"/>
                <a:cs typeface="Arial" panose="020B0604020202020204" pitchFamily="34" charset="0"/>
              </a:rPr>
              <a:t>		</a:t>
            </a:r>
            <a:r>
              <a:rPr lang="en-GB" sz="2400" b="1" dirty="0">
                <a:latin typeface="Arial" panose="020B0604020202020204" pitchFamily="34" charset="0"/>
                <a:ea typeface="Calibri" panose="020F0502020204030204" pitchFamily="34" charset="0"/>
                <a:cs typeface="Arial" panose="020B0604020202020204" pitchFamily="34" charset="0"/>
              </a:rPr>
              <a:t>3</a:t>
            </a:r>
            <a:r>
              <a:rPr lang="en-GB" sz="2400" b="1" dirty="0">
                <a:effectLst/>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−6</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4) </a:t>
            </a:r>
            <a:r>
              <a:rPr lang="en-GB" sz="2400" dirty="0">
                <a:latin typeface="Arial" panose="020B0604020202020204" pitchFamily="34" charset="0"/>
                <a:cs typeface="Arial" panose="020B0604020202020204" pitchFamily="34" charset="0"/>
              </a:rPr>
              <a:t>	  0.06, 0.4, 0.444, 0.46, 0.5</a:t>
            </a:r>
          </a:p>
        </p:txBody>
      </p:sp>
      <p:sp>
        <p:nvSpPr>
          <p:cNvPr id="8" name="TextBox 7">
            <a:extLst>
              <a:ext uri="{FF2B5EF4-FFF2-40B4-BE49-F238E27FC236}">
                <a16:creationId xmlns:a16="http://schemas.microsoft.com/office/drawing/2014/main" id="{936CB0D4-45ED-455E-26EC-A6DFFD0E01F6}"/>
              </a:ext>
            </a:extLst>
          </p:cNvPr>
          <p:cNvSpPr txBox="1"/>
          <p:nvPr/>
        </p:nvSpPr>
        <p:spPr>
          <a:xfrm>
            <a:off x="1670400" y="4523923"/>
            <a:ext cx="3903633" cy="1569660"/>
          </a:xfrm>
          <a:prstGeom prst="rect">
            <a:avLst/>
          </a:prstGeom>
          <a:noFill/>
        </p:spPr>
        <p:txBody>
          <a:bodyPr wrap="none" rtlCol="0">
            <a:spAutoFit/>
          </a:bodyPr>
          <a:lstStyle/>
          <a:p>
            <a:r>
              <a:rPr lang="en-GB" sz="2400" b="1" dirty="0">
                <a:effectLst/>
                <a:latin typeface="Arial" panose="020B0604020202020204" pitchFamily="34" charset="0"/>
                <a:ea typeface="Calibri" panose="020F0502020204030204" pitchFamily="34" charset="0"/>
                <a:cs typeface="Arial" panose="020B0604020202020204" pitchFamily="34" charset="0"/>
              </a:rPr>
              <a:t>Slide 25</a:t>
            </a:r>
          </a:p>
          <a:p>
            <a:r>
              <a:rPr lang="en-GB" sz="2400" dirty="0">
                <a:latin typeface="Arial" panose="020B0604020202020204" pitchFamily="34" charset="0"/>
                <a:ea typeface="Calibri" panose="020F0502020204030204" pitchFamily="34" charset="0"/>
                <a:cs typeface="Arial" panose="020B0604020202020204" pitchFamily="34" charset="0"/>
              </a:rPr>
              <a:t>		</a:t>
            </a:r>
            <a:r>
              <a:rPr lang="en-GB" sz="2400" b="1" dirty="0">
                <a:latin typeface="Arial" panose="020B0604020202020204" pitchFamily="34" charset="0"/>
                <a:ea typeface="Calibri" panose="020F0502020204030204" pitchFamily="34" charset="0"/>
                <a:cs typeface="Arial" panose="020B0604020202020204" pitchFamily="34" charset="0"/>
              </a:rPr>
              <a:t>5</a:t>
            </a:r>
            <a:r>
              <a:rPr lang="en-GB" sz="2400" b="1" dirty="0">
                <a:effectLst/>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−7</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6)	</a:t>
            </a:r>
            <a:r>
              <a:rPr lang="en-GB" sz="2400" dirty="0">
                <a:latin typeface="Arial" panose="020B0604020202020204" pitchFamily="34" charset="0"/>
                <a:cs typeface="Arial" panose="020B0604020202020204" pitchFamily="34" charset="0"/>
              </a:rPr>
              <a:t>  −0.89</a:t>
            </a:r>
          </a:p>
          <a:p>
            <a:endParaRPr lang="en-GB" sz="24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DB6912B-EFB3-6A72-5C3F-3E016301ADD4}"/>
              </a:ext>
            </a:extLst>
          </p:cNvPr>
          <p:cNvGrpSpPr/>
          <p:nvPr/>
        </p:nvGrpSpPr>
        <p:grpSpPr>
          <a:xfrm>
            <a:off x="-4746" y="-6023"/>
            <a:ext cx="2091590" cy="1923564"/>
            <a:chOff x="-27606" y="-17453"/>
            <a:chExt cx="2091590" cy="1923564"/>
          </a:xfrm>
        </p:grpSpPr>
        <p:sp>
          <p:nvSpPr>
            <p:cNvPr id="10" name="Isosceles Triangle 9">
              <a:extLst>
                <a:ext uri="{FF2B5EF4-FFF2-40B4-BE49-F238E27FC236}">
                  <a16:creationId xmlns:a16="http://schemas.microsoft.com/office/drawing/2014/main" id="{A5642D3C-B9E6-0D66-35EB-C2012B63F4F8}"/>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46B2619-10A8-BB45-F59E-ECECB6D29D7A}"/>
                </a:ext>
              </a:extLst>
            </p:cNvPr>
            <p:cNvSpPr txBox="1"/>
            <p:nvPr/>
          </p:nvSpPr>
          <p:spPr>
            <a:xfrm>
              <a:off x="-27606" y="0"/>
              <a:ext cx="156677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Tree>
    <p:extLst>
      <p:ext uri="{BB962C8B-B14F-4D97-AF65-F5344CB8AC3E}">
        <p14:creationId xmlns:p14="http://schemas.microsoft.com/office/powerpoint/2010/main" val="1524125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Directed Numbers</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27</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1866948"/>
            <a:ext cx="9144000" cy="3420602"/>
          </a:xfrm>
          <a:prstGeom prst="rect">
            <a:avLst/>
          </a:prstGeom>
          <a:ln w="38100">
            <a:solidFill>
              <a:schemeClr val="accent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To understand and use directed numbers in the context of temperature</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To make valid generalisations about the effect of operations on direct numbers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How to input equations with negative numbers effectively into a calculator</a:t>
            </a:r>
          </a:p>
          <a:p>
            <a:pPr algn="l"/>
            <a:endParaRPr lang="en-GB" dirty="0"/>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287550"/>
            <a:ext cx="9144000" cy="1129965"/>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Algebra</a:t>
            </a:r>
          </a:p>
        </p:txBody>
      </p:sp>
    </p:spTree>
    <p:extLst>
      <p:ext uri="{BB962C8B-B14F-4D97-AF65-F5344CB8AC3E}">
        <p14:creationId xmlns:p14="http://schemas.microsoft.com/office/powerpoint/2010/main" val="413609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27: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28</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204000"/>
          </a:xfrm>
          <a:solidFill>
            <a:schemeClr val="bg1"/>
          </a:solidFill>
          <a:ln w="38100">
            <a:solidFill>
              <a:schemeClr val="accent1"/>
            </a:solidFill>
          </a:ln>
        </p:spPr>
        <p:txBody>
          <a:bodyPr>
            <a:normAutofit fontScale="40000" lnSpcReduction="20000"/>
          </a:bodyPr>
          <a:lstStyle/>
          <a:p>
            <a:pPr algn="l">
              <a:lnSpc>
                <a:spcPct val="120000"/>
              </a:lnSpc>
              <a:spcBef>
                <a:spcPts val="0"/>
              </a:spcBef>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07000"/>
              </a:lnSpc>
              <a:spcAft>
                <a:spcPts val="800"/>
              </a:spcAft>
            </a:pPr>
            <a:r>
              <a:rPr lang="en-GB" sz="4000" b="1" dirty="0">
                <a:effectLst/>
                <a:ea typeface="Calibri" panose="020F0502020204030204" pitchFamily="34" charset="0"/>
              </a:rPr>
              <a:t>AQA:</a:t>
            </a:r>
            <a:r>
              <a:rPr lang="en-GB" sz="4000" dirty="0">
                <a:effectLst/>
                <a:ea typeface="Calibri" panose="020F0502020204030204" pitchFamily="34" charset="0"/>
              </a:rPr>
              <a:t> GCSE Maths 8300/3F November 2019, Question 16 (Slide 21,22), GCSE Maths Paper 1F (Non-Calculator) November 2017, Question 4 (Slide 23 bottom), GCSE Maths Paper 1F (Non-Calculator) November 2018, Question 1 (Slide 25 top), GCSE Maths Paper 2F (Non-Calculator) November 2018, Question 2 (Slide 25 bottom)</a:t>
            </a:r>
          </a:p>
          <a:p>
            <a:pPr algn="l">
              <a:lnSpc>
                <a:spcPct val="107000"/>
              </a:lnSpc>
              <a:spcAft>
                <a:spcPts val="800"/>
              </a:spcAft>
            </a:pPr>
            <a:r>
              <a:rPr lang="en-GB" sz="4000" b="1" dirty="0">
                <a:effectLst/>
                <a:ea typeface="Calibri" panose="020F0502020204030204" pitchFamily="34" charset="0"/>
              </a:rPr>
              <a:t>OCR</a:t>
            </a:r>
            <a:r>
              <a:rPr lang="en-GB" sz="4000" dirty="0">
                <a:effectLst/>
                <a:ea typeface="Calibri" panose="020F0502020204030204" pitchFamily="34" charset="0"/>
              </a:rPr>
              <a:t>: GCSE (9-1) Mathematics J560/02 Paper 2 (Foundation) November 2020, Question 1 (Slide 23 top), GCSE (9-1) Mathematics J560/02 Paper 3 (Foundation) June 2018, Question 2b and 2c (Slide 24)</a:t>
            </a:r>
          </a:p>
          <a:p>
            <a:pPr algn="l">
              <a:lnSpc>
                <a:spcPct val="120000"/>
              </a:lnSpc>
              <a:spcBef>
                <a:spcPts val="0"/>
              </a:spcBef>
            </a:pPr>
            <a:r>
              <a:rPr lang="en-US" sz="4000" b="1" dirty="0">
                <a:solidFill>
                  <a:schemeClr val="accent1"/>
                </a:solidFill>
                <a:ea typeface="+mj-ea"/>
              </a:rPr>
              <a:t>Photo ac</a:t>
            </a:r>
            <a:r>
              <a:rPr kumimoji="0" lang="en-US" sz="40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knowledgements</a:t>
            </a:r>
            <a:endPar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07000"/>
              </a:lnSpc>
              <a:spcAft>
                <a:spcPts val="800"/>
              </a:spcAft>
            </a:pPr>
            <a:r>
              <a:rPr lang="en-GB" sz="4000" b="1" dirty="0">
                <a:effectLst/>
                <a:ea typeface="Calibri" panose="020F0502020204030204" pitchFamily="34" charset="0"/>
              </a:rPr>
              <a:t>Shutterstock.com: </a:t>
            </a:r>
            <a:r>
              <a:rPr lang="en-GB" sz="4000" dirty="0">
                <a:effectLst/>
                <a:ea typeface="Calibri" panose="020F0502020204030204" pitchFamily="34" charset="0"/>
              </a:rPr>
              <a:t>Nong4, </a:t>
            </a:r>
            <a:r>
              <a:rPr lang="en-GB" sz="4000" dirty="0" err="1">
                <a:effectLst/>
                <a:ea typeface="Calibri" panose="020F0502020204030204" pitchFamily="34" charset="0"/>
              </a:rPr>
              <a:t>jan</a:t>
            </a:r>
            <a:r>
              <a:rPr lang="en-GB" sz="4000" dirty="0">
                <a:effectLst/>
                <a:ea typeface="Calibri" panose="020F0502020204030204" pitchFamily="34" charset="0"/>
              </a:rPr>
              <a:t> </a:t>
            </a:r>
            <a:r>
              <a:rPr lang="en-GB" sz="4000" dirty="0" err="1">
                <a:effectLst/>
                <a:ea typeface="Calibri" panose="020F0502020204030204" pitchFamily="34" charset="0"/>
              </a:rPr>
              <a:t>kranendonk</a:t>
            </a:r>
            <a:r>
              <a:rPr lang="en-GB" sz="4000" dirty="0">
                <a:effectLst/>
                <a:ea typeface="Calibri" panose="020F0502020204030204" pitchFamily="34" charset="0"/>
              </a:rPr>
              <a:t>, </a:t>
            </a:r>
            <a:r>
              <a:rPr lang="en-GB" sz="4000" dirty="0" err="1">
                <a:effectLst/>
                <a:ea typeface="Calibri" panose="020F0502020204030204" pitchFamily="34" charset="0"/>
              </a:rPr>
              <a:t>Natrot</a:t>
            </a:r>
            <a:endParaRPr lang="en-GB" sz="4000" dirty="0">
              <a:effectLst/>
              <a:ea typeface="Calibri" panose="020F0502020204030204" pitchFamily="34" charset="0"/>
            </a:endParaRPr>
          </a:p>
          <a:p>
            <a:pPr algn="l">
              <a:lnSpc>
                <a:spcPct val="120000"/>
              </a:lnSpc>
              <a:spcBef>
                <a:spcPts val="0"/>
              </a:spcBef>
            </a:pPr>
            <a:endParaRPr lang="en-GB" sz="11200" dirty="0">
              <a:latin typeface="Arial" panose="020B0604020202020204" pitchFamily="34" charset="0"/>
              <a:cs typeface="Arial" panose="020B0604020202020204" pitchFamily="34" charset="0"/>
            </a:endParaRPr>
          </a:p>
          <a:p>
            <a:pPr algn="l"/>
            <a:endParaRPr lang="en-GB" dirty="0"/>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B994E4E-01D3-CC4E-B57C-0B8671413AE1}"/>
              </a:ext>
            </a:extLst>
          </p:cNvPr>
          <p:cNvSpPr txBox="1">
            <a:spLocks noGrp="1"/>
          </p:cNvSpPr>
          <p:nvPr>
            <p:ph type="title" idx="4294967295"/>
          </p:nvPr>
        </p:nvSpPr>
        <p:spPr>
          <a:xfrm>
            <a:off x="2839403" y="134392"/>
            <a:ext cx="440721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Temperatures</a:t>
            </a:r>
          </a:p>
        </p:txBody>
      </p:sp>
      <p:sp>
        <p:nvSpPr>
          <p:cNvPr id="4" name="Slide Number Placeholder 3">
            <a:extLst>
              <a:ext uri="{FF2B5EF4-FFF2-40B4-BE49-F238E27FC236}">
                <a16:creationId xmlns:a16="http://schemas.microsoft.com/office/drawing/2014/main" id="{6512F0C6-646A-B847-B751-F8629AA1EEBB}"/>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3</a:t>
            </a:fld>
            <a:endParaRPr lang="en-US" b="1" dirty="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CCDAA8C-5870-9FF1-1A63-1FC802974767}"/>
              </a:ext>
            </a:extLst>
          </p:cNvPr>
          <p:cNvSpPr txBox="1"/>
          <p:nvPr/>
        </p:nvSpPr>
        <p:spPr>
          <a:xfrm>
            <a:off x="1041049" y="1151439"/>
            <a:ext cx="9895115" cy="4701543"/>
          </a:xfrm>
          <a:prstGeom prst="rect">
            <a:avLst/>
          </a:prstGeom>
          <a:noFill/>
        </p:spPr>
        <p:txBody>
          <a:bodyPr wrap="square" rtlCol="0">
            <a:spAutoFit/>
          </a:bodyPr>
          <a:lstStyle/>
          <a:p>
            <a:r>
              <a:rPr lang="en-GB" sz="2400" dirty="0">
                <a:solidFill>
                  <a:srgbClr val="000000"/>
                </a:solidFill>
                <a:latin typeface="Arial" panose="020B0604020202020204" pitchFamily="34" charset="0"/>
                <a:cs typeface="Arial" panose="020B0604020202020204" pitchFamily="34" charset="0"/>
              </a:rPr>
              <a:t>The temperature was taken in </a:t>
            </a:r>
            <a:r>
              <a:rPr lang="en-GB" sz="2400" dirty="0">
                <a:latin typeface="Arial" panose="020B0604020202020204" pitchFamily="34" charset="0"/>
                <a:cs typeface="Arial" panose="020B0604020202020204" pitchFamily="34" charset="0"/>
              </a:rPr>
              <a:t>4 different cities </a:t>
            </a:r>
            <a:r>
              <a:rPr lang="en-GB" sz="2400" dirty="0">
                <a:solidFill>
                  <a:srgbClr val="000000"/>
                </a:solidFill>
                <a:latin typeface="Arial" panose="020B0604020202020204" pitchFamily="34" charset="0"/>
                <a:cs typeface="Arial" panose="020B0604020202020204" pitchFamily="34" charset="0"/>
              </a:rPr>
              <a:t>on the same day in January:</a:t>
            </a:r>
          </a:p>
          <a:p>
            <a:endParaRPr lang="en-GB" sz="2400" dirty="0">
              <a:solidFill>
                <a:srgbClr val="000000"/>
              </a:solidFill>
              <a:latin typeface="Arial" panose="020B0604020202020204" pitchFamily="34" charset="0"/>
              <a:cs typeface="Arial" panose="020B0604020202020204" pitchFamily="34" charset="0"/>
            </a:endParaRPr>
          </a:p>
          <a:p>
            <a:pPr lvl="3"/>
            <a:r>
              <a:rPr lang="en-GB" sz="2400" dirty="0">
                <a:solidFill>
                  <a:srgbClr val="000000"/>
                </a:solidFill>
                <a:latin typeface="Arial" panose="020B0604020202020204" pitchFamily="34" charset="0"/>
                <a:cs typeface="Arial" panose="020B0604020202020204" pitchFamily="34" charset="0"/>
              </a:rPr>
              <a:t>Amsterdam: 1°C</a:t>
            </a:r>
          </a:p>
          <a:p>
            <a:pPr lvl="3"/>
            <a:r>
              <a:rPr lang="en-GB" sz="2400" dirty="0">
                <a:solidFill>
                  <a:srgbClr val="000000"/>
                </a:solidFill>
                <a:latin typeface="Arial" panose="020B0604020202020204" pitchFamily="34" charset="0"/>
                <a:cs typeface="Arial" panose="020B0604020202020204" pitchFamily="34" charset="0"/>
              </a:rPr>
              <a:t>Brisbane: 29°C</a:t>
            </a:r>
          </a:p>
          <a:p>
            <a:pPr lvl="3"/>
            <a:r>
              <a:rPr lang="en-GB" sz="2400" dirty="0">
                <a:solidFill>
                  <a:srgbClr val="000000"/>
                </a:solidFill>
                <a:latin typeface="Arial" panose="020B0604020202020204" pitchFamily="34" charset="0"/>
                <a:cs typeface="Arial" panose="020B0604020202020204" pitchFamily="34" charset="0"/>
              </a:rPr>
              <a:t>Calgary: −14°C</a:t>
            </a:r>
          </a:p>
          <a:p>
            <a:pPr lvl="3"/>
            <a:r>
              <a:rPr lang="en-GB" sz="2400" dirty="0">
                <a:solidFill>
                  <a:srgbClr val="000000"/>
                </a:solidFill>
                <a:latin typeface="Arial" panose="020B0604020202020204" pitchFamily="34" charset="0"/>
                <a:cs typeface="Arial" panose="020B0604020202020204" pitchFamily="34" charset="0"/>
              </a:rPr>
              <a:t>Dubai: 16°C </a:t>
            </a:r>
          </a:p>
          <a:p>
            <a:endParaRPr lang="en-GB" sz="2400" dirty="0">
              <a:solidFill>
                <a:srgbClr val="000000"/>
              </a:solidFill>
              <a:latin typeface="Arial" panose="020B0604020202020204" pitchFamily="34" charset="0"/>
              <a:cs typeface="Arial" panose="020B0604020202020204" pitchFamily="34" charset="0"/>
            </a:endParaRPr>
          </a:p>
          <a:p>
            <a:pPr marL="457200" indent="-457200">
              <a:lnSpc>
                <a:spcPct val="107000"/>
              </a:lnSpc>
              <a:spcAft>
                <a:spcPts val="800"/>
              </a:spcAft>
              <a:buFont typeface="+mj-lt"/>
              <a:buAutoNum type="arabicPeriod"/>
            </a:pPr>
            <a:r>
              <a:rPr lang="en-GB" sz="2400" dirty="0">
                <a:latin typeface="Arial" panose="020B0604020202020204" pitchFamily="34" charset="0"/>
                <a:cs typeface="Arial" panose="020B0604020202020204" pitchFamily="34" charset="0"/>
              </a:rPr>
              <a:t>Draw a vertical number line on your mini-whiteboards, with 0 in the middle.</a:t>
            </a:r>
          </a:p>
          <a:p>
            <a:pPr marL="457200" indent="-457200">
              <a:lnSpc>
                <a:spcPct val="107000"/>
              </a:lnSpc>
              <a:spcAft>
                <a:spcPts val="800"/>
              </a:spcAft>
              <a:buFont typeface="+mj-lt"/>
              <a:buAutoNum type="arabicPeriod"/>
            </a:pPr>
            <a:r>
              <a:rPr lang="en-GB" sz="2400" dirty="0">
                <a:latin typeface="Arial" panose="020B0604020202020204" pitchFamily="34" charset="0"/>
                <a:cs typeface="Arial" panose="020B0604020202020204" pitchFamily="34" charset="0"/>
              </a:rPr>
              <a:t>Mark where each city would appear on the number line according to its temperature.</a:t>
            </a:r>
          </a:p>
        </p:txBody>
      </p:sp>
      <p:grpSp>
        <p:nvGrpSpPr>
          <p:cNvPr id="3" name="Group 2">
            <a:extLst>
              <a:ext uri="{FF2B5EF4-FFF2-40B4-BE49-F238E27FC236}">
                <a16:creationId xmlns:a16="http://schemas.microsoft.com/office/drawing/2014/main" id="{2C5186E1-2517-9959-94A5-3ECC751824E3}"/>
              </a:ext>
            </a:extLst>
          </p:cNvPr>
          <p:cNvGrpSpPr/>
          <p:nvPr/>
        </p:nvGrpSpPr>
        <p:grpSpPr>
          <a:xfrm>
            <a:off x="-4746" y="-6023"/>
            <a:ext cx="2091590" cy="1923564"/>
            <a:chOff x="-27606" y="-17453"/>
            <a:chExt cx="2091590" cy="1923564"/>
          </a:xfrm>
        </p:grpSpPr>
        <p:sp>
          <p:nvSpPr>
            <p:cNvPr id="6" name="Isosceles Triangle 5">
              <a:extLst>
                <a:ext uri="{FF2B5EF4-FFF2-40B4-BE49-F238E27FC236}">
                  <a16:creationId xmlns:a16="http://schemas.microsoft.com/office/drawing/2014/main" id="{62BA772E-15D0-2DEB-531C-A520F0846974}"/>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847CAA4-E113-386E-7BC9-597224BB9275}"/>
                </a:ext>
              </a:extLst>
            </p:cNvPr>
            <p:cNvSpPr txBox="1"/>
            <p:nvPr/>
          </p:nvSpPr>
          <p:spPr>
            <a:xfrm>
              <a:off x="-27606" y="0"/>
              <a:ext cx="156677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pic>
        <p:nvPicPr>
          <p:cNvPr id="9" name="Picture 8" descr="A photo showing the silhouette of a cityscape including tall buildings and skyscrapers. The sun is shown in the sky above the city and casts a warm glow over the buildings.">
            <a:extLst>
              <a:ext uri="{FF2B5EF4-FFF2-40B4-BE49-F238E27FC236}">
                <a16:creationId xmlns:a16="http://schemas.microsoft.com/office/drawing/2014/main" id="{E70E97AE-042A-3042-93A7-58B185CB0FD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5702" y="1834345"/>
            <a:ext cx="3010462" cy="2006759"/>
          </a:xfrm>
          <a:prstGeom prst="rect">
            <a:avLst/>
          </a:prstGeom>
        </p:spPr>
      </p:pic>
    </p:spTree>
    <p:extLst>
      <p:ext uri="{BB962C8B-B14F-4D97-AF65-F5344CB8AC3E}">
        <p14:creationId xmlns:p14="http://schemas.microsoft.com/office/powerpoint/2010/main" val="232124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12F0C6-646A-B847-B751-F8629AA1EEBB}"/>
              </a:ext>
            </a:extLst>
          </p:cNvPr>
          <p:cNvSpPr>
            <a:spLocks noGrp="1"/>
          </p:cNvSpPr>
          <p:nvPr>
            <p:ph type="sldNum" sz="quarter" idx="12"/>
          </p:nvPr>
        </p:nvSpPr>
        <p:spPr/>
        <p:txBody>
          <a:bodyPr/>
          <a:lstStyle/>
          <a:p>
            <a:fld id="{892959B6-490E-A144-8C7C-88267F972F69}" type="slidenum">
              <a:rPr lang="en-US" b="1" smtClean="0">
                <a:solidFill>
                  <a:srgbClr val="000000"/>
                </a:solidFill>
                <a:latin typeface="Arial" panose="020B0604020202020204" pitchFamily="34" charset="0"/>
                <a:cs typeface="Arial" panose="020B0604020202020204" pitchFamily="34" charset="0"/>
              </a:rPr>
              <a:t>4</a:t>
            </a:fld>
            <a:endParaRPr lang="en-US" b="1" dirty="0">
              <a:solidFill>
                <a:srgbClr val="0000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45374EC-76BA-9B42-064E-54483A1378A0}"/>
              </a:ext>
            </a:extLst>
          </p:cNvPr>
          <p:cNvSpPr txBox="1"/>
          <p:nvPr/>
        </p:nvSpPr>
        <p:spPr>
          <a:xfrm>
            <a:off x="1415075" y="1917541"/>
            <a:ext cx="7996259" cy="3477875"/>
          </a:xfrm>
          <a:prstGeom prst="rect">
            <a:avLst/>
          </a:prstGeom>
          <a:noFill/>
        </p:spPr>
        <p:txBody>
          <a:bodyPr wrap="square" rtlCol="0">
            <a:spAutoFit/>
          </a:bodyPr>
          <a:lstStyle/>
          <a:p>
            <a:r>
              <a:rPr lang="en-GB" sz="3200" dirty="0">
                <a:solidFill>
                  <a:srgbClr val="000000"/>
                </a:solidFill>
                <a:latin typeface="Arial" panose="020B0604020202020204" pitchFamily="34" charset="0"/>
                <a:cs typeface="Arial" panose="020B0604020202020204" pitchFamily="34" charset="0"/>
              </a:rPr>
              <a:t>On the same day, it was </a:t>
            </a:r>
            <a:r>
              <a:rPr lang="en-US" sz="3200" dirty="0">
                <a:solidFill>
                  <a:srgbClr val="252525"/>
                </a:solidFill>
                <a:effectLst/>
                <a:latin typeface="Arial" panose="020B0604020202020204" pitchFamily="34" charset="0"/>
                <a:cs typeface="Arial" panose="020B0604020202020204" pitchFamily="34" charset="0"/>
              </a:rPr>
              <a:t>−3° in Edinburgh.</a:t>
            </a:r>
          </a:p>
          <a:p>
            <a:endParaRPr lang="en-US" sz="3200" dirty="0">
              <a:solidFill>
                <a:srgbClr val="252525"/>
              </a:solidFill>
              <a:latin typeface="Arial" panose="020B0604020202020204" pitchFamily="34" charset="0"/>
              <a:cs typeface="Arial" panose="020B0604020202020204" pitchFamily="34" charset="0"/>
            </a:endParaRPr>
          </a:p>
          <a:p>
            <a:r>
              <a:rPr lang="en-US" sz="3200" dirty="0">
                <a:solidFill>
                  <a:srgbClr val="252525"/>
                </a:solidFill>
                <a:latin typeface="Arial" panose="020B0604020202020204" pitchFamily="34" charset="0"/>
                <a:cs typeface="Arial" panose="020B0604020202020204" pitchFamily="34" charset="0"/>
              </a:rPr>
              <a:t>Where would Edinburgh appear on the number lines?</a:t>
            </a:r>
          </a:p>
          <a:p>
            <a:endParaRPr lang="en-US" sz="3200" dirty="0">
              <a:solidFill>
                <a:srgbClr val="252525"/>
              </a:solidFill>
              <a:latin typeface="Arial" panose="020B0604020202020204" pitchFamily="34" charset="0"/>
              <a:cs typeface="Arial" panose="020B0604020202020204" pitchFamily="34" charset="0"/>
            </a:endParaRPr>
          </a:p>
          <a:p>
            <a:r>
              <a:rPr lang="en-US" sz="3200" dirty="0">
                <a:solidFill>
                  <a:srgbClr val="252525"/>
                </a:solidFill>
                <a:latin typeface="Arial" panose="020B0604020202020204" pitchFamily="34" charset="0"/>
                <a:cs typeface="Arial" panose="020B0604020202020204" pitchFamily="34" charset="0"/>
              </a:rPr>
              <a:t>How do you know?</a:t>
            </a:r>
            <a:endParaRPr lang="en-GB" sz="3200" dirty="0">
              <a:solidFill>
                <a:srgbClr val="000000"/>
              </a:solidFill>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ED7620E-D430-5A5F-E84D-07D2B466D385}"/>
              </a:ext>
            </a:extLst>
          </p:cNvPr>
          <p:cNvGrpSpPr/>
          <p:nvPr/>
        </p:nvGrpSpPr>
        <p:grpSpPr>
          <a:xfrm>
            <a:off x="-4746" y="-6023"/>
            <a:ext cx="2091590" cy="1923564"/>
            <a:chOff x="-27606" y="-17453"/>
            <a:chExt cx="2091590" cy="1923564"/>
          </a:xfrm>
        </p:grpSpPr>
        <p:sp>
          <p:nvSpPr>
            <p:cNvPr id="5" name="Isosceles Triangle 4">
              <a:extLst>
                <a:ext uri="{FF2B5EF4-FFF2-40B4-BE49-F238E27FC236}">
                  <a16:creationId xmlns:a16="http://schemas.microsoft.com/office/drawing/2014/main" id="{AE37153C-2E7B-B17B-1E6C-22D77923E030}"/>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8589329-B39B-F3F7-1441-82E0BE5E1934}"/>
                </a:ext>
              </a:extLst>
            </p:cNvPr>
            <p:cNvSpPr txBox="1"/>
            <p:nvPr/>
          </p:nvSpPr>
          <p:spPr>
            <a:xfrm>
              <a:off x="-27606" y="0"/>
              <a:ext cx="156677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7" name="Title 1">
            <a:extLst>
              <a:ext uri="{FF2B5EF4-FFF2-40B4-BE49-F238E27FC236}">
                <a16:creationId xmlns:a16="http://schemas.microsoft.com/office/drawing/2014/main" id="{F8550E03-421E-E673-C970-63DA8B32365F}"/>
              </a:ext>
            </a:extLst>
          </p:cNvPr>
          <p:cNvSpPr txBox="1">
            <a:spLocks noGrp="1"/>
          </p:cNvSpPr>
          <p:nvPr>
            <p:ph type="title" idx="4294967295"/>
          </p:nvPr>
        </p:nvSpPr>
        <p:spPr>
          <a:xfrm>
            <a:off x="2839403" y="134392"/>
            <a:ext cx="440721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Temperatures</a:t>
            </a:r>
          </a:p>
        </p:txBody>
      </p:sp>
      <p:pic>
        <p:nvPicPr>
          <p:cNvPr id="10" name="Picture 9" descr="A photo showing Edinburgh castle on top of a grassy hill, with a cloudy grey sky in the background.">
            <a:extLst>
              <a:ext uri="{FF2B5EF4-FFF2-40B4-BE49-F238E27FC236}">
                <a16:creationId xmlns:a16="http://schemas.microsoft.com/office/drawing/2014/main" id="{0E184810-D312-F507-051C-89DE0E35C5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38200" y="3656478"/>
            <a:ext cx="3912004" cy="2540000"/>
          </a:xfrm>
          <a:prstGeom prst="rect">
            <a:avLst/>
          </a:prstGeom>
        </p:spPr>
      </p:pic>
    </p:spTree>
    <p:extLst>
      <p:ext uri="{BB962C8B-B14F-4D97-AF65-F5344CB8AC3E}">
        <p14:creationId xmlns:p14="http://schemas.microsoft.com/office/powerpoint/2010/main" val="140841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69952" y="98310"/>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1: Identifying number movement</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2" name="TextBox 1">
            <a:extLst>
              <a:ext uri="{FF2B5EF4-FFF2-40B4-BE49-F238E27FC236}">
                <a16:creationId xmlns:a16="http://schemas.microsoft.com/office/drawing/2014/main" id="{DFD1959B-F4B8-ECAB-0623-2917AFEE1CB7}"/>
              </a:ext>
            </a:extLst>
          </p:cNvPr>
          <p:cNvSpPr txBox="1"/>
          <p:nvPr/>
        </p:nvSpPr>
        <p:spPr>
          <a:xfrm>
            <a:off x="1125460" y="1852996"/>
            <a:ext cx="5117910" cy="3539430"/>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Your task is to fill in your sheet with the correct city name and temperature using the clues provided.</a:t>
            </a:r>
          </a:p>
          <a:p>
            <a:pPr marL="457200" indent="-457200" algn="ctr">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You have been given only one piece of information: that London is 5°C.</a:t>
            </a:r>
          </a:p>
        </p:txBody>
      </p:sp>
      <p:grpSp>
        <p:nvGrpSpPr>
          <p:cNvPr id="9" name="Group 8" descr="Worksheet available icon">
            <a:extLst>
              <a:ext uri="{FF2B5EF4-FFF2-40B4-BE49-F238E27FC236}">
                <a16:creationId xmlns:a16="http://schemas.microsoft.com/office/drawing/2014/main" id="{75592CD0-686B-29A2-50AC-760608180F07}"/>
              </a:ext>
            </a:extLst>
          </p:cNvPr>
          <p:cNvGrpSpPr/>
          <p:nvPr/>
        </p:nvGrpSpPr>
        <p:grpSpPr>
          <a:xfrm>
            <a:off x="9717559" y="197666"/>
            <a:ext cx="2102384" cy="753403"/>
            <a:chOff x="9495879" y="211521"/>
            <a:chExt cx="2102384" cy="753403"/>
          </a:xfrm>
        </p:grpSpPr>
        <p:pic>
          <p:nvPicPr>
            <p:cNvPr id="10" name="Graphic 6" descr="Document">
              <a:extLst>
                <a:ext uri="{FF2B5EF4-FFF2-40B4-BE49-F238E27FC236}">
                  <a16:creationId xmlns:a16="http://schemas.microsoft.com/office/drawing/2014/main" id="{AD6DCE67-2C4F-7C11-B5CD-5353C9521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1" name="TextBox 10">
              <a:extLst>
                <a:ext uri="{FF2B5EF4-FFF2-40B4-BE49-F238E27FC236}">
                  <a16:creationId xmlns:a16="http://schemas.microsoft.com/office/drawing/2014/main" id="{94620AC3-1468-BD23-E7AE-EE77BE95DD28}"/>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6" name="Picture 5">
            <a:extLst>
              <a:ext uri="{FF2B5EF4-FFF2-40B4-BE49-F238E27FC236}">
                <a16:creationId xmlns:a16="http://schemas.microsoft.com/office/drawing/2014/main" id="{A64BC82B-8ACE-2C5A-8A2D-EC0F7ADA0272}"/>
              </a:ext>
            </a:extLst>
          </p:cNvPr>
          <p:cNvPicPr>
            <a:picLocks noChangeAspect="1"/>
          </p:cNvPicPr>
          <p:nvPr/>
        </p:nvPicPr>
        <p:blipFill>
          <a:blip r:embed="rId5"/>
          <a:stretch>
            <a:fillRect/>
          </a:stretch>
        </p:blipFill>
        <p:spPr>
          <a:xfrm>
            <a:off x="7321427" y="1231977"/>
            <a:ext cx="3863142" cy="4927599"/>
          </a:xfrm>
          <a:prstGeom prst="rect">
            <a:avLst/>
          </a:prstGeom>
        </p:spPr>
      </p:pic>
    </p:spTree>
    <p:extLst>
      <p:ext uri="{BB962C8B-B14F-4D97-AF65-F5344CB8AC3E}">
        <p14:creationId xmlns:p14="http://schemas.microsoft.com/office/powerpoint/2010/main" val="38752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A52D-A6B0-5C84-2981-C7B545B2C82D}"/>
              </a:ext>
            </a:extLst>
          </p:cNvPr>
          <p:cNvSpPr>
            <a:spLocks noGrp="1"/>
          </p:cNvSpPr>
          <p:nvPr>
            <p:ph type="title"/>
          </p:nvPr>
        </p:nvSpPr>
        <p:spPr>
          <a:xfrm>
            <a:off x="1567544" y="365125"/>
            <a:ext cx="9786256" cy="1325563"/>
          </a:xfrm>
        </p:spPr>
        <p:txBody>
          <a:bodyPr/>
          <a:lstStyle/>
          <a:p>
            <a:r>
              <a:rPr lang="en-GB" dirty="0"/>
              <a:t>Activity 1: What’s the difference?</a:t>
            </a:r>
          </a:p>
        </p:txBody>
      </p:sp>
      <p:sp>
        <p:nvSpPr>
          <p:cNvPr id="3" name="Content Placeholder 2">
            <a:extLst>
              <a:ext uri="{FF2B5EF4-FFF2-40B4-BE49-F238E27FC236}">
                <a16:creationId xmlns:a16="http://schemas.microsoft.com/office/drawing/2014/main" id="{1DD951D5-922A-2573-73E9-A13E00BC66F7}"/>
              </a:ext>
            </a:extLst>
          </p:cNvPr>
          <p:cNvSpPr>
            <a:spLocks noGrp="1"/>
          </p:cNvSpPr>
          <p:nvPr>
            <p:ph idx="1"/>
          </p:nvPr>
        </p:nvSpPr>
        <p:spPr>
          <a:xfrm>
            <a:off x="838200" y="1690688"/>
            <a:ext cx="6232071" cy="4486275"/>
          </a:xfrm>
        </p:spPr>
        <p:txBody>
          <a:bodyPr/>
          <a:lstStyle/>
          <a:p>
            <a:pPr marL="0" indent="0">
              <a:buNone/>
            </a:pPr>
            <a:r>
              <a:rPr lang="en-GB" dirty="0"/>
              <a:t>Now that you have worked out the temperature for each city: </a:t>
            </a:r>
          </a:p>
          <a:p>
            <a:r>
              <a:rPr lang="en-GB" dirty="0"/>
              <a:t>Calculate the differences in temperature between the cities on the extension sheet</a:t>
            </a:r>
          </a:p>
          <a:p>
            <a:r>
              <a:rPr lang="en-GB" dirty="0"/>
              <a:t>Make sure you show whether the difference is positive (hotter) or negative (colder)</a:t>
            </a:r>
          </a:p>
        </p:txBody>
      </p:sp>
      <p:sp>
        <p:nvSpPr>
          <p:cNvPr id="4" name="Slide Number Placeholder 3">
            <a:extLst>
              <a:ext uri="{FF2B5EF4-FFF2-40B4-BE49-F238E27FC236}">
                <a16:creationId xmlns:a16="http://schemas.microsoft.com/office/drawing/2014/main" id="{B15CBC95-A213-BAAF-DA2B-8EB8CFA5BBDF}"/>
              </a:ext>
            </a:extLst>
          </p:cNvPr>
          <p:cNvSpPr>
            <a:spLocks noGrp="1"/>
          </p:cNvSpPr>
          <p:nvPr>
            <p:ph type="sldNum" sz="quarter" idx="12"/>
          </p:nvPr>
        </p:nvSpPr>
        <p:spPr/>
        <p:txBody>
          <a:bodyPr/>
          <a:lstStyle/>
          <a:p>
            <a:fld id="{892959B6-490E-A144-8C7C-88267F972F69}" type="slidenum">
              <a:rPr lang="en-US" smtClean="0"/>
              <a:t>6</a:t>
            </a:fld>
            <a:endParaRPr lang="en-US"/>
          </a:p>
        </p:txBody>
      </p:sp>
      <p:sp>
        <p:nvSpPr>
          <p:cNvPr id="5" name="Isosceles Triangle 11">
            <a:extLst>
              <a:ext uri="{FF2B5EF4-FFF2-40B4-BE49-F238E27FC236}">
                <a16:creationId xmlns:a16="http://schemas.microsoft.com/office/drawing/2014/main" id="{CC7A4A2C-0E76-94E2-93BD-95C8EA321A69}"/>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A4314A7-90D5-7212-AF47-57D4F73F8F03}"/>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pic>
        <p:nvPicPr>
          <p:cNvPr id="8" name="Picture 7">
            <a:extLst>
              <a:ext uri="{FF2B5EF4-FFF2-40B4-BE49-F238E27FC236}">
                <a16:creationId xmlns:a16="http://schemas.microsoft.com/office/drawing/2014/main" id="{442E6E49-BCEF-9702-C04E-D7EBBF705A0D}"/>
              </a:ext>
            </a:extLst>
          </p:cNvPr>
          <p:cNvPicPr>
            <a:picLocks noChangeAspect="1"/>
          </p:cNvPicPr>
          <p:nvPr/>
        </p:nvPicPr>
        <p:blipFill>
          <a:blip r:embed="rId3"/>
          <a:stretch>
            <a:fillRect/>
          </a:stretch>
        </p:blipFill>
        <p:spPr>
          <a:xfrm>
            <a:off x="7322252" y="1058854"/>
            <a:ext cx="4031548" cy="5133975"/>
          </a:xfrm>
          <a:prstGeom prst="rect">
            <a:avLst/>
          </a:prstGeom>
        </p:spPr>
      </p:pic>
    </p:spTree>
    <p:extLst>
      <p:ext uri="{BB962C8B-B14F-4D97-AF65-F5344CB8AC3E}">
        <p14:creationId xmlns:p14="http://schemas.microsoft.com/office/powerpoint/2010/main" val="52975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3" name="TextBox 2">
            <a:extLst>
              <a:ext uri="{FF2B5EF4-FFF2-40B4-BE49-F238E27FC236}">
                <a16:creationId xmlns:a16="http://schemas.microsoft.com/office/drawing/2014/main" id="{F43965B1-1AFC-060B-CB66-57310922CEE0}"/>
              </a:ext>
            </a:extLst>
          </p:cNvPr>
          <p:cNvSpPr txBox="1"/>
          <p:nvPr/>
        </p:nvSpPr>
        <p:spPr>
          <a:xfrm>
            <a:off x="4452092" y="1143288"/>
            <a:ext cx="634122"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3</a:t>
            </a:r>
            <a:r>
              <a:rPr lang="en-GB" sz="5400" b="1" dirty="0"/>
              <a:t> </a:t>
            </a:r>
          </a:p>
        </p:txBody>
      </p:sp>
      <p:sp>
        <p:nvSpPr>
          <p:cNvPr id="37" name="TextBox 36">
            <a:extLst>
              <a:ext uri="{FF2B5EF4-FFF2-40B4-BE49-F238E27FC236}">
                <a16:creationId xmlns:a16="http://schemas.microsoft.com/office/drawing/2014/main" id="{60DBA137-5A1A-6FC5-383A-ACB9C38A6214}"/>
              </a:ext>
            </a:extLst>
          </p:cNvPr>
          <p:cNvSpPr txBox="1"/>
          <p:nvPr/>
        </p:nvSpPr>
        <p:spPr>
          <a:xfrm>
            <a:off x="5127604" y="3833025"/>
            <a:ext cx="1218603" cy="923330"/>
          </a:xfrm>
          <a:prstGeom prst="rect">
            <a:avLst/>
          </a:prstGeom>
          <a:noFill/>
        </p:spPr>
        <p:txBody>
          <a:bodyPr wrap="none" rtlCol="0">
            <a:spAutoFit/>
          </a:bodyPr>
          <a:lstStyle/>
          <a:p>
            <a:pPr algn="ctr"/>
            <a:r>
              <a:rPr lang="en-GB" sz="5400" b="1" dirty="0">
                <a:latin typeface="Cambria Math" panose="02040503050406030204" pitchFamily="18" charset="0"/>
                <a:ea typeface="Cambria Math" panose="02040503050406030204" pitchFamily="18" charset="0"/>
              </a:rPr>
              <a:t>= 6</a:t>
            </a:r>
          </a:p>
        </p:txBody>
      </p:sp>
      <p:grpSp>
        <p:nvGrpSpPr>
          <p:cNvPr id="9" name="Group 8">
            <a:extLst>
              <a:ext uri="{FF2B5EF4-FFF2-40B4-BE49-F238E27FC236}">
                <a16:creationId xmlns:a16="http://schemas.microsoft.com/office/drawing/2014/main" id="{2FB46307-D687-9794-5014-5CE12A74CAE4}"/>
              </a:ext>
            </a:extLst>
          </p:cNvPr>
          <p:cNvGrpSpPr/>
          <p:nvPr/>
        </p:nvGrpSpPr>
        <p:grpSpPr>
          <a:xfrm>
            <a:off x="3181809" y="4756355"/>
            <a:ext cx="5762832" cy="1487578"/>
            <a:chOff x="3181809" y="4756355"/>
            <a:chExt cx="5762832" cy="1487578"/>
          </a:xfrm>
        </p:grpSpPr>
        <p:sp>
          <p:nvSpPr>
            <p:cNvPr id="42" name="Oval 41">
              <a:extLst>
                <a:ext uri="{FF2B5EF4-FFF2-40B4-BE49-F238E27FC236}">
                  <a16:creationId xmlns:a16="http://schemas.microsoft.com/office/drawing/2014/main" id="{C142F5A2-408D-1D3C-F3E4-A61BAA2FE2A5}"/>
                </a:ext>
              </a:extLst>
            </p:cNvPr>
            <p:cNvSpPr/>
            <p:nvPr/>
          </p:nvSpPr>
          <p:spPr>
            <a:xfrm>
              <a:off x="3457257" y="5143127"/>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4F08924A-E427-9A32-BD0D-CF6DED6AA4E7}"/>
                </a:ext>
              </a:extLst>
            </p:cNvPr>
            <p:cNvSpPr/>
            <p:nvPr/>
          </p:nvSpPr>
          <p:spPr>
            <a:xfrm>
              <a:off x="4365036" y="5143128"/>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6363EA0F-85EA-773E-A9AE-03355F27D7A3}"/>
                </a:ext>
              </a:extLst>
            </p:cNvPr>
            <p:cNvSpPr/>
            <p:nvPr/>
          </p:nvSpPr>
          <p:spPr>
            <a:xfrm>
              <a:off x="5252781" y="5143129"/>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77C0A5B2-D266-3D74-0095-AA5B74B78667}"/>
                </a:ext>
              </a:extLst>
            </p:cNvPr>
            <p:cNvSpPr/>
            <p:nvPr/>
          </p:nvSpPr>
          <p:spPr>
            <a:xfrm>
              <a:off x="6160560" y="5143126"/>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E0584324-49F1-82B7-7147-8FA382B670D4}"/>
                </a:ext>
              </a:extLst>
            </p:cNvPr>
            <p:cNvSpPr/>
            <p:nvPr/>
          </p:nvSpPr>
          <p:spPr>
            <a:xfrm>
              <a:off x="7068339" y="5143127"/>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272452B8-A0AE-817C-A159-C1996E4D0A8C}"/>
                </a:ext>
              </a:extLst>
            </p:cNvPr>
            <p:cNvSpPr/>
            <p:nvPr/>
          </p:nvSpPr>
          <p:spPr>
            <a:xfrm>
              <a:off x="7956083" y="5143128"/>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01511AD5-2467-3D44-3548-40467D9D5DFD}"/>
                </a:ext>
              </a:extLst>
            </p:cNvPr>
            <p:cNvSpPr/>
            <p:nvPr/>
          </p:nvSpPr>
          <p:spPr>
            <a:xfrm flipH="1">
              <a:off x="3181809" y="4756355"/>
              <a:ext cx="5762832" cy="148757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C89D4BAF-EE63-B085-1499-7C5093640676}"/>
              </a:ext>
            </a:extLst>
          </p:cNvPr>
          <p:cNvGrpSpPr/>
          <p:nvPr/>
        </p:nvGrpSpPr>
        <p:grpSpPr>
          <a:xfrm>
            <a:off x="2924723" y="1297989"/>
            <a:ext cx="2812183" cy="2520960"/>
            <a:chOff x="2924723" y="1297989"/>
            <a:chExt cx="2812183" cy="2520960"/>
          </a:xfrm>
        </p:grpSpPr>
        <p:sp>
          <p:nvSpPr>
            <p:cNvPr id="6" name="Oval 5">
              <a:extLst>
                <a:ext uri="{FF2B5EF4-FFF2-40B4-BE49-F238E27FC236}">
                  <a16:creationId xmlns:a16="http://schemas.microsoft.com/office/drawing/2014/main" id="{DFAF642E-939B-5F4D-DC57-852328DAD1DB}"/>
                </a:ext>
              </a:extLst>
            </p:cNvPr>
            <p:cNvSpPr/>
            <p:nvPr/>
          </p:nvSpPr>
          <p:spPr>
            <a:xfrm>
              <a:off x="3033603" y="2698305"/>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CE6C69A-F353-21C8-52EE-254A9D4E4D04}"/>
                </a:ext>
              </a:extLst>
            </p:cNvPr>
            <p:cNvSpPr/>
            <p:nvPr/>
          </p:nvSpPr>
          <p:spPr>
            <a:xfrm>
              <a:off x="3941382" y="2698306"/>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585857C7-136C-9C73-931C-71ECB98102BF}"/>
                </a:ext>
              </a:extLst>
            </p:cNvPr>
            <p:cNvSpPr/>
            <p:nvPr/>
          </p:nvSpPr>
          <p:spPr>
            <a:xfrm>
              <a:off x="4829127" y="2698307"/>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62406BB-2514-985E-0061-21DE37CE375A}"/>
                </a:ext>
              </a:extLst>
            </p:cNvPr>
            <p:cNvSpPr/>
            <p:nvPr/>
          </p:nvSpPr>
          <p:spPr>
            <a:xfrm>
              <a:off x="2924723" y="2331371"/>
              <a:ext cx="2812183" cy="148757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98D34C5A-D0AA-0250-44EE-763868985EEF}"/>
                </a:ext>
              </a:extLst>
            </p:cNvPr>
            <p:cNvCxnSpPr>
              <a:cxnSpLocks/>
            </p:cNvCxnSpPr>
            <p:nvPr/>
          </p:nvCxnSpPr>
          <p:spPr>
            <a:xfrm flipH="1">
              <a:off x="4266748" y="1916923"/>
              <a:ext cx="395812" cy="42789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354A7106-06A6-0F49-4E91-699603804C19}"/>
                </a:ext>
              </a:extLst>
            </p:cNvPr>
            <p:cNvSpPr/>
            <p:nvPr/>
          </p:nvSpPr>
          <p:spPr>
            <a:xfrm>
              <a:off x="4221667" y="1297989"/>
              <a:ext cx="968049" cy="61893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2095F5C7-CA94-07EF-B86E-C5FBCD642F47}"/>
              </a:ext>
            </a:extLst>
          </p:cNvPr>
          <p:cNvGrpSpPr/>
          <p:nvPr/>
        </p:nvGrpSpPr>
        <p:grpSpPr>
          <a:xfrm>
            <a:off x="5736906" y="1244550"/>
            <a:ext cx="3498055" cy="2591389"/>
            <a:chOff x="5736906" y="1244550"/>
            <a:chExt cx="3498055" cy="2591389"/>
          </a:xfrm>
        </p:grpSpPr>
        <p:sp>
          <p:nvSpPr>
            <p:cNvPr id="33" name="TextBox 32">
              <a:extLst>
                <a:ext uri="{FF2B5EF4-FFF2-40B4-BE49-F238E27FC236}">
                  <a16:creationId xmlns:a16="http://schemas.microsoft.com/office/drawing/2014/main" id="{B1D116E4-4E1C-0369-09AE-AAE2E3DFD6EB}"/>
                </a:ext>
              </a:extLst>
            </p:cNvPr>
            <p:cNvSpPr txBox="1"/>
            <p:nvPr/>
          </p:nvSpPr>
          <p:spPr>
            <a:xfrm>
              <a:off x="5736906" y="2619713"/>
              <a:ext cx="692818" cy="923330"/>
            </a:xfrm>
            <a:prstGeom prst="rect">
              <a:avLst/>
            </a:prstGeom>
            <a:noFill/>
          </p:spPr>
          <p:txBody>
            <a:bodyPr wrap="none" rtlCol="0">
              <a:spAutoFit/>
            </a:bodyPr>
            <a:lstStyle/>
            <a:p>
              <a:r>
                <a:rPr lang="en-GB" sz="5400" b="1" dirty="0">
                  <a:latin typeface="Cambria Math" panose="02040503050406030204" pitchFamily="18" charset="0"/>
                  <a:ea typeface="Cambria Math" panose="02040503050406030204" pitchFamily="18" charset="0"/>
                </a:rPr>
                <a:t>+</a:t>
              </a:r>
            </a:p>
          </p:txBody>
        </p:sp>
        <p:grpSp>
          <p:nvGrpSpPr>
            <p:cNvPr id="16" name="Group 15">
              <a:extLst>
                <a:ext uri="{FF2B5EF4-FFF2-40B4-BE49-F238E27FC236}">
                  <a16:creationId xmlns:a16="http://schemas.microsoft.com/office/drawing/2014/main" id="{03EB3BCD-7E76-517B-EDAF-CC21B8575025}"/>
                </a:ext>
              </a:extLst>
            </p:cNvPr>
            <p:cNvGrpSpPr/>
            <p:nvPr/>
          </p:nvGrpSpPr>
          <p:grpSpPr>
            <a:xfrm>
              <a:off x="6422777" y="1244550"/>
              <a:ext cx="2812184" cy="2591389"/>
              <a:chOff x="6422777" y="1244550"/>
              <a:chExt cx="2812184" cy="2591389"/>
            </a:xfrm>
          </p:grpSpPr>
          <p:sp>
            <p:nvSpPr>
              <p:cNvPr id="34" name="Oval 33">
                <a:extLst>
                  <a:ext uri="{FF2B5EF4-FFF2-40B4-BE49-F238E27FC236}">
                    <a16:creationId xmlns:a16="http://schemas.microsoft.com/office/drawing/2014/main" id="{25E38297-4FEE-1E67-2223-C0BD7989F6B7}"/>
                  </a:ext>
                </a:extLst>
              </p:cNvPr>
              <p:cNvSpPr/>
              <p:nvPr/>
            </p:nvSpPr>
            <p:spPr>
              <a:xfrm>
                <a:off x="6608400" y="2714961"/>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7E2A62FD-07B3-BA9E-E9D2-31BB2F2FB137}"/>
                  </a:ext>
                </a:extLst>
              </p:cNvPr>
              <p:cNvSpPr/>
              <p:nvPr/>
            </p:nvSpPr>
            <p:spPr>
              <a:xfrm>
                <a:off x="7471753" y="2714962"/>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1CD68707-A180-5555-2B7B-44AADB549E34}"/>
                  </a:ext>
                </a:extLst>
              </p:cNvPr>
              <p:cNvSpPr/>
              <p:nvPr/>
            </p:nvSpPr>
            <p:spPr>
              <a:xfrm>
                <a:off x="8316672" y="2714963"/>
                <a:ext cx="721178" cy="714037"/>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BE60B270-FFD1-AA88-FBC4-0FA5A7DC8196}"/>
                  </a:ext>
                </a:extLst>
              </p:cNvPr>
              <p:cNvSpPr/>
              <p:nvPr/>
            </p:nvSpPr>
            <p:spPr>
              <a:xfrm flipH="1">
                <a:off x="6422777" y="2348361"/>
                <a:ext cx="2812184" cy="148757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F98342A3-CBC1-4B9B-BE90-950571241648}"/>
                  </a:ext>
                </a:extLst>
              </p:cNvPr>
              <p:cNvCxnSpPr>
                <a:cxnSpLocks/>
              </p:cNvCxnSpPr>
              <p:nvPr/>
            </p:nvCxnSpPr>
            <p:spPr>
              <a:xfrm>
                <a:off x="7078931" y="1991886"/>
                <a:ext cx="256789" cy="35292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EB05E98D-F2FD-D308-F613-25D539C10D7E}"/>
                  </a:ext>
                </a:extLst>
              </p:cNvPr>
              <p:cNvSpPr/>
              <p:nvPr/>
            </p:nvSpPr>
            <p:spPr>
              <a:xfrm>
                <a:off x="6427941" y="1244550"/>
                <a:ext cx="1028845" cy="74733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4" name="Isosceles Triangle 13">
            <a:extLst>
              <a:ext uri="{FF2B5EF4-FFF2-40B4-BE49-F238E27FC236}">
                <a16:creationId xmlns:a16="http://schemas.microsoft.com/office/drawing/2014/main" id="{51C30344-0594-3F05-1C9D-0F5CB3D7C0A5}"/>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C415291-C9CF-CE3D-9F0C-D350512598FE}"/>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18" name="Title 1">
            <a:extLst>
              <a:ext uri="{FF2B5EF4-FFF2-40B4-BE49-F238E27FC236}">
                <a16:creationId xmlns:a16="http://schemas.microsoft.com/office/drawing/2014/main" id="{150259E4-105B-320C-B86B-3F88BED679C7}"/>
              </a:ext>
            </a:extLst>
          </p:cNvPr>
          <p:cNvSpPr txBox="1">
            <a:spLocks noGrp="1"/>
          </p:cNvSpPr>
          <p:nvPr>
            <p:ph type="title" idx="4294967295"/>
          </p:nvPr>
        </p:nvSpPr>
        <p:spPr>
          <a:xfrm>
            <a:off x="2040835" y="112165"/>
            <a:ext cx="946205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2: Patterns and </a:t>
            </a:r>
            <a:r>
              <a:rPr lang="en-US" sz="3600" dirty="0">
                <a:solidFill>
                  <a:schemeClr val="accent1"/>
                </a:solidFill>
                <a:latin typeface="Arial" panose="020B0604020202020204" pitchFamily="34" charset="0"/>
                <a:cs typeface="Arial" panose="020B0604020202020204" pitchFamily="34" charset="0"/>
              </a:rPr>
              <a:t>d</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ouble</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-sided </a:t>
            </a:r>
            <a:r>
              <a:rPr lang="en-US" sz="3600" dirty="0">
                <a:solidFill>
                  <a:schemeClr val="accent1"/>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C785D8C3-0169-149F-A2A0-CD6F05B6D9C5}"/>
              </a:ext>
            </a:extLst>
          </p:cNvPr>
          <p:cNvSpPr txBox="1"/>
          <p:nvPr/>
        </p:nvSpPr>
        <p:spPr>
          <a:xfrm>
            <a:off x="5420141" y="1166537"/>
            <a:ext cx="1933143"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3</a:t>
            </a:r>
            <a:r>
              <a:rPr lang="en-GB" sz="5400" b="1" dirty="0"/>
              <a:t> </a:t>
            </a:r>
          </a:p>
        </p:txBody>
      </p:sp>
    </p:spTree>
    <p:extLst>
      <p:ext uri="{BB962C8B-B14F-4D97-AF65-F5344CB8AC3E}">
        <p14:creationId xmlns:p14="http://schemas.microsoft.com/office/powerpoint/2010/main" val="11838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2" name="TextBox 1">
            <a:extLst>
              <a:ext uri="{FF2B5EF4-FFF2-40B4-BE49-F238E27FC236}">
                <a16:creationId xmlns:a16="http://schemas.microsoft.com/office/drawing/2014/main" id="{C41ECA98-A647-8B4A-2FB6-EBA663C8F655}"/>
              </a:ext>
            </a:extLst>
          </p:cNvPr>
          <p:cNvSpPr txBox="1"/>
          <p:nvPr/>
        </p:nvSpPr>
        <p:spPr>
          <a:xfrm>
            <a:off x="3808475" y="1793476"/>
            <a:ext cx="1064216"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3 </a:t>
            </a:r>
          </a:p>
        </p:txBody>
      </p:sp>
      <p:grpSp>
        <p:nvGrpSpPr>
          <p:cNvPr id="38" name="Group 37">
            <a:extLst>
              <a:ext uri="{FF2B5EF4-FFF2-40B4-BE49-F238E27FC236}">
                <a16:creationId xmlns:a16="http://schemas.microsoft.com/office/drawing/2014/main" id="{3B13AD6C-EFC8-63F1-8345-39BC9717C0A7}"/>
              </a:ext>
            </a:extLst>
          </p:cNvPr>
          <p:cNvGrpSpPr/>
          <p:nvPr/>
        </p:nvGrpSpPr>
        <p:grpSpPr>
          <a:xfrm>
            <a:off x="2130765" y="1909373"/>
            <a:ext cx="3337794" cy="3055406"/>
            <a:chOff x="2130765" y="1909373"/>
            <a:chExt cx="3337794" cy="3055406"/>
          </a:xfrm>
        </p:grpSpPr>
        <p:sp>
          <p:nvSpPr>
            <p:cNvPr id="3" name="Oval 2">
              <a:extLst>
                <a:ext uri="{FF2B5EF4-FFF2-40B4-BE49-F238E27FC236}">
                  <a16:creationId xmlns:a16="http://schemas.microsoft.com/office/drawing/2014/main" id="{4E79A53F-61B2-619D-F316-A16CA6CCD91B}"/>
                </a:ext>
              </a:extLst>
            </p:cNvPr>
            <p:cNvSpPr/>
            <p:nvPr/>
          </p:nvSpPr>
          <p:spPr>
            <a:xfrm>
              <a:off x="2522823" y="379813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26E1AC5-4320-5517-A8FC-47F3055F3E2C}"/>
                </a:ext>
              </a:extLst>
            </p:cNvPr>
            <p:cNvSpPr/>
            <p:nvPr/>
          </p:nvSpPr>
          <p:spPr>
            <a:xfrm>
              <a:off x="3456803" y="3806140"/>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796365F-CFF5-1F55-5FFD-7D07D75DF385}"/>
                </a:ext>
              </a:extLst>
            </p:cNvPr>
            <p:cNvSpPr/>
            <p:nvPr/>
          </p:nvSpPr>
          <p:spPr>
            <a:xfrm>
              <a:off x="4390784" y="379813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29EB4B3-F523-ADED-CB0E-91FE7DF4282F}"/>
                </a:ext>
              </a:extLst>
            </p:cNvPr>
            <p:cNvSpPr/>
            <p:nvPr/>
          </p:nvSpPr>
          <p:spPr>
            <a:xfrm flipH="1">
              <a:off x="2130765" y="3388227"/>
              <a:ext cx="3337794" cy="157655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71F34A2E-6166-311E-5A8B-1CF0670C8E8C}"/>
                </a:ext>
              </a:extLst>
            </p:cNvPr>
            <p:cNvCxnSpPr>
              <a:cxnSpLocks/>
              <a:stCxn id="18" idx="4"/>
            </p:cNvCxnSpPr>
            <p:nvPr/>
          </p:nvCxnSpPr>
          <p:spPr>
            <a:xfrm flipH="1">
              <a:off x="3997636" y="2635382"/>
              <a:ext cx="401307" cy="78021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BF54A36-7610-08DE-BDA7-FCB78B4F197D}"/>
                </a:ext>
              </a:extLst>
            </p:cNvPr>
            <p:cNvSpPr/>
            <p:nvPr/>
          </p:nvSpPr>
          <p:spPr>
            <a:xfrm>
              <a:off x="3765496" y="1909373"/>
              <a:ext cx="1266894" cy="72600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Isosceles Triangle 24">
            <a:extLst>
              <a:ext uri="{FF2B5EF4-FFF2-40B4-BE49-F238E27FC236}">
                <a16:creationId xmlns:a16="http://schemas.microsoft.com/office/drawing/2014/main" id="{49DEF05C-D6B1-3B59-8485-1988427F6B8C}"/>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42F138A8-7B4D-C60C-993C-3E60F96CE00A}"/>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9" name="Title 1">
            <a:extLst>
              <a:ext uri="{FF2B5EF4-FFF2-40B4-BE49-F238E27FC236}">
                <a16:creationId xmlns:a16="http://schemas.microsoft.com/office/drawing/2014/main" id="{D60B5811-7BEC-2878-C962-6E3D41D95BA4}"/>
              </a:ext>
            </a:extLst>
          </p:cNvPr>
          <p:cNvSpPr txBox="1">
            <a:spLocks noGrp="1"/>
          </p:cNvSpPr>
          <p:nvPr>
            <p:ph type="title"/>
          </p:nvPr>
        </p:nvSpPr>
        <p:spPr>
          <a:xfrm>
            <a:off x="1653472" y="193537"/>
            <a:ext cx="938412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2: Patterns and </a:t>
            </a:r>
            <a:r>
              <a:rPr lang="en-US" sz="3600" dirty="0">
                <a:solidFill>
                  <a:schemeClr val="accent1"/>
                </a:solidFill>
                <a:latin typeface="Arial" panose="020B0604020202020204" pitchFamily="34" charset="0"/>
                <a:cs typeface="Arial" panose="020B0604020202020204" pitchFamily="34" charset="0"/>
              </a:rPr>
              <a:t>d</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ouble</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t>
            </a:r>
            <a:r>
              <a:rPr lang="en-US" sz="3600" noProof="0" dirty="0">
                <a:solidFill>
                  <a:schemeClr val="accent1"/>
                </a:solidFill>
                <a:latin typeface="Arial" panose="020B0604020202020204" pitchFamily="34" charset="0"/>
                <a:cs typeface="Arial" panose="020B0604020202020204" pitchFamily="34" charset="0"/>
              </a:rPr>
              <a:t>s</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ided</a:t>
            </a:r>
            <a:r>
              <a:rPr lang="en-US" sz="3600" dirty="0">
                <a:solidFill>
                  <a:schemeClr val="accent1"/>
                </a:solidFill>
                <a:latin typeface="Arial" panose="020B0604020202020204" pitchFamily="34" charset="0"/>
                <a:cs typeface="Arial" panose="020B0604020202020204" pitchFamily="34" charset="0"/>
              </a:rPr>
              <a:t> 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1" name="TextBox 10">
            <a:extLst>
              <a:ext uri="{FF2B5EF4-FFF2-40B4-BE49-F238E27FC236}">
                <a16:creationId xmlns:a16="http://schemas.microsoft.com/office/drawing/2014/main" id="{06987D3C-7C4E-9F3C-C054-072E6242009A}"/>
              </a:ext>
            </a:extLst>
          </p:cNvPr>
          <p:cNvSpPr txBox="1"/>
          <p:nvPr/>
        </p:nvSpPr>
        <p:spPr>
          <a:xfrm>
            <a:off x="4703746" y="1793476"/>
            <a:ext cx="2796984"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  +  (−3) </a:t>
            </a:r>
          </a:p>
        </p:txBody>
      </p:sp>
      <p:grpSp>
        <p:nvGrpSpPr>
          <p:cNvPr id="40" name="Group 39">
            <a:extLst>
              <a:ext uri="{FF2B5EF4-FFF2-40B4-BE49-F238E27FC236}">
                <a16:creationId xmlns:a16="http://schemas.microsoft.com/office/drawing/2014/main" id="{62413BAE-8AC1-1CF0-F175-ED16938B4A62}"/>
              </a:ext>
            </a:extLst>
          </p:cNvPr>
          <p:cNvGrpSpPr/>
          <p:nvPr/>
        </p:nvGrpSpPr>
        <p:grpSpPr>
          <a:xfrm>
            <a:off x="5597226" y="1750558"/>
            <a:ext cx="4464009" cy="3168870"/>
            <a:chOff x="5597226" y="1750558"/>
            <a:chExt cx="4464009" cy="3168870"/>
          </a:xfrm>
        </p:grpSpPr>
        <p:grpSp>
          <p:nvGrpSpPr>
            <p:cNvPr id="39" name="Group 38">
              <a:extLst>
                <a:ext uri="{FF2B5EF4-FFF2-40B4-BE49-F238E27FC236}">
                  <a16:creationId xmlns:a16="http://schemas.microsoft.com/office/drawing/2014/main" id="{2DE5F063-889C-B834-632B-37D8BD4ADAE0}"/>
                </a:ext>
              </a:extLst>
            </p:cNvPr>
            <p:cNvGrpSpPr/>
            <p:nvPr/>
          </p:nvGrpSpPr>
          <p:grpSpPr>
            <a:xfrm>
              <a:off x="5733242" y="1750558"/>
              <a:ext cx="4327993" cy="3168870"/>
              <a:chOff x="5733242" y="1750558"/>
              <a:chExt cx="4327993" cy="3168870"/>
            </a:xfrm>
          </p:grpSpPr>
          <p:sp>
            <p:nvSpPr>
              <p:cNvPr id="8" name="Oval 7">
                <a:extLst>
                  <a:ext uri="{FF2B5EF4-FFF2-40B4-BE49-F238E27FC236}">
                    <a16:creationId xmlns:a16="http://schemas.microsoft.com/office/drawing/2014/main" id="{E5EFC16D-3896-E8D7-8F20-551B98048908}"/>
                  </a:ext>
                </a:extLst>
              </p:cNvPr>
              <p:cNvSpPr/>
              <p:nvPr/>
            </p:nvSpPr>
            <p:spPr>
              <a:xfrm>
                <a:off x="6854255" y="3705950"/>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513A20D-4B52-A3E4-D940-B8C1962D6D7F}"/>
                  </a:ext>
                </a:extLst>
              </p:cNvPr>
              <p:cNvSpPr/>
              <p:nvPr/>
            </p:nvSpPr>
            <p:spPr>
              <a:xfrm>
                <a:off x="7844568" y="3670109"/>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B363C743-BE5E-8A76-7E4C-75EF64C325F6}"/>
                  </a:ext>
                </a:extLst>
              </p:cNvPr>
              <p:cNvSpPr/>
              <p:nvPr/>
            </p:nvSpPr>
            <p:spPr>
              <a:xfrm>
                <a:off x="8847028" y="3670109"/>
                <a:ext cx="830969" cy="83355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8D34B7C-3FAD-2FEE-BB6F-1EE8F6BCDD4D}"/>
                  </a:ext>
                </a:extLst>
              </p:cNvPr>
              <p:cNvSpPr/>
              <p:nvPr/>
            </p:nvSpPr>
            <p:spPr>
              <a:xfrm>
                <a:off x="5733242" y="1750558"/>
                <a:ext cx="1815099" cy="11119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8EDC291B-DBEC-2FEE-EFD3-68168647CE6A}"/>
                  </a:ext>
                </a:extLst>
              </p:cNvPr>
              <p:cNvCxnSpPr>
                <a:cxnSpLocks/>
              </p:cNvCxnSpPr>
              <p:nvPr/>
            </p:nvCxnSpPr>
            <p:spPr>
              <a:xfrm>
                <a:off x="6954569" y="2809728"/>
                <a:ext cx="315170" cy="57849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A6DE91F-9BC0-F08D-71AC-27FEB5DFDDCD}"/>
                  </a:ext>
                </a:extLst>
              </p:cNvPr>
              <p:cNvSpPr/>
              <p:nvPr/>
            </p:nvSpPr>
            <p:spPr>
              <a:xfrm flipH="1">
                <a:off x="6458872" y="3254347"/>
                <a:ext cx="3602363" cy="16650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AA274CB7-76B0-7EB9-11B8-0F7FD1C6665F}"/>
                </a:ext>
              </a:extLst>
            </p:cNvPr>
            <p:cNvSpPr txBox="1"/>
            <p:nvPr/>
          </p:nvSpPr>
          <p:spPr>
            <a:xfrm>
              <a:off x="5597226" y="3624482"/>
              <a:ext cx="732979" cy="923330"/>
            </a:xfrm>
            <a:prstGeom prst="rect">
              <a:avLst/>
            </a:prstGeom>
            <a:noFill/>
          </p:spPr>
          <p:txBody>
            <a:bodyPr wrap="square" rtlCol="0">
              <a:spAutoFit/>
            </a:bodyPr>
            <a:lstStyle/>
            <a:p>
              <a:r>
                <a:rPr lang="en-GB" sz="5400" b="1" dirty="0">
                  <a:latin typeface="Cambria Math" panose="02040503050406030204" pitchFamily="18" charset="0"/>
                  <a:ea typeface="Cambria Math" panose="02040503050406030204" pitchFamily="18" charset="0"/>
                </a:rPr>
                <a:t>+</a:t>
              </a:r>
            </a:p>
          </p:txBody>
        </p:sp>
      </p:grpSp>
    </p:spTree>
    <p:extLst>
      <p:ext uri="{BB962C8B-B14F-4D97-AF65-F5344CB8AC3E}">
        <p14:creationId xmlns:p14="http://schemas.microsoft.com/office/powerpoint/2010/main" val="128165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2" name="TextBox 1">
            <a:extLst>
              <a:ext uri="{FF2B5EF4-FFF2-40B4-BE49-F238E27FC236}">
                <a16:creationId xmlns:a16="http://schemas.microsoft.com/office/drawing/2014/main" id="{448284E8-4A62-A62D-D4F4-DB1158359EFD}"/>
              </a:ext>
            </a:extLst>
          </p:cNvPr>
          <p:cNvSpPr txBox="1"/>
          <p:nvPr/>
        </p:nvSpPr>
        <p:spPr>
          <a:xfrm>
            <a:off x="4053203" y="1699386"/>
            <a:ext cx="3807583" cy="923330"/>
          </a:xfrm>
          <a:prstGeom prst="rect">
            <a:avLst/>
          </a:prstGeom>
          <a:noFill/>
        </p:spPr>
        <p:txBody>
          <a:bodyPr wrap="square" rtlCol="0">
            <a:spAutoFit/>
          </a:bodyPr>
          <a:lstStyle/>
          <a:p>
            <a:pPr algn="ctr"/>
            <a:r>
              <a:rPr lang="en-GB" sz="5400" b="1" dirty="0">
                <a:latin typeface="Cambria Math" panose="02040503050406030204" pitchFamily="18" charset="0"/>
                <a:ea typeface="Cambria Math" panose="02040503050406030204" pitchFamily="18" charset="0"/>
              </a:rPr>
              <a:t>3 + (−3)  </a:t>
            </a:r>
          </a:p>
        </p:txBody>
      </p:sp>
      <p:sp>
        <p:nvSpPr>
          <p:cNvPr id="3" name="Oval 2">
            <a:extLst>
              <a:ext uri="{FF2B5EF4-FFF2-40B4-BE49-F238E27FC236}">
                <a16:creationId xmlns:a16="http://schemas.microsoft.com/office/drawing/2014/main" id="{6496246E-FAF0-F288-588B-F30B74FBA1A7}"/>
              </a:ext>
            </a:extLst>
          </p:cNvPr>
          <p:cNvSpPr/>
          <p:nvPr/>
        </p:nvSpPr>
        <p:spPr>
          <a:xfrm>
            <a:off x="4667855" y="3027910"/>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A5DE9D0-852D-E906-89AC-07D93792693E}"/>
              </a:ext>
            </a:extLst>
          </p:cNvPr>
          <p:cNvSpPr/>
          <p:nvPr/>
        </p:nvSpPr>
        <p:spPr>
          <a:xfrm>
            <a:off x="5620404" y="3027911"/>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9FDBCA8-8CDE-8138-DC07-E0D0DE2AD218}"/>
              </a:ext>
            </a:extLst>
          </p:cNvPr>
          <p:cNvSpPr/>
          <p:nvPr/>
        </p:nvSpPr>
        <p:spPr>
          <a:xfrm>
            <a:off x="6551931" y="3027912"/>
            <a:ext cx="756745" cy="756745"/>
          </a:xfrm>
          <a:prstGeom prst="ellipse">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15C0675-CF24-FD0E-2692-D9B2CFDFE567}"/>
              </a:ext>
            </a:extLst>
          </p:cNvPr>
          <p:cNvSpPr/>
          <p:nvPr/>
        </p:nvSpPr>
        <p:spPr>
          <a:xfrm>
            <a:off x="4667855" y="3908720"/>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32D139D-7D1E-2EDF-6669-71C69061A062}"/>
              </a:ext>
            </a:extLst>
          </p:cNvPr>
          <p:cNvSpPr/>
          <p:nvPr/>
        </p:nvSpPr>
        <p:spPr>
          <a:xfrm>
            <a:off x="5620404" y="3908721"/>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7D0769C-F7E9-E96B-7F23-9478571EC202}"/>
              </a:ext>
            </a:extLst>
          </p:cNvPr>
          <p:cNvSpPr/>
          <p:nvPr/>
        </p:nvSpPr>
        <p:spPr>
          <a:xfrm>
            <a:off x="6551931" y="3908722"/>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B1DFC2B-8F74-DD6B-D471-83E52FB7E426}"/>
              </a:ext>
            </a:extLst>
          </p:cNvPr>
          <p:cNvSpPr txBox="1"/>
          <p:nvPr/>
        </p:nvSpPr>
        <p:spPr>
          <a:xfrm>
            <a:off x="5347694" y="4859503"/>
            <a:ext cx="1218603" cy="923330"/>
          </a:xfrm>
          <a:prstGeom prst="rect">
            <a:avLst/>
          </a:prstGeom>
          <a:noFill/>
        </p:spPr>
        <p:txBody>
          <a:bodyPr wrap="none" rtlCol="0">
            <a:spAutoFit/>
          </a:bodyPr>
          <a:lstStyle/>
          <a:p>
            <a:pPr algn="ctr"/>
            <a:r>
              <a:rPr lang="en-GB" sz="5400" b="1" dirty="0">
                <a:latin typeface="Cambria Math" panose="02040503050406030204" pitchFamily="18" charset="0"/>
                <a:ea typeface="Cambria Math" panose="02040503050406030204" pitchFamily="18" charset="0"/>
              </a:rPr>
              <a:t>= 0</a:t>
            </a:r>
          </a:p>
        </p:txBody>
      </p:sp>
      <p:sp>
        <p:nvSpPr>
          <p:cNvPr id="19" name="Isosceles Triangle 18">
            <a:extLst>
              <a:ext uri="{FF2B5EF4-FFF2-40B4-BE49-F238E27FC236}">
                <a16:creationId xmlns:a16="http://schemas.microsoft.com/office/drawing/2014/main" id="{F7639B54-5DA8-ED0D-A853-541FDA1FB5A9}"/>
              </a:ext>
              <a:ext uri="{C183D7F6-B498-43B3-948B-1728B52AA6E4}">
                <adec:decorative xmlns:adec="http://schemas.microsoft.com/office/drawing/2017/decorative" val="1"/>
              </a:ext>
            </a:extLst>
          </p:cNvPr>
          <p:cNvSpPr/>
          <p:nvPr/>
        </p:nvSpPr>
        <p:spPr>
          <a:xfrm flipV="1">
            <a:off x="-4746" y="-3173"/>
            <a:ext cx="2189768" cy="1942956"/>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161FDA9-480C-25FD-DF89-A2393583A31F}"/>
              </a:ext>
            </a:extLst>
          </p:cNvPr>
          <p:cNvSpPr txBox="1"/>
          <p:nvPr/>
        </p:nvSpPr>
        <p:spPr>
          <a:xfrm>
            <a:off x="-4746" y="8257"/>
            <a:ext cx="1658218"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4" name="Title 1">
            <a:extLst>
              <a:ext uri="{FF2B5EF4-FFF2-40B4-BE49-F238E27FC236}">
                <a16:creationId xmlns:a16="http://schemas.microsoft.com/office/drawing/2014/main" id="{A237FB3E-5BCA-1509-2188-7ED8F782119B}"/>
              </a:ext>
            </a:extLst>
          </p:cNvPr>
          <p:cNvSpPr txBox="1">
            <a:spLocks noGrp="1"/>
          </p:cNvSpPr>
          <p:nvPr>
            <p:ph type="title"/>
          </p:nvPr>
        </p:nvSpPr>
        <p:spPr>
          <a:xfrm>
            <a:off x="2040835" y="112165"/>
            <a:ext cx="9288187"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Activity 2: Patterns and double-sided </a:t>
            </a:r>
            <a:r>
              <a:rPr lang="en-US" sz="3600" dirty="0">
                <a:solidFill>
                  <a:schemeClr val="accent1"/>
                </a:solidFill>
                <a:latin typeface="Arial" panose="020B0604020202020204" pitchFamily="34" charset="0"/>
                <a:cs typeface="Arial" panose="020B0604020202020204" pitchFamily="34" charset="0"/>
              </a:rPr>
              <a:t>c</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ounters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1" name="Oval 10">
            <a:extLst>
              <a:ext uri="{FF2B5EF4-FFF2-40B4-BE49-F238E27FC236}">
                <a16:creationId xmlns:a16="http://schemas.microsoft.com/office/drawing/2014/main" id="{00B977C5-4E7C-56E8-C837-46CCB4B93E6F}"/>
              </a:ext>
            </a:extLst>
          </p:cNvPr>
          <p:cNvSpPr/>
          <p:nvPr/>
        </p:nvSpPr>
        <p:spPr>
          <a:xfrm>
            <a:off x="4678366" y="3186962"/>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949D4017-4C98-09E3-D228-3E2FA648676E}"/>
              </a:ext>
            </a:extLst>
          </p:cNvPr>
          <p:cNvSpPr/>
          <p:nvPr/>
        </p:nvSpPr>
        <p:spPr>
          <a:xfrm>
            <a:off x="5630915" y="3146413"/>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1ED5A54-C9EC-CC3F-3446-DEA491ECFD32}"/>
              </a:ext>
            </a:extLst>
          </p:cNvPr>
          <p:cNvSpPr/>
          <p:nvPr/>
        </p:nvSpPr>
        <p:spPr>
          <a:xfrm>
            <a:off x="6574313" y="3146413"/>
            <a:ext cx="756745" cy="756745"/>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7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0" nodeType="clickEffect">
                                  <p:stCondLst>
                                    <p:cond delay="0"/>
                                  </p:stCondLst>
                                  <p:childTnLst>
                                    <p:animEffect transition="out" filter="dissolv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9" presetClass="exit" presetSubtype="0" fill="hold" grpId="0" nodeType="withEffect">
                                  <p:stCondLst>
                                    <p:cond delay="0"/>
                                  </p:stCondLst>
                                  <p:childTnLst>
                                    <p:animEffect transition="out" filter="dissolv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p:bldP spid="11" grpId="0" animBg="1"/>
      <p:bldP spid="11" grpId="1" animBg="1"/>
      <p:bldP spid="12" grpId="0" animBg="1"/>
      <p:bldP spid="12" grpId="1" animBg="1"/>
      <p:bldP spid="21" grpId="0" animBg="1"/>
      <p:bldP spid="2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51CD605D-FB50-4D05-B39B-B20245948805}"/>
</file>

<file path=customXml/itemProps3.xml><?xml version="1.0" encoding="utf-8"?>
<ds:datastoreItem xmlns:ds="http://schemas.openxmlformats.org/officeDocument/2006/customXml" ds:itemID="{F054519A-5C88-4765-8DF4-097EB505FC69}">
  <ds:schemaRefs>
    <ds:schemaRef ds:uri="http://schemas.microsoft.com/office/2006/documentManagement/types"/>
    <ds:schemaRef ds:uri="http://purl.org/dc/elements/1.1/"/>
    <ds:schemaRef ds:uri="cf8cbe2d-0e71-4d38-8f38-c3c6c5b56cd4"/>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83bdd42b-fb02-46fb-bb6b-b0ca0d8ae6d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34195</TotalTime>
  <Words>2606</Words>
  <Application>Microsoft Office PowerPoint</Application>
  <PresentationFormat>Widescreen</PresentationFormat>
  <Paragraphs>349</Paragraphs>
  <Slides>28</Slides>
  <Notes>28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Cambria Math</vt:lpstr>
      <vt:lpstr>Google Sans</vt:lpstr>
      <vt:lpstr>Office Theme</vt:lpstr>
      <vt:lpstr>Custom Design</vt:lpstr>
      <vt:lpstr>Equation</vt:lpstr>
      <vt:lpstr>Lesson 27:  Directed Numbers</vt:lpstr>
      <vt:lpstr>Horizontal and vertical number lines</vt:lpstr>
      <vt:lpstr>Temperatures</vt:lpstr>
      <vt:lpstr>Temperatures</vt:lpstr>
      <vt:lpstr>Activity 1: Identifying number movement</vt:lpstr>
      <vt:lpstr>Activity 1: What’s the difference?</vt:lpstr>
      <vt:lpstr>Activity 2: Patterns and double-sided counters</vt:lpstr>
      <vt:lpstr>Activity 2: Patterns and double-sided counters</vt:lpstr>
      <vt:lpstr>Activity 2: Patterns and double-sided counters</vt:lpstr>
      <vt:lpstr>Activity 2: Patterns and double-sided counters</vt:lpstr>
      <vt:lpstr>Activity 2: Patterns and double-sided counters</vt:lpstr>
      <vt:lpstr>Activity 2: Patterns and double-sided counters</vt:lpstr>
      <vt:lpstr>Patterns and double-sided counters</vt:lpstr>
      <vt:lpstr>Double-sided counters</vt:lpstr>
      <vt:lpstr>Activity 2: Patterns and double-sided counters</vt:lpstr>
      <vt:lpstr>Activity 2: Patterns and double-sided counters</vt:lpstr>
      <vt:lpstr>Activity 2: Patterns and double-sided counters</vt:lpstr>
      <vt:lpstr>Activity 2: Patterns and  double-sided counters</vt:lpstr>
      <vt:lpstr>Calculator Skills</vt:lpstr>
      <vt:lpstr>Activity 3: Always/Sometimes/Never </vt:lpstr>
      <vt:lpstr>Knowledge Check</vt:lpstr>
      <vt:lpstr>Knowledge Check</vt:lpstr>
      <vt:lpstr>Exam Question Practice</vt:lpstr>
      <vt:lpstr>Exam Question Practice</vt:lpstr>
      <vt:lpstr>Exam Question Practice</vt:lpstr>
      <vt:lpstr>Exam Questions Answers</vt:lpstr>
      <vt:lpstr>Lesson review:  Directed Numbers</vt:lpstr>
      <vt:lpstr>Lesson 27: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Steve Pardoe</cp:lastModifiedBy>
  <cp:revision>404</cp:revision>
  <dcterms:created xsi:type="dcterms:W3CDTF">2019-07-11T15:46:02Z</dcterms:created>
  <dcterms:modified xsi:type="dcterms:W3CDTF">2023-03-27T17:03:56Z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