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notesMasterIdLst>
    <p:notesMasterId r:id="rId38"/>
  </p:notesMasterIdLst>
  <p:sldIdLst>
    <p:sldId id="261" r:id="rId7"/>
    <p:sldId id="338" r:id="rId8"/>
    <p:sldId id="348" r:id="rId9"/>
    <p:sldId id="357" r:id="rId10"/>
    <p:sldId id="350" r:id="rId11"/>
    <p:sldId id="355" r:id="rId12"/>
    <p:sldId id="374" r:id="rId13"/>
    <p:sldId id="359" r:id="rId14"/>
    <p:sldId id="351" r:id="rId15"/>
    <p:sldId id="360" r:id="rId16"/>
    <p:sldId id="339" r:id="rId17"/>
    <p:sldId id="344" r:id="rId18"/>
    <p:sldId id="356" r:id="rId19"/>
    <p:sldId id="342" r:id="rId20"/>
    <p:sldId id="343" r:id="rId21"/>
    <p:sldId id="364" r:id="rId22"/>
    <p:sldId id="354" r:id="rId23"/>
    <p:sldId id="365" r:id="rId24"/>
    <p:sldId id="366" r:id="rId25"/>
    <p:sldId id="368" r:id="rId26"/>
    <p:sldId id="369" r:id="rId27"/>
    <p:sldId id="370" r:id="rId28"/>
    <p:sldId id="372" r:id="rId29"/>
    <p:sldId id="373" r:id="rId30"/>
    <p:sldId id="345" r:id="rId31"/>
    <p:sldId id="371" r:id="rId32"/>
    <p:sldId id="347" r:id="rId33"/>
    <p:sldId id="340" r:id="rId34"/>
    <p:sldId id="295" r:id="rId35"/>
    <p:sldId id="266" r:id="rId36"/>
    <p:sldId id="32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CE21D-A44F-DFDE-2216-6A83308448DE}" name="PR" initials="WRG" userId="PR" providerId="None"/>
  <p188:author id="{DB168830-51D4-4CC1-7858-D21AD9F13162}" name="Sarah Stafford" initials="SS" userId="Sarah Stafford" providerId="None"/>
  <p188:author id="{DEDC1C44-8BBF-B382-5329-523553A782EE}" name="Jan Schubert" initials="JS" userId="Jan Schubert"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C8D9"/>
    <a:srgbClr val="BE0064"/>
    <a:srgbClr val="0071F8"/>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69728" autoAdjust="0"/>
  </p:normalViewPr>
  <p:slideViewPr>
    <p:cSldViewPr snapToGrid="0" snapToObjects="1">
      <p:cViewPr varScale="1">
        <p:scale>
          <a:sx n="57" d="100"/>
          <a:sy n="57" d="100"/>
        </p:scale>
        <p:origin x="926" y="58"/>
      </p:cViewPr>
      <p:guideLst>
        <p:guide orient="horz" pos="2160"/>
        <p:guide pos="3840"/>
      </p:guideLst>
    </p:cSldViewPr>
  </p:slideViewPr>
  <p:outlineViewPr>
    <p:cViewPr>
      <p:scale>
        <a:sx n="33" d="100"/>
        <a:sy n="33" d="100"/>
      </p:scale>
      <p:origin x="0" y="-103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dirty="0"/>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dirty="0"/>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a:t>
            </a:r>
            <a:r>
              <a:rPr lang="en-GB" baseline="0" dirty="0"/>
              <a:t> the image of the growth zone model. </a:t>
            </a:r>
          </a:p>
          <a:p>
            <a:r>
              <a:rPr lang="en-GB" dirty="0"/>
              <a:t>Learners</a:t>
            </a:r>
            <a:r>
              <a:rPr lang="en-GB" baseline="0" dirty="0"/>
              <a:t> work in groups of 3 or 4 </a:t>
            </a:r>
          </a:p>
          <a:p>
            <a:r>
              <a:rPr lang="en-GB" baseline="0" dirty="0"/>
              <a:t>Give each group Handout 3 (the growth zone model printed on A3)</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dirty="0"/>
          </a:p>
        </p:txBody>
      </p:sp>
    </p:spTree>
    <p:extLst>
      <p:ext uri="{BB962C8B-B14F-4D97-AF65-F5344CB8AC3E}">
        <p14:creationId xmlns:p14="http://schemas.microsoft.com/office/powerpoint/2010/main" val="1359763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Handout </a:t>
            </a:r>
            <a:r>
              <a:rPr lang="en-US" baseline="0" dirty="0"/>
              <a:t>4 (statements) and Handout 5 (exam questions) should be cut and laminated.</a:t>
            </a:r>
          </a:p>
          <a:p>
            <a:r>
              <a:rPr lang="en-US" baseline="0" dirty="0"/>
              <a:t>Learners should work in groups of 3 or 4.</a:t>
            </a:r>
            <a:r>
              <a:rPr lang="en-GB" baseline="0" dirty="0"/>
              <a:t> They are to put the statements in the zone that they feel appropriate. They are to do the same with the exam questions by thinking about how each exam question makes them feel. Through studying the growth zone model the learners will learn that to maximise learning they need to be in their growth zone.</a:t>
            </a:r>
            <a:endParaRPr lang="en-US" baseline="0" dirty="0"/>
          </a:p>
          <a:p>
            <a:r>
              <a:rPr lang="en-US" baseline="0" dirty="0"/>
              <a:t>This activity is to determine whether learners can identify which statements are most suited to a particular zone. Some statements might seem suitable in two zones. This prompts good discussion.</a:t>
            </a:r>
          </a:p>
          <a:p>
            <a:r>
              <a:rPr lang="en-US" baseline="0" dirty="0"/>
              <a:t>Ask learners to discuss where the statements should be placed.</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dirty="0"/>
          </a:p>
        </p:txBody>
      </p:sp>
    </p:spTree>
    <p:extLst>
      <p:ext uri="{BB962C8B-B14F-4D97-AF65-F5344CB8AC3E}">
        <p14:creationId xmlns:p14="http://schemas.microsoft.com/office/powerpoint/2010/main" val="3884421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the exemplar of where the statements should be</a:t>
            </a:r>
            <a:r>
              <a:rPr lang="en-GB" sz="1200" kern="1200" baseline="0" dirty="0">
                <a:solidFill>
                  <a:schemeClr val="tx1"/>
                </a:solidFill>
                <a:effectLst/>
                <a:latin typeface="+mn-lt"/>
                <a:ea typeface="+mn-ea"/>
                <a:cs typeface="+mn-cs"/>
              </a:rPr>
              <a:t> placed.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solidFill>
                <a:effectLst/>
                <a:latin typeface="+mn-lt"/>
                <a:ea typeface="+mn-ea"/>
                <a:cs typeface="+mn-cs"/>
              </a:rPr>
              <a:t>Important discussion</a:t>
            </a:r>
            <a:endParaRPr lang="en-GB" sz="1200" kern="1200" dirty="0">
              <a:solidFill>
                <a:schemeClr val="tx1"/>
              </a:solidFill>
              <a:effectLst/>
              <a:latin typeface="+mn-lt"/>
              <a:ea typeface="+mn-ea"/>
              <a:cs typeface="+mn-cs"/>
            </a:endParaRPr>
          </a:p>
          <a:p>
            <a:pPr marL="0" lvl="0" indent="0" algn="l" rtl="0">
              <a:spcBef>
                <a:spcPts val="0"/>
              </a:spcBef>
              <a:spcAft>
                <a:spcPts val="0"/>
              </a:spcAft>
              <a:buClr>
                <a:schemeClr val="dk1"/>
              </a:buClr>
              <a:buSzPts val="1400"/>
              <a:buFont typeface="Arial"/>
              <a:buNone/>
            </a:pPr>
            <a:r>
              <a:rPr lang="en-GB" dirty="0"/>
              <a:t>Discussion points – these may have arisen naturally as you circulated during the sorting activity. If they did not, you may want to discuss these after showing the ‘answer’ on this slide:</a:t>
            </a:r>
          </a:p>
          <a:p>
            <a:pPr marL="457200" lvl="0" indent="-317500" algn="l" rtl="0">
              <a:spcBef>
                <a:spcPts val="0"/>
              </a:spcBef>
              <a:spcAft>
                <a:spcPts val="0"/>
              </a:spcAft>
              <a:buClr>
                <a:schemeClr val="dk1"/>
              </a:buClr>
              <a:buSzPts val="1400"/>
              <a:buChar char="●"/>
            </a:pPr>
            <a:r>
              <a:rPr lang="en-GB" dirty="0"/>
              <a:t>Everyone is different and may respond in unique ways. There are some very common feelings and emotions associated with each zone. The important thing is for a learner to be able to recognise where </a:t>
            </a:r>
            <a:r>
              <a:rPr lang="en-GB" b="1" dirty="0"/>
              <a:t>they</a:t>
            </a:r>
            <a:r>
              <a:rPr lang="en-GB" dirty="0"/>
              <a:t> are in each zone.</a:t>
            </a:r>
          </a:p>
          <a:p>
            <a:pPr marL="457200" lvl="0" indent="-317500" algn="l" rtl="0">
              <a:spcBef>
                <a:spcPts val="0"/>
              </a:spcBef>
              <a:spcAft>
                <a:spcPts val="0"/>
              </a:spcAft>
              <a:buClr>
                <a:schemeClr val="dk1"/>
              </a:buClr>
              <a:buSzPts val="1400"/>
              <a:buChar char="●"/>
            </a:pPr>
            <a:r>
              <a:rPr lang="en-GB" dirty="0"/>
              <a:t>Do learners expect to be in their comfort zone the whole time they are in maths class? Is that desirable?</a:t>
            </a:r>
          </a:p>
          <a:p>
            <a:pPr marL="457200" lvl="0" indent="-317500" algn="l" rtl="0">
              <a:spcBef>
                <a:spcPts val="0"/>
              </a:spcBef>
              <a:spcAft>
                <a:spcPts val="0"/>
              </a:spcAft>
              <a:buClr>
                <a:schemeClr val="dk1"/>
              </a:buClr>
              <a:buSzPts val="1400"/>
              <a:buChar char="●"/>
            </a:pPr>
            <a:r>
              <a:rPr lang="en-GB" dirty="0"/>
              <a:t>How do learners move themselves out of their comfort zone?  How do they recover if they have been pushed into their anxiety zone?</a:t>
            </a:r>
          </a:p>
          <a:p>
            <a:pPr marL="457200" lvl="0" indent="-317500" algn="l" rtl="0">
              <a:spcBef>
                <a:spcPts val="0"/>
              </a:spcBef>
              <a:spcAft>
                <a:spcPts val="0"/>
              </a:spcAft>
              <a:buClr>
                <a:schemeClr val="dk1"/>
              </a:buClr>
              <a:buSzPts val="1400"/>
              <a:buChar char="●"/>
            </a:pPr>
            <a:r>
              <a:rPr lang="en-GB" dirty="0"/>
              <a:t>How can we communicate about this in class in ways that are respectful and productive?</a:t>
            </a:r>
          </a:p>
          <a:p>
            <a:pPr marL="457200" lvl="0" indent="-317500" algn="l" rtl="0">
              <a:spcBef>
                <a:spcPts val="0"/>
              </a:spcBef>
              <a:spcAft>
                <a:spcPts val="0"/>
              </a:spcAft>
              <a:buClr>
                <a:schemeClr val="dk1"/>
              </a:buClr>
              <a:buSzPts val="1400"/>
              <a:buChar char="●"/>
            </a:pPr>
            <a:r>
              <a:rPr lang="en-GB" dirty="0"/>
              <a:t>How can they use strategies</a:t>
            </a:r>
            <a:r>
              <a:rPr lang="en-GB" baseline="0" dirty="0"/>
              <a:t> from lesson 1 to support themselves. </a:t>
            </a:r>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dirty="0"/>
          </a:p>
        </p:txBody>
      </p:sp>
    </p:spTree>
    <p:extLst>
      <p:ext uri="{BB962C8B-B14F-4D97-AF65-F5344CB8AC3E}">
        <p14:creationId xmlns:p14="http://schemas.microsoft.com/office/powerpoint/2010/main" val="1796198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hidden – this is a prompt for tutors: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It is important learners understand how to move out of the red zone into the amber zone, by implementing strategies to cope with anxiety or being stuck. </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dirty="0"/>
          </a:p>
        </p:txBody>
      </p:sp>
    </p:spTree>
    <p:extLst>
      <p:ext uri="{BB962C8B-B14F-4D97-AF65-F5344CB8AC3E}">
        <p14:creationId xmlns:p14="http://schemas.microsoft.com/office/powerpoint/2010/main" val="3522115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definition of each zone on the Growth Zone Model. </a:t>
            </a:r>
          </a:p>
          <a:p>
            <a:r>
              <a:rPr lang="en-US" dirty="0"/>
              <a:t>This explains how the learners can optimise their learning</a:t>
            </a:r>
            <a:r>
              <a:rPr lang="en-US" baseline="0" dirty="0"/>
              <a:t>, through self awareness. </a:t>
            </a:r>
          </a:p>
          <a:p>
            <a:r>
              <a:rPr lang="en-US" b="1" baseline="0" dirty="0"/>
              <a:t>Important – learners need to be able to move into the growth zone to get the maximum benefit from learning to happen.</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dirty="0"/>
          </a:p>
        </p:txBody>
      </p:sp>
    </p:spTree>
    <p:extLst>
      <p:ext uri="{BB962C8B-B14F-4D97-AF65-F5344CB8AC3E}">
        <p14:creationId xmlns:p14="http://schemas.microsoft.com/office/powerpoint/2010/main" val="1510866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body and brain have a primitive response:</a:t>
            </a:r>
            <a:r>
              <a:rPr lang="en-GB" sz="1200" kern="1200" baseline="0" dirty="0">
                <a:solidFill>
                  <a:schemeClr val="tx1"/>
                </a:solidFill>
                <a:effectLst/>
                <a:latin typeface="+mn-lt"/>
                <a:ea typeface="+mn-ea"/>
                <a:cs typeface="+mn-cs"/>
              </a:rPr>
              <a:t> fight or flight.</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dirty="0"/>
          </a:p>
        </p:txBody>
      </p:sp>
    </p:spTree>
    <p:extLst>
      <p:ext uri="{BB962C8B-B14F-4D97-AF65-F5344CB8AC3E}">
        <p14:creationId xmlns:p14="http://schemas.microsoft.com/office/powerpoint/2010/main" val="3954539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GB" dirty="0"/>
              <a:t>Your mind goes blank under stress, because of hormones. Cortisol and adrenaline flood your body.</a:t>
            </a:r>
          </a:p>
          <a:p>
            <a:endParaRPr lang="en-GB" dirty="0"/>
          </a:p>
          <a:p>
            <a:pPr marL="285750" indent="-285750">
              <a:buFont typeface="Arial" panose="020B0604020202020204" pitchFamily="34" charset="0"/>
              <a:buChar char="•"/>
            </a:pPr>
            <a:r>
              <a:rPr lang="en-GB" dirty="0"/>
              <a:t>These hormones invade the brain’s pre-frontal cortex and the hippocampus, disrupting neuronal activity and your normal brain patterns.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As a result, your factual retrieval and recall methods are disrupted.</a:t>
            </a:r>
          </a:p>
          <a:p>
            <a:endParaRPr lang="en-GB" dirty="0"/>
          </a:p>
          <a:p>
            <a:r>
              <a:rPr lang="en-GB" dirty="0"/>
              <a:t>Info taken from - https://alumni.lincolncollege.ac.uk/news/mind-goes-blank/#:~:text=The%20feeling%20of%20your%20mind,%E2%80%9D%2C%20explain%20olwcation.com.</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dirty="0"/>
          </a:p>
        </p:txBody>
      </p:sp>
    </p:spTree>
    <p:extLst>
      <p:ext uri="{BB962C8B-B14F-4D97-AF65-F5344CB8AC3E}">
        <p14:creationId xmlns:p14="http://schemas.microsoft.com/office/powerpoint/2010/main" val="962965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Ratio tables are introduced in the first few weeks of the CfEM SoL. The idea is to introduce ratio tables as a strategy to help learners calculate proportion. </a:t>
            </a:r>
          </a:p>
          <a:p>
            <a:r>
              <a:rPr lang="en-GB" sz="1200" b="0" i="0" kern="1200" dirty="0">
                <a:solidFill>
                  <a:schemeClr val="tx1"/>
                </a:solidFill>
                <a:effectLst/>
                <a:latin typeface="+mn-lt"/>
                <a:ea typeface="+mn-ea"/>
                <a:cs typeface="+mn-cs"/>
              </a:rPr>
              <a:t>Action research completed in CfEM has demonstrated that learners</a:t>
            </a:r>
            <a:r>
              <a:rPr lang="en-GB" sz="1200" b="0" i="0" kern="1200" baseline="0" dirty="0">
                <a:solidFill>
                  <a:schemeClr val="tx1"/>
                </a:solidFill>
                <a:effectLst/>
                <a:latin typeface="+mn-lt"/>
                <a:ea typeface="+mn-ea"/>
                <a:cs typeface="+mn-cs"/>
              </a:rPr>
              <a:t> have successfully applied these tables in the classroom, and this has supporting improvements.</a:t>
            </a:r>
          </a:p>
          <a:p>
            <a:r>
              <a:rPr lang="en-GB" sz="1200" b="0" i="0" kern="1200" dirty="0">
                <a:solidFill>
                  <a:schemeClr val="tx1"/>
                </a:solidFill>
                <a:effectLst/>
                <a:latin typeface="+mn-lt"/>
                <a:ea typeface="+mn-ea"/>
                <a:cs typeface="+mn-cs"/>
              </a:rPr>
              <a:t>During the ratio table</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activities,</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remind the learners of the strategies they have developed when they feel anxious or stuck (as applicable).</a:t>
            </a:r>
          </a:p>
          <a:p>
            <a:r>
              <a:rPr lang="en-GB" sz="1200" b="0" i="0" kern="1200" dirty="0">
                <a:solidFill>
                  <a:schemeClr val="tx1"/>
                </a:solidFill>
                <a:effectLst/>
                <a:latin typeface="+mn-lt"/>
                <a:ea typeface="+mn-ea"/>
                <a:cs typeface="+mn-cs"/>
              </a:rPr>
              <a:t>Also  ask them where they are on the growth zone model, so they can see their starting points.</a:t>
            </a:r>
          </a:p>
          <a:p>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dirty="0"/>
          </a:p>
        </p:txBody>
      </p:sp>
    </p:spTree>
    <p:extLst>
      <p:ext uri="{BB962C8B-B14F-4D97-AF65-F5344CB8AC3E}">
        <p14:creationId xmlns:p14="http://schemas.microsoft.com/office/powerpoint/2010/main" val="18458427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 slide is tutor led with contributions from the class.</a:t>
            </a:r>
          </a:p>
          <a:p>
            <a:r>
              <a:rPr lang="en-US" b="0" dirty="0"/>
              <a:t>This ratio</a:t>
            </a:r>
            <a:r>
              <a:rPr lang="en-US" b="0" baseline="0" dirty="0"/>
              <a:t> table will be demonstrated on the board with the tutor asking the learners for input. For example:</a:t>
            </a:r>
          </a:p>
          <a:p>
            <a:pPr marL="171450" indent="-171450">
              <a:buFont typeface="Arial" panose="020B0604020202020204" pitchFamily="34" charset="0"/>
              <a:buChar char="•"/>
            </a:pPr>
            <a:r>
              <a:rPr lang="en-US" b="0" baseline="0" dirty="0"/>
              <a:t>How could this be simplified?</a:t>
            </a:r>
          </a:p>
          <a:p>
            <a:pPr marL="171450" indent="-171450">
              <a:buFont typeface="Arial" panose="020B0604020202020204" pitchFamily="34" charset="0"/>
              <a:buChar char="•"/>
            </a:pPr>
            <a:r>
              <a:rPr lang="en-US" b="0" baseline="0" dirty="0"/>
              <a:t>Could you divide it in half?</a:t>
            </a:r>
          </a:p>
          <a:p>
            <a:pPr marL="171450" indent="-171450">
              <a:buFont typeface="Arial" panose="020B0604020202020204" pitchFamily="34" charset="0"/>
              <a:buChar char="•"/>
            </a:pPr>
            <a:r>
              <a:rPr lang="en-US" b="0" baseline="0" dirty="0"/>
              <a:t>What could you divide this by?</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dirty="0"/>
          </a:p>
        </p:txBody>
      </p:sp>
    </p:spTree>
    <p:extLst>
      <p:ext uri="{BB962C8B-B14F-4D97-AF65-F5344CB8AC3E}">
        <p14:creationId xmlns:p14="http://schemas.microsoft.com/office/powerpoint/2010/main" val="16718543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Learners have a go!</a:t>
            </a:r>
            <a:endParaRPr lang="en-US" b="1" baseline="0" dirty="0"/>
          </a:p>
          <a:p>
            <a:pPr marL="171450" indent="-171450">
              <a:buFont typeface="Arial" panose="020B0604020202020204" pitchFamily="34" charset="0"/>
              <a:buChar char="•"/>
            </a:pPr>
            <a:r>
              <a:rPr lang="en-US" b="0" baseline="0" dirty="0"/>
              <a:t>How could this be simplified?</a:t>
            </a:r>
          </a:p>
          <a:p>
            <a:pPr marL="171450" indent="-171450">
              <a:buFont typeface="Arial" panose="020B0604020202020204" pitchFamily="34" charset="0"/>
              <a:buChar char="•"/>
            </a:pPr>
            <a:r>
              <a:rPr lang="en-US" b="0" baseline="0" dirty="0"/>
              <a:t>Could you divide it in half?</a:t>
            </a:r>
          </a:p>
          <a:p>
            <a:pPr marL="171450" indent="-171450">
              <a:buFont typeface="Arial" panose="020B0604020202020204" pitchFamily="34" charset="0"/>
              <a:buChar char="•"/>
            </a:pPr>
            <a:r>
              <a:rPr lang="en-US" b="0" baseline="0" dirty="0"/>
              <a:t>What could you divide this by?</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dirty="0"/>
          </a:p>
        </p:txBody>
      </p:sp>
    </p:spTree>
    <p:extLst>
      <p:ext uri="{BB962C8B-B14F-4D97-AF65-F5344CB8AC3E}">
        <p14:creationId xmlns:p14="http://schemas.microsoft.com/office/powerpoint/2010/main" val="2728085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dirty="0"/>
          </a:p>
        </p:txBody>
      </p:sp>
    </p:spTree>
    <p:extLst>
      <p:ext uri="{BB962C8B-B14F-4D97-AF65-F5344CB8AC3E}">
        <p14:creationId xmlns:p14="http://schemas.microsoft.com/office/powerpoint/2010/main" val="9952707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This slide is tutor led with contributions from the class</a:t>
            </a:r>
          </a:p>
          <a:p>
            <a:r>
              <a:rPr lang="en-US" b="0" dirty="0"/>
              <a:t>This ratio</a:t>
            </a:r>
            <a:r>
              <a:rPr lang="en-US" b="0" baseline="0" dirty="0"/>
              <a:t> table will be demonstrated on the board with the tutor asking the learners for input. For example:</a:t>
            </a:r>
          </a:p>
          <a:p>
            <a:pPr marL="171450" indent="-171450">
              <a:buFont typeface="Arial" panose="020B0604020202020204" pitchFamily="34" charset="0"/>
              <a:buChar char="•"/>
            </a:pPr>
            <a:r>
              <a:rPr lang="en-US" b="0" baseline="0" dirty="0"/>
              <a:t>How could this be simplified?</a:t>
            </a:r>
          </a:p>
          <a:p>
            <a:pPr marL="171450" indent="-171450">
              <a:buFont typeface="Arial" panose="020B0604020202020204" pitchFamily="34" charset="0"/>
              <a:buChar char="•"/>
            </a:pPr>
            <a:r>
              <a:rPr lang="en-US" b="0" baseline="0" dirty="0"/>
              <a:t>Could you divide it in half?</a:t>
            </a:r>
          </a:p>
          <a:p>
            <a:pPr marL="171450" indent="-171450">
              <a:buFont typeface="Arial" panose="020B0604020202020204" pitchFamily="34" charset="0"/>
              <a:buChar char="•"/>
            </a:pPr>
            <a:r>
              <a:rPr lang="en-US" b="0" baseline="0" dirty="0"/>
              <a:t>What could you divide this by?</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dirty="0"/>
          </a:p>
        </p:txBody>
      </p:sp>
    </p:spTree>
    <p:extLst>
      <p:ext uri="{BB962C8B-B14F-4D97-AF65-F5344CB8AC3E}">
        <p14:creationId xmlns:p14="http://schemas.microsoft.com/office/powerpoint/2010/main" val="36018433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Learners have a go!</a:t>
            </a:r>
            <a:endParaRPr lang="en-US" b="1" baseline="0" dirty="0"/>
          </a:p>
          <a:p>
            <a:pPr marL="171450" indent="-171450">
              <a:buFont typeface="Arial" panose="020B0604020202020204" pitchFamily="34" charset="0"/>
              <a:buChar char="•"/>
            </a:pPr>
            <a:r>
              <a:rPr lang="en-US" b="0" baseline="0" dirty="0"/>
              <a:t>How could this be simplified?</a:t>
            </a:r>
          </a:p>
          <a:p>
            <a:pPr marL="171450" indent="-171450">
              <a:buFont typeface="Arial" panose="020B0604020202020204" pitchFamily="34" charset="0"/>
              <a:buChar char="•"/>
            </a:pPr>
            <a:r>
              <a:rPr lang="en-US" b="0" baseline="0" dirty="0"/>
              <a:t>Could you divide it in half?</a:t>
            </a:r>
          </a:p>
          <a:p>
            <a:pPr marL="171450" indent="-171450">
              <a:buFont typeface="Arial" panose="020B0604020202020204" pitchFamily="34" charset="0"/>
              <a:buChar char="•"/>
            </a:pPr>
            <a:r>
              <a:rPr lang="en-US" b="0" baseline="0" dirty="0"/>
              <a:t>What could you divide this by?</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dirty="0"/>
          </a:p>
        </p:txBody>
      </p:sp>
    </p:spTree>
    <p:extLst>
      <p:ext uri="{BB962C8B-B14F-4D97-AF65-F5344CB8AC3E}">
        <p14:creationId xmlns:p14="http://schemas.microsoft.com/office/powerpoint/2010/main" val="28237109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This slide is tutor led with contributions from the class.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Then let the learners try</a:t>
            </a:r>
            <a:r>
              <a:rPr lang="en-US" b="1" baseline="0" dirty="0"/>
              <a:t> </a:t>
            </a:r>
            <a:r>
              <a:rPr lang="en-US" b="0" baseline="0" dirty="0"/>
              <a:t>Handout 6</a:t>
            </a:r>
          </a:p>
          <a:p>
            <a:pPr marL="0" indent="0">
              <a:buFont typeface="Arial" panose="020B0604020202020204" pitchFamily="34" charset="0"/>
              <a:buNone/>
            </a:pPr>
            <a:r>
              <a:rPr lang="en-US" b="0" baseline="0" dirty="0"/>
              <a:t>(3 proportion questions)</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dirty="0"/>
          </a:p>
        </p:txBody>
      </p:sp>
    </p:spTree>
    <p:extLst>
      <p:ext uri="{BB962C8B-B14F-4D97-AF65-F5344CB8AC3E}">
        <p14:creationId xmlns:p14="http://schemas.microsoft.com/office/powerpoint/2010/main" val="2507582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This slide is tutor led with contributions from the class.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Then let the learners try</a:t>
            </a:r>
            <a:r>
              <a:rPr lang="en-US" b="0" baseline="0" dirty="0"/>
              <a:t> Handout 6.</a:t>
            </a:r>
          </a:p>
          <a:p>
            <a:pPr marL="0" indent="0">
              <a:buFont typeface="Arial" panose="020B0604020202020204" pitchFamily="34" charset="0"/>
              <a:buNone/>
            </a:pPr>
            <a:r>
              <a:rPr lang="en-US" b="0" baseline="0" dirty="0"/>
              <a:t>(3 proportion questions)</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dirty="0"/>
          </a:p>
        </p:txBody>
      </p:sp>
    </p:spTree>
    <p:extLst>
      <p:ext uri="{BB962C8B-B14F-4D97-AF65-F5344CB8AC3E}">
        <p14:creationId xmlns:p14="http://schemas.microsoft.com/office/powerpoint/2010/main" val="9838430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Ask learners to share their</a:t>
            </a:r>
            <a:r>
              <a:rPr lang="en-US" b="0" baseline="0" dirty="0"/>
              <a:t> answers and methods. Did they do it differently?</a:t>
            </a:r>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dirty="0"/>
          </a:p>
        </p:txBody>
      </p:sp>
    </p:spTree>
    <p:extLst>
      <p:ext uri="{BB962C8B-B14F-4D97-AF65-F5344CB8AC3E}">
        <p14:creationId xmlns:p14="http://schemas.microsoft.com/office/powerpoint/2010/main" val="35309875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Mathematically resilient learners need to understand the need to STRUGGLE (link to growth mindset), understand that MAKING MISTAKES is part of the learning process </a:t>
            </a:r>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dirty="0"/>
          </a:p>
        </p:txBody>
      </p:sp>
    </p:spTree>
    <p:extLst>
      <p:ext uri="{BB962C8B-B14F-4D97-AF65-F5344CB8AC3E}">
        <p14:creationId xmlns:p14="http://schemas.microsoft.com/office/powerpoint/2010/main" val="32921646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 you need a positive/growth mindset? </a:t>
            </a:r>
          </a:p>
          <a:p>
            <a:r>
              <a:rPr lang="en-US" dirty="0"/>
              <a:t>Being resilient is to be persistent, face challenges, make mistakes, but still keep trying. </a:t>
            </a:r>
          </a:p>
          <a:p>
            <a:r>
              <a:rPr lang="en-US" dirty="0"/>
              <a:t>Develop problem-solving skills,</a:t>
            </a:r>
            <a:r>
              <a:rPr lang="en-US" baseline="0" dirty="0"/>
              <a:t> be self aware – recognise which part of the growth zone you are in and how you move.</a:t>
            </a:r>
          </a:p>
          <a:p>
            <a:r>
              <a:rPr lang="en-US" baseline="0" dirty="0"/>
              <a:t>Practise and keep trying.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dirty="0"/>
          </a:p>
        </p:txBody>
      </p:sp>
    </p:spTree>
    <p:extLst>
      <p:ext uri="{BB962C8B-B14F-4D97-AF65-F5344CB8AC3E}">
        <p14:creationId xmlns:p14="http://schemas.microsoft.com/office/powerpoint/2010/main" val="12022840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Attitude is everything – a positive mindset, belief in success.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Big journeys begin</a:t>
            </a:r>
            <a:r>
              <a:rPr lang="en-GB" sz="1200" kern="1200" baseline="0" dirty="0">
                <a:solidFill>
                  <a:schemeClr val="tx1"/>
                </a:solidFill>
                <a:effectLst/>
                <a:latin typeface="+mn-lt"/>
                <a:ea typeface="+mn-ea"/>
                <a:cs typeface="+mn-cs"/>
              </a:rPr>
              <a:t> with small steps –achieving your targets is a series of activities.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Do not give up – show persistence, keep going.</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Overcome challenges – do not give up, keep trying.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Impossible/possible – the impossible can become possible. </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27</a:t>
            </a:fld>
            <a:endParaRPr lang="en-US" dirty="0"/>
          </a:p>
        </p:txBody>
      </p:sp>
    </p:spTree>
    <p:extLst>
      <p:ext uri="{BB962C8B-B14F-4D97-AF65-F5344CB8AC3E}">
        <p14:creationId xmlns:p14="http://schemas.microsoft.com/office/powerpoint/2010/main" val="41396804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Ask learners to produce a poster including all the strategies that have been covered from lesson 1 and lesson 2. </a:t>
            </a:r>
          </a:p>
          <a:p>
            <a:r>
              <a:rPr lang="en-GB" sz="1200" b="0" kern="1200" dirty="0">
                <a:solidFill>
                  <a:schemeClr val="tx1"/>
                </a:solidFill>
                <a:effectLst/>
                <a:latin typeface="+mn-lt"/>
                <a:ea typeface="+mn-ea"/>
                <a:cs typeface="+mn-cs"/>
              </a:rPr>
              <a:t>Being stuck, anxiety, mistakes, growth and fixed mindset, growth zone, resilience.</a:t>
            </a:r>
            <a:r>
              <a:rPr lang="en-GB" sz="1200" b="0" kern="1200" baseline="0" dirty="0">
                <a:solidFill>
                  <a:schemeClr val="tx1"/>
                </a:solidFill>
                <a:effectLst/>
                <a:latin typeface="+mn-lt"/>
                <a:ea typeface="+mn-ea"/>
                <a:cs typeface="+mn-cs"/>
              </a:rPr>
              <a:t> </a:t>
            </a:r>
          </a:p>
          <a:p>
            <a:r>
              <a:rPr lang="en-GB" sz="1200" b="0" kern="1200" baseline="0" dirty="0">
                <a:solidFill>
                  <a:schemeClr val="tx1"/>
                </a:solidFill>
                <a:effectLst/>
                <a:latin typeface="+mn-lt"/>
                <a:ea typeface="+mn-ea"/>
                <a:cs typeface="+mn-cs"/>
              </a:rPr>
              <a:t>The learners may choose to focus on the key strategies that might help them to move forward. </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Ask learners to identify one key ‘takeaway’</a:t>
            </a:r>
            <a:r>
              <a:rPr lang="en-GB" sz="1200" b="0" kern="1200" baseline="0" dirty="0">
                <a:solidFill>
                  <a:schemeClr val="tx1"/>
                </a:solidFill>
                <a:effectLst/>
                <a:latin typeface="+mn-lt"/>
                <a:ea typeface="+mn-ea"/>
                <a:cs typeface="+mn-cs"/>
              </a:rPr>
              <a:t> </a:t>
            </a:r>
            <a:r>
              <a:rPr lang="en-GB" sz="1200" b="0" kern="1200" dirty="0">
                <a:solidFill>
                  <a:schemeClr val="tx1"/>
                </a:solidFill>
                <a:effectLst/>
                <a:latin typeface="+mn-lt"/>
                <a:ea typeface="+mn-ea"/>
                <a:cs typeface="+mn-cs"/>
              </a:rPr>
              <a:t>from lesson 1 and 2 and share it at their table or with the class.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28</a:t>
            </a:fld>
            <a:endParaRPr lang="en-US" dirty="0"/>
          </a:p>
        </p:txBody>
      </p:sp>
    </p:spTree>
    <p:extLst>
      <p:ext uri="{BB962C8B-B14F-4D97-AF65-F5344CB8AC3E}">
        <p14:creationId xmlns:p14="http://schemas.microsoft.com/office/powerpoint/2010/main" val="27131919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What has been covered? Link back</a:t>
            </a:r>
            <a:r>
              <a:rPr lang="en-GB" sz="1200" b="0" kern="1200" baseline="0" dirty="0">
                <a:solidFill>
                  <a:schemeClr val="tx1"/>
                </a:solidFill>
                <a:effectLst/>
                <a:latin typeface="+mn-lt"/>
                <a:ea typeface="+mn-ea"/>
                <a:cs typeface="+mn-cs"/>
              </a:rPr>
              <a:t> to lesson 1. </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Refer to this as a tool kit that they will need to refer back to throughout the year to support themselves.</a:t>
            </a:r>
          </a:p>
          <a:p>
            <a:r>
              <a:rPr lang="en-GB" sz="1200" b="0" kern="1200" dirty="0">
                <a:solidFill>
                  <a:schemeClr val="tx1"/>
                </a:solidFill>
                <a:effectLst/>
                <a:latin typeface="+mn-lt"/>
                <a:ea typeface="+mn-ea"/>
                <a:cs typeface="+mn-cs"/>
              </a:rPr>
              <a:t>It is important that tutors make reference to the content throughout their teaching, as appropriate.</a:t>
            </a:r>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29</a:t>
            </a:fld>
            <a:endParaRPr lang="en-US" dirty="0"/>
          </a:p>
        </p:txBody>
      </p:sp>
    </p:spTree>
    <p:extLst>
      <p:ext uri="{BB962C8B-B14F-4D97-AF65-F5344CB8AC3E}">
        <p14:creationId xmlns:p14="http://schemas.microsoft.com/office/powerpoint/2010/main" val="1258350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is to determine what mindset the learner is in. </a:t>
            </a:r>
          </a:p>
          <a:p>
            <a:r>
              <a:rPr lang="en-US" dirty="0"/>
              <a:t>Equipment required –  Handout</a:t>
            </a:r>
            <a:r>
              <a:rPr lang="en-US" baseline="0" dirty="0"/>
              <a:t> 1 (Mindset </a:t>
            </a:r>
            <a:r>
              <a:rPr lang="en-US" dirty="0"/>
              <a:t>statements).</a:t>
            </a:r>
          </a:p>
          <a:p>
            <a:r>
              <a:rPr lang="en-US" dirty="0"/>
              <a:t>Preparation</a:t>
            </a:r>
            <a:r>
              <a:rPr lang="en-US" baseline="0" dirty="0"/>
              <a:t> – Cut up statement strips – one set for each learner. </a:t>
            </a:r>
          </a:p>
          <a:p>
            <a:endParaRPr lang="en-US" baseline="0" dirty="0"/>
          </a:p>
          <a:p>
            <a:r>
              <a:rPr lang="en-US" baseline="0" dirty="0"/>
              <a:t>Give out the statements to each learner. </a:t>
            </a:r>
          </a:p>
          <a:p>
            <a:r>
              <a:rPr lang="en-US" baseline="0" dirty="0"/>
              <a:t>Ask the learners to mark a T for true or an F for false on each statement. It is important that this is how they feel, what they think. It is personal. </a:t>
            </a:r>
          </a:p>
          <a:p>
            <a:r>
              <a:rPr lang="en-US" baseline="0" dirty="0"/>
              <a:t>This should take approximately 5 minutes.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dirty="0"/>
          </a:p>
        </p:txBody>
      </p:sp>
    </p:spTree>
    <p:extLst>
      <p:ext uri="{BB962C8B-B14F-4D97-AF65-F5344CB8AC3E}">
        <p14:creationId xmlns:p14="http://schemas.microsoft.com/office/powerpoint/2010/main" val="3636885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30</a:t>
            </a:fld>
            <a:endParaRPr lang="en-US" dirty="0"/>
          </a:p>
        </p:txBody>
      </p:sp>
    </p:spTree>
    <p:extLst>
      <p:ext uri="{BB962C8B-B14F-4D97-AF65-F5344CB8AC3E}">
        <p14:creationId xmlns:p14="http://schemas.microsoft.com/office/powerpoint/2010/main" val="36589460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31</a:t>
            </a:fld>
            <a:endParaRPr lang="en-US" dirty="0"/>
          </a:p>
        </p:txBody>
      </p:sp>
    </p:spTree>
    <p:extLst>
      <p:ext uri="{BB962C8B-B14F-4D97-AF65-F5344CB8AC3E}">
        <p14:creationId xmlns:p14="http://schemas.microsoft.com/office/powerpoint/2010/main" val="1464455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This is labelled as a positive mindset to encourage learners to think about previous success in their lives.  </a:t>
            </a:r>
            <a:endParaRPr lang="en-GB" dirty="0"/>
          </a:p>
          <a:p>
            <a:r>
              <a:rPr lang="en-GB" dirty="0"/>
              <a:t>Task for learner – Think of a situation in which you were determined to win/achieve.</a:t>
            </a:r>
          </a:p>
          <a:p>
            <a:r>
              <a:rPr lang="en-GB" dirty="0"/>
              <a:t>Explain to the</a:t>
            </a:r>
            <a:r>
              <a:rPr lang="en-GB" baseline="0" dirty="0"/>
              <a:t> person next to you what characteristics you had. Why were you successful?</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dirty="0"/>
          </a:p>
        </p:txBody>
      </p:sp>
    </p:spTree>
    <p:extLst>
      <p:ext uri="{BB962C8B-B14F-4D97-AF65-F5344CB8AC3E}">
        <p14:creationId xmlns:p14="http://schemas.microsoft.com/office/powerpoint/2010/main" val="2985953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slide outlines the characteristics of fixed mindset and growth mindset. </a:t>
            </a:r>
          </a:p>
          <a:p>
            <a:r>
              <a:rPr lang="en-US" baseline="0" dirty="0"/>
              <a:t>Now you start to apply this to maths.</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dirty="0"/>
          </a:p>
        </p:txBody>
      </p:sp>
    </p:spTree>
    <p:extLst>
      <p:ext uri="{BB962C8B-B14F-4D97-AF65-F5344CB8AC3E}">
        <p14:creationId xmlns:p14="http://schemas.microsoft.com/office/powerpoint/2010/main" val="1742940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a:t>
            </a:r>
            <a:r>
              <a:rPr lang="en-GB" baseline="0" dirty="0"/>
              <a:t>each learner a copy of Handout 2.</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dirty="0"/>
          </a:p>
        </p:txBody>
      </p:sp>
    </p:spTree>
    <p:extLst>
      <p:ext uri="{BB962C8B-B14F-4D97-AF65-F5344CB8AC3E}">
        <p14:creationId xmlns:p14="http://schemas.microsoft.com/office/powerpoint/2010/main" val="3121351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Ask learners to place the statements under the correct headings. </a:t>
            </a:r>
          </a:p>
          <a:p>
            <a:r>
              <a:rPr lang="en-GB" baseline="0" dirty="0"/>
              <a:t>If the learner has more Ts under fixed mindset, they have a predominantly fixed mindset in maths</a:t>
            </a:r>
          </a:p>
          <a:p>
            <a:r>
              <a:rPr lang="en-GB" baseline="0" dirty="0"/>
              <a:t>If the learner has more Ts under growth mindset, they have a predominantly growth mindset in maths.</a:t>
            </a:r>
          </a:p>
          <a:p>
            <a:r>
              <a:rPr lang="en-GB" baseline="0" dirty="0"/>
              <a:t>The learners can have a mixture of both. The learner may have a growth or fixed mindset in other aspects of their life and this activity is to make the learners more aware.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7876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Sometimes when learners are stuck, they get into a fixed mindset.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Encourage them to use the strategies from lesson 1 (anxiety and unstuck) to change the way they think.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It is important for learners to have a positive/growth mindset when learning.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a:t>It is important that learners believe in success. </a:t>
            </a:r>
            <a:endParaRPr lang="en-GB" b="0" dirty="0"/>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dirty="0"/>
          </a:p>
        </p:txBody>
      </p:sp>
    </p:spTree>
    <p:extLst>
      <p:ext uri="{BB962C8B-B14F-4D97-AF65-F5344CB8AC3E}">
        <p14:creationId xmlns:p14="http://schemas.microsoft.com/office/powerpoint/2010/main" val="2254398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sz="1800" dirty="0">
                <a:effectLst/>
                <a:latin typeface="Arial" panose="020B0604020202020204" pitchFamily="34" charset="0"/>
                <a:ea typeface="Times New Roman" panose="02020603050405020304" pitchFamily="18" charset="0"/>
                <a:cs typeface="Times New Roman" panose="02020603050405020304" pitchFamily="18" charset="0"/>
              </a:rPr>
              <a:t>Search for and show the online video: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IM2 MATH Everyone can do math Jo </a:t>
            </a:r>
            <a:r>
              <a:rPr lang="en-GB" sz="1800" b="1" dirty="0" err="1">
                <a:effectLst/>
                <a:latin typeface="Arial" panose="020B0604020202020204" pitchFamily="34" charset="0"/>
                <a:ea typeface="Times New Roman" panose="02020603050405020304" pitchFamily="18" charset="0"/>
                <a:cs typeface="Times New Roman" panose="02020603050405020304" pitchFamily="18" charset="0"/>
              </a:rPr>
              <a:t>Boaler</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Watch from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0.35 to 4 mins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The video is to explain that anyone can learn maths. What makes the difference</a:t>
            </a:r>
            <a:r>
              <a:rPr lang="en-GB" baseline="0" dirty="0"/>
              <a:t> is your belief in success and your attitude towards maths. </a:t>
            </a:r>
          </a:p>
          <a:p>
            <a:r>
              <a:rPr lang="en-GB" baseline="0" dirty="0"/>
              <a:t>The more you practise the better you become. </a:t>
            </a:r>
          </a:p>
          <a:p>
            <a:r>
              <a:rPr lang="en-GB" baseline="0" dirty="0"/>
              <a:t>The brain is a muscle that needs stimulation/exercise. </a:t>
            </a:r>
          </a:p>
          <a:p>
            <a:r>
              <a:rPr lang="en-GB" baseline="0" dirty="0"/>
              <a:t>Synapses fire to create new neural pathways.</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dirty="0"/>
          </a:p>
        </p:txBody>
      </p:sp>
    </p:spTree>
    <p:extLst>
      <p:ext uri="{BB962C8B-B14F-4D97-AF65-F5344CB8AC3E}">
        <p14:creationId xmlns:p14="http://schemas.microsoft.com/office/powerpoint/2010/main" val="191523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3/24/2023</a:t>
            </a:fld>
            <a:endParaRPr lang="en-US" dirty="0"/>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3/24/2023</a:t>
            </a:fld>
            <a:endParaRPr lang="en-US" dirty="0"/>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3/24/2023</a:t>
            </a:fld>
            <a:endParaRPr lang="en-US" dirty="0"/>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3/24/2023</a:t>
            </a:fld>
            <a:endParaRPr lang="en-US" dirty="0"/>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3/24/2023</a:t>
            </a:fld>
            <a:endParaRPr lang="en-US" dirty="0"/>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3/24/2023</a:t>
            </a:fld>
            <a:endParaRPr lang="en-US" dirty="0"/>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3/24/2023</a:t>
            </a:fld>
            <a:endParaRPr lang="en-US" dirty="0"/>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3/24/2023</a:t>
            </a:fld>
            <a:endParaRPr lang="en-US" dirty="0"/>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3/24/2023</a:t>
            </a:fld>
            <a:endParaRPr lang="en-US" dirty="0"/>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3/24/2023</a:t>
            </a:fld>
            <a:endParaRPr lang="en-US" dirty="0"/>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3/24/2023</a:t>
            </a:fld>
            <a:endParaRPr lang="en-US" dirty="0"/>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3/24/2023</a:t>
            </a:fld>
            <a:endParaRPr lang="en-US" dirty="0"/>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3/24/2023</a:t>
            </a:fld>
            <a:endParaRPr lang="en-US" dirty="0"/>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3/24/2023</a:t>
            </a:fld>
            <a:endParaRPr lang="en-US" dirty="0"/>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3/24/2023</a:t>
            </a:fld>
            <a:endParaRPr lang="en-US" dirty="0"/>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9098675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4869009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02485887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9284619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2864634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5346507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60474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3/24/2023</a:t>
            </a:fld>
            <a:endParaRPr lang="en-US" dirty="0"/>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1954566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859157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10327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65754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3/24/2023</a:t>
            </a:fld>
            <a:endParaRPr lang="en-US" dirty="0"/>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3/24/2023</a:t>
            </a:fld>
            <a:endParaRPr lang="en-US" dirty="0"/>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3/24/2023</a:t>
            </a:fld>
            <a:endParaRPr lang="en-US" dirty="0"/>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3/24/2023</a:t>
            </a:fld>
            <a:endParaRPr lang="en-US" dirty="0"/>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3/24/2023</a:t>
            </a:fld>
            <a:endParaRPr lang="en-US" dirty="0"/>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3/24/2023</a:t>
            </a:fld>
            <a:endParaRPr lang="en-US" dirty="0"/>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3/24/2023</a:t>
            </a:fld>
            <a:endParaRPr lang="en-US" dirty="0"/>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dirty="0"/>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3/24/2023</a:t>
            </a:fld>
            <a:endParaRPr lang="en-US" dirty="0"/>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665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4.xml"/><Relationship Id="rId5" Type="http://schemas.openxmlformats.org/officeDocument/2006/relationships/image" Target="../media/image16.jpeg"/><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7.xml"/><Relationship Id="rId1" Type="http://schemas.openxmlformats.org/officeDocument/2006/relationships/slideLayout" Target="../slideLayouts/slideLayout24.xml"/><Relationship Id="rId5" Type="http://schemas.openxmlformats.org/officeDocument/2006/relationships/image" Target="../media/image25.jpg"/><Relationship Id="rId4" Type="http://schemas.openxmlformats.org/officeDocument/2006/relationships/image" Target="../media/image24.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4.xml"/><Relationship Id="rId4" Type="http://schemas.openxmlformats.org/officeDocument/2006/relationships/image" Target="../media/image7.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5.xml"/><Relationship Id="rId1" Type="http://schemas.openxmlformats.org/officeDocument/2006/relationships/slideLayout" Target="../slideLayouts/slideLayout24.xml"/><Relationship Id="rId4" Type="http://schemas.openxmlformats.org/officeDocument/2006/relationships/image" Target="../media/image27.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notesSlide" Target="../notesSlides/notesSlide27.xml"/><Relationship Id="rId1" Type="http://schemas.openxmlformats.org/officeDocument/2006/relationships/slideLayout" Target="../slideLayouts/slideLayout24.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28.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4.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4.xml"/><Relationship Id="rId5" Type="http://schemas.openxmlformats.org/officeDocument/2006/relationships/image" Target="../media/image8.jpeg"/><Relationship Id="rId4" Type="http://schemas.openxmlformats.org/officeDocument/2006/relationships/image" Target="../media/image7.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3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4.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4.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4.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850229"/>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Mindsets, resilience and number sense</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0"/>
            <a:ext cx="9144000" cy="2927349"/>
          </a:xfrm>
          <a:ln w="38100">
            <a:solidFill>
              <a:schemeClr val="accent1"/>
            </a:solidFill>
          </a:ln>
        </p:spPr>
        <p:txBody>
          <a:bodyPr>
            <a:normAutofit/>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 </a:t>
            </a:r>
          </a:p>
          <a:p>
            <a:pPr marL="342900" indent="-342900" algn="l">
              <a:lnSpc>
                <a:spcPct val="100000"/>
              </a:lnSpc>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Categorise attitudes into fixed or growth mindsets </a:t>
            </a:r>
          </a:p>
          <a:p>
            <a:pPr marL="342900" indent="-342900" algn="l">
              <a:lnSpc>
                <a:spcPct val="100000"/>
              </a:lnSpc>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Recognise that progress is maximised when in the growth zone</a:t>
            </a:r>
          </a:p>
          <a:p>
            <a:pPr marL="342900" indent="-342900" algn="l">
              <a:lnSpc>
                <a:spcPct val="100000"/>
              </a:lnSpc>
              <a:buFont typeface="Arial" panose="020B0604020202020204" pitchFamily="34" charset="0"/>
              <a:buChar char="•"/>
            </a:pPr>
            <a:r>
              <a:rPr lang="en-GB" dirty="0">
                <a:latin typeface="Arial" panose="020B0604020202020204" pitchFamily="34" charset="0"/>
                <a:cs typeface="Arial" panose="020B0604020202020204" pitchFamily="34" charset="0"/>
              </a:rPr>
              <a:t>Use ratio tables to answer proportion questions</a:t>
            </a:r>
          </a:p>
          <a:p>
            <a:pPr marL="342900" lvl="0" indent="-342900" algn="l">
              <a:lnSpc>
                <a:spcPct val="100000"/>
              </a:lnSpc>
              <a:buFont typeface="Arial" panose="020B0604020202020204" pitchFamily="34" charset="0"/>
              <a:buChar char="•"/>
            </a:pPr>
            <a:r>
              <a:rPr lang="en-GB" dirty="0">
                <a:latin typeface="Arial" panose="020B0604020202020204" pitchFamily="34" charset="0"/>
                <a:cs typeface="Arial" panose="020B0604020202020204" pitchFamily="34" charset="0"/>
              </a:rPr>
              <a:t>Understand the characteristics of mathematical resilience</a:t>
            </a:r>
          </a:p>
          <a:p>
            <a:pPr algn="l">
              <a:lnSpc>
                <a:spcPts val="3100"/>
              </a:lnSpc>
              <a:spcAft>
                <a:spcPts val="600"/>
              </a:spcAft>
            </a:pPr>
            <a:endParaRPr lang="en-GB" sz="2600" dirty="0">
              <a:solidFill>
                <a:schemeClr val="accent1"/>
              </a:solidFill>
              <a:latin typeface="Arial" panose="020B0604020202020204" pitchFamily="34" charset="0"/>
              <a:cs typeface="Arial" panose="020B0604020202020204" pitchFamily="34" charset="0"/>
            </a:endParaRPr>
          </a:p>
        </p:txBody>
      </p:sp>
      <p:pic>
        <p:nvPicPr>
          <p:cNvPr id="9" name="Picture 8" descr="A picture containing text, plate, tableware, dishware&#10;&#10;Description automatically generated">
            <a:extLst>
              <a:ext uri="{FF2B5EF4-FFF2-40B4-BE49-F238E27FC236}">
                <a16:creationId xmlns:a16="http://schemas.microsoft.com/office/drawing/2014/main" id="{1F48DBA1-1CFB-4A41-A3E4-C261774EFAB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19334" y="282565"/>
            <a:ext cx="3772246" cy="619055"/>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E59A0316-3819-3067-8421-C8FAF51AAA5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73195" y="219075"/>
            <a:ext cx="2415111" cy="907323"/>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6282" y="365125"/>
            <a:ext cx="10515600" cy="1325563"/>
          </a:xfrm>
        </p:spPr>
        <p:txBody>
          <a:bodyPr/>
          <a:lstStyle/>
          <a:p>
            <a:r>
              <a:rPr lang="en-GB" dirty="0">
                <a:solidFill>
                  <a:schemeClr val="accent1"/>
                </a:solidFill>
              </a:rPr>
              <a:t>Growth Zone</a:t>
            </a:r>
          </a:p>
        </p:txBody>
      </p:sp>
      <p:sp>
        <p:nvSpPr>
          <p:cNvPr id="4" name="Slide Number Placeholder 3"/>
          <p:cNvSpPr>
            <a:spLocks noGrp="1"/>
          </p:cNvSpPr>
          <p:nvPr>
            <p:ph type="sldNum" sz="quarter" idx="12"/>
          </p:nvPr>
        </p:nvSpPr>
        <p:spPr/>
        <p:txBody>
          <a:bodyPr/>
          <a:lstStyle/>
          <a:p>
            <a:fld id="{892959B6-490E-A144-8C7C-88267F972F69}" type="slidenum">
              <a:rPr lang="en-US" smtClean="0"/>
              <a:t>10</a:t>
            </a:fld>
            <a:endParaRPr lang="en-US" dirty="0"/>
          </a:p>
        </p:txBody>
      </p:sp>
      <p:grpSp>
        <p:nvGrpSpPr>
          <p:cNvPr id="6" name="Group 5" descr="Worksheet available icon">
            <a:extLst>
              <a:ext uri="{FF2B5EF4-FFF2-40B4-BE49-F238E27FC236}">
                <a16:creationId xmlns:a16="http://schemas.microsoft.com/office/drawing/2014/main" id="{CA309610-CA0A-10EB-353C-03D63EF6C94A}"/>
              </a:ext>
            </a:extLst>
          </p:cNvPr>
          <p:cNvGrpSpPr/>
          <p:nvPr/>
        </p:nvGrpSpPr>
        <p:grpSpPr>
          <a:xfrm>
            <a:off x="9495879" y="211521"/>
            <a:ext cx="2102384" cy="753403"/>
            <a:chOff x="9495879" y="211521"/>
            <a:chExt cx="2102384" cy="753403"/>
          </a:xfrm>
        </p:grpSpPr>
        <p:pic>
          <p:nvPicPr>
            <p:cNvPr id="8" name="Graphic 6" descr="Document">
              <a:extLst>
                <a:ext uri="{FF2B5EF4-FFF2-40B4-BE49-F238E27FC236}">
                  <a16:creationId xmlns:a16="http://schemas.microsoft.com/office/drawing/2014/main" id="{434EFC3B-5797-0156-468B-DB9BAE41D9AC}"/>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8">
              <a:extLst>
                <a:ext uri="{FF2B5EF4-FFF2-40B4-BE49-F238E27FC236}">
                  <a16:creationId xmlns:a16="http://schemas.microsoft.com/office/drawing/2014/main" id="{243B58D6-4988-7AC1-CF33-269565D3712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pic>
        <p:nvPicPr>
          <p:cNvPr id="5" name="Content Placeholder 4" descr="Two concentric circles. The central circle is labelled ‘comfort zone’. The second circle is labelled ‘growth zone’. Outside the circles is labelled ‘anxiety zone’">
            <a:extLst>
              <a:ext uri="{FF2B5EF4-FFF2-40B4-BE49-F238E27FC236}">
                <a16:creationId xmlns:a16="http://schemas.microsoft.com/office/drawing/2014/main" id="{2D168D43-90BC-C3E2-9A14-AF9C6A683790}"/>
              </a:ext>
            </a:extLst>
          </p:cNvPr>
          <p:cNvPicPr>
            <a:picLocks noGrp="1" noChangeAspect="1"/>
          </p:cNvPicPr>
          <p:nvPr>
            <p:ph idx="1"/>
          </p:nvPr>
        </p:nvPicPr>
        <p:blipFill>
          <a:blip r:embed="rId5" cstate="email">
            <a:extLst>
              <a:ext uri="{28A0092B-C50C-407E-A947-70E740481C1C}">
                <a14:useLocalDpi xmlns:a14="http://schemas.microsoft.com/office/drawing/2010/main"/>
              </a:ext>
            </a:extLst>
          </a:blip>
          <a:stretch>
            <a:fillRect/>
          </a:stretch>
        </p:blipFill>
        <p:spPr>
          <a:xfrm>
            <a:off x="4264913" y="1428750"/>
            <a:ext cx="3366554" cy="4507834"/>
          </a:xfrm>
        </p:spPr>
      </p:pic>
    </p:spTree>
    <p:extLst>
      <p:ext uri="{BB962C8B-B14F-4D97-AF65-F5344CB8AC3E}">
        <p14:creationId xmlns:p14="http://schemas.microsoft.com/office/powerpoint/2010/main" val="2735551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266876" y="-2872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Growth Zone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610600" y="6356350"/>
            <a:ext cx="2743200" cy="136485"/>
          </a:xfrm>
        </p:spPr>
        <p:txBody>
          <a:bodyPr/>
          <a:lstStyle/>
          <a:p>
            <a:fld id="{892959B6-490E-A144-8C7C-88267F972F69}" type="slidenum">
              <a:rPr lang="en-US" smtClean="0"/>
              <a:t>11</a:t>
            </a:fld>
            <a:endParaRPr lang="en-US" dirty="0"/>
          </a:p>
        </p:txBody>
      </p:sp>
      <p:sp>
        <p:nvSpPr>
          <p:cNvPr id="2" name="Rectangle: Rounded Corners 1">
            <a:extLst>
              <a:ext uri="{FF2B5EF4-FFF2-40B4-BE49-F238E27FC236}">
                <a16:creationId xmlns:a16="http://schemas.microsoft.com/office/drawing/2014/main" id="{0157EDFF-03E3-4687-9F8B-250C73C985F2}"/>
              </a:ext>
            </a:extLst>
          </p:cNvPr>
          <p:cNvSpPr/>
          <p:nvPr/>
        </p:nvSpPr>
        <p:spPr>
          <a:xfrm>
            <a:off x="1405489" y="4862217"/>
            <a:ext cx="9776861" cy="1361723"/>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dirty="0">
              <a:solidFill>
                <a:schemeClr val="tx1"/>
              </a:solidFill>
              <a:latin typeface="Arial" panose="020B0604020202020204" pitchFamily="34" charset="0"/>
              <a:cs typeface="Arial" panose="020B0604020202020204" pitchFamily="34" charset="0"/>
            </a:endParaRPr>
          </a:p>
          <a:p>
            <a:pPr algn="ctr"/>
            <a:r>
              <a:rPr lang="en-GB" sz="3200" dirty="0">
                <a:solidFill>
                  <a:schemeClr val="tx1"/>
                </a:solidFill>
                <a:latin typeface="Arial" panose="020B0604020202020204" pitchFamily="34" charset="0"/>
                <a:cs typeface="Arial" panose="020B0604020202020204" pitchFamily="34" charset="0"/>
              </a:rPr>
              <a:t>Your mission is to place the statements in the most </a:t>
            </a:r>
          </a:p>
          <a:p>
            <a:pPr algn="ctr"/>
            <a:r>
              <a:rPr lang="en-GB" sz="3200" dirty="0">
                <a:solidFill>
                  <a:schemeClr val="tx1"/>
                </a:solidFill>
                <a:latin typeface="Arial" panose="020B0604020202020204" pitchFamily="34" charset="0"/>
                <a:cs typeface="Arial" panose="020B0604020202020204" pitchFamily="34" charset="0"/>
              </a:rPr>
              <a:t>appropriate zone!</a:t>
            </a:r>
          </a:p>
          <a:p>
            <a:endParaRPr lang="en-GB" sz="3200" dirty="0">
              <a:solidFill>
                <a:schemeClr val="tx1"/>
              </a:solidFill>
              <a:latin typeface="Arial" panose="020B0604020202020204" pitchFamily="34" charset="0"/>
              <a:cs typeface="Arial" panose="020B0604020202020204" pitchFamily="34" charset="0"/>
            </a:endParaRPr>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pic>
        <p:nvPicPr>
          <p:cNvPr id="6" name="Picture 5" descr="A blackboard with ‘what is your mission?’ written on it">
            <a:extLst>
              <a:ext uri="{FF2B5EF4-FFF2-40B4-BE49-F238E27FC236}">
                <a16:creationId xmlns:a16="http://schemas.microsoft.com/office/drawing/2014/main" id="{9F904C5D-D1D4-B9D6-9FDA-14A0157E4B4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76649" y="1110231"/>
            <a:ext cx="4838700" cy="3577009"/>
          </a:xfrm>
          <a:prstGeom prst="rect">
            <a:avLst/>
          </a:prstGeom>
        </p:spPr>
      </p:pic>
    </p:spTree>
    <p:extLst>
      <p:ext uri="{BB962C8B-B14F-4D97-AF65-F5344CB8AC3E}">
        <p14:creationId xmlns:p14="http://schemas.microsoft.com/office/powerpoint/2010/main" val="31586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569723" y="-51608"/>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Example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3" name="Picture 2" descr="Two concentric circles. The central circle is labelled ‘comfort zone’ and has the following statements written in it: ‘bored’, ‘comfortable’, ‘not learning anything new’, ‘safe’, ‘confident’, ‘relaxed’, and ‘this is so easy’. The second circle is labelled ‘growth zone’ and has the following statements written in it: ‘likely to make mistakes’, ‘I feel supported’, ‘I feel a bit unsure but I can handle this’, ‘this is challenging!’ ‘I’m learning something new’, ‘I’m pushing myself’ and ‘increased heart rate’. Outside the circles is labelled ‘anxiety zone’ and has the following statements written in it: ‘my brain can’t cope with this’, ‘feelings of sickness’, ‘I need to get away from this situation ASAP’, ‘mind blanks’, ‘I feel so stressed’, ‘sweaty hands’, ‘I’m never going to be able to understand this’, ‘increased heart rate’ and ‘I’m so stupid’">
            <a:extLst>
              <a:ext uri="{FF2B5EF4-FFF2-40B4-BE49-F238E27FC236}">
                <a16:creationId xmlns:a16="http://schemas.microsoft.com/office/drawing/2014/main" id="{B8791F07-00C7-ED1F-981A-3E8582E1BC0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75768" y="1235307"/>
            <a:ext cx="3658532" cy="4898794"/>
          </a:xfrm>
          <a:prstGeom prst="rect">
            <a:avLst/>
          </a:prstGeom>
        </p:spPr>
      </p:pic>
    </p:spTree>
    <p:extLst>
      <p:ext uri="{BB962C8B-B14F-4D97-AF65-F5344CB8AC3E}">
        <p14:creationId xmlns:p14="http://schemas.microsoft.com/office/powerpoint/2010/main" val="201294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solidFill>
              </a:rPr>
              <a:t>Anxiety and unstuck posters</a:t>
            </a:r>
          </a:p>
        </p:txBody>
      </p:sp>
      <p:pic>
        <p:nvPicPr>
          <p:cNvPr id="5" name="Content Placeholder 4"/>
          <p:cNvPicPr>
            <a:picLocks noGrp="1"/>
          </p:cNvPicPr>
          <p:nvPr>
            <p:ph idx="1"/>
          </p:nvPr>
        </p:nvPicPr>
        <p:blipFill>
          <a:blip r:embed="rId3" cstate="email">
            <a:extLst>
              <a:ext uri="{28A0092B-C50C-407E-A947-70E740481C1C}">
                <a14:useLocalDpi xmlns:a14="http://schemas.microsoft.com/office/drawing/2010/main"/>
              </a:ext>
            </a:extLst>
          </a:blip>
          <a:stretch>
            <a:fillRect/>
          </a:stretch>
        </p:blipFill>
        <p:spPr>
          <a:xfrm>
            <a:off x="5654969" y="1253331"/>
            <a:ext cx="6229227" cy="4351338"/>
          </a:xfrm>
          <a:prstGeom prst="rect">
            <a:avLst/>
          </a:prstGeom>
        </p:spPr>
      </p:pic>
      <p:sp>
        <p:nvSpPr>
          <p:cNvPr id="4" name="Slide Number Placeholder 3"/>
          <p:cNvSpPr>
            <a:spLocks noGrp="1"/>
          </p:cNvSpPr>
          <p:nvPr>
            <p:ph type="sldNum" sz="quarter" idx="12"/>
          </p:nvPr>
        </p:nvSpPr>
        <p:spPr/>
        <p:txBody>
          <a:bodyPr/>
          <a:lstStyle/>
          <a:p>
            <a:fld id="{892959B6-490E-A144-8C7C-88267F972F69}" type="slidenum">
              <a:rPr lang="en-US" smtClean="0"/>
              <a:t>13</a:t>
            </a:fld>
            <a:endParaRPr lang="en-US" dirty="0"/>
          </a:p>
        </p:txBody>
      </p:sp>
      <p:sp>
        <p:nvSpPr>
          <p:cNvPr id="6" name="Rectangle 5"/>
          <p:cNvSpPr/>
          <p:nvPr/>
        </p:nvSpPr>
        <p:spPr>
          <a:xfrm>
            <a:off x="400547" y="1135633"/>
            <a:ext cx="5157039" cy="5098512"/>
          </a:xfrm>
          <a:prstGeom prst="rect">
            <a:avLst/>
          </a:prstGeom>
        </p:spPr>
        <p:txBody>
          <a:bodyPr wrap="square">
            <a:spAutoFit/>
          </a:bodyPr>
          <a:lstStyle/>
          <a:p>
            <a:pPr lvl="0" algn="ctr">
              <a:lnSpc>
                <a:spcPct val="115000"/>
              </a:lnSpc>
              <a:spcBef>
                <a:spcPts val="400"/>
              </a:spcBef>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Anxiety </a:t>
            </a:r>
          </a:p>
          <a:p>
            <a:pPr lvl="0" algn="ctr">
              <a:lnSpc>
                <a:spcPct val="115000"/>
              </a:lnSpc>
              <a:spcBef>
                <a:spcPts val="400"/>
              </a:spcBef>
            </a:pPr>
            <a:endPar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Share your worries/stresses with someone you trust</a:t>
            </a:r>
            <a:endParaRPr lang="en-GB" sz="2000" dirty="0">
              <a:solidFill>
                <a:srgbClr val="404040"/>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Breathing techniques e.g. box breathing </a:t>
            </a: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Start with questions you feel comfortable with </a:t>
            </a: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Remember, a little bit of stress helps you to concentrate and learn new things</a:t>
            </a:r>
            <a:r>
              <a:rPr lang="en-GB" sz="2000" b="1" dirty="0">
                <a:solidFill>
                  <a:srgbClr val="404040"/>
                </a:solidFill>
                <a:latin typeface="Arial" panose="020B0604020202020204" pitchFamily="34" charset="0"/>
                <a:ea typeface="Times New Roman" panose="02020603050405020304" pitchFamily="18" charset="0"/>
                <a:cs typeface="Arial" panose="020B0604020202020204" pitchFamily="34" charset="0"/>
              </a:rPr>
              <a:t>!</a:t>
            </a:r>
            <a:r>
              <a:rPr lang="en-GB" sz="2000" dirty="0">
                <a:solidFill>
                  <a:srgbClr val="404040"/>
                </a:solidFill>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Understanding over memorisation</a:t>
            </a:r>
            <a:r>
              <a:rPr lang="en-GB" sz="2000" b="1" dirty="0">
                <a:solidFill>
                  <a:srgbClr val="404040"/>
                </a:solidFill>
                <a:latin typeface="Arial" panose="020B0604020202020204" pitchFamily="34" charset="0"/>
                <a:ea typeface="Times New Roman" panose="02020603050405020304" pitchFamily="18" charset="0"/>
                <a:cs typeface="Arial" panose="020B0604020202020204" pitchFamily="34" charset="0"/>
              </a:rPr>
              <a:t>.</a:t>
            </a:r>
            <a:r>
              <a:rPr lang="en-GB" sz="2000" dirty="0">
                <a:solidFill>
                  <a:srgbClr val="404040"/>
                </a:solidFill>
                <a:latin typeface="Arial" panose="020B0604020202020204" pitchFamily="34" charset="0"/>
                <a:ea typeface="Times New Roman" panose="02020603050405020304" pitchFamily="18" charset="0"/>
                <a:cs typeface="Arial" panose="020B0604020202020204" pitchFamily="34" charset="0"/>
              </a:rPr>
              <a:t> </a:t>
            </a:r>
          </a:p>
          <a:p>
            <a:pPr marL="342900" lvl="0" indent="-342900">
              <a:lnSpc>
                <a:spcPct val="115000"/>
              </a:lnSpc>
              <a:spcBef>
                <a:spcPts val="400"/>
              </a:spcBef>
              <a:buFont typeface="Symbol" panose="05050102010706020507" pitchFamily="18" charset="2"/>
              <a:buChar char=""/>
            </a:pPr>
            <a:r>
              <a:rPr lang="en-GB" sz="2000" b="1" i="1" dirty="0">
                <a:solidFill>
                  <a:srgbClr val="404040"/>
                </a:solidFill>
                <a:latin typeface="Arial" panose="020B0604020202020204" pitchFamily="34" charset="0"/>
                <a:ea typeface="Times New Roman" panose="02020603050405020304" pitchFamily="18" charset="0"/>
                <a:cs typeface="Arial" panose="020B0604020202020204" pitchFamily="34" charset="0"/>
              </a:rPr>
              <a:t>Know what to do when you get stuck</a:t>
            </a:r>
            <a:r>
              <a:rPr lang="en-GB" sz="2400"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a:t>
            </a:r>
            <a:endParaRPr lang="en-GB" sz="24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8237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676400" y="0"/>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Growth</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Zone</a:t>
            </a: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6" name="TextBox 5">
            <a:extLst>
              <a:ext uri="{FF2B5EF4-FFF2-40B4-BE49-F238E27FC236}">
                <a16:creationId xmlns:a16="http://schemas.microsoft.com/office/drawing/2014/main" id="{6337D5AF-54B6-4BB1-A7DA-0A63A5C503C4}"/>
              </a:ext>
            </a:extLst>
          </p:cNvPr>
          <p:cNvSpPr txBox="1"/>
          <p:nvPr/>
        </p:nvSpPr>
        <p:spPr>
          <a:xfrm>
            <a:off x="3198730" y="3160831"/>
            <a:ext cx="6096000" cy="369332"/>
          </a:xfrm>
          <a:prstGeom prst="rect">
            <a:avLst/>
          </a:prstGeom>
          <a:noFill/>
        </p:spPr>
        <p:txBody>
          <a:bodyPr wrap="square">
            <a:spAutoFit/>
          </a:bodyPr>
          <a:lstStyle/>
          <a:p>
            <a:r>
              <a:rPr lang="en-GB" sz="1800" dirty="0">
                <a:solidFill>
                  <a:srgbClr val="FF0000"/>
                </a:solidFill>
                <a:effectLst/>
                <a:latin typeface="Calibri" panose="020F0502020204030204" pitchFamily="34" charset="0"/>
                <a:ea typeface="Times New Roman" panose="02020603050405020304" pitchFamily="18" charset="0"/>
              </a:rPr>
              <a:t>insert image  </a:t>
            </a:r>
            <a:r>
              <a:rPr lang="pl-PL" dirty="0">
                <a:solidFill>
                  <a:srgbClr val="FF0000"/>
                </a:solidFill>
              </a:rPr>
              <a:t>RP_PRJ1403_W2_aw_L2_ 00</a:t>
            </a:r>
            <a:r>
              <a:rPr lang="en-GB" dirty="0">
                <a:solidFill>
                  <a:srgbClr val="FF0000"/>
                </a:solidFill>
              </a:rPr>
              <a:t>6</a:t>
            </a:r>
            <a:r>
              <a:rPr lang="pl-PL" dirty="0">
                <a:solidFill>
                  <a:srgbClr val="FF0000"/>
                </a:solidFill>
              </a:rPr>
              <a:t> </a:t>
            </a:r>
            <a:endParaRPr lang="en-GB" dirty="0">
              <a:solidFill>
                <a:srgbClr val="FF0000"/>
              </a:solidFill>
            </a:endParaRPr>
          </a:p>
        </p:txBody>
      </p:sp>
      <p:pic>
        <p:nvPicPr>
          <p:cNvPr id="3" name="Picture 2" descr="Two concentric circles. The central circle is labelled ‘comfort zone’ with the text ‘You feel confident and relaxed. Recall is automatic. Tasks are easy. You’re not learning anything new’. The second circle is labelled ‘growth zone’ with the text ‘You feel a bit nervous or energised. You might need to discuss or research to recall or understand. Tasks are challenging – you make mistakes. You are learning new (surprising) things’. Outside the circles is labelled ‘anxiety zone’ with the text ‘Your heart is racing and you feel sick. Your mind is blank – you can’t recall anything. Tasks seem impossible. Your brain can’t learn in this state’">
            <a:extLst>
              <a:ext uri="{FF2B5EF4-FFF2-40B4-BE49-F238E27FC236}">
                <a16:creationId xmlns:a16="http://schemas.microsoft.com/office/drawing/2014/main" id="{AAFAFD27-205F-5248-3D18-047C4755CA0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82533" y="1123950"/>
            <a:ext cx="10071268" cy="5141171"/>
          </a:xfrm>
          <a:prstGeom prst="rect">
            <a:avLst/>
          </a:prstGeom>
        </p:spPr>
      </p:pic>
    </p:spTree>
    <p:extLst>
      <p:ext uri="{BB962C8B-B14F-4D97-AF65-F5344CB8AC3E}">
        <p14:creationId xmlns:p14="http://schemas.microsoft.com/office/powerpoint/2010/main" val="104531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736763" y="-81509"/>
            <a:ext cx="1167374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3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happens to your brain when you’re stressed?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0" y="26104"/>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cxnSp>
        <p:nvCxnSpPr>
          <p:cNvPr id="14" name="Straight Connector 13"/>
          <p:cNvCxnSpPr/>
          <p:nvPr/>
        </p:nvCxnSpPr>
        <p:spPr>
          <a:xfrm>
            <a:off x="1875741" y="1864935"/>
            <a:ext cx="877743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253198" y="1206542"/>
            <a:ext cx="1269921" cy="584775"/>
          </a:xfrm>
          <a:prstGeom prst="rect">
            <a:avLst/>
          </a:prstGeom>
          <a:noFill/>
        </p:spPr>
        <p:txBody>
          <a:bodyPr wrap="square" rtlCol="0">
            <a:spAutoFit/>
          </a:bodyPr>
          <a:lstStyle/>
          <a:p>
            <a:r>
              <a:rPr lang="en-GB" sz="3200" b="1" dirty="0"/>
              <a:t>Fight</a:t>
            </a:r>
            <a:r>
              <a:rPr lang="en-GB" dirty="0"/>
              <a:t> </a:t>
            </a:r>
          </a:p>
        </p:txBody>
      </p:sp>
      <p:sp>
        <p:nvSpPr>
          <p:cNvPr id="17" name="TextBox 16"/>
          <p:cNvSpPr txBox="1"/>
          <p:nvPr/>
        </p:nvSpPr>
        <p:spPr>
          <a:xfrm>
            <a:off x="5629497" y="1227886"/>
            <a:ext cx="1269921" cy="584775"/>
          </a:xfrm>
          <a:prstGeom prst="rect">
            <a:avLst/>
          </a:prstGeom>
          <a:noFill/>
        </p:spPr>
        <p:txBody>
          <a:bodyPr wrap="square" rtlCol="0">
            <a:spAutoFit/>
          </a:bodyPr>
          <a:lstStyle/>
          <a:p>
            <a:r>
              <a:rPr lang="en-GB" sz="3200" b="1" dirty="0"/>
              <a:t>or</a:t>
            </a:r>
            <a:r>
              <a:rPr lang="en-GB" dirty="0"/>
              <a:t> </a:t>
            </a:r>
          </a:p>
        </p:txBody>
      </p:sp>
      <p:sp>
        <p:nvSpPr>
          <p:cNvPr id="18" name="TextBox 17"/>
          <p:cNvSpPr txBox="1"/>
          <p:nvPr/>
        </p:nvSpPr>
        <p:spPr>
          <a:xfrm>
            <a:off x="7722452" y="1184578"/>
            <a:ext cx="1269921" cy="584775"/>
          </a:xfrm>
          <a:prstGeom prst="rect">
            <a:avLst/>
          </a:prstGeom>
          <a:noFill/>
        </p:spPr>
        <p:txBody>
          <a:bodyPr wrap="square" rtlCol="0">
            <a:spAutoFit/>
          </a:bodyPr>
          <a:lstStyle/>
          <a:p>
            <a:r>
              <a:rPr lang="en-GB" sz="3200" b="1" dirty="0"/>
              <a:t>Flight</a:t>
            </a:r>
            <a:r>
              <a:rPr lang="en-GB" dirty="0"/>
              <a:t> </a:t>
            </a:r>
          </a:p>
        </p:txBody>
      </p:sp>
      <p:pic>
        <p:nvPicPr>
          <p:cNvPr id="3" name="Picture 2" descr="Two arrows showing directions to either ‘fight’ or ‘flight’ in the style of a street sign. Under ‘fight’ there is a shark being chased by a group of small fish that are all swimming together in the same direction. Under ‘flight’ a shark is among a disorganised group of small fish that are swimming in different directions">
            <a:extLst>
              <a:ext uri="{FF2B5EF4-FFF2-40B4-BE49-F238E27FC236}">
                <a16:creationId xmlns:a16="http://schemas.microsoft.com/office/drawing/2014/main" id="{878A3584-513A-76E4-112A-940B2DFDE216}"/>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13450" b="11652"/>
          <a:stretch/>
        </p:blipFill>
        <p:spPr>
          <a:xfrm>
            <a:off x="1875741" y="2079468"/>
            <a:ext cx="7924242" cy="4144700"/>
          </a:xfrm>
          <a:prstGeom prst="rect">
            <a:avLst/>
          </a:prstGeom>
        </p:spPr>
      </p:pic>
    </p:spTree>
    <p:extLst>
      <p:ext uri="{BB962C8B-B14F-4D97-AF65-F5344CB8AC3E}">
        <p14:creationId xmlns:p14="http://schemas.microsoft.com/office/powerpoint/2010/main" val="363969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2AABD48-7F62-174B-98BD-03D513E3B1A1}"/>
              </a:ext>
            </a:extLst>
          </p:cNvPr>
          <p:cNvSpPr txBox="1">
            <a:spLocks noGrp="1"/>
          </p:cNvSpPr>
          <p:nvPr>
            <p:ph type="title"/>
          </p:nvPr>
        </p:nvSpPr>
        <p:spPr>
          <a:xfrm>
            <a:off x="495948" y="47075"/>
            <a:ext cx="11315947"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happens to your brain when you’re stressed? </a:t>
            </a:r>
          </a:p>
        </p:txBody>
      </p:sp>
      <p:sp>
        <p:nvSpPr>
          <p:cNvPr id="4" name="Slide Number Placeholder 3"/>
          <p:cNvSpPr>
            <a:spLocks noGrp="1"/>
          </p:cNvSpPr>
          <p:nvPr>
            <p:ph type="sldNum" sz="quarter" idx="12"/>
          </p:nvPr>
        </p:nvSpPr>
        <p:spPr/>
        <p:txBody>
          <a:bodyPr/>
          <a:lstStyle/>
          <a:p>
            <a:fld id="{892959B6-490E-A144-8C7C-88267F972F69}" type="slidenum">
              <a:rPr lang="en-US" smtClean="0"/>
              <a:t>16</a:t>
            </a:fld>
            <a:endParaRPr lang="en-US" dirty="0"/>
          </a:p>
        </p:txBody>
      </p:sp>
      <p:sp>
        <p:nvSpPr>
          <p:cNvPr id="7" name="TextBox 6"/>
          <p:cNvSpPr txBox="1"/>
          <p:nvPr/>
        </p:nvSpPr>
        <p:spPr>
          <a:xfrm>
            <a:off x="7312028" y="1370370"/>
            <a:ext cx="4499868" cy="4770537"/>
          </a:xfrm>
          <a:prstGeom prst="rect">
            <a:avLst/>
          </a:prstGeom>
          <a:noFill/>
        </p:spPr>
        <p:txBody>
          <a:bodyPr wrap="square" rtlCol="0">
            <a:spAutoFit/>
          </a:bodyPr>
          <a:lstStyle/>
          <a:p>
            <a:endParaRPr lang="en-GB" dirty="0"/>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Your mind goes blank or gets jumbled under stress.</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This is because of hormones that flood your body and the brain.</a:t>
            </a:r>
          </a:p>
          <a:p>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These hormones invade the brain’s pre-frontal cortex and the hippocampus, causing chaos.</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This affects your factual retrieval and recall. </a:t>
            </a:r>
            <a:r>
              <a:rPr lang="en-GB" dirty="0">
                <a:latin typeface="Arial" panose="020B0604020202020204" pitchFamily="34" charset="0"/>
                <a:cs typeface="Arial" panose="020B0604020202020204" pitchFamily="34" charset="0"/>
              </a:rPr>
              <a:t> </a:t>
            </a:r>
          </a:p>
        </p:txBody>
      </p:sp>
      <p:sp>
        <p:nvSpPr>
          <p:cNvPr id="9" name="TextBox 8">
            <a:extLst>
              <a:ext uri="{FF2B5EF4-FFF2-40B4-BE49-F238E27FC236}">
                <a16:creationId xmlns:a16="http://schemas.microsoft.com/office/drawing/2014/main" id="{06DFE524-2211-4C2E-BB65-9C9855709C8A}"/>
              </a:ext>
            </a:extLst>
          </p:cNvPr>
          <p:cNvSpPr txBox="1"/>
          <p:nvPr/>
        </p:nvSpPr>
        <p:spPr>
          <a:xfrm>
            <a:off x="1572718" y="3429000"/>
            <a:ext cx="5562600" cy="369332"/>
          </a:xfrm>
          <a:prstGeom prst="rect">
            <a:avLst/>
          </a:prstGeom>
          <a:noFill/>
        </p:spPr>
        <p:txBody>
          <a:bodyPr wrap="square" rtlCol="0">
            <a:spAutoFit/>
          </a:bodyPr>
          <a:lstStyle/>
          <a:p>
            <a:r>
              <a:rPr lang="en-GB" sz="1800" dirty="0">
                <a:solidFill>
                  <a:srgbClr val="FF0000"/>
                </a:solidFill>
                <a:effectLst/>
                <a:latin typeface="Calibri" panose="020F0502020204030204" pitchFamily="34" charset="0"/>
                <a:ea typeface="Times New Roman" panose="02020603050405020304" pitchFamily="18" charset="0"/>
              </a:rPr>
              <a:t>&lt; insert image RP_PRJ1403_W2_aw_L2_008&gt;</a:t>
            </a:r>
            <a:r>
              <a:rPr lang="en-GB" dirty="0">
                <a:solidFill>
                  <a:srgbClr val="FF0000"/>
                </a:solidFill>
                <a:effectLst/>
              </a:rPr>
              <a:t> </a:t>
            </a:r>
            <a:endParaRPr lang="en-US" dirty="0">
              <a:solidFill>
                <a:srgbClr val="FF0000"/>
              </a:solidFill>
            </a:endParaRPr>
          </a:p>
        </p:txBody>
      </p:sp>
      <p:pic>
        <p:nvPicPr>
          <p:cNvPr id="3" name="Picture 2" descr="An outline of two heads with brains, looking toward each other. The left outline is in green with an oval-shaped shaded area in the middle of the brain. It has a rectangular speech bubble with the letters A to O arranged in orderly columns. The right outline is red with a scribbled shape in the middle of the brain. It has a speech bubble with a curly scribbled outline with the letters A to O jumbled inside">
            <a:extLst>
              <a:ext uri="{FF2B5EF4-FFF2-40B4-BE49-F238E27FC236}">
                <a16:creationId xmlns:a16="http://schemas.microsoft.com/office/drawing/2014/main" id="{DD766080-0936-F161-9B6C-D644CCCEB49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7179" y="1370370"/>
            <a:ext cx="6818139" cy="4680369"/>
          </a:xfrm>
          <a:prstGeom prst="rect">
            <a:avLst/>
          </a:prstGeom>
        </p:spPr>
      </p:pic>
    </p:spTree>
    <p:extLst>
      <p:ext uri="{BB962C8B-B14F-4D97-AF65-F5344CB8AC3E}">
        <p14:creationId xmlns:p14="http://schemas.microsoft.com/office/powerpoint/2010/main" val="2020128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solidFill>
              </a:rPr>
              <a:t>Why proportion?</a:t>
            </a:r>
          </a:p>
        </p:txBody>
      </p:sp>
      <p:sp>
        <p:nvSpPr>
          <p:cNvPr id="3" name="Content Placeholder 2"/>
          <p:cNvSpPr>
            <a:spLocks noGrp="1"/>
          </p:cNvSpPr>
          <p:nvPr>
            <p:ph idx="1"/>
          </p:nvPr>
        </p:nvSpPr>
        <p:spPr>
          <a:xfrm>
            <a:off x="815990" y="1570288"/>
            <a:ext cx="10480660" cy="4716212"/>
          </a:xfrm>
        </p:spPr>
        <p:txBody>
          <a:bodyPr/>
          <a:lstStyle/>
          <a:p>
            <a:r>
              <a:rPr lang="en-GB" dirty="0">
                <a:latin typeface="Arial" panose="020B0604020202020204" pitchFamily="34" charset="0"/>
                <a:ea typeface="Calibri" panose="020F0502020204030204" pitchFamily="34" charset="0"/>
                <a:cs typeface="Arial" panose="020B0604020202020204" pitchFamily="34" charset="0"/>
              </a:rPr>
              <a:t>Proportion is present in 30% of the foundation tier.</a:t>
            </a:r>
          </a:p>
          <a:p>
            <a:r>
              <a:rPr lang="en-GB" dirty="0">
                <a:latin typeface="Arial" panose="020B0604020202020204" pitchFamily="34" charset="0"/>
                <a:ea typeface="Calibri" panose="020F0502020204030204" pitchFamily="34" charset="0"/>
                <a:cs typeface="Arial" panose="020B0604020202020204" pitchFamily="34" charset="0"/>
              </a:rPr>
              <a:t>However it accounts for well above 50% when you look at other GCSE topic areas where it is present.</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fld id="{892959B6-490E-A144-8C7C-88267F972F69}" type="slidenum">
              <a:rPr lang="en-US" smtClean="0"/>
              <a:t>17</a:t>
            </a:fld>
            <a:endParaRPr lang="en-US" dirty="0"/>
          </a:p>
        </p:txBody>
      </p:sp>
      <p:sp>
        <p:nvSpPr>
          <p:cNvPr id="5" name="Rectangle 2">
            <a:extLst>
              <a:ext uri="{FF2B5EF4-FFF2-40B4-BE49-F238E27FC236}">
                <a16:creationId xmlns:a16="http://schemas.microsoft.com/office/drawing/2014/main" id="{69AA0D7B-E6B7-4EA9-B72D-93F35F2AC6B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7" name="Picture 6" descr="A pile of coupons with different percentages off.]">
            <a:extLst>
              <a:ext uri="{FF2B5EF4-FFF2-40B4-BE49-F238E27FC236}">
                <a16:creationId xmlns:a16="http://schemas.microsoft.com/office/drawing/2014/main" id="{79051D88-5462-EF0D-D883-AF393143C6F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0409" y="3260976"/>
            <a:ext cx="3548231" cy="2365487"/>
          </a:xfrm>
          <a:prstGeom prst="rect">
            <a:avLst/>
          </a:prstGeom>
        </p:spPr>
      </p:pic>
      <p:pic>
        <p:nvPicPr>
          <p:cNvPr id="9" name="Picture 8" descr="A carefully balanced stack of rocks on a beach. A long rock is balanced like a set of scales, and there is a pile of smaller rocks on either end">
            <a:extLst>
              <a:ext uri="{FF2B5EF4-FFF2-40B4-BE49-F238E27FC236}">
                <a16:creationId xmlns:a16="http://schemas.microsoft.com/office/drawing/2014/main" id="{3EEE6B8F-F533-A55C-DCD3-B17A4D4B880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435636" y="2584637"/>
            <a:ext cx="3508012" cy="2338513"/>
          </a:xfrm>
          <a:prstGeom prst="rect">
            <a:avLst/>
          </a:prstGeom>
        </p:spPr>
      </p:pic>
      <p:pic>
        <p:nvPicPr>
          <p:cNvPr id="12" name="Picture 11" descr="A picture containing text&#10;&#10;Description automatically generated">
            <a:extLst>
              <a:ext uri="{FF2B5EF4-FFF2-40B4-BE49-F238E27FC236}">
                <a16:creationId xmlns:a16="http://schemas.microsoft.com/office/drawing/2014/main" id="{DDAF185D-C3A8-E335-6B88-E281595E5A3B}"/>
              </a:ext>
            </a:extLst>
          </p:cNvPr>
          <p:cNvPicPr>
            <a:picLocks noChangeAspect="1"/>
          </p:cNvPicPr>
          <p:nvPr/>
        </p:nvPicPr>
        <p:blipFill>
          <a:blip r:embed="rId5"/>
          <a:stretch>
            <a:fillRect/>
          </a:stretch>
        </p:blipFill>
        <p:spPr>
          <a:xfrm>
            <a:off x="4406950" y="5017592"/>
            <a:ext cx="3378099" cy="1230593"/>
          </a:xfrm>
          <a:prstGeom prst="rect">
            <a:avLst/>
          </a:prstGeom>
        </p:spPr>
      </p:pic>
    </p:spTree>
    <p:extLst>
      <p:ext uri="{BB962C8B-B14F-4D97-AF65-F5344CB8AC3E}">
        <p14:creationId xmlns:p14="http://schemas.microsoft.com/office/powerpoint/2010/main" val="1520854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3984" y="0"/>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Number sense – ratio table </a:t>
            </a:r>
          </a:p>
        </p:txBody>
      </p:sp>
      <p:sp>
        <p:nvSpPr>
          <p:cNvPr id="3" name="Content Placeholder 2"/>
          <p:cNvSpPr>
            <a:spLocks noGrp="1"/>
          </p:cNvSpPr>
          <p:nvPr>
            <p:ph idx="1"/>
          </p:nvPr>
        </p:nvSpPr>
        <p:spPr/>
        <p:txBody>
          <a:bodyPr/>
          <a:lstStyle/>
          <a:p>
            <a:pPr marL="0" indent="0">
              <a:buNone/>
            </a:pPr>
            <a:r>
              <a:rPr lang="en-GB" dirty="0">
                <a:latin typeface="Arial" panose="020B0604020202020204" pitchFamily="34" charset="0"/>
                <a:cs typeface="Arial" panose="020B0604020202020204" pitchFamily="34" charset="0"/>
              </a:rPr>
              <a:t>Simplify 480 : 80 into its lowest terms.</a:t>
            </a:r>
          </a:p>
          <a:p>
            <a:endParaRPr lang="en-GB"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968619775"/>
              </p:ext>
            </p:extLst>
          </p:nvPr>
        </p:nvGraphicFramePr>
        <p:xfrm>
          <a:off x="1765257" y="3029912"/>
          <a:ext cx="8128000" cy="15849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028590974"/>
                    </a:ext>
                  </a:extLst>
                </a:gridCol>
                <a:gridCol w="1016000">
                  <a:extLst>
                    <a:ext uri="{9D8B030D-6E8A-4147-A177-3AD203B41FA5}">
                      <a16:colId xmlns:a16="http://schemas.microsoft.com/office/drawing/2014/main" val="435638442"/>
                    </a:ext>
                  </a:extLst>
                </a:gridCol>
                <a:gridCol w="1016000">
                  <a:extLst>
                    <a:ext uri="{9D8B030D-6E8A-4147-A177-3AD203B41FA5}">
                      <a16:colId xmlns:a16="http://schemas.microsoft.com/office/drawing/2014/main" val="981347834"/>
                    </a:ext>
                  </a:extLst>
                </a:gridCol>
                <a:gridCol w="1016000">
                  <a:extLst>
                    <a:ext uri="{9D8B030D-6E8A-4147-A177-3AD203B41FA5}">
                      <a16:colId xmlns:a16="http://schemas.microsoft.com/office/drawing/2014/main" val="2870761644"/>
                    </a:ext>
                  </a:extLst>
                </a:gridCol>
                <a:gridCol w="1016000">
                  <a:extLst>
                    <a:ext uri="{9D8B030D-6E8A-4147-A177-3AD203B41FA5}">
                      <a16:colId xmlns:a16="http://schemas.microsoft.com/office/drawing/2014/main" val="3151287823"/>
                    </a:ext>
                  </a:extLst>
                </a:gridCol>
                <a:gridCol w="1016000">
                  <a:extLst>
                    <a:ext uri="{9D8B030D-6E8A-4147-A177-3AD203B41FA5}">
                      <a16:colId xmlns:a16="http://schemas.microsoft.com/office/drawing/2014/main" val="1867667856"/>
                    </a:ext>
                  </a:extLst>
                </a:gridCol>
                <a:gridCol w="1016000">
                  <a:extLst>
                    <a:ext uri="{9D8B030D-6E8A-4147-A177-3AD203B41FA5}">
                      <a16:colId xmlns:a16="http://schemas.microsoft.com/office/drawing/2014/main" val="300636657"/>
                    </a:ext>
                  </a:extLst>
                </a:gridCol>
                <a:gridCol w="1016000">
                  <a:extLst>
                    <a:ext uri="{9D8B030D-6E8A-4147-A177-3AD203B41FA5}">
                      <a16:colId xmlns:a16="http://schemas.microsoft.com/office/drawing/2014/main" val="3527353910"/>
                    </a:ext>
                  </a:extLst>
                </a:gridCol>
              </a:tblGrid>
              <a:tr h="370840">
                <a:tc>
                  <a:txBody>
                    <a:bodyPr/>
                    <a:lstStyle/>
                    <a:p>
                      <a:pPr algn="ctr"/>
                      <a:r>
                        <a:rPr lang="en-GB" sz="2800" b="1" dirty="0">
                          <a:solidFill>
                            <a:schemeClr val="tx1"/>
                          </a:solidFill>
                          <a:latin typeface="Arial" panose="020B0604020202020204" pitchFamily="34" charset="0"/>
                          <a:cs typeface="Arial" panose="020B0604020202020204" pitchFamily="34" charset="0"/>
                        </a:rPr>
                        <a:t>480</a:t>
                      </a:r>
                    </a:p>
                    <a:p>
                      <a:pPr algn="ctr"/>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240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120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60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6</a:t>
                      </a: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3209351399"/>
                  </a:ext>
                </a:extLst>
              </a:tr>
              <a:tr h="370840">
                <a:tc>
                  <a:txBody>
                    <a:bodyPr/>
                    <a:lstStyle/>
                    <a:p>
                      <a:pPr algn="ctr"/>
                      <a:r>
                        <a:rPr lang="en-GB" sz="2800" b="1" dirty="0">
                          <a:solidFill>
                            <a:schemeClr val="tx1"/>
                          </a:solidFill>
                          <a:latin typeface="Arial" panose="020B0604020202020204" pitchFamily="34" charset="0"/>
                          <a:cs typeface="Arial" panose="020B0604020202020204" pitchFamily="34" charset="0"/>
                        </a:rPr>
                        <a:t>80</a:t>
                      </a:r>
                    </a:p>
                    <a:p>
                      <a:pPr algn="ctr"/>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40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20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10</a:t>
                      </a:r>
                    </a:p>
                  </a:txBody>
                  <a:tcPr>
                    <a:solidFill>
                      <a:schemeClr val="accent1">
                        <a:lumMod val="20000"/>
                        <a:lumOff val="80000"/>
                      </a:schemeClr>
                    </a:solidFill>
                  </a:tcPr>
                </a:tc>
                <a:tc>
                  <a:txBody>
                    <a:bodyPr/>
                    <a:lstStyle/>
                    <a:p>
                      <a:r>
                        <a:rPr lang="en-GB" b="1" dirty="0">
                          <a:solidFill>
                            <a:schemeClr val="tx1"/>
                          </a:solidFill>
                          <a:latin typeface="Arial" panose="020B0604020202020204" pitchFamily="34" charset="0"/>
                          <a:cs typeface="Arial" panose="020B0604020202020204" pitchFamily="34" charset="0"/>
                        </a:rPr>
                        <a:t>1</a:t>
                      </a: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endParaRPr lang="en-GB" b="1"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extLst>
                  <a:ext uri="{0D108BD9-81ED-4DB2-BD59-A6C34878D82A}">
                    <a16:rowId xmlns:a16="http://schemas.microsoft.com/office/drawing/2014/main" val="4126991440"/>
                  </a:ext>
                </a:extLst>
              </a:tr>
            </a:tbl>
          </a:graphicData>
        </a:graphic>
      </p:graphicFrame>
      <p:cxnSp>
        <p:nvCxnSpPr>
          <p:cNvPr id="11" name="Straight Connector 10"/>
          <p:cNvCxnSpPr/>
          <p:nvPr/>
        </p:nvCxnSpPr>
        <p:spPr>
          <a:xfrm>
            <a:off x="1765257" y="3810817"/>
            <a:ext cx="8128000" cy="231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786231" y="3029912"/>
            <a:ext cx="0" cy="158496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spTree>
    <p:extLst>
      <p:ext uri="{BB962C8B-B14F-4D97-AF65-F5344CB8AC3E}">
        <p14:creationId xmlns:p14="http://schemas.microsoft.com/office/powerpoint/2010/main" val="28458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3984" y="-6183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Number sense – ratio table </a:t>
            </a:r>
          </a:p>
        </p:txBody>
      </p:sp>
      <p:sp>
        <p:nvSpPr>
          <p:cNvPr id="3" name="Content Placeholder 2"/>
          <p:cNvSpPr>
            <a:spLocks noGrp="1"/>
          </p:cNvSpPr>
          <p:nvPr>
            <p:ph idx="1"/>
          </p:nvPr>
        </p:nvSpPr>
        <p:spPr/>
        <p:txBody>
          <a:bodyPr/>
          <a:lstStyle/>
          <a:p>
            <a:pPr marL="0" indent="0">
              <a:buNone/>
            </a:pPr>
            <a:r>
              <a:rPr lang="en-GB" dirty="0"/>
              <a:t>Simplify 630 : 70 into its lowest terms.</a:t>
            </a:r>
          </a:p>
          <a:p>
            <a:endParaRPr lang="en-GB" dirty="0"/>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aphicFrame>
        <p:nvGraphicFramePr>
          <p:cNvPr id="5" name="Table 4"/>
          <p:cNvGraphicFramePr>
            <a:graphicFrameLocks noGrp="1"/>
          </p:cNvGraphicFramePr>
          <p:nvPr>
            <p:extLst>
              <p:ext uri="{D42A27DB-BD31-4B8C-83A1-F6EECF244321}">
                <p14:modId xmlns:p14="http://schemas.microsoft.com/office/powerpoint/2010/main" val="3009782185"/>
              </p:ext>
            </p:extLst>
          </p:nvPr>
        </p:nvGraphicFramePr>
        <p:xfrm>
          <a:off x="1765257" y="3029912"/>
          <a:ext cx="8128000" cy="15849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028590974"/>
                    </a:ext>
                  </a:extLst>
                </a:gridCol>
                <a:gridCol w="1016000">
                  <a:extLst>
                    <a:ext uri="{9D8B030D-6E8A-4147-A177-3AD203B41FA5}">
                      <a16:colId xmlns:a16="http://schemas.microsoft.com/office/drawing/2014/main" val="435638442"/>
                    </a:ext>
                  </a:extLst>
                </a:gridCol>
                <a:gridCol w="1016000">
                  <a:extLst>
                    <a:ext uri="{9D8B030D-6E8A-4147-A177-3AD203B41FA5}">
                      <a16:colId xmlns:a16="http://schemas.microsoft.com/office/drawing/2014/main" val="981347834"/>
                    </a:ext>
                  </a:extLst>
                </a:gridCol>
                <a:gridCol w="1016000">
                  <a:extLst>
                    <a:ext uri="{9D8B030D-6E8A-4147-A177-3AD203B41FA5}">
                      <a16:colId xmlns:a16="http://schemas.microsoft.com/office/drawing/2014/main" val="2870761644"/>
                    </a:ext>
                  </a:extLst>
                </a:gridCol>
                <a:gridCol w="1016000">
                  <a:extLst>
                    <a:ext uri="{9D8B030D-6E8A-4147-A177-3AD203B41FA5}">
                      <a16:colId xmlns:a16="http://schemas.microsoft.com/office/drawing/2014/main" val="3151287823"/>
                    </a:ext>
                  </a:extLst>
                </a:gridCol>
                <a:gridCol w="1016000">
                  <a:extLst>
                    <a:ext uri="{9D8B030D-6E8A-4147-A177-3AD203B41FA5}">
                      <a16:colId xmlns:a16="http://schemas.microsoft.com/office/drawing/2014/main" val="1867667856"/>
                    </a:ext>
                  </a:extLst>
                </a:gridCol>
                <a:gridCol w="1016000">
                  <a:extLst>
                    <a:ext uri="{9D8B030D-6E8A-4147-A177-3AD203B41FA5}">
                      <a16:colId xmlns:a16="http://schemas.microsoft.com/office/drawing/2014/main" val="300636657"/>
                    </a:ext>
                  </a:extLst>
                </a:gridCol>
                <a:gridCol w="1016000">
                  <a:extLst>
                    <a:ext uri="{9D8B030D-6E8A-4147-A177-3AD203B41FA5}">
                      <a16:colId xmlns:a16="http://schemas.microsoft.com/office/drawing/2014/main" val="3527353910"/>
                    </a:ext>
                  </a:extLst>
                </a:gridCol>
              </a:tblGrid>
              <a:tr h="370840">
                <a:tc>
                  <a:txBody>
                    <a:bodyPr/>
                    <a:lstStyle/>
                    <a:p>
                      <a:pPr algn="ctr"/>
                      <a:r>
                        <a:rPr lang="en-GB" sz="2800" b="1" dirty="0">
                          <a:solidFill>
                            <a:schemeClr val="tx1"/>
                          </a:solidFill>
                        </a:rPr>
                        <a:t>630</a:t>
                      </a:r>
                    </a:p>
                    <a:p>
                      <a:pPr algn="ctr"/>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3209351399"/>
                  </a:ext>
                </a:extLst>
              </a:tr>
              <a:tr h="370840">
                <a:tc>
                  <a:txBody>
                    <a:bodyPr/>
                    <a:lstStyle/>
                    <a:p>
                      <a:pPr algn="ctr"/>
                      <a:r>
                        <a:rPr lang="en-GB" sz="2800" b="1" dirty="0">
                          <a:solidFill>
                            <a:schemeClr val="tx1"/>
                          </a:solidFill>
                        </a:rPr>
                        <a:t>70</a:t>
                      </a:r>
                    </a:p>
                    <a:p>
                      <a:pPr algn="ctr"/>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4126991440"/>
                  </a:ext>
                </a:extLst>
              </a:tr>
            </a:tbl>
          </a:graphicData>
        </a:graphic>
      </p:graphicFrame>
      <p:cxnSp>
        <p:nvCxnSpPr>
          <p:cNvPr id="11" name="Straight Connector 10"/>
          <p:cNvCxnSpPr/>
          <p:nvPr/>
        </p:nvCxnSpPr>
        <p:spPr>
          <a:xfrm>
            <a:off x="1765257" y="3810817"/>
            <a:ext cx="8128000" cy="231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786231" y="3029912"/>
            <a:ext cx="0" cy="158496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32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3984" y="1825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did</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we cover in lesson 1?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6" name="Content Placeholder 5"/>
          <p:cNvSpPr>
            <a:spLocks noGrp="1"/>
          </p:cNvSpPr>
          <p:nvPr>
            <p:ph idx="1"/>
          </p:nvPr>
        </p:nvSpPr>
        <p:spPr>
          <a:xfrm>
            <a:off x="2140863" y="2339246"/>
            <a:ext cx="10515600" cy="4351338"/>
          </a:xfrm>
        </p:spPr>
        <p:txBody>
          <a:bodyPr/>
          <a:lstStyle/>
          <a:p>
            <a:pPr marL="571500" lvl="0" indent="-571500"/>
            <a:r>
              <a:rPr lang="en-GB" dirty="0">
                <a:latin typeface="Arial" panose="020B0604020202020204" pitchFamily="34" charset="0"/>
                <a:cs typeface="Arial" panose="020B0604020202020204" pitchFamily="34" charset="0"/>
              </a:rPr>
              <a:t>Strategies to overcome anxiety</a:t>
            </a:r>
          </a:p>
          <a:p>
            <a:pPr marL="571500" lvl="0" indent="-571500"/>
            <a:r>
              <a:rPr lang="en-GB" dirty="0">
                <a:latin typeface="Arial" panose="020B0604020202020204" pitchFamily="34" charset="0"/>
                <a:cs typeface="Arial" panose="020B0604020202020204" pitchFamily="34" charset="0"/>
              </a:rPr>
              <a:t>Strategies for getting unstuck</a:t>
            </a:r>
          </a:p>
          <a:p>
            <a:pPr marL="571500" lvl="0" indent="-571500"/>
            <a:r>
              <a:rPr lang="en-GB" dirty="0">
                <a:latin typeface="Arial" panose="020B0604020202020204" pitchFamily="34" charset="0"/>
                <a:cs typeface="Arial" panose="020B0604020202020204" pitchFamily="34" charset="0"/>
              </a:rPr>
              <a:t>It’s good to make mistakes </a:t>
            </a:r>
          </a:p>
          <a:p>
            <a:pPr marL="571500" lvl="0" indent="-571500"/>
            <a:r>
              <a:rPr lang="en-GB" dirty="0">
                <a:latin typeface="Arial" panose="020B0604020202020204" pitchFamily="34" charset="0"/>
                <a:cs typeface="Arial" panose="020B0604020202020204" pitchFamily="34" charset="0"/>
              </a:rPr>
              <a:t>Number sense </a:t>
            </a:r>
          </a:p>
          <a:p>
            <a:endParaRPr lang="en-GB" dirty="0"/>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082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Recall</a:t>
            </a:r>
          </a:p>
        </p:txBody>
      </p:sp>
      <p:grpSp>
        <p:nvGrpSpPr>
          <p:cNvPr id="8" name="Group 7">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989826" y="1379526"/>
            <a:ext cx="8212347" cy="3916390"/>
            <a:chOff x="1553588" y="2220489"/>
            <a:chExt cx="8212347" cy="3381422"/>
          </a:xfrm>
        </p:grpSpPr>
        <p:sp>
          <p:nvSpPr>
            <p:cNvPr id="9" name="TextBox 8">
              <a:extLst>
                <a:ext uri="{FF2B5EF4-FFF2-40B4-BE49-F238E27FC236}">
                  <a16:creationId xmlns:a16="http://schemas.microsoft.com/office/drawing/2014/main" id="{755AD8CD-D355-45F4-8A8D-03865C1297C0}"/>
                </a:ext>
              </a:extLst>
            </p:cNvPr>
            <p:cNvSpPr txBox="1"/>
            <p:nvPr/>
          </p:nvSpPr>
          <p:spPr>
            <a:xfrm>
              <a:off x="1704625" y="2325414"/>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13" name="Rectangle 12">
              <a:extLst>
                <a:ext uri="{FF2B5EF4-FFF2-40B4-BE49-F238E27FC236}">
                  <a16:creationId xmlns:a16="http://schemas.microsoft.com/office/drawing/2014/main" id="{CAAA4A74-A70B-4650-8E46-6F6AAFBACCA0}"/>
                </a:ext>
              </a:extLst>
            </p:cNvPr>
            <p:cNvSpPr/>
            <p:nvPr/>
          </p:nvSpPr>
          <p:spPr>
            <a:xfrm>
              <a:off x="1553588" y="2220489"/>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2" name="Graphic 1">
            <a:extLst>
              <a:ext uri="{FF2B5EF4-FFF2-40B4-BE49-F238E27FC236}">
                <a16:creationId xmlns:a16="http://schemas.microsoft.com/office/drawing/2014/main" id="{6C0D0FCC-7BB7-5707-3475-891F80D18AA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spTree>
    <p:extLst>
      <p:ext uri="{BB962C8B-B14F-4D97-AF65-F5344CB8AC3E}">
        <p14:creationId xmlns:p14="http://schemas.microsoft.com/office/powerpoint/2010/main" val="3577766194"/>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796144" y="132899"/>
            <a:ext cx="10062027"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Number sense – ratio table </a:t>
            </a:r>
          </a:p>
        </p:txBody>
      </p:sp>
      <p:sp>
        <p:nvSpPr>
          <p:cNvPr id="3" name="Content Placeholder 2"/>
          <p:cNvSpPr>
            <a:spLocks noGrp="1"/>
          </p:cNvSpPr>
          <p:nvPr>
            <p:ph idx="1"/>
          </p:nvPr>
        </p:nvSpPr>
        <p:spPr/>
        <p:txBody>
          <a:bodyPr/>
          <a:lstStyle/>
          <a:p>
            <a:pPr marL="0" indent="0">
              <a:buNone/>
            </a:pPr>
            <a:r>
              <a:rPr lang="en-GB" dirty="0">
                <a:latin typeface="Arial" panose="020B0604020202020204" pitchFamily="34" charset="0"/>
                <a:cs typeface="Arial" panose="020B0604020202020204" pitchFamily="34" charset="0"/>
              </a:rPr>
              <a:t>13 × 16.</a:t>
            </a:r>
          </a:p>
          <a:p>
            <a:endParaRPr lang="en-GB" dirty="0"/>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471862094"/>
              </p:ext>
            </p:extLst>
          </p:nvPr>
        </p:nvGraphicFramePr>
        <p:xfrm>
          <a:off x="1765257" y="3029912"/>
          <a:ext cx="8128000" cy="15849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028590974"/>
                    </a:ext>
                  </a:extLst>
                </a:gridCol>
                <a:gridCol w="1016000">
                  <a:extLst>
                    <a:ext uri="{9D8B030D-6E8A-4147-A177-3AD203B41FA5}">
                      <a16:colId xmlns:a16="http://schemas.microsoft.com/office/drawing/2014/main" val="435638442"/>
                    </a:ext>
                  </a:extLst>
                </a:gridCol>
                <a:gridCol w="1016000">
                  <a:extLst>
                    <a:ext uri="{9D8B030D-6E8A-4147-A177-3AD203B41FA5}">
                      <a16:colId xmlns:a16="http://schemas.microsoft.com/office/drawing/2014/main" val="981347834"/>
                    </a:ext>
                  </a:extLst>
                </a:gridCol>
                <a:gridCol w="1016000">
                  <a:extLst>
                    <a:ext uri="{9D8B030D-6E8A-4147-A177-3AD203B41FA5}">
                      <a16:colId xmlns:a16="http://schemas.microsoft.com/office/drawing/2014/main" val="2870761644"/>
                    </a:ext>
                  </a:extLst>
                </a:gridCol>
                <a:gridCol w="1016000">
                  <a:extLst>
                    <a:ext uri="{9D8B030D-6E8A-4147-A177-3AD203B41FA5}">
                      <a16:colId xmlns:a16="http://schemas.microsoft.com/office/drawing/2014/main" val="3151287823"/>
                    </a:ext>
                  </a:extLst>
                </a:gridCol>
                <a:gridCol w="1016000">
                  <a:extLst>
                    <a:ext uri="{9D8B030D-6E8A-4147-A177-3AD203B41FA5}">
                      <a16:colId xmlns:a16="http://schemas.microsoft.com/office/drawing/2014/main" val="1867667856"/>
                    </a:ext>
                  </a:extLst>
                </a:gridCol>
                <a:gridCol w="1016000">
                  <a:extLst>
                    <a:ext uri="{9D8B030D-6E8A-4147-A177-3AD203B41FA5}">
                      <a16:colId xmlns:a16="http://schemas.microsoft.com/office/drawing/2014/main" val="300636657"/>
                    </a:ext>
                  </a:extLst>
                </a:gridCol>
                <a:gridCol w="1016000">
                  <a:extLst>
                    <a:ext uri="{9D8B030D-6E8A-4147-A177-3AD203B41FA5}">
                      <a16:colId xmlns:a16="http://schemas.microsoft.com/office/drawing/2014/main" val="3527353910"/>
                    </a:ext>
                  </a:extLst>
                </a:gridCol>
              </a:tblGrid>
              <a:tr h="370840">
                <a:tc>
                  <a:txBody>
                    <a:bodyPr/>
                    <a:lstStyle/>
                    <a:p>
                      <a:pPr algn="ctr"/>
                      <a:r>
                        <a:rPr lang="en-GB" sz="2800" b="1" dirty="0">
                          <a:solidFill>
                            <a:schemeClr val="tx1"/>
                          </a:solidFill>
                        </a:rPr>
                        <a:t>1</a:t>
                      </a:r>
                    </a:p>
                    <a:p>
                      <a:pPr algn="ctr"/>
                      <a:endParaRPr lang="en-GB" b="1" dirty="0">
                        <a:solidFill>
                          <a:schemeClr val="tx1"/>
                        </a:solidFill>
                      </a:endParaRPr>
                    </a:p>
                  </a:txBody>
                  <a:tcPr>
                    <a:solidFill>
                      <a:schemeClr val="accent1">
                        <a:lumMod val="20000"/>
                        <a:lumOff val="80000"/>
                      </a:schemeClr>
                    </a:solidFill>
                  </a:tcPr>
                </a:tc>
                <a:tc>
                  <a:txBody>
                    <a:bodyPr/>
                    <a:lstStyle/>
                    <a:p>
                      <a:r>
                        <a:rPr lang="en-GB" b="1" dirty="0">
                          <a:solidFill>
                            <a:schemeClr val="tx1"/>
                          </a:solidFill>
                        </a:rPr>
                        <a:t>2</a:t>
                      </a:r>
                    </a:p>
                  </a:txBody>
                  <a:tcPr>
                    <a:solidFill>
                      <a:schemeClr val="accent1">
                        <a:lumMod val="20000"/>
                        <a:lumOff val="80000"/>
                      </a:schemeClr>
                    </a:solidFill>
                  </a:tcPr>
                </a:tc>
                <a:tc>
                  <a:txBody>
                    <a:bodyPr/>
                    <a:lstStyle/>
                    <a:p>
                      <a:r>
                        <a:rPr lang="en-GB" b="1" dirty="0">
                          <a:solidFill>
                            <a:schemeClr val="tx1"/>
                          </a:solidFill>
                        </a:rPr>
                        <a:t>4</a:t>
                      </a:r>
                    </a:p>
                  </a:txBody>
                  <a:tcPr>
                    <a:solidFill>
                      <a:schemeClr val="accent1">
                        <a:lumMod val="20000"/>
                        <a:lumOff val="80000"/>
                      </a:schemeClr>
                    </a:solidFill>
                  </a:tcPr>
                </a:tc>
                <a:tc>
                  <a:txBody>
                    <a:bodyPr/>
                    <a:lstStyle/>
                    <a:p>
                      <a:r>
                        <a:rPr lang="en-GB" b="1" dirty="0">
                          <a:solidFill>
                            <a:schemeClr val="tx1"/>
                          </a:solidFill>
                        </a:rPr>
                        <a:t>10</a:t>
                      </a: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3209351399"/>
                  </a:ext>
                </a:extLst>
              </a:tr>
              <a:tr h="370840">
                <a:tc>
                  <a:txBody>
                    <a:bodyPr/>
                    <a:lstStyle/>
                    <a:p>
                      <a:pPr algn="ctr"/>
                      <a:r>
                        <a:rPr lang="en-GB" sz="2800" b="1" dirty="0">
                          <a:solidFill>
                            <a:schemeClr val="tx1"/>
                          </a:solidFill>
                        </a:rPr>
                        <a:t>16</a:t>
                      </a:r>
                    </a:p>
                    <a:p>
                      <a:pPr algn="ctr"/>
                      <a:endParaRPr lang="en-GB" b="1" dirty="0">
                        <a:solidFill>
                          <a:schemeClr val="tx1"/>
                        </a:solidFill>
                      </a:endParaRPr>
                    </a:p>
                  </a:txBody>
                  <a:tcPr>
                    <a:solidFill>
                      <a:schemeClr val="accent1">
                        <a:lumMod val="20000"/>
                        <a:lumOff val="80000"/>
                      </a:schemeClr>
                    </a:solidFill>
                  </a:tcPr>
                </a:tc>
                <a:tc>
                  <a:txBody>
                    <a:bodyPr/>
                    <a:lstStyle/>
                    <a:p>
                      <a:r>
                        <a:rPr lang="en-GB" b="1" dirty="0">
                          <a:solidFill>
                            <a:schemeClr val="tx1"/>
                          </a:solidFill>
                        </a:rPr>
                        <a:t>32</a:t>
                      </a:r>
                    </a:p>
                  </a:txBody>
                  <a:tcPr>
                    <a:solidFill>
                      <a:schemeClr val="accent1">
                        <a:lumMod val="20000"/>
                        <a:lumOff val="80000"/>
                      </a:schemeClr>
                    </a:solidFill>
                  </a:tcPr>
                </a:tc>
                <a:tc>
                  <a:txBody>
                    <a:bodyPr/>
                    <a:lstStyle/>
                    <a:p>
                      <a:r>
                        <a:rPr lang="en-GB" b="1" dirty="0">
                          <a:solidFill>
                            <a:schemeClr val="tx1"/>
                          </a:solidFill>
                        </a:rPr>
                        <a:t>64</a:t>
                      </a:r>
                    </a:p>
                  </a:txBody>
                  <a:tcPr>
                    <a:solidFill>
                      <a:schemeClr val="accent1">
                        <a:lumMod val="20000"/>
                        <a:lumOff val="80000"/>
                      </a:schemeClr>
                    </a:solidFill>
                  </a:tcPr>
                </a:tc>
                <a:tc>
                  <a:txBody>
                    <a:bodyPr/>
                    <a:lstStyle/>
                    <a:p>
                      <a:r>
                        <a:rPr lang="en-GB" b="1" dirty="0">
                          <a:solidFill>
                            <a:schemeClr val="tx1"/>
                          </a:solidFill>
                        </a:rPr>
                        <a:t>160</a:t>
                      </a: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4126991440"/>
                  </a:ext>
                </a:extLst>
              </a:tr>
            </a:tbl>
          </a:graphicData>
        </a:graphic>
      </p:graphicFrame>
      <p:cxnSp>
        <p:nvCxnSpPr>
          <p:cNvPr id="11" name="Straight Connector 10"/>
          <p:cNvCxnSpPr/>
          <p:nvPr/>
        </p:nvCxnSpPr>
        <p:spPr>
          <a:xfrm>
            <a:off x="1765257" y="3810817"/>
            <a:ext cx="8128000" cy="231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786231" y="3029912"/>
            <a:ext cx="0" cy="158496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sp>
        <p:nvSpPr>
          <p:cNvPr id="2" name="TextBox 1"/>
          <p:cNvSpPr txBox="1"/>
          <p:nvPr/>
        </p:nvSpPr>
        <p:spPr>
          <a:xfrm>
            <a:off x="9951528" y="3019154"/>
            <a:ext cx="2058489" cy="1754326"/>
          </a:xfrm>
          <a:prstGeom prst="rect">
            <a:avLst/>
          </a:prstGeom>
          <a:noFill/>
        </p:spPr>
        <p:txBody>
          <a:bodyPr wrap="square" rtlCol="0">
            <a:spAutoFit/>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1 × 16 = 16</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2 × 16 = 32</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10 × 16 = 160 </a:t>
            </a:r>
          </a:p>
          <a:p>
            <a:pPr marL="285750" indent="-2857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Add together = 208</a:t>
            </a:r>
          </a:p>
        </p:txBody>
      </p:sp>
    </p:spTree>
    <p:extLst>
      <p:ext uri="{BB962C8B-B14F-4D97-AF65-F5344CB8AC3E}">
        <p14:creationId xmlns:p14="http://schemas.microsoft.com/office/powerpoint/2010/main" val="3165997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289629" y="10960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Number sense – ratio table </a:t>
            </a:r>
          </a:p>
        </p:txBody>
      </p:sp>
      <p:sp>
        <p:nvSpPr>
          <p:cNvPr id="3" name="Content Placeholder 2"/>
          <p:cNvSpPr>
            <a:spLocks noGrp="1"/>
          </p:cNvSpPr>
          <p:nvPr>
            <p:ph idx="1"/>
          </p:nvPr>
        </p:nvSpPr>
        <p:spPr/>
        <p:txBody>
          <a:bodyPr/>
          <a:lstStyle/>
          <a:p>
            <a:pPr marL="0" indent="0">
              <a:buNone/>
            </a:pPr>
            <a:r>
              <a:rPr lang="en-GB" dirty="0"/>
              <a:t>14 × 21</a:t>
            </a:r>
          </a:p>
          <a:p>
            <a:endParaRPr lang="en-GB" dirty="0"/>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21</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aphicFrame>
        <p:nvGraphicFramePr>
          <p:cNvPr id="5" name="Table 4"/>
          <p:cNvGraphicFramePr>
            <a:graphicFrameLocks noGrp="1"/>
          </p:cNvGraphicFramePr>
          <p:nvPr>
            <p:extLst>
              <p:ext uri="{D42A27DB-BD31-4B8C-83A1-F6EECF244321}">
                <p14:modId xmlns:p14="http://schemas.microsoft.com/office/powerpoint/2010/main" val="366137475"/>
              </p:ext>
            </p:extLst>
          </p:nvPr>
        </p:nvGraphicFramePr>
        <p:xfrm>
          <a:off x="1765257" y="3029912"/>
          <a:ext cx="8128000" cy="15849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028590974"/>
                    </a:ext>
                  </a:extLst>
                </a:gridCol>
                <a:gridCol w="1016000">
                  <a:extLst>
                    <a:ext uri="{9D8B030D-6E8A-4147-A177-3AD203B41FA5}">
                      <a16:colId xmlns:a16="http://schemas.microsoft.com/office/drawing/2014/main" val="435638442"/>
                    </a:ext>
                  </a:extLst>
                </a:gridCol>
                <a:gridCol w="1016000">
                  <a:extLst>
                    <a:ext uri="{9D8B030D-6E8A-4147-A177-3AD203B41FA5}">
                      <a16:colId xmlns:a16="http://schemas.microsoft.com/office/drawing/2014/main" val="981347834"/>
                    </a:ext>
                  </a:extLst>
                </a:gridCol>
                <a:gridCol w="1016000">
                  <a:extLst>
                    <a:ext uri="{9D8B030D-6E8A-4147-A177-3AD203B41FA5}">
                      <a16:colId xmlns:a16="http://schemas.microsoft.com/office/drawing/2014/main" val="2870761644"/>
                    </a:ext>
                  </a:extLst>
                </a:gridCol>
                <a:gridCol w="1016000">
                  <a:extLst>
                    <a:ext uri="{9D8B030D-6E8A-4147-A177-3AD203B41FA5}">
                      <a16:colId xmlns:a16="http://schemas.microsoft.com/office/drawing/2014/main" val="3151287823"/>
                    </a:ext>
                  </a:extLst>
                </a:gridCol>
                <a:gridCol w="1016000">
                  <a:extLst>
                    <a:ext uri="{9D8B030D-6E8A-4147-A177-3AD203B41FA5}">
                      <a16:colId xmlns:a16="http://schemas.microsoft.com/office/drawing/2014/main" val="1867667856"/>
                    </a:ext>
                  </a:extLst>
                </a:gridCol>
                <a:gridCol w="1016000">
                  <a:extLst>
                    <a:ext uri="{9D8B030D-6E8A-4147-A177-3AD203B41FA5}">
                      <a16:colId xmlns:a16="http://schemas.microsoft.com/office/drawing/2014/main" val="300636657"/>
                    </a:ext>
                  </a:extLst>
                </a:gridCol>
                <a:gridCol w="1016000">
                  <a:extLst>
                    <a:ext uri="{9D8B030D-6E8A-4147-A177-3AD203B41FA5}">
                      <a16:colId xmlns:a16="http://schemas.microsoft.com/office/drawing/2014/main" val="3527353910"/>
                    </a:ext>
                  </a:extLst>
                </a:gridCol>
              </a:tblGrid>
              <a:tr h="370840">
                <a:tc>
                  <a:txBody>
                    <a:bodyPr/>
                    <a:lstStyle/>
                    <a:p>
                      <a:pPr algn="ctr"/>
                      <a:r>
                        <a:rPr lang="en-GB" sz="2800" b="1" dirty="0">
                          <a:solidFill>
                            <a:schemeClr val="tx1"/>
                          </a:solidFill>
                        </a:rPr>
                        <a:t>14</a:t>
                      </a:r>
                    </a:p>
                    <a:p>
                      <a:pPr algn="ctr"/>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3209351399"/>
                  </a:ext>
                </a:extLst>
              </a:tr>
              <a:tr h="370840">
                <a:tc>
                  <a:txBody>
                    <a:bodyPr/>
                    <a:lstStyle/>
                    <a:p>
                      <a:pPr algn="ctr"/>
                      <a:r>
                        <a:rPr lang="en-GB" sz="2800" b="1" dirty="0">
                          <a:solidFill>
                            <a:schemeClr val="tx1"/>
                          </a:solidFill>
                        </a:rPr>
                        <a:t>21</a:t>
                      </a:r>
                    </a:p>
                    <a:p>
                      <a:pPr algn="ctr"/>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4126991440"/>
                  </a:ext>
                </a:extLst>
              </a:tr>
            </a:tbl>
          </a:graphicData>
        </a:graphic>
      </p:graphicFrame>
      <p:cxnSp>
        <p:nvCxnSpPr>
          <p:cNvPr id="11" name="Straight Connector 10"/>
          <p:cNvCxnSpPr/>
          <p:nvPr/>
        </p:nvCxnSpPr>
        <p:spPr>
          <a:xfrm>
            <a:off x="1765257" y="3810817"/>
            <a:ext cx="8128000" cy="231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786231" y="3029912"/>
            <a:ext cx="0" cy="158496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0264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366682" y="72544"/>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Number sense – ratio table </a:t>
            </a:r>
          </a:p>
        </p:txBody>
      </p:sp>
      <p:sp>
        <p:nvSpPr>
          <p:cNvPr id="3" name="Content Placeholder 2"/>
          <p:cNvSpPr>
            <a:spLocks noGrp="1"/>
          </p:cNvSpPr>
          <p:nvPr>
            <p:ph idx="1"/>
          </p:nvPr>
        </p:nvSpPr>
        <p:spPr>
          <a:xfrm>
            <a:off x="420914" y="1825625"/>
            <a:ext cx="11563106" cy="4351338"/>
          </a:xfrm>
        </p:spPr>
        <p:txBody>
          <a:bodyPr/>
          <a:lstStyle/>
          <a:p>
            <a:pPr marL="0" indent="0">
              <a:buNone/>
            </a:pPr>
            <a:r>
              <a:rPr lang="en-GB" b="1" dirty="0">
                <a:latin typeface="Arial" panose="020B0604020202020204" pitchFamily="34" charset="0"/>
                <a:cs typeface="Arial" panose="020B0604020202020204" pitchFamily="34" charset="0"/>
              </a:rPr>
              <a:t>1 pack of 6 chocolate bars cost £1.20, so how much would 25 cost?</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aphicFrame>
        <p:nvGraphicFramePr>
          <p:cNvPr id="5" name="Table 4"/>
          <p:cNvGraphicFramePr>
            <a:graphicFrameLocks noGrp="1"/>
          </p:cNvGraphicFramePr>
          <p:nvPr>
            <p:extLst>
              <p:ext uri="{D42A27DB-BD31-4B8C-83A1-F6EECF244321}">
                <p14:modId xmlns:p14="http://schemas.microsoft.com/office/powerpoint/2010/main" val="1612289942"/>
              </p:ext>
            </p:extLst>
          </p:nvPr>
        </p:nvGraphicFramePr>
        <p:xfrm>
          <a:off x="1420010" y="3039305"/>
          <a:ext cx="7665528" cy="1737360"/>
        </p:xfrm>
        <a:graphic>
          <a:graphicData uri="http://schemas.openxmlformats.org/drawingml/2006/table">
            <a:tbl>
              <a:tblPr firstRow="1" bandRow="1">
                <a:tableStyleId>{5C22544A-7EE6-4342-B048-85BDC9FD1C3A}</a:tableStyleId>
              </a:tblPr>
              <a:tblGrid>
                <a:gridCol w="1361248">
                  <a:extLst>
                    <a:ext uri="{9D8B030D-6E8A-4147-A177-3AD203B41FA5}">
                      <a16:colId xmlns:a16="http://schemas.microsoft.com/office/drawing/2014/main" val="3028590974"/>
                    </a:ext>
                  </a:extLst>
                </a:gridCol>
                <a:gridCol w="1016000">
                  <a:extLst>
                    <a:ext uri="{9D8B030D-6E8A-4147-A177-3AD203B41FA5}">
                      <a16:colId xmlns:a16="http://schemas.microsoft.com/office/drawing/2014/main" val="435638442"/>
                    </a:ext>
                  </a:extLst>
                </a:gridCol>
                <a:gridCol w="1016000">
                  <a:extLst>
                    <a:ext uri="{9D8B030D-6E8A-4147-A177-3AD203B41FA5}">
                      <a16:colId xmlns:a16="http://schemas.microsoft.com/office/drawing/2014/main" val="981347834"/>
                    </a:ext>
                  </a:extLst>
                </a:gridCol>
                <a:gridCol w="1016000">
                  <a:extLst>
                    <a:ext uri="{9D8B030D-6E8A-4147-A177-3AD203B41FA5}">
                      <a16:colId xmlns:a16="http://schemas.microsoft.com/office/drawing/2014/main" val="2870761644"/>
                    </a:ext>
                  </a:extLst>
                </a:gridCol>
                <a:gridCol w="1016000">
                  <a:extLst>
                    <a:ext uri="{9D8B030D-6E8A-4147-A177-3AD203B41FA5}">
                      <a16:colId xmlns:a16="http://schemas.microsoft.com/office/drawing/2014/main" val="3151287823"/>
                    </a:ext>
                  </a:extLst>
                </a:gridCol>
                <a:gridCol w="1016000">
                  <a:extLst>
                    <a:ext uri="{9D8B030D-6E8A-4147-A177-3AD203B41FA5}">
                      <a16:colId xmlns:a16="http://schemas.microsoft.com/office/drawing/2014/main" val="1867667856"/>
                    </a:ext>
                  </a:extLst>
                </a:gridCol>
                <a:gridCol w="1016000">
                  <a:extLst>
                    <a:ext uri="{9D8B030D-6E8A-4147-A177-3AD203B41FA5}">
                      <a16:colId xmlns:a16="http://schemas.microsoft.com/office/drawing/2014/main" val="300636657"/>
                    </a:ext>
                  </a:extLst>
                </a:gridCol>
                <a:gridCol w="208280">
                  <a:extLst>
                    <a:ext uri="{9D8B030D-6E8A-4147-A177-3AD203B41FA5}">
                      <a16:colId xmlns:a16="http://schemas.microsoft.com/office/drawing/2014/main" val="3527353910"/>
                    </a:ext>
                  </a:extLst>
                </a:gridCol>
              </a:tblGrid>
              <a:tr h="370840">
                <a:tc>
                  <a:txBody>
                    <a:bodyPr/>
                    <a:lstStyle/>
                    <a:p>
                      <a:pPr algn="ctr"/>
                      <a:r>
                        <a:rPr lang="en-GB" sz="2800" b="1" dirty="0">
                          <a:solidFill>
                            <a:schemeClr val="tx1"/>
                          </a:solidFill>
                        </a:rPr>
                        <a:t>6 bars</a:t>
                      </a:r>
                    </a:p>
                    <a:p>
                      <a:pPr algn="ctr"/>
                      <a:endParaRPr lang="en-GB" sz="2800" b="1" dirty="0">
                        <a:solidFill>
                          <a:schemeClr val="tx1"/>
                        </a:solidFill>
                      </a:endParaRPr>
                    </a:p>
                  </a:txBody>
                  <a:tcPr>
                    <a:solidFill>
                      <a:schemeClr val="accent1">
                        <a:lumMod val="20000"/>
                        <a:lumOff val="80000"/>
                      </a:schemeClr>
                    </a:solidFill>
                  </a:tcPr>
                </a:tc>
                <a:tc>
                  <a:txBody>
                    <a:bodyPr/>
                    <a:lstStyle/>
                    <a:p>
                      <a:r>
                        <a:rPr lang="en-GB" b="1" dirty="0">
                          <a:solidFill>
                            <a:schemeClr val="tx1"/>
                          </a:solidFill>
                        </a:rPr>
                        <a:t>12 bars </a:t>
                      </a:r>
                    </a:p>
                  </a:txBody>
                  <a:tcPr>
                    <a:solidFill>
                      <a:schemeClr val="accent1">
                        <a:lumMod val="20000"/>
                        <a:lumOff val="80000"/>
                      </a:schemeClr>
                    </a:solidFill>
                  </a:tcPr>
                </a:tc>
                <a:tc>
                  <a:txBody>
                    <a:bodyPr/>
                    <a:lstStyle/>
                    <a:p>
                      <a:r>
                        <a:rPr lang="en-GB" b="1" dirty="0">
                          <a:solidFill>
                            <a:schemeClr val="tx1"/>
                          </a:solidFill>
                        </a:rPr>
                        <a:t>24 bars</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rPr>
                        <a:t>3 bars </a:t>
                      </a:r>
                    </a:p>
                    <a:p>
                      <a:endParaRPr lang="en-GB" b="1" dirty="0">
                        <a:solidFill>
                          <a:schemeClr val="tx1"/>
                        </a:solidFill>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rPr>
                        <a:t>1 bar</a:t>
                      </a:r>
                    </a:p>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3209351399"/>
                  </a:ext>
                </a:extLst>
              </a:tr>
              <a:tr h="370840">
                <a:tc>
                  <a:txBody>
                    <a:bodyPr/>
                    <a:lstStyle/>
                    <a:p>
                      <a:pPr algn="ctr"/>
                      <a:r>
                        <a:rPr lang="en-GB" sz="2800" b="1" dirty="0">
                          <a:solidFill>
                            <a:schemeClr val="tx1"/>
                          </a:solidFill>
                        </a:rPr>
                        <a:t>£1.20 </a:t>
                      </a:r>
                    </a:p>
                    <a:p>
                      <a:pPr algn="ctr"/>
                      <a:endParaRPr lang="en-GB" b="1" dirty="0">
                        <a:solidFill>
                          <a:schemeClr val="tx1"/>
                        </a:solidFill>
                      </a:endParaRPr>
                    </a:p>
                  </a:txBody>
                  <a:tcPr>
                    <a:solidFill>
                      <a:schemeClr val="accent1">
                        <a:lumMod val="20000"/>
                        <a:lumOff val="80000"/>
                      </a:schemeClr>
                    </a:solidFill>
                  </a:tcPr>
                </a:tc>
                <a:tc>
                  <a:txBody>
                    <a:bodyPr/>
                    <a:lstStyle/>
                    <a:p>
                      <a:r>
                        <a:rPr lang="en-GB" b="1" dirty="0">
                          <a:solidFill>
                            <a:schemeClr val="tx1"/>
                          </a:solidFill>
                        </a:rPr>
                        <a:t>£2.40</a:t>
                      </a:r>
                    </a:p>
                  </a:txBody>
                  <a:tcPr>
                    <a:solidFill>
                      <a:schemeClr val="accent1">
                        <a:lumMod val="20000"/>
                        <a:lumOff val="80000"/>
                      </a:schemeClr>
                    </a:solidFill>
                  </a:tcPr>
                </a:tc>
                <a:tc>
                  <a:txBody>
                    <a:bodyPr/>
                    <a:lstStyle/>
                    <a:p>
                      <a:r>
                        <a:rPr lang="en-GB" b="1" dirty="0">
                          <a:solidFill>
                            <a:schemeClr val="tx1"/>
                          </a:solidFill>
                        </a:rPr>
                        <a:t>£4.80</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rPr>
                        <a:t>60p</a:t>
                      </a:r>
                    </a:p>
                    <a:p>
                      <a:endParaRPr lang="en-GB" b="1" dirty="0">
                        <a:solidFill>
                          <a:schemeClr val="tx1"/>
                        </a:solidFill>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tx1"/>
                          </a:solidFill>
                        </a:rPr>
                        <a:t>20p</a:t>
                      </a:r>
                      <a:r>
                        <a:rPr lang="en-GB" b="1" baseline="0" dirty="0">
                          <a:solidFill>
                            <a:schemeClr val="tx1"/>
                          </a:solidFill>
                        </a:rPr>
                        <a:t> </a:t>
                      </a:r>
                      <a:endParaRPr lang="en-GB" b="1" dirty="0">
                        <a:solidFill>
                          <a:schemeClr val="tx1"/>
                        </a:solidFill>
                      </a:endParaRPr>
                    </a:p>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tc>
                  <a:txBody>
                    <a:bodyPr/>
                    <a:lstStyle/>
                    <a:p>
                      <a:endParaRPr lang="en-GB" b="1"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4126991440"/>
                  </a:ext>
                </a:extLst>
              </a:tr>
            </a:tbl>
          </a:graphicData>
        </a:graphic>
      </p:graphicFrame>
      <p:cxnSp>
        <p:nvCxnSpPr>
          <p:cNvPr id="11" name="Straight Connector 10"/>
          <p:cNvCxnSpPr>
            <a:cxnSpLocks/>
          </p:cNvCxnSpPr>
          <p:nvPr/>
        </p:nvCxnSpPr>
        <p:spPr>
          <a:xfrm>
            <a:off x="1420010" y="4006907"/>
            <a:ext cx="847324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786231" y="3029912"/>
            <a:ext cx="0" cy="17068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9893258" y="3283187"/>
            <a:ext cx="2090762" cy="1200329"/>
          </a:xfrm>
          <a:prstGeom prst="rect">
            <a:avLst/>
          </a:prstGeom>
          <a:noFill/>
        </p:spPr>
        <p:txBody>
          <a:bodyPr wrap="square" rtlCol="0">
            <a:spAutoFit/>
          </a:bodyPr>
          <a:lstStyle/>
          <a:p>
            <a:pPr marL="285750" indent="-285750">
              <a:buFont typeface="Arial" panose="020B0604020202020204" pitchFamily="34" charset="0"/>
              <a:buChar char="•"/>
            </a:pPr>
            <a:r>
              <a:rPr lang="en-GB" dirty="0"/>
              <a:t>24 bars = £4.80</a:t>
            </a:r>
          </a:p>
          <a:p>
            <a:pPr marL="285750" indent="-285750">
              <a:buFont typeface="Arial" panose="020B0604020202020204" pitchFamily="34" charset="0"/>
              <a:buChar char="•"/>
            </a:pPr>
            <a:r>
              <a:rPr lang="en-GB" dirty="0"/>
              <a:t>1 bar = £0.20</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25 bars = £5.00</a:t>
            </a:r>
          </a:p>
        </p:txBody>
      </p:sp>
    </p:spTree>
    <p:extLst>
      <p:ext uri="{BB962C8B-B14F-4D97-AF65-F5344CB8AC3E}">
        <p14:creationId xmlns:p14="http://schemas.microsoft.com/office/powerpoint/2010/main" val="201146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888787" y="136525"/>
            <a:ext cx="9946898" cy="87316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Time to apply the </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ratio table. </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grpSp>
        <p:nvGrpSpPr>
          <p:cNvPr id="2" name="Group 1" descr="Worksheet available icon">
            <a:extLst>
              <a:ext uri="{FF2B5EF4-FFF2-40B4-BE49-F238E27FC236}">
                <a16:creationId xmlns:a16="http://schemas.microsoft.com/office/drawing/2014/main" id="{FC007546-2DB4-E329-721B-400577EFA833}"/>
              </a:ext>
            </a:extLst>
          </p:cNvPr>
          <p:cNvGrpSpPr/>
          <p:nvPr/>
        </p:nvGrpSpPr>
        <p:grpSpPr>
          <a:xfrm>
            <a:off x="9495879" y="211521"/>
            <a:ext cx="2102384" cy="753403"/>
            <a:chOff x="9495879" y="211521"/>
            <a:chExt cx="2102384" cy="753403"/>
          </a:xfrm>
        </p:grpSpPr>
        <p:pic>
          <p:nvPicPr>
            <p:cNvPr id="3" name="Graphic 6" descr="Document">
              <a:extLst>
                <a:ext uri="{FF2B5EF4-FFF2-40B4-BE49-F238E27FC236}">
                  <a16:creationId xmlns:a16="http://schemas.microsoft.com/office/drawing/2014/main" id="{F574066F-EB25-6C63-CA1F-34DB29536405}"/>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5" name="TextBox 4">
              <a:extLst>
                <a:ext uri="{FF2B5EF4-FFF2-40B4-BE49-F238E27FC236}">
                  <a16:creationId xmlns:a16="http://schemas.microsoft.com/office/drawing/2014/main" id="{30CC3882-A45A-520C-A332-323A7D29946A}"/>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graphicFrame>
        <p:nvGraphicFramePr>
          <p:cNvPr id="21" name="Table 20">
            <a:extLst>
              <a:ext uri="{FF2B5EF4-FFF2-40B4-BE49-F238E27FC236}">
                <a16:creationId xmlns:a16="http://schemas.microsoft.com/office/drawing/2014/main" id="{905CACBD-3C94-70E0-3DAB-FE1ED19DA71A}"/>
              </a:ext>
            </a:extLst>
          </p:cNvPr>
          <p:cNvGraphicFramePr>
            <a:graphicFrameLocks noGrp="1"/>
          </p:cNvGraphicFramePr>
          <p:nvPr>
            <p:extLst>
              <p:ext uri="{D42A27DB-BD31-4B8C-83A1-F6EECF244321}">
                <p14:modId xmlns:p14="http://schemas.microsoft.com/office/powerpoint/2010/main" val="3392393631"/>
              </p:ext>
            </p:extLst>
          </p:nvPr>
        </p:nvGraphicFramePr>
        <p:xfrm>
          <a:off x="1573990" y="1599767"/>
          <a:ext cx="8548800" cy="1070308"/>
        </p:xfrm>
        <a:graphic>
          <a:graphicData uri="http://schemas.openxmlformats.org/drawingml/2006/table">
            <a:tbl>
              <a:tblPr firstRow="1" firstCol="1" bandRow="1"/>
              <a:tblGrid>
                <a:gridCol w="1068600">
                  <a:extLst>
                    <a:ext uri="{9D8B030D-6E8A-4147-A177-3AD203B41FA5}">
                      <a16:colId xmlns:a16="http://schemas.microsoft.com/office/drawing/2014/main" val="580446101"/>
                    </a:ext>
                  </a:extLst>
                </a:gridCol>
                <a:gridCol w="1068600">
                  <a:extLst>
                    <a:ext uri="{9D8B030D-6E8A-4147-A177-3AD203B41FA5}">
                      <a16:colId xmlns:a16="http://schemas.microsoft.com/office/drawing/2014/main" val="3156813967"/>
                    </a:ext>
                  </a:extLst>
                </a:gridCol>
                <a:gridCol w="1068600">
                  <a:extLst>
                    <a:ext uri="{9D8B030D-6E8A-4147-A177-3AD203B41FA5}">
                      <a16:colId xmlns:a16="http://schemas.microsoft.com/office/drawing/2014/main" val="349237467"/>
                    </a:ext>
                  </a:extLst>
                </a:gridCol>
                <a:gridCol w="1068600">
                  <a:extLst>
                    <a:ext uri="{9D8B030D-6E8A-4147-A177-3AD203B41FA5}">
                      <a16:colId xmlns:a16="http://schemas.microsoft.com/office/drawing/2014/main" val="4134135491"/>
                    </a:ext>
                  </a:extLst>
                </a:gridCol>
                <a:gridCol w="1068600">
                  <a:extLst>
                    <a:ext uri="{9D8B030D-6E8A-4147-A177-3AD203B41FA5}">
                      <a16:colId xmlns:a16="http://schemas.microsoft.com/office/drawing/2014/main" val="2196341903"/>
                    </a:ext>
                  </a:extLst>
                </a:gridCol>
                <a:gridCol w="1068600">
                  <a:extLst>
                    <a:ext uri="{9D8B030D-6E8A-4147-A177-3AD203B41FA5}">
                      <a16:colId xmlns:a16="http://schemas.microsoft.com/office/drawing/2014/main" val="3228778801"/>
                    </a:ext>
                  </a:extLst>
                </a:gridCol>
                <a:gridCol w="1068600">
                  <a:extLst>
                    <a:ext uri="{9D8B030D-6E8A-4147-A177-3AD203B41FA5}">
                      <a16:colId xmlns:a16="http://schemas.microsoft.com/office/drawing/2014/main" val="486987198"/>
                    </a:ext>
                  </a:extLst>
                </a:gridCol>
                <a:gridCol w="1068600">
                  <a:extLst>
                    <a:ext uri="{9D8B030D-6E8A-4147-A177-3AD203B41FA5}">
                      <a16:colId xmlns:a16="http://schemas.microsoft.com/office/drawing/2014/main" val="2881060601"/>
                    </a:ext>
                  </a:extLst>
                </a:gridCol>
              </a:tblGrid>
              <a:tr h="535154">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289441"/>
                  </a:ext>
                </a:extLst>
              </a:tr>
              <a:tr h="535154">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869341"/>
                  </a:ext>
                </a:extLst>
              </a:tr>
            </a:tbl>
          </a:graphicData>
        </a:graphic>
      </p:graphicFrame>
      <p:sp>
        <p:nvSpPr>
          <p:cNvPr id="23" name="Rectangle 4">
            <a:extLst>
              <a:ext uri="{FF2B5EF4-FFF2-40B4-BE49-F238E27FC236}">
                <a16:creationId xmlns:a16="http://schemas.microsoft.com/office/drawing/2014/main" id="{5266A895-749C-3AAF-5002-A53D70413D63}"/>
              </a:ext>
            </a:extLst>
          </p:cNvPr>
          <p:cNvSpPr>
            <a:spLocks noChangeArrowheads="1"/>
          </p:cNvSpPr>
          <p:nvPr/>
        </p:nvSpPr>
        <p:spPr bwMode="auto">
          <a:xfrm>
            <a:off x="1470961" y="1193618"/>
            <a:ext cx="77631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t>
            </a:r>
            <a:r>
              <a:rPr kumimoji="0" lang="en-GB" altLang="en-US"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6 cans of pop cost £3.60. How much would 20 cans cost?</a:t>
            </a:r>
          </a:p>
        </p:txBody>
      </p:sp>
      <p:graphicFrame>
        <p:nvGraphicFramePr>
          <p:cNvPr id="24" name="Table 23">
            <a:extLst>
              <a:ext uri="{FF2B5EF4-FFF2-40B4-BE49-F238E27FC236}">
                <a16:creationId xmlns:a16="http://schemas.microsoft.com/office/drawing/2014/main" id="{0A2C5407-D485-5F15-94D8-3C2AD0BE31C3}"/>
              </a:ext>
            </a:extLst>
          </p:cNvPr>
          <p:cNvGraphicFramePr>
            <a:graphicFrameLocks noGrp="1"/>
          </p:cNvGraphicFramePr>
          <p:nvPr>
            <p:extLst>
              <p:ext uri="{D42A27DB-BD31-4B8C-83A1-F6EECF244321}">
                <p14:modId xmlns:p14="http://schemas.microsoft.com/office/powerpoint/2010/main" val="3192811566"/>
              </p:ext>
            </p:extLst>
          </p:nvPr>
        </p:nvGraphicFramePr>
        <p:xfrm>
          <a:off x="1573991" y="3222427"/>
          <a:ext cx="8445768" cy="1139300"/>
        </p:xfrm>
        <a:graphic>
          <a:graphicData uri="http://schemas.openxmlformats.org/drawingml/2006/table">
            <a:tbl>
              <a:tblPr firstRow="1" firstCol="1" bandRow="1"/>
              <a:tblGrid>
                <a:gridCol w="1055721">
                  <a:extLst>
                    <a:ext uri="{9D8B030D-6E8A-4147-A177-3AD203B41FA5}">
                      <a16:colId xmlns:a16="http://schemas.microsoft.com/office/drawing/2014/main" val="580446101"/>
                    </a:ext>
                  </a:extLst>
                </a:gridCol>
                <a:gridCol w="1055721">
                  <a:extLst>
                    <a:ext uri="{9D8B030D-6E8A-4147-A177-3AD203B41FA5}">
                      <a16:colId xmlns:a16="http://schemas.microsoft.com/office/drawing/2014/main" val="3156813967"/>
                    </a:ext>
                  </a:extLst>
                </a:gridCol>
                <a:gridCol w="1055721">
                  <a:extLst>
                    <a:ext uri="{9D8B030D-6E8A-4147-A177-3AD203B41FA5}">
                      <a16:colId xmlns:a16="http://schemas.microsoft.com/office/drawing/2014/main" val="349237467"/>
                    </a:ext>
                  </a:extLst>
                </a:gridCol>
                <a:gridCol w="1055721">
                  <a:extLst>
                    <a:ext uri="{9D8B030D-6E8A-4147-A177-3AD203B41FA5}">
                      <a16:colId xmlns:a16="http://schemas.microsoft.com/office/drawing/2014/main" val="4134135491"/>
                    </a:ext>
                  </a:extLst>
                </a:gridCol>
                <a:gridCol w="1055721">
                  <a:extLst>
                    <a:ext uri="{9D8B030D-6E8A-4147-A177-3AD203B41FA5}">
                      <a16:colId xmlns:a16="http://schemas.microsoft.com/office/drawing/2014/main" val="2196341903"/>
                    </a:ext>
                  </a:extLst>
                </a:gridCol>
                <a:gridCol w="1055721">
                  <a:extLst>
                    <a:ext uri="{9D8B030D-6E8A-4147-A177-3AD203B41FA5}">
                      <a16:colId xmlns:a16="http://schemas.microsoft.com/office/drawing/2014/main" val="3228778801"/>
                    </a:ext>
                  </a:extLst>
                </a:gridCol>
                <a:gridCol w="1055721">
                  <a:extLst>
                    <a:ext uri="{9D8B030D-6E8A-4147-A177-3AD203B41FA5}">
                      <a16:colId xmlns:a16="http://schemas.microsoft.com/office/drawing/2014/main" val="486987198"/>
                    </a:ext>
                  </a:extLst>
                </a:gridCol>
                <a:gridCol w="1055721">
                  <a:extLst>
                    <a:ext uri="{9D8B030D-6E8A-4147-A177-3AD203B41FA5}">
                      <a16:colId xmlns:a16="http://schemas.microsoft.com/office/drawing/2014/main" val="2881060601"/>
                    </a:ext>
                  </a:extLst>
                </a:gridCol>
              </a:tblGrid>
              <a:tr h="569650">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289441"/>
                  </a:ext>
                </a:extLst>
              </a:tr>
              <a:tr h="569650">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869341"/>
                  </a:ext>
                </a:extLst>
              </a:tr>
            </a:tbl>
          </a:graphicData>
        </a:graphic>
      </p:graphicFrame>
      <p:sp>
        <p:nvSpPr>
          <p:cNvPr id="25" name="Rectangle 4">
            <a:extLst>
              <a:ext uri="{FF2B5EF4-FFF2-40B4-BE49-F238E27FC236}">
                <a16:creationId xmlns:a16="http://schemas.microsoft.com/office/drawing/2014/main" id="{7F65F7C8-D7B8-2BF2-7F15-ACDC814DAD9C}"/>
              </a:ext>
            </a:extLst>
          </p:cNvPr>
          <p:cNvSpPr>
            <a:spLocks noChangeArrowheads="1"/>
          </p:cNvSpPr>
          <p:nvPr/>
        </p:nvSpPr>
        <p:spPr bwMode="auto">
          <a:xfrm>
            <a:off x="1470961" y="2816605"/>
            <a:ext cx="937389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spcAft>
                <a:spcPts val="600"/>
              </a:spcAft>
            </a:pPr>
            <a:r>
              <a:rPr kumimoji="0" lang="en-GB" altLang="en-U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a:t>
            </a:r>
            <a:r>
              <a:rPr kumimoji="0" lang="en-GB" altLang="en-US"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GB" sz="1800" dirty="0">
                <a:effectLst/>
                <a:latin typeface="Arial" panose="020B0604020202020204" pitchFamily="34" charset="0"/>
                <a:ea typeface="Calibri" panose="020F0502020204030204" pitchFamily="34" charset="0"/>
              </a:rPr>
              <a:t>Abdul sells 26 chocolate bars at 50p each. How much money does Abdul make?</a:t>
            </a:r>
          </a:p>
        </p:txBody>
      </p:sp>
      <p:graphicFrame>
        <p:nvGraphicFramePr>
          <p:cNvPr id="27" name="Table 26">
            <a:extLst>
              <a:ext uri="{FF2B5EF4-FFF2-40B4-BE49-F238E27FC236}">
                <a16:creationId xmlns:a16="http://schemas.microsoft.com/office/drawing/2014/main" id="{4AAFC134-3E49-FABF-C2DB-8E7C4239541E}"/>
              </a:ext>
            </a:extLst>
          </p:cNvPr>
          <p:cNvGraphicFramePr>
            <a:graphicFrameLocks noGrp="1"/>
          </p:cNvGraphicFramePr>
          <p:nvPr>
            <p:extLst>
              <p:ext uri="{D42A27DB-BD31-4B8C-83A1-F6EECF244321}">
                <p14:modId xmlns:p14="http://schemas.microsoft.com/office/powerpoint/2010/main" val="3415807316"/>
              </p:ext>
            </p:extLst>
          </p:nvPr>
        </p:nvGraphicFramePr>
        <p:xfrm>
          <a:off x="1573991" y="5133314"/>
          <a:ext cx="8445768" cy="1139300"/>
        </p:xfrm>
        <a:graphic>
          <a:graphicData uri="http://schemas.openxmlformats.org/drawingml/2006/table">
            <a:tbl>
              <a:tblPr firstRow="1" firstCol="1" bandRow="1"/>
              <a:tblGrid>
                <a:gridCol w="1055721">
                  <a:extLst>
                    <a:ext uri="{9D8B030D-6E8A-4147-A177-3AD203B41FA5}">
                      <a16:colId xmlns:a16="http://schemas.microsoft.com/office/drawing/2014/main" val="580446101"/>
                    </a:ext>
                  </a:extLst>
                </a:gridCol>
                <a:gridCol w="1055721">
                  <a:extLst>
                    <a:ext uri="{9D8B030D-6E8A-4147-A177-3AD203B41FA5}">
                      <a16:colId xmlns:a16="http://schemas.microsoft.com/office/drawing/2014/main" val="3156813967"/>
                    </a:ext>
                  </a:extLst>
                </a:gridCol>
                <a:gridCol w="1055721">
                  <a:extLst>
                    <a:ext uri="{9D8B030D-6E8A-4147-A177-3AD203B41FA5}">
                      <a16:colId xmlns:a16="http://schemas.microsoft.com/office/drawing/2014/main" val="349237467"/>
                    </a:ext>
                  </a:extLst>
                </a:gridCol>
                <a:gridCol w="1055721">
                  <a:extLst>
                    <a:ext uri="{9D8B030D-6E8A-4147-A177-3AD203B41FA5}">
                      <a16:colId xmlns:a16="http://schemas.microsoft.com/office/drawing/2014/main" val="4134135491"/>
                    </a:ext>
                  </a:extLst>
                </a:gridCol>
                <a:gridCol w="1055721">
                  <a:extLst>
                    <a:ext uri="{9D8B030D-6E8A-4147-A177-3AD203B41FA5}">
                      <a16:colId xmlns:a16="http://schemas.microsoft.com/office/drawing/2014/main" val="2196341903"/>
                    </a:ext>
                  </a:extLst>
                </a:gridCol>
                <a:gridCol w="1055721">
                  <a:extLst>
                    <a:ext uri="{9D8B030D-6E8A-4147-A177-3AD203B41FA5}">
                      <a16:colId xmlns:a16="http://schemas.microsoft.com/office/drawing/2014/main" val="3228778801"/>
                    </a:ext>
                  </a:extLst>
                </a:gridCol>
                <a:gridCol w="1055721">
                  <a:extLst>
                    <a:ext uri="{9D8B030D-6E8A-4147-A177-3AD203B41FA5}">
                      <a16:colId xmlns:a16="http://schemas.microsoft.com/office/drawing/2014/main" val="486987198"/>
                    </a:ext>
                  </a:extLst>
                </a:gridCol>
                <a:gridCol w="1055721">
                  <a:extLst>
                    <a:ext uri="{9D8B030D-6E8A-4147-A177-3AD203B41FA5}">
                      <a16:colId xmlns:a16="http://schemas.microsoft.com/office/drawing/2014/main" val="2881060601"/>
                    </a:ext>
                  </a:extLst>
                </a:gridCol>
              </a:tblGrid>
              <a:tr h="569650">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289441"/>
                  </a:ext>
                </a:extLst>
              </a:tr>
              <a:tr h="569650">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869341"/>
                  </a:ext>
                </a:extLst>
              </a:tr>
            </a:tbl>
          </a:graphicData>
        </a:graphic>
      </p:graphicFrame>
      <p:sp>
        <p:nvSpPr>
          <p:cNvPr id="28" name="Rectangle 4">
            <a:extLst>
              <a:ext uri="{FF2B5EF4-FFF2-40B4-BE49-F238E27FC236}">
                <a16:creationId xmlns:a16="http://schemas.microsoft.com/office/drawing/2014/main" id="{50CADBCD-6E7C-CE56-0BD6-5411B592B15A}"/>
              </a:ext>
            </a:extLst>
          </p:cNvPr>
          <p:cNvSpPr>
            <a:spLocks noChangeArrowheads="1"/>
          </p:cNvSpPr>
          <p:nvPr/>
        </p:nvSpPr>
        <p:spPr bwMode="auto">
          <a:xfrm>
            <a:off x="1470961" y="4479751"/>
            <a:ext cx="1012730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spcAft>
                <a:spcPts val="600"/>
              </a:spcAft>
            </a:pPr>
            <a:r>
              <a:rPr kumimoji="0" lang="en-GB" altLang="en-U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a:t>
            </a:r>
            <a:r>
              <a:rPr kumimoji="0" lang="en-GB" altLang="en-US"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GB" kern="1200" dirty="0">
                <a:solidFill>
                  <a:srgbClr val="000000"/>
                </a:solidFill>
                <a:effectLst/>
                <a:latin typeface="Arial" panose="020B0604020202020204" pitchFamily="34" charset="0"/>
                <a:ea typeface="Yu Mincho" panose="02020400000000000000" pitchFamily="18" charset="-128"/>
              </a:rPr>
              <a:t>Sally put 10 litres of petrol in her car at a cost of £16.70. The tank size is 43 litres. How                           much will it cost to buy 43 litres of petrol?</a:t>
            </a:r>
            <a:endParaRPr lang="en-GB"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707307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521857" y="92074"/>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did it go?</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29111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 name="TextBox 1"/>
          <p:cNvSpPr txBox="1"/>
          <p:nvPr/>
        </p:nvSpPr>
        <p:spPr>
          <a:xfrm>
            <a:off x="1538344" y="1140617"/>
            <a:ext cx="10112188" cy="1231106"/>
          </a:xfrm>
          <a:prstGeom prst="rect">
            <a:avLst/>
          </a:prstGeom>
          <a:noFill/>
        </p:spPr>
        <p:txBody>
          <a:bodyPr wrap="square" rtlCol="0">
            <a:spAutoFit/>
          </a:bodyPr>
          <a:lstStyle/>
          <a:p>
            <a:r>
              <a:rPr lang="en-GB" dirty="0"/>
              <a:t>1. 6 cans of pop cost £3.60. How much would 20 cans cost? </a:t>
            </a:r>
          </a:p>
          <a:p>
            <a:endParaRPr lang="en-GB" dirty="0"/>
          </a:p>
          <a:p>
            <a:endParaRPr lang="en-GB" dirty="0"/>
          </a:p>
          <a:p>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1202368841"/>
              </p:ext>
            </p:extLst>
          </p:nvPr>
        </p:nvGraphicFramePr>
        <p:xfrm>
          <a:off x="1538344" y="1507672"/>
          <a:ext cx="6798832" cy="1098994"/>
        </p:xfrm>
        <a:graphic>
          <a:graphicData uri="http://schemas.openxmlformats.org/drawingml/2006/table">
            <a:tbl>
              <a:tblPr firstRow="1" firstCol="1" bandRow="1">
                <a:tableStyleId>{5C22544A-7EE6-4342-B048-85BDC9FD1C3A}</a:tableStyleId>
              </a:tblPr>
              <a:tblGrid>
                <a:gridCol w="715645">
                  <a:extLst>
                    <a:ext uri="{9D8B030D-6E8A-4147-A177-3AD203B41FA5}">
                      <a16:colId xmlns:a16="http://schemas.microsoft.com/office/drawing/2014/main" val="2010091401"/>
                    </a:ext>
                  </a:extLst>
                </a:gridCol>
                <a:gridCol w="715645">
                  <a:extLst>
                    <a:ext uri="{9D8B030D-6E8A-4147-A177-3AD203B41FA5}">
                      <a16:colId xmlns:a16="http://schemas.microsoft.com/office/drawing/2014/main" val="1925752688"/>
                    </a:ext>
                  </a:extLst>
                </a:gridCol>
                <a:gridCol w="870846">
                  <a:extLst>
                    <a:ext uri="{9D8B030D-6E8A-4147-A177-3AD203B41FA5}">
                      <a16:colId xmlns:a16="http://schemas.microsoft.com/office/drawing/2014/main" val="21318202"/>
                    </a:ext>
                  </a:extLst>
                </a:gridCol>
                <a:gridCol w="935915">
                  <a:extLst>
                    <a:ext uri="{9D8B030D-6E8A-4147-A177-3AD203B41FA5}">
                      <a16:colId xmlns:a16="http://schemas.microsoft.com/office/drawing/2014/main" val="4097596018"/>
                    </a:ext>
                  </a:extLst>
                </a:gridCol>
                <a:gridCol w="893259">
                  <a:extLst>
                    <a:ext uri="{9D8B030D-6E8A-4147-A177-3AD203B41FA5}">
                      <a16:colId xmlns:a16="http://schemas.microsoft.com/office/drawing/2014/main" val="3187919281"/>
                    </a:ext>
                  </a:extLst>
                </a:gridCol>
                <a:gridCol w="731146">
                  <a:extLst>
                    <a:ext uri="{9D8B030D-6E8A-4147-A177-3AD203B41FA5}">
                      <a16:colId xmlns:a16="http://schemas.microsoft.com/office/drawing/2014/main" val="3264507715"/>
                    </a:ext>
                  </a:extLst>
                </a:gridCol>
                <a:gridCol w="892885">
                  <a:extLst>
                    <a:ext uri="{9D8B030D-6E8A-4147-A177-3AD203B41FA5}">
                      <a16:colId xmlns:a16="http://schemas.microsoft.com/office/drawing/2014/main" val="2820099433"/>
                    </a:ext>
                  </a:extLst>
                </a:gridCol>
                <a:gridCol w="1043491">
                  <a:extLst>
                    <a:ext uri="{9D8B030D-6E8A-4147-A177-3AD203B41FA5}">
                      <a16:colId xmlns:a16="http://schemas.microsoft.com/office/drawing/2014/main" val="1548687261"/>
                    </a:ext>
                  </a:extLst>
                </a:gridCol>
              </a:tblGrid>
              <a:tr h="550354">
                <a:tc>
                  <a:txBody>
                    <a:bodyPr/>
                    <a:lstStyle/>
                    <a:p>
                      <a:pPr>
                        <a:spcAft>
                          <a:spcPts val="0"/>
                        </a:spcAft>
                      </a:pPr>
                      <a:r>
                        <a:rPr lang="en-GB" sz="1800" dirty="0">
                          <a:solidFill>
                            <a:schemeClr val="tx1"/>
                          </a:solidFill>
                          <a:effectLst/>
                        </a:rPr>
                        <a:t>£3.60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£7.20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£14.40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£10.80</a:t>
                      </a:r>
                      <a:endParaRPr lang="en-GB" sz="1100" dirty="0">
                        <a:solidFill>
                          <a:schemeClr val="tx1"/>
                        </a:solidFill>
                        <a:effectLst/>
                      </a:endParaRPr>
                    </a:p>
                    <a:p>
                      <a:pPr>
                        <a:spcAft>
                          <a:spcPts val="0"/>
                        </a:spcAft>
                      </a:pPr>
                      <a:r>
                        <a:rPr lang="en-GB" sz="18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£1.80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£60p</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£11.40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£12.00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972233355"/>
                  </a:ext>
                </a:extLst>
              </a:tr>
              <a:tr h="0">
                <a:tc>
                  <a:txBody>
                    <a:bodyPr/>
                    <a:lstStyle/>
                    <a:p>
                      <a:pPr>
                        <a:spcAft>
                          <a:spcPts val="0"/>
                        </a:spcAft>
                      </a:pPr>
                      <a:r>
                        <a:rPr lang="en-GB" sz="1800" dirty="0">
                          <a:solidFill>
                            <a:schemeClr val="tx1"/>
                          </a:solidFill>
                          <a:effectLst/>
                        </a:rPr>
                        <a:t>6</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12</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24</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18</a:t>
                      </a:r>
                      <a:endParaRPr lang="en-GB" sz="1100" dirty="0">
                        <a:solidFill>
                          <a:schemeClr val="tx1"/>
                        </a:solidFill>
                        <a:effectLst/>
                      </a:endParaRPr>
                    </a:p>
                    <a:p>
                      <a:pPr>
                        <a:spcAft>
                          <a:spcPts val="0"/>
                        </a:spcAft>
                      </a:pPr>
                      <a:r>
                        <a:rPr lang="en-GB" sz="18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3</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19</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1800" dirty="0">
                          <a:solidFill>
                            <a:schemeClr val="tx1"/>
                          </a:solidFill>
                          <a:effectLst/>
                        </a:rPr>
                        <a:t>20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4285680138"/>
                  </a:ext>
                </a:extLst>
              </a:tr>
            </a:tbl>
          </a:graphicData>
        </a:graphic>
      </p:graphicFrame>
      <p:sp>
        <p:nvSpPr>
          <p:cNvPr id="5" name="TextBox 4"/>
          <p:cNvSpPr txBox="1"/>
          <p:nvPr/>
        </p:nvSpPr>
        <p:spPr>
          <a:xfrm>
            <a:off x="1475591" y="2680253"/>
            <a:ext cx="9240818" cy="369332"/>
          </a:xfrm>
          <a:prstGeom prst="rect">
            <a:avLst/>
          </a:prstGeom>
          <a:noFill/>
        </p:spPr>
        <p:txBody>
          <a:bodyPr wrap="square" rtlCol="0">
            <a:spAutoFit/>
          </a:bodyPr>
          <a:lstStyle/>
          <a:p>
            <a:pPr lvl="0"/>
            <a:r>
              <a:rPr lang="en-GB" dirty="0">
                <a:latin typeface="Arial" panose="020B0604020202020204" pitchFamily="34" charset="0"/>
                <a:cs typeface="Arial" panose="020B0604020202020204" pitchFamily="34" charset="0"/>
              </a:rPr>
              <a:t>2. Abdul sells 26 chocolate bars at 50p each. How much money does Abdul make?</a:t>
            </a:r>
          </a:p>
        </p:txBody>
      </p:sp>
      <p:graphicFrame>
        <p:nvGraphicFramePr>
          <p:cNvPr id="6" name="Table 5"/>
          <p:cNvGraphicFramePr>
            <a:graphicFrameLocks noGrp="1"/>
          </p:cNvGraphicFramePr>
          <p:nvPr>
            <p:extLst>
              <p:ext uri="{D42A27DB-BD31-4B8C-83A1-F6EECF244321}">
                <p14:modId xmlns:p14="http://schemas.microsoft.com/office/powerpoint/2010/main" val="2116392930"/>
              </p:ext>
            </p:extLst>
          </p:nvPr>
        </p:nvGraphicFramePr>
        <p:xfrm>
          <a:off x="1553585" y="3140541"/>
          <a:ext cx="5830644" cy="1219200"/>
        </p:xfrm>
        <a:graphic>
          <a:graphicData uri="http://schemas.openxmlformats.org/drawingml/2006/table">
            <a:tbl>
              <a:tblPr firstRow="1" firstCol="1" bandRow="1">
                <a:tableStyleId>{5C22544A-7EE6-4342-B048-85BDC9FD1C3A}</a:tableStyleId>
              </a:tblPr>
              <a:tblGrid>
                <a:gridCol w="672465">
                  <a:extLst>
                    <a:ext uri="{9D8B030D-6E8A-4147-A177-3AD203B41FA5}">
                      <a16:colId xmlns:a16="http://schemas.microsoft.com/office/drawing/2014/main" val="3859591219"/>
                    </a:ext>
                  </a:extLst>
                </a:gridCol>
                <a:gridCol w="962697">
                  <a:extLst>
                    <a:ext uri="{9D8B030D-6E8A-4147-A177-3AD203B41FA5}">
                      <a16:colId xmlns:a16="http://schemas.microsoft.com/office/drawing/2014/main" val="804750212"/>
                    </a:ext>
                  </a:extLst>
                </a:gridCol>
                <a:gridCol w="817581">
                  <a:extLst>
                    <a:ext uri="{9D8B030D-6E8A-4147-A177-3AD203B41FA5}">
                      <a16:colId xmlns:a16="http://schemas.microsoft.com/office/drawing/2014/main" val="390596558"/>
                    </a:ext>
                  </a:extLst>
                </a:gridCol>
                <a:gridCol w="720762">
                  <a:extLst>
                    <a:ext uri="{9D8B030D-6E8A-4147-A177-3AD203B41FA5}">
                      <a16:colId xmlns:a16="http://schemas.microsoft.com/office/drawing/2014/main" val="667961548"/>
                    </a:ext>
                  </a:extLst>
                </a:gridCol>
                <a:gridCol w="914400">
                  <a:extLst>
                    <a:ext uri="{9D8B030D-6E8A-4147-A177-3AD203B41FA5}">
                      <a16:colId xmlns:a16="http://schemas.microsoft.com/office/drawing/2014/main" val="3776702374"/>
                    </a:ext>
                  </a:extLst>
                </a:gridCol>
                <a:gridCol w="849855">
                  <a:extLst>
                    <a:ext uri="{9D8B030D-6E8A-4147-A177-3AD203B41FA5}">
                      <a16:colId xmlns:a16="http://schemas.microsoft.com/office/drawing/2014/main" val="3369881123"/>
                    </a:ext>
                  </a:extLst>
                </a:gridCol>
                <a:gridCol w="892884">
                  <a:extLst>
                    <a:ext uri="{9D8B030D-6E8A-4147-A177-3AD203B41FA5}">
                      <a16:colId xmlns:a16="http://schemas.microsoft.com/office/drawing/2014/main" val="3704109831"/>
                    </a:ext>
                  </a:extLst>
                </a:gridCol>
              </a:tblGrid>
              <a:tr h="0">
                <a:tc>
                  <a:txBody>
                    <a:bodyPr/>
                    <a:lstStyle/>
                    <a:p>
                      <a:pPr>
                        <a:spcAft>
                          <a:spcPts val="0"/>
                        </a:spcAft>
                      </a:pPr>
                      <a:r>
                        <a:rPr lang="en-GB" sz="2000" dirty="0">
                          <a:solidFill>
                            <a:schemeClr val="tx1"/>
                          </a:solidFill>
                          <a:effectLst/>
                        </a:rPr>
                        <a:t>1</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4</a:t>
                      </a:r>
                      <a:endParaRPr lang="en-GB" sz="1100" dirty="0">
                        <a:solidFill>
                          <a:schemeClr val="tx1"/>
                        </a:solidFill>
                        <a:effectLst/>
                      </a:endParaRPr>
                    </a:p>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6</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20</a:t>
                      </a:r>
                      <a:endParaRPr lang="en-GB" sz="1100" dirty="0">
                        <a:solidFill>
                          <a:schemeClr val="tx1"/>
                        </a:solidFill>
                        <a:effectLst/>
                      </a:endParaRPr>
                    </a:p>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26</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745183522"/>
                  </a:ext>
                </a:extLst>
              </a:tr>
              <a:tr h="0">
                <a:tc>
                  <a:txBody>
                    <a:bodyPr/>
                    <a:lstStyle/>
                    <a:p>
                      <a:pPr>
                        <a:spcAft>
                          <a:spcPts val="0"/>
                        </a:spcAft>
                      </a:pPr>
                      <a:r>
                        <a:rPr lang="en-GB" sz="2000" dirty="0">
                          <a:solidFill>
                            <a:schemeClr val="tx1"/>
                          </a:solidFill>
                          <a:effectLst/>
                        </a:rPr>
                        <a:t>50p</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£1.00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£2.00</a:t>
                      </a:r>
                      <a:endParaRPr lang="en-GB" sz="1100" dirty="0">
                        <a:solidFill>
                          <a:schemeClr val="tx1"/>
                        </a:solidFill>
                        <a:effectLst/>
                      </a:endParaRPr>
                    </a:p>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£3.00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£10.00</a:t>
                      </a:r>
                      <a:endParaRPr lang="en-GB" sz="1100" dirty="0">
                        <a:solidFill>
                          <a:schemeClr val="tx1"/>
                        </a:solidFill>
                        <a:effectLst/>
                      </a:endParaRPr>
                    </a:p>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£13.00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 </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487002892"/>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218624234"/>
              </p:ext>
            </p:extLst>
          </p:nvPr>
        </p:nvGraphicFramePr>
        <p:xfrm>
          <a:off x="1553585" y="5187984"/>
          <a:ext cx="6863378" cy="944880"/>
        </p:xfrm>
        <a:graphic>
          <a:graphicData uri="http://schemas.openxmlformats.org/drawingml/2006/table">
            <a:tbl>
              <a:tblPr firstRow="1" firstCol="1" bandRow="1">
                <a:tableStyleId>{5C22544A-7EE6-4342-B048-85BDC9FD1C3A}</a:tableStyleId>
              </a:tblPr>
              <a:tblGrid>
                <a:gridCol w="1029522">
                  <a:extLst>
                    <a:ext uri="{9D8B030D-6E8A-4147-A177-3AD203B41FA5}">
                      <a16:colId xmlns:a16="http://schemas.microsoft.com/office/drawing/2014/main" val="1230192598"/>
                    </a:ext>
                  </a:extLst>
                </a:gridCol>
                <a:gridCol w="1075765">
                  <a:extLst>
                    <a:ext uri="{9D8B030D-6E8A-4147-A177-3AD203B41FA5}">
                      <a16:colId xmlns:a16="http://schemas.microsoft.com/office/drawing/2014/main" val="3815051929"/>
                    </a:ext>
                  </a:extLst>
                </a:gridCol>
                <a:gridCol w="939126">
                  <a:extLst>
                    <a:ext uri="{9D8B030D-6E8A-4147-A177-3AD203B41FA5}">
                      <a16:colId xmlns:a16="http://schemas.microsoft.com/office/drawing/2014/main" val="889172959"/>
                    </a:ext>
                  </a:extLst>
                </a:gridCol>
                <a:gridCol w="860612">
                  <a:extLst>
                    <a:ext uri="{9D8B030D-6E8A-4147-A177-3AD203B41FA5}">
                      <a16:colId xmlns:a16="http://schemas.microsoft.com/office/drawing/2014/main" val="2672451684"/>
                    </a:ext>
                  </a:extLst>
                </a:gridCol>
                <a:gridCol w="871369">
                  <a:extLst>
                    <a:ext uri="{9D8B030D-6E8A-4147-A177-3AD203B41FA5}">
                      <a16:colId xmlns:a16="http://schemas.microsoft.com/office/drawing/2014/main" val="724697283"/>
                    </a:ext>
                  </a:extLst>
                </a:gridCol>
                <a:gridCol w="978946">
                  <a:extLst>
                    <a:ext uri="{9D8B030D-6E8A-4147-A177-3AD203B41FA5}">
                      <a16:colId xmlns:a16="http://schemas.microsoft.com/office/drawing/2014/main" val="3233356331"/>
                    </a:ext>
                  </a:extLst>
                </a:gridCol>
                <a:gridCol w="1108038">
                  <a:extLst>
                    <a:ext uri="{9D8B030D-6E8A-4147-A177-3AD203B41FA5}">
                      <a16:colId xmlns:a16="http://schemas.microsoft.com/office/drawing/2014/main" val="3993418935"/>
                    </a:ext>
                  </a:extLst>
                </a:gridCol>
              </a:tblGrid>
              <a:tr h="0">
                <a:tc>
                  <a:txBody>
                    <a:bodyPr/>
                    <a:lstStyle/>
                    <a:p>
                      <a:pPr>
                        <a:spcAft>
                          <a:spcPts val="0"/>
                        </a:spcAft>
                      </a:pPr>
                      <a:r>
                        <a:rPr lang="en-GB" sz="2000" dirty="0">
                          <a:solidFill>
                            <a:schemeClr val="tx1"/>
                          </a:solidFill>
                          <a:effectLst/>
                        </a:rPr>
                        <a:t>10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40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1</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2</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3</a:t>
                      </a:r>
                    </a:p>
                    <a:p>
                      <a:pPr>
                        <a:spcAft>
                          <a:spcPts val="0"/>
                        </a:spcAft>
                      </a:pP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43</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76368136"/>
                  </a:ext>
                </a:extLst>
              </a:tr>
              <a:tr h="0">
                <a:tc>
                  <a:txBody>
                    <a:bodyPr/>
                    <a:lstStyle/>
                    <a:p>
                      <a:pPr>
                        <a:spcAft>
                          <a:spcPts val="0"/>
                        </a:spcAft>
                      </a:pPr>
                      <a:r>
                        <a:rPr lang="en-GB" sz="2000" dirty="0">
                          <a:solidFill>
                            <a:schemeClr val="tx1"/>
                          </a:solidFill>
                          <a:effectLst/>
                        </a:rPr>
                        <a:t>£16.70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£33.40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£66.80</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£1.67</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£3.34</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£5.01</a:t>
                      </a: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spcAft>
                          <a:spcPts val="0"/>
                        </a:spcAft>
                      </a:pPr>
                      <a:r>
                        <a:rPr lang="en-GB" sz="2000" dirty="0">
                          <a:solidFill>
                            <a:schemeClr val="tx1"/>
                          </a:solidFill>
                          <a:effectLst/>
                        </a:rPr>
                        <a:t>£71.81</a:t>
                      </a:r>
                    </a:p>
                    <a:p>
                      <a:pPr>
                        <a:spcAft>
                          <a:spcPts val="0"/>
                        </a:spcAft>
                      </a:pPr>
                      <a:endParaRPr lang="en-GB"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18857553"/>
                  </a:ext>
                </a:extLst>
              </a:tr>
            </a:tbl>
          </a:graphicData>
        </a:graphic>
      </p:graphicFrame>
      <p:sp>
        <p:nvSpPr>
          <p:cNvPr id="12" name="TextBox 11"/>
          <p:cNvSpPr txBox="1"/>
          <p:nvPr/>
        </p:nvSpPr>
        <p:spPr>
          <a:xfrm>
            <a:off x="1508648" y="4450697"/>
            <a:ext cx="7863840" cy="646331"/>
          </a:xfrm>
          <a:prstGeom prst="rect">
            <a:avLst/>
          </a:prstGeom>
          <a:noFill/>
        </p:spPr>
        <p:txBody>
          <a:bodyPr wrap="square" rtlCol="0">
            <a:spAutoFit/>
          </a:bodyPr>
          <a:lstStyle/>
          <a:p>
            <a:pPr lvl="0"/>
            <a:r>
              <a:rPr lang="en-GB" dirty="0">
                <a:latin typeface="Arial" panose="020B0604020202020204" pitchFamily="34" charset="0"/>
                <a:cs typeface="Arial" panose="020B0604020202020204" pitchFamily="34" charset="0"/>
              </a:rPr>
              <a:t>3. Sally put 10 litres of petrol in her car at a cost of £16.70. The tank size is 43 litres. How much will it cost to buy 43 litres of petrol?</a:t>
            </a:r>
          </a:p>
        </p:txBody>
      </p:sp>
    </p:spTree>
    <p:extLst>
      <p:ext uri="{BB962C8B-B14F-4D97-AF65-F5344CB8AC3E}">
        <p14:creationId xmlns:p14="http://schemas.microsoft.com/office/powerpoint/2010/main" val="2423622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713154" y="-2351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Resilience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7" name="Content Placeholder 2"/>
          <p:cNvSpPr txBox="1">
            <a:spLocks/>
          </p:cNvSpPr>
          <p:nvPr/>
        </p:nvSpPr>
        <p:spPr>
          <a:xfrm>
            <a:off x="695097" y="1363768"/>
            <a:ext cx="4890815" cy="34073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Tx/>
              <a:buNone/>
              <a:defRPr/>
            </a:pPr>
            <a:r>
              <a:rPr lang="en-GB" sz="2400" b="1" dirty="0">
                <a:latin typeface="Arial" pitchFamily="34" charset="0"/>
                <a:cs typeface="Arial" pitchFamily="34" charset="0"/>
              </a:rPr>
              <a:t>Adam Peaty scared of water?</a:t>
            </a:r>
          </a:p>
          <a:p>
            <a:pPr marL="0" indent="0">
              <a:buFontTx/>
              <a:buNone/>
              <a:defRPr/>
            </a:pPr>
            <a:r>
              <a:rPr lang="en-GB" sz="2400" dirty="0">
                <a:latin typeface="Arial" pitchFamily="34" charset="0"/>
                <a:cs typeface="Arial" pitchFamily="34" charset="0"/>
              </a:rPr>
              <a:t>The world breaststroke champion and world record holder, as a small child, would try to climb out of the bath, his fear of the water was so great.</a:t>
            </a:r>
          </a:p>
          <a:p>
            <a:pPr marL="0" indent="0">
              <a:buFontTx/>
              <a:buNone/>
              <a:defRPr/>
            </a:pPr>
            <a:endParaRPr lang="en-GB" sz="2400" dirty="0">
              <a:latin typeface="Arial" pitchFamily="34" charset="0"/>
              <a:cs typeface="Arial" pitchFamily="34" charset="0"/>
            </a:endParaRPr>
          </a:p>
          <a:p>
            <a:pPr>
              <a:defRPr/>
            </a:pPr>
            <a:endParaRPr lang="en-GB" dirty="0"/>
          </a:p>
        </p:txBody>
      </p:sp>
      <p:sp>
        <p:nvSpPr>
          <p:cNvPr id="8" name="TextBox 7"/>
          <p:cNvSpPr txBox="1">
            <a:spLocks noChangeArrowheads="1"/>
          </p:cNvSpPr>
          <p:nvPr/>
        </p:nvSpPr>
        <p:spPr bwMode="auto">
          <a:xfrm>
            <a:off x="695097" y="4294587"/>
            <a:ext cx="7915503"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panose="02020603050405020304" pitchFamily="18" charset="0"/>
                <a:cs typeface="Arial" panose="020B0604020202020204" pitchFamily="34" charset="0"/>
              </a:defRPr>
            </a:lvl1pPr>
            <a:lvl2pPr marL="742950" indent="-285750">
              <a:defRPr sz="2400">
                <a:solidFill>
                  <a:schemeClr val="tx1"/>
                </a:solidFill>
                <a:latin typeface="Times" panose="02020603050405020304" pitchFamily="18" charset="0"/>
                <a:cs typeface="Arial" panose="020B0604020202020204" pitchFamily="34" charset="0"/>
              </a:defRPr>
            </a:lvl2pPr>
            <a:lvl3pPr marL="1143000" indent="-228600">
              <a:defRPr sz="2400">
                <a:solidFill>
                  <a:schemeClr val="tx1"/>
                </a:solidFill>
                <a:latin typeface="Times" panose="02020603050405020304" pitchFamily="18" charset="0"/>
                <a:cs typeface="Arial" panose="020B0604020202020204" pitchFamily="34" charset="0"/>
              </a:defRPr>
            </a:lvl3pPr>
            <a:lvl4pPr marL="1600200" indent="-228600">
              <a:defRPr sz="2400">
                <a:solidFill>
                  <a:schemeClr val="tx1"/>
                </a:solidFill>
                <a:latin typeface="Times" panose="02020603050405020304" pitchFamily="18" charset="0"/>
                <a:cs typeface="Arial" panose="020B0604020202020204" pitchFamily="34" charset="0"/>
              </a:defRPr>
            </a:lvl4pPr>
            <a:lvl5pPr marL="2057400" indent="-228600">
              <a:defRPr sz="2400">
                <a:solidFill>
                  <a:schemeClr val="tx1"/>
                </a:solidFill>
                <a:latin typeface="Times"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cs typeface="Arial" panose="020B0604020202020204" pitchFamily="34" charset="0"/>
              </a:defRPr>
            </a:lvl9pPr>
          </a:lstStyle>
          <a:p>
            <a:r>
              <a:rPr lang="en-GB" altLang="en-US" dirty="0">
                <a:solidFill>
                  <a:srgbClr val="002350"/>
                </a:solidFill>
                <a:latin typeface="Arial" panose="020B0604020202020204" pitchFamily="34" charset="0"/>
              </a:rPr>
              <a:t>But it all turned round when he went to his first swimming lesson.</a:t>
            </a:r>
          </a:p>
          <a:p>
            <a:r>
              <a:rPr lang="en-GB" altLang="en-US" dirty="0">
                <a:solidFill>
                  <a:srgbClr val="002350"/>
                </a:solidFill>
                <a:latin typeface="Arial" panose="020B0604020202020204" pitchFamily="34" charset="0"/>
              </a:rPr>
              <a:t>"I started my first swimming lesson and absolutely loved it," he says. "My swimming teacher made it into a fun kind of thing and it was through that I learned to love it.”</a:t>
            </a:r>
            <a:endParaRPr lang="en-GB" altLang="en-US" dirty="0">
              <a:solidFill>
                <a:srgbClr val="002350"/>
              </a:solidFill>
            </a:endParaRPr>
          </a:p>
        </p:txBody>
      </p:sp>
      <p:pic>
        <p:nvPicPr>
          <p:cNvPr id="5" name="Picture 4" descr="A first-place medal">
            <a:extLst>
              <a:ext uri="{FF2B5EF4-FFF2-40B4-BE49-F238E27FC236}">
                <a16:creationId xmlns:a16="http://schemas.microsoft.com/office/drawing/2014/main" id="{6E512FC0-25FF-ADC8-019E-8C78597FB0F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68246" y="1454519"/>
            <a:ext cx="1805416" cy="2858521"/>
          </a:xfrm>
          <a:prstGeom prst="rect">
            <a:avLst/>
          </a:prstGeom>
        </p:spPr>
      </p:pic>
      <p:pic>
        <p:nvPicPr>
          <p:cNvPr id="3" name="Picture 2" descr="A person diving into a swimming pool">
            <a:extLst>
              <a:ext uri="{FF2B5EF4-FFF2-40B4-BE49-F238E27FC236}">
                <a16:creationId xmlns:a16="http://schemas.microsoft.com/office/drawing/2014/main" id="{E428D531-8680-8D00-2F45-F0FE9F12067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014079" y="1363768"/>
            <a:ext cx="2593860" cy="3891763"/>
          </a:xfrm>
          <a:prstGeom prst="rect">
            <a:avLst/>
          </a:prstGeom>
        </p:spPr>
      </p:pic>
    </p:spTree>
    <p:extLst>
      <p:ext uri="{BB962C8B-B14F-4D97-AF65-F5344CB8AC3E}">
        <p14:creationId xmlns:p14="http://schemas.microsoft.com/office/powerpoint/2010/main" val="3934839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2AABD48-7F62-174B-98BD-03D513E3B1A1}"/>
              </a:ext>
            </a:extLst>
          </p:cNvPr>
          <p:cNvSpPr txBox="1">
            <a:spLocks noGrp="1"/>
          </p:cNvSpPr>
          <p:nvPr>
            <p:ph type="title"/>
          </p:nvPr>
        </p:nvSpPr>
        <p:spPr>
          <a:xfrm>
            <a:off x="1915885" y="43543"/>
            <a:ext cx="10101943" cy="9579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sz="3600" dirty="0">
                <a:solidFill>
                  <a:schemeClr val="accent1"/>
                </a:solidFill>
                <a:latin typeface="Arial" panose="020B0604020202020204" pitchFamily="34" charset="0"/>
                <a:cs typeface="Arial" panose="020B0604020202020204" pitchFamily="34" charset="0"/>
              </a:rPr>
              <a:t>What are the characteristics of a resilient  learner?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26</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sp>
        <p:nvSpPr>
          <p:cNvPr id="2" name="Cloud Callout 1"/>
          <p:cNvSpPr/>
          <p:nvPr/>
        </p:nvSpPr>
        <p:spPr>
          <a:xfrm>
            <a:off x="2556439" y="1648558"/>
            <a:ext cx="7702475" cy="370063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3774144" y="2678900"/>
            <a:ext cx="5267066" cy="1323439"/>
          </a:xfrm>
          <a:prstGeom prst="rect">
            <a:avLst/>
          </a:prstGeom>
        </p:spPr>
        <p:txBody>
          <a:bodyPr wrap="square">
            <a:spAutoFit/>
          </a:bodyPr>
          <a:lstStyle/>
          <a:p>
            <a:pPr algn="ctr"/>
            <a:r>
              <a:rPr lang="en-GB" sz="4000" dirty="0">
                <a:solidFill>
                  <a:schemeClr val="bg1"/>
                </a:solidFill>
              </a:rPr>
              <a:t>Can you identify what it means to be resilient?</a:t>
            </a:r>
          </a:p>
        </p:txBody>
      </p:sp>
    </p:spTree>
    <p:extLst>
      <p:ext uri="{BB962C8B-B14F-4D97-AF65-F5344CB8AC3E}">
        <p14:creationId xmlns:p14="http://schemas.microsoft.com/office/powerpoint/2010/main" val="227237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260600" y="-28616"/>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Motivation and resilience</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27</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5" name="Picture 4" descr="A stack of brightly coloured sticky notes. The top one has ‘attitude is everything' written on it">
            <a:extLst>
              <a:ext uri="{FF2B5EF4-FFF2-40B4-BE49-F238E27FC236}">
                <a16:creationId xmlns:a16="http://schemas.microsoft.com/office/drawing/2014/main" id="{9E30D59E-FF74-F363-B2A8-AC854B99A06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322" y="1178020"/>
            <a:ext cx="2228850" cy="2228850"/>
          </a:xfrm>
          <a:prstGeom prst="rect">
            <a:avLst/>
          </a:prstGeom>
        </p:spPr>
      </p:pic>
      <p:pic>
        <p:nvPicPr>
          <p:cNvPr id="8" name="Picture 7" descr="A piece of brown paper with a rip in the middle, revealing the words ‘big journeys begin with small steps">
            <a:extLst>
              <a:ext uri="{FF2B5EF4-FFF2-40B4-BE49-F238E27FC236}">
                <a16:creationId xmlns:a16="http://schemas.microsoft.com/office/drawing/2014/main" id="{364F9D04-E0DE-8988-5A30-467E1D45D0B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2266" y="3538184"/>
            <a:ext cx="3662397" cy="2441598"/>
          </a:xfrm>
          <a:prstGeom prst="rect">
            <a:avLst/>
          </a:prstGeom>
        </p:spPr>
      </p:pic>
      <p:pic>
        <p:nvPicPr>
          <p:cNvPr id="14" name="Picture 13" descr="The words ‘don’t give up’ in large blocky capital letters">
            <a:extLst>
              <a:ext uri="{FF2B5EF4-FFF2-40B4-BE49-F238E27FC236}">
                <a16:creationId xmlns:a16="http://schemas.microsoft.com/office/drawing/2014/main" id="{C320F5E7-336E-2973-3253-C5640F2F42D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061494" y="1177967"/>
            <a:ext cx="3685935" cy="4242390"/>
          </a:xfrm>
          <a:prstGeom prst="rect">
            <a:avLst/>
          </a:prstGeom>
        </p:spPr>
      </p:pic>
      <p:pic>
        <p:nvPicPr>
          <p:cNvPr id="16" name="Picture 15" descr="The word ‘challenge’ is in large blocky capital letters, forming a wall. There is an arrow with a person on it, showing that they have gone over the ‘challenge’ wall and are on an upward trajectory">
            <a:extLst>
              <a:ext uri="{FF2B5EF4-FFF2-40B4-BE49-F238E27FC236}">
                <a16:creationId xmlns:a16="http://schemas.microsoft.com/office/drawing/2014/main" id="{7830C6E1-1E35-1A86-F45B-3D2C209F3CE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866416" y="1109761"/>
            <a:ext cx="2755540" cy="2615610"/>
          </a:xfrm>
          <a:prstGeom prst="rect">
            <a:avLst/>
          </a:prstGeom>
        </p:spPr>
      </p:pic>
      <p:pic>
        <p:nvPicPr>
          <p:cNvPr id="18" name="Picture 17" descr="A piece of paper with ‘impossible’ written on it. The ‘im’ part of the word is ripped away, leaving the word ‘possible’, which is underlined">
            <a:extLst>
              <a:ext uri="{FF2B5EF4-FFF2-40B4-BE49-F238E27FC236}">
                <a16:creationId xmlns:a16="http://schemas.microsoft.com/office/drawing/2014/main" id="{AFD61EFB-29FB-4CAC-02F6-C69615991C08}"/>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8049211" y="4036397"/>
            <a:ext cx="3123414" cy="2082046"/>
          </a:xfrm>
          <a:prstGeom prst="rect">
            <a:avLst/>
          </a:prstGeom>
        </p:spPr>
      </p:pic>
    </p:spTree>
    <p:extLst>
      <p:ext uri="{BB962C8B-B14F-4D97-AF65-F5344CB8AC3E}">
        <p14:creationId xmlns:p14="http://schemas.microsoft.com/office/powerpoint/2010/main" val="1027911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2102152" y="180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Poster</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28</a:t>
            </a:fld>
            <a:endParaRPr lang="en-US" dirty="0"/>
          </a:p>
        </p:txBody>
      </p:sp>
      <p:sp>
        <p:nvSpPr>
          <p:cNvPr id="2" name="Rectangle: Rounded Corners 1">
            <a:extLst>
              <a:ext uri="{FF2B5EF4-FFF2-40B4-BE49-F238E27FC236}">
                <a16:creationId xmlns:a16="http://schemas.microsoft.com/office/drawing/2014/main" id="{0157EDFF-03E3-4687-9F8B-250C73C985F2}"/>
              </a:ext>
            </a:extLst>
          </p:cNvPr>
          <p:cNvSpPr/>
          <p:nvPr/>
        </p:nvSpPr>
        <p:spPr>
          <a:xfrm>
            <a:off x="1092755" y="4410088"/>
            <a:ext cx="10261045" cy="1872553"/>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GB" sz="3200" dirty="0">
                <a:solidFill>
                  <a:schemeClr val="tx1"/>
                </a:solidFill>
                <a:latin typeface="Arial" panose="020B0604020202020204" pitchFamily="34" charset="0"/>
                <a:cs typeface="Arial" panose="020B0604020202020204" pitchFamily="34" charset="0"/>
              </a:rPr>
              <a:t>What strategies will you use to help you succeed? </a:t>
            </a:r>
          </a:p>
          <a:p>
            <a:pPr marL="457200" indent="-457200">
              <a:buFont typeface="Arial" panose="020B0604020202020204" pitchFamily="34" charset="0"/>
              <a:buChar char="•"/>
            </a:pPr>
            <a:r>
              <a:rPr lang="en-GB" sz="3200" dirty="0">
                <a:solidFill>
                  <a:schemeClr val="tx1"/>
                </a:solidFill>
                <a:latin typeface="Arial" panose="020B0604020202020204" pitchFamily="34" charset="0"/>
                <a:cs typeface="Arial" panose="020B0604020202020204" pitchFamily="34" charset="0"/>
              </a:rPr>
              <a:t>Share your one takeaway from the first two lessons. </a:t>
            </a:r>
          </a:p>
          <a:p>
            <a:endParaRPr lang="en-GB" sz="3200" dirty="0">
              <a:solidFill>
                <a:schemeClr val="tx1"/>
              </a:solidFill>
              <a:latin typeface="Arial" panose="020B0604020202020204" pitchFamily="34" charset="0"/>
              <a:cs typeface="Arial" panose="020B0604020202020204" pitchFamily="34" charset="0"/>
            </a:endParaRPr>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pic>
        <p:nvPicPr>
          <p:cNvPr id="6" name="Picture 5" descr="A hand with a pen, writing the words ‘what have you learned?’ in capital letters">
            <a:extLst>
              <a:ext uri="{FF2B5EF4-FFF2-40B4-BE49-F238E27FC236}">
                <a16:creationId xmlns:a16="http://schemas.microsoft.com/office/drawing/2014/main" id="{5B09A2E8-C2B3-4E7F-A571-3CA7DD8B64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4899" y="1135980"/>
            <a:ext cx="5220000" cy="3132000"/>
          </a:xfrm>
          <a:prstGeom prst="rect">
            <a:avLst/>
          </a:prstGeom>
        </p:spPr>
      </p:pic>
    </p:spTree>
    <p:extLst>
      <p:ext uri="{BB962C8B-B14F-4D97-AF65-F5344CB8AC3E}">
        <p14:creationId xmlns:p14="http://schemas.microsoft.com/office/powerpoint/2010/main" val="429026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p:nvPr>
        </p:nvSpPr>
        <p:spPr>
          <a:xfrm>
            <a:off x="1941286" y="-987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have we talked about</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today?</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29</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6" name="Group 15">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2063984" y="1784585"/>
            <a:ext cx="8212347" cy="3916390"/>
            <a:chOff x="1553588" y="2220489"/>
            <a:chExt cx="8212347" cy="3381422"/>
          </a:xfrm>
        </p:grpSpPr>
        <p:sp>
          <p:nvSpPr>
            <p:cNvPr id="17" name="TextBox 16">
              <a:extLst>
                <a:ext uri="{FF2B5EF4-FFF2-40B4-BE49-F238E27FC236}">
                  <a16:creationId xmlns:a16="http://schemas.microsoft.com/office/drawing/2014/main" id="{755AD8CD-D355-45F4-8A8D-03865C1297C0}"/>
                </a:ext>
              </a:extLst>
            </p:cNvPr>
            <p:cNvSpPr txBox="1"/>
            <p:nvPr/>
          </p:nvSpPr>
          <p:spPr>
            <a:xfrm>
              <a:off x="1704625" y="2325414"/>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18" name="Rectangle 17">
              <a:extLst>
                <a:ext uri="{FF2B5EF4-FFF2-40B4-BE49-F238E27FC236}">
                  <a16:creationId xmlns:a16="http://schemas.microsoft.com/office/drawing/2014/main" id="{CAAA4A74-A70B-4650-8E46-6F6AAFBACCA0}"/>
                </a:ext>
              </a:extLst>
            </p:cNvPr>
            <p:cNvSpPr/>
            <p:nvPr/>
          </p:nvSpPr>
          <p:spPr>
            <a:xfrm>
              <a:off x="1553588" y="2220489"/>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19"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2351" y="1784585"/>
            <a:ext cx="914400" cy="914400"/>
          </a:xfrm>
          <a:prstGeom prst="rect">
            <a:avLst/>
          </a:prstGeom>
        </p:spPr>
      </p:pic>
      <p:sp>
        <p:nvSpPr>
          <p:cNvPr id="2" name="TextBox 1"/>
          <p:cNvSpPr txBox="1"/>
          <p:nvPr/>
        </p:nvSpPr>
        <p:spPr>
          <a:xfrm>
            <a:off x="2063984" y="2512108"/>
            <a:ext cx="8212347" cy="3046988"/>
          </a:xfrm>
          <a:prstGeom prst="rect">
            <a:avLst/>
          </a:prstGeom>
          <a:noFill/>
        </p:spPr>
        <p:txBody>
          <a:bodyPr wrap="square" rtlCol="0">
            <a:spAutoFit/>
          </a:bodyPr>
          <a:lstStyle/>
          <a:p>
            <a:pPr marL="285750" indent="-285750">
              <a:buFont typeface="Arial" panose="020B0604020202020204" pitchFamily="34" charset="0"/>
              <a:buChar char="•"/>
            </a:pPr>
            <a:r>
              <a:rPr lang="en-GB" sz="4800" dirty="0">
                <a:latin typeface="Arial" panose="020B0604020202020204" pitchFamily="34" charset="0"/>
                <a:cs typeface="Arial" panose="020B0604020202020204" pitchFamily="34" charset="0"/>
              </a:rPr>
              <a:t>Fixed and growth mindset</a:t>
            </a:r>
          </a:p>
          <a:p>
            <a:pPr marL="285750" indent="-285750">
              <a:buFont typeface="Arial" panose="020B0604020202020204" pitchFamily="34" charset="0"/>
              <a:buChar char="•"/>
            </a:pPr>
            <a:r>
              <a:rPr lang="en-GB" sz="4800" dirty="0">
                <a:latin typeface="Arial" panose="020B0604020202020204" pitchFamily="34" charset="0"/>
                <a:cs typeface="Arial" panose="020B0604020202020204" pitchFamily="34" charset="0"/>
              </a:rPr>
              <a:t>The growth zone</a:t>
            </a:r>
          </a:p>
          <a:p>
            <a:pPr marL="285750" indent="-285750">
              <a:buFont typeface="Arial" panose="020B0604020202020204" pitchFamily="34" charset="0"/>
              <a:buChar char="•"/>
            </a:pPr>
            <a:r>
              <a:rPr lang="en-GB" sz="4800" dirty="0">
                <a:latin typeface="Arial" panose="020B0604020202020204" pitchFamily="34" charset="0"/>
                <a:cs typeface="Arial" panose="020B0604020202020204" pitchFamily="34" charset="0"/>
              </a:rPr>
              <a:t>Ratio tables</a:t>
            </a:r>
          </a:p>
          <a:p>
            <a:pPr marL="285750" indent="-285750">
              <a:buFont typeface="Arial" panose="020B0604020202020204" pitchFamily="34" charset="0"/>
              <a:buChar char="•"/>
            </a:pPr>
            <a:r>
              <a:rPr lang="en-GB" sz="4800" dirty="0">
                <a:latin typeface="Arial" panose="020B0604020202020204" pitchFamily="34" charset="0"/>
                <a:cs typeface="Arial" panose="020B0604020202020204" pitchFamily="34" charset="0"/>
              </a:rPr>
              <a:t>Resilience </a:t>
            </a:r>
          </a:p>
        </p:txBody>
      </p:sp>
    </p:spTree>
    <p:extLst>
      <p:ext uri="{BB962C8B-B14F-4D97-AF65-F5344CB8AC3E}">
        <p14:creationId xmlns:p14="http://schemas.microsoft.com/office/powerpoint/2010/main" val="2492550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3984" y="-947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What mode is your brain in?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grpSp>
        <p:nvGrpSpPr>
          <p:cNvPr id="3" name="Group 2">
            <a:extLst>
              <a:ext uri="{FF2B5EF4-FFF2-40B4-BE49-F238E27FC236}">
                <a16:creationId xmlns:a16="http://schemas.microsoft.com/office/drawing/2014/main" id="{D88938A0-ACD5-2B3F-77C2-3BCF6DE95DAA}"/>
              </a:ext>
            </a:extLst>
          </p:cNvPr>
          <p:cNvGrpSpPr/>
          <p:nvPr/>
        </p:nvGrpSpPr>
        <p:grpSpPr>
          <a:xfrm>
            <a:off x="7067114" y="1245047"/>
            <a:ext cx="4781637" cy="4367905"/>
            <a:chOff x="7067114" y="1245047"/>
            <a:chExt cx="4781637" cy="4367905"/>
          </a:xfrm>
        </p:grpSpPr>
        <p:sp>
          <p:nvSpPr>
            <p:cNvPr id="2" name="Rectangle: Rounded Corners 1">
              <a:extLst>
                <a:ext uri="{FF2B5EF4-FFF2-40B4-BE49-F238E27FC236}">
                  <a16:creationId xmlns:a16="http://schemas.microsoft.com/office/drawing/2014/main" id="{0157EDFF-03E3-4687-9F8B-250C73C985F2}"/>
                </a:ext>
              </a:extLst>
            </p:cNvPr>
            <p:cNvSpPr/>
            <p:nvPr/>
          </p:nvSpPr>
          <p:spPr>
            <a:xfrm>
              <a:off x="7067114" y="1245047"/>
              <a:ext cx="4781637" cy="4367905"/>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3200" dirty="0">
                <a:solidFill>
                  <a:schemeClr val="tx1"/>
                </a:solidFill>
                <a:latin typeface="Arial" panose="020B0604020202020204" pitchFamily="34" charset="0"/>
                <a:cs typeface="Arial" panose="020B0604020202020204" pitchFamily="34" charset="0"/>
              </a:endParaRPr>
            </a:p>
          </p:txBody>
        </p:sp>
        <p:sp>
          <p:nvSpPr>
            <p:cNvPr id="13" name="TextBox 5"/>
            <p:cNvSpPr txBox="1"/>
            <p:nvPr/>
          </p:nvSpPr>
          <p:spPr>
            <a:xfrm>
              <a:off x="7370108" y="1820873"/>
              <a:ext cx="4251542" cy="3291542"/>
            </a:xfrm>
            <a:prstGeom prst="rect">
              <a:avLst/>
            </a:prstGeom>
          </p:spPr>
          <p:txBody>
            <a:bodyPr wrap="square" lIns="0" tIns="0" rIns="0" bIns="0" rtlCol="0" anchor="t">
              <a:spAutoFit/>
            </a:bodyPr>
            <a:lstStyle/>
            <a:p>
              <a:pPr algn="ctr" defTabSz="609630">
                <a:lnSpc>
                  <a:spcPts val="3680"/>
                </a:lnSpc>
              </a:pPr>
              <a:r>
                <a:rPr lang="en-US" sz="2800" dirty="0">
                  <a:solidFill>
                    <a:srgbClr val="2C2C2C"/>
                  </a:solidFill>
                  <a:latin typeface="Montserrat"/>
                </a:rPr>
                <a:t>You have a set of statements in front </a:t>
              </a:r>
            </a:p>
            <a:p>
              <a:pPr algn="ctr" defTabSz="609630">
                <a:lnSpc>
                  <a:spcPts val="3680"/>
                </a:lnSpc>
              </a:pPr>
              <a:r>
                <a:rPr lang="en-US" sz="2800" dirty="0">
                  <a:solidFill>
                    <a:srgbClr val="2C2C2C"/>
                  </a:solidFill>
                  <a:latin typeface="Montserrat"/>
                </a:rPr>
                <a:t>of you:</a:t>
              </a:r>
            </a:p>
            <a:p>
              <a:pPr algn="ctr" defTabSz="609630">
                <a:lnSpc>
                  <a:spcPts val="3680"/>
                </a:lnSpc>
              </a:pPr>
              <a:r>
                <a:rPr lang="en-US" sz="2800" dirty="0">
                  <a:solidFill>
                    <a:srgbClr val="2C2C2C"/>
                  </a:solidFill>
                  <a:latin typeface="Montserrat"/>
                </a:rPr>
                <a:t>Mark each one with a T or an F, depending on which one is true or false for you.</a:t>
              </a:r>
            </a:p>
          </p:txBody>
        </p:sp>
      </p:grpSp>
      <p:sp>
        <p:nvSpPr>
          <p:cNvPr id="5" name="TextBox 4">
            <a:extLst>
              <a:ext uri="{FF2B5EF4-FFF2-40B4-BE49-F238E27FC236}">
                <a16:creationId xmlns:a16="http://schemas.microsoft.com/office/drawing/2014/main" id="{51563EEC-0DD8-A652-7B61-129F0F19FDAE}"/>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pic>
        <p:nvPicPr>
          <p:cNvPr id="6" name="Graphic 6" descr="Document">
            <a:extLst>
              <a:ext uri="{FF2B5EF4-FFF2-40B4-BE49-F238E27FC236}">
                <a16:creationId xmlns:a16="http://schemas.microsoft.com/office/drawing/2014/main" id="{E47374B4-72E4-DC83-F9EE-68DFC9570CF8}"/>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pic>
        <p:nvPicPr>
          <p:cNvPr id="7" name="Content Placeholder 6" descr="Slips of paper with the following phrases written on them:&#10;People who are skilled at maths were born with more ability.&#10;Your maths ability can change depending on how much effort you put in.&#10;Everyone has the ability to develop their maths skills.&#10;Maths is easier for other people.&#10;You’re either good at maths or you’re not.&#10;I’m not good at maths.&#10;If I get stuck, I can think of ways to get unstuck.&#10;People who are skilled at maths have spent a lot of time practicing.&#10;I’m not confident in many maths topics yet.">
            <a:extLst>
              <a:ext uri="{FF2B5EF4-FFF2-40B4-BE49-F238E27FC236}">
                <a16:creationId xmlns:a16="http://schemas.microsoft.com/office/drawing/2014/main" id="{BCB8F33F-BB5E-7036-373D-E89890F04AE6}"/>
              </a:ext>
            </a:extLst>
          </p:cNvPr>
          <p:cNvPicPr>
            <a:picLocks noGrp="1" noChangeAspect="1"/>
          </p:cNvPicPr>
          <p:nvPr>
            <p:ph idx="1"/>
          </p:nvPr>
        </p:nvPicPr>
        <p:blipFill>
          <a:blip r:embed="rId5" cstate="email">
            <a:extLst>
              <a:ext uri="{28A0092B-C50C-407E-A947-70E740481C1C}">
                <a14:useLocalDpi xmlns:a14="http://schemas.microsoft.com/office/drawing/2010/main"/>
              </a:ext>
            </a:extLst>
          </a:blip>
          <a:srcRect r="555" b="555"/>
          <a:stretch>
            <a:fillRect/>
          </a:stretch>
        </p:blipFill>
        <p:spPr>
          <a:xfrm>
            <a:off x="780543" y="1645930"/>
            <a:ext cx="5820919" cy="4351338"/>
          </a:xfrm>
          <a:prstGeom prst="rect">
            <a:avLst/>
          </a:prstGeom>
        </p:spPr>
      </p:pic>
    </p:spTree>
    <p:extLst>
      <p:ext uri="{BB962C8B-B14F-4D97-AF65-F5344CB8AC3E}">
        <p14:creationId xmlns:p14="http://schemas.microsoft.com/office/powerpoint/2010/main" val="1888158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587884"/>
          </a:xfrm>
          <a:solidFill>
            <a:schemeClr val="accent1"/>
          </a:solidFill>
          <a:ln>
            <a:solidFill>
              <a:schemeClr val="accent1"/>
            </a:solidFill>
          </a:ln>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review:</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Mindsets, resilience and number sense</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30</a:t>
            </a:fld>
            <a:endParaRPr lang="en-US" dirty="0"/>
          </a:p>
        </p:txBody>
      </p:sp>
      <p:sp>
        <p:nvSpPr>
          <p:cNvPr id="9"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419497" y="2389341"/>
            <a:ext cx="9144000" cy="2733260"/>
          </a:xfrm>
          <a:ln w="38100">
            <a:solidFill>
              <a:schemeClr val="accent1"/>
            </a:solidFill>
          </a:ln>
        </p:spPr>
        <p:txBody>
          <a:bodyPr>
            <a:normAutofit fontScale="85000" lnSpcReduction="1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p>
          <a:p>
            <a:pPr marL="342900" indent="-342900" algn="l">
              <a:lnSpc>
                <a:spcPct val="100000"/>
              </a:lnSpc>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Categorise attitudes into fixed or growth mindsets </a:t>
            </a:r>
          </a:p>
          <a:p>
            <a:pPr marL="342900" indent="-342900" algn="l">
              <a:lnSpc>
                <a:spcPct val="100000"/>
              </a:lnSpc>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Recognise that progress is maximised when in the growth zone</a:t>
            </a:r>
          </a:p>
          <a:p>
            <a:pPr marL="342900" indent="-342900" algn="l">
              <a:lnSpc>
                <a:spcPct val="100000"/>
              </a:lnSpc>
              <a:buFont typeface="Arial" panose="020B0604020202020204" pitchFamily="34" charset="0"/>
              <a:buChar char="•"/>
            </a:pPr>
            <a:r>
              <a:rPr lang="en-GB" sz="2800" dirty="0">
                <a:latin typeface="Arial" panose="020B0604020202020204" pitchFamily="34" charset="0"/>
                <a:cs typeface="Arial" panose="020B0604020202020204" pitchFamily="34" charset="0"/>
              </a:rPr>
              <a:t>Use ratio tables to answer proportion questions</a:t>
            </a:r>
          </a:p>
          <a:p>
            <a:pPr marL="342900" lvl="0" indent="-342900" algn="l">
              <a:lnSpc>
                <a:spcPct val="100000"/>
              </a:lnSpc>
              <a:buFont typeface="Arial" panose="020B0604020202020204" pitchFamily="34" charset="0"/>
              <a:buChar char="•"/>
            </a:pPr>
            <a:r>
              <a:rPr lang="en-GB" sz="2800" dirty="0">
                <a:latin typeface="Arial" panose="020B0604020202020204" pitchFamily="34" charset="0"/>
                <a:cs typeface="Arial" panose="020B0604020202020204" pitchFamily="34" charset="0"/>
              </a:rPr>
              <a:t>State the characteristics of mathematical resilience</a:t>
            </a:r>
          </a:p>
          <a:p>
            <a:pPr algn="l">
              <a:lnSpc>
                <a:spcPts val="3100"/>
              </a:lnSpc>
              <a:spcAft>
                <a:spcPts val="600"/>
              </a:spcAft>
            </a:pPr>
            <a:endParaRPr lang="en-GB" sz="3200" dirty="0">
              <a:solidFill>
                <a:schemeClr val="accent1"/>
              </a:solidFill>
              <a:latin typeface="Arial" panose="020B0604020202020204" pitchFamily="34" charset="0"/>
              <a:cs typeface="Arial" panose="020B0604020202020204" pitchFamily="34" charset="0"/>
            </a:endParaRPr>
          </a:p>
          <a:p>
            <a:pPr algn="l">
              <a:lnSpc>
                <a:spcPts val="3100"/>
              </a:lnSpc>
              <a:spcAft>
                <a:spcPts val="600"/>
              </a:spcAft>
            </a:pPr>
            <a:endParaRPr lang="en-GB" sz="26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0965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371600" y="1466770"/>
            <a:ext cx="9436608"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31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371600" y="3048081"/>
            <a:ext cx="9436608" cy="3308269"/>
          </a:xfrm>
          <a:solidFill>
            <a:schemeClr val="bg1"/>
          </a:solidFill>
          <a:ln w="38100">
            <a:solidFill>
              <a:schemeClr val="accent1"/>
            </a:solidFill>
          </a:ln>
        </p:spPr>
        <p:txBody>
          <a:bodyPr>
            <a:normAutofit fontScale="77500" lnSpcReduction="20000"/>
          </a:bodyPr>
          <a:lstStyle/>
          <a:p>
            <a:pPr algn="l">
              <a:lnSpc>
                <a:spcPct val="120000"/>
              </a:lnSpc>
              <a:spcBef>
                <a:spcPts val="0"/>
              </a:spcBef>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lnSpc>
                <a:spcPct val="120000"/>
              </a:lnSpc>
              <a:spcBef>
                <a:spcPts val="0"/>
              </a:spcBef>
            </a:pPr>
            <a:r>
              <a:rPr kumimoji="0" lang="en-US" sz="230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Pearson Edexcel Level 1/Level 2 GCSE (9−1) Mathematics Paper 2 (Non−Calculator) Foundation Tier November 2020, 1MA1/1F, Pearson Edexcel Level 1 GCSE (9-1) In Mathematics Paper 1 (Non-Calculator) Foundation Tier June 2010 1MA1/1F</a:t>
            </a:r>
          </a:p>
          <a:p>
            <a:pPr algn="l">
              <a:lnSpc>
                <a:spcPct val="120000"/>
              </a:lnSpc>
              <a:spcBef>
                <a:spcPts val="0"/>
              </a:spcBef>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lnSpc>
                <a:spcPct val="120000"/>
              </a:lnSpc>
              <a:spcBef>
                <a:spcPts val="0"/>
              </a:spcBef>
            </a:pP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123RF.com: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alsimonov</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ivelinradkov</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leungchopan</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M R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Fakhrurrozi</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Shutterstock.com: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Aysezgicmeli</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Busyok</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Creative, Carla Francesca Castagno, Constantin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Stanciu</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dotshock</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iQoncept</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Julien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Tromeur</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Maksim M,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marekuliasz</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Peyker</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Sangoiri</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Pixel 4 Images, </a:t>
            </a:r>
            <a:r>
              <a:rPr lang="en-GB" sz="23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vitstudio</a:t>
            </a:r>
            <a:r>
              <a:rPr lang="en-GB" sz="23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Lee, Clare and Johnston-Wilder, Sue (2018): Getting into and staying in the Growth Zone. NRICH.</a:t>
            </a:r>
            <a:endParaRPr lang="en-GB" sz="2300" dirty="0">
              <a:effectLst/>
              <a:latin typeface="Arial" panose="020B0604020202020204" pitchFamily="34" charset="0"/>
              <a:ea typeface="Calibri" panose="020F0502020204030204" pitchFamily="34" charset="0"/>
              <a:cs typeface="Arial" panose="020B0604020202020204" pitchFamily="34" charset="0"/>
            </a:endParaRPr>
          </a:p>
          <a:p>
            <a:pPr algn="l">
              <a:lnSpc>
                <a:spcPct val="120000"/>
              </a:lnSpc>
              <a:spcBef>
                <a:spcPts val="0"/>
              </a:spcBef>
            </a:pPr>
            <a:endPar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algn="l">
              <a:lnSpc>
                <a:spcPct val="120000"/>
              </a:lnSpc>
              <a:spcBef>
                <a:spcPts val="0"/>
              </a:spcBef>
            </a:pPr>
            <a:endPar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8" name="Picture 7" descr="A picture containing text, plate, tableware, dishware&#10;&#10;Description automatically generated">
            <a:extLst>
              <a:ext uri="{FF2B5EF4-FFF2-40B4-BE49-F238E27FC236}">
                <a16:creationId xmlns:a16="http://schemas.microsoft.com/office/drawing/2014/main" id="{CE5BAC4C-26DA-4245-A109-B9546AAEBF1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41687" y="276711"/>
            <a:ext cx="3807917" cy="624909"/>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7DAAF02C-2953-7877-FD8A-A197C883563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73195" y="219075"/>
            <a:ext cx="2415111" cy="907323"/>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63984" y="-8895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sz="3200" dirty="0">
                <a:solidFill>
                  <a:schemeClr val="accent1"/>
                </a:solidFill>
                <a:latin typeface="Arial" panose="020B0604020202020204" pitchFamily="34" charset="0"/>
                <a:cs typeface="Arial" panose="020B0604020202020204" pitchFamily="34" charset="0"/>
              </a:rPr>
              <a:t>What are the characteristics of a learner with a positive mindset? </a:t>
            </a:r>
            <a:endParaRPr kumimoji="0" lang="en-US" sz="32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sp>
        <p:nvSpPr>
          <p:cNvPr id="2" name="Cloud Callout 1"/>
          <p:cNvSpPr/>
          <p:nvPr/>
        </p:nvSpPr>
        <p:spPr>
          <a:xfrm>
            <a:off x="2556440" y="1689855"/>
            <a:ext cx="7702475" cy="370063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3774144" y="2399202"/>
            <a:ext cx="5267066" cy="2554545"/>
          </a:xfrm>
          <a:prstGeom prst="rect">
            <a:avLst/>
          </a:prstGeom>
        </p:spPr>
        <p:txBody>
          <a:bodyPr wrap="square">
            <a:spAutoFit/>
          </a:bodyPr>
          <a:lstStyle/>
          <a:p>
            <a:pPr algn="ctr"/>
            <a:r>
              <a:rPr lang="en-GB" sz="4000" dirty="0">
                <a:solidFill>
                  <a:schemeClr val="bg1"/>
                </a:solidFill>
                <a:latin typeface="Arial" panose="020B0604020202020204" pitchFamily="34" charset="0"/>
                <a:cs typeface="Arial" panose="020B0604020202020204" pitchFamily="34" charset="0"/>
              </a:rPr>
              <a:t>Can you think of a scenario when you had a positive mindset?</a:t>
            </a:r>
          </a:p>
        </p:txBody>
      </p:sp>
    </p:spTree>
    <p:extLst>
      <p:ext uri="{BB962C8B-B14F-4D97-AF65-F5344CB8AC3E}">
        <p14:creationId xmlns:p14="http://schemas.microsoft.com/office/powerpoint/2010/main" val="163588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2AABD48-7F62-174B-98BD-03D513E3B1A1}"/>
              </a:ext>
            </a:extLst>
          </p:cNvPr>
          <p:cNvSpPr txBox="1">
            <a:spLocks noGrp="1"/>
          </p:cNvSpPr>
          <p:nvPr>
            <p:ph type="title"/>
          </p:nvPr>
        </p:nvSpPr>
        <p:spPr>
          <a:xfrm>
            <a:off x="2081577" y="-8159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What mode is your brain in?</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75249" y="1673931"/>
            <a:ext cx="4012657" cy="3449149"/>
          </a:xfrm>
          <a:prstGeom prst="rect">
            <a:avLst/>
          </a:prstGeom>
        </p:spPr>
        <p:txBody>
          <a:bodyPr wrap="square" lIns="0" tIns="0" rIns="0" bIns="0" rtlCol="0" anchor="t">
            <a:spAutoFit/>
          </a:bodyPr>
          <a:lstStyle/>
          <a:p>
            <a:pPr marL="802604" lvl="2" indent="-457200" defTabSz="609630">
              <a:lnSpc>
                <a:spcPts val="3354"/>
              </a:lnSpc>
              <a:buFont typeface="Arial" panose="020B0604020202020204" pitchFamily="34" charset="0"/>
              <a:buChar char="•"/>
            </a:pPr>
            <a:r>
              <a:rPr lang="en-US" sz="2400" spc="-87" dirty="0">
                <a:solidFill>
                  <a:srgbClr val="DD1D1D"/>
                </a:solidFill>
                <a:latin typeface="Arial" panose="020B0604020202020204" pitchFamily="34" charset="0"/>
                <a:cs typeface="Arial" panose="020B0604020202020204" pitchFamily="34" charset="0"/>
              </a:rPr>
              <a:t>Effort is pointless: Either you can do something, or you can’t</a:t>
            </a:r>
          </a:p>
          <a:p>
            <a:pPr marL="802604" lvl="2" indent="-457200" defTabSz="609630">
              <a:lnSpc>
                <a:spcPts val="3354"/>
              </a:lnSpc>
              <a:buFont typeface="Arial" panose="020B0604020202020204" pitchFamily="34" charset="0"/>
              <a:buChar char="•"/>
            </a:pPr>
            <a:r>
              <a:rPr lang="en-US" sz="2400" spc="-87" dirty="0">
                <a:solidFill>
                  <a:srgbClr val="DD1D1D"/>
                </a:solidFill>
                <a:latin typeface="Arial" panose="020B0604020202020204" pitchFamily="34" charset="0"/>
                <a:cs typeface="Arial" panose="020B0604020202020204" pitchFamily="34" charset="0"/>
              </a:rPr>
              <a:t>Give up easily</a:t>
            </a:r>
          </a:p>
          <a:p>
            <a:pPr marL="802604" lvl="2" indent="-457200" defTabSz="609630">
              <a:lnSpc>
                <a:spcPts val="3354"/>
              </a:lnSpc>
              <a:buFont typeface="Arial" panose="020B0604020202020204" pitchFamily="34" charset="0"/>
              <a:buChar char="•"/>
            </a:pPr>
            <a:r>
              <a:rPr lang="en-US" sz="2400" spc="-87" dirty="0">
                <a:solidFill>
                  <a:srgbClr val="DD1D1D"/>
                </a:solidFill>
                <a:latin typeface="Arial" panose="020B0604020202020204" pitchFamily="34" charset="0"/>
                <a:cs typeface="Arial" panose="020B0604020202020204" pitchFamily="34" charset="0"/>
              </a:rPr>
              <a:t>Don’t risk failing</a:t>
            </a:r>
          </a:p>
          <a:p>
            <a:pPr marL="802604" lvl="2" indent="-457200" defTabSz="609630">
              <a:lnSpc>
                <a:spcPts val="3354"/>
              </a:lnSpc>
              <a:buFont typeface="Arial" panose="020B0604020202020204" pitchFamily="34" charset="0"/>
              <a:buChar char="•"/>
            </a:pPr>
            <a:r>
              <a:rPr lang="en-US" sz="2400" spc="-87" dirty="0">
                <a:solidFill>
                  <a:srgbClr val="DD1D1D"/>
                </a:solidFill>
                <a:latin typeface="Arial" panose="020B0604020202020204" pitchFamily="34" charset="0"/>
                <a:cs typeface="Arial" panose="020B0604020202020204" pitchFamily="34" charset="0"/>
              </a:rPr>
              <a:t>Stick to what you know</a:t>
            </a:r>
          </a:p>
          <a:p>
            <a:pPr marL="802604" lvl="2" indent="-457200" defTabSz="609630">
              <a:lnSpc>
                <a:spcPts val="3354"/>
              </a:lnSpc>
              <a:buFont typeface="Arial" panose="020B0604020202020204" pitchFamily="34" charset="0"/>
              <a:buChar char="•"/>
            </a:pPr>
            <a:r>
              <a:rPr lang="en-US" sz="2400" spc="-90" dirty="0">
                <a:solidFill>
                  <a:srgbClr val="DD1D1D"/>
                </a:solidFill>
                <a:latin typeface="Arial" panose="020B0604020202020204" pitchFamily="34" charset="0"/>
                <a:cs typeface="Arial" panose="020B0604020202020204" pitchFamily="34" charset="0"/>
              </a:rPr>
              <a:t>It’s all about the end result &amp; looking smart</a:t>
            </a:r>
          </a:p>
        </p:txBody>
      </p:sp>
      <p:sp>
        <p:nvSpPr>
          <p:cNvPr id="9" name="TextBox 8"/>
          <p:cNvSpPr txBox="1"/>
          <p:nvPr/>
        </p:nvSpPr>
        <p:spPr>
          <a:xfrm>
            <a:off x="7616415" y="1673931"/>
            <a:ext cx="4575586" cy="3484658"/>
          </a:xfrm>
          <a:prstGeom prst="rect">
            <a:avLst/>
          </a:prstGeom>
        </p:spPr>
        <p:txBody>
          <a:bodyPr wrap="square" lIns="0" tIns="0" rIns="0" bIns="0" rtlCol="0" anchor="t">
            <a:spAutoFit/>
          </a:bodyPr>
          <a:lstStyle/>
          <a:p>
            <a:pPr marL="802604" lvl="2" indent="-457200" defTabSz="609630">
              <a:lnSpc>
                <a:spcPts val="3354"/>
              </a:lnSpc>
              <a:buFont typeface="Arial" panose="020B0604020202020204" pitchFamily="34" charset="0"/>
              <a:buChar char="•"/>
            </a:pPr>
            <a:r>
              <a:rPr lang="en-US" sz="2400" spc="-87" dirty="0">
                <a:solidFill>
                  <a:srgbClr val="00B050"/>
                </a:solidFill>
                <a:latin typeface="Arial" panose="020B0604020202020204" pitchFamily="34" charset="0"/>
                <a:cs typeface="Arial" panose="020B0604020202020204" pitchFamily="34" charset="0"/>
              </a:rPr>
              <a:t>Effort is essential for learning, developing skills and achieving goals</a:t>
            </a:r>
          </a:p>
          <a:p>
            <a:pPr marL="802604" lvl="2" indent="-457200" defTabSz="609630">
              <a:lnSpc>
                <a:spcPts val="3354"/>
              </a:lnSpc>
              <a:buFont typeface="Arial" panose="020B0604020202020204" pitchFamily="34" charset="0"/>
              <a:buChar char="•"/>
            </a:pPr>
            <a:r>
              <a:rPr lang="en-US" sz="2400" spc="-87" dirty="0">
                <a:solidFill>
                  <a:srgbClr val="00B050"/>
                </a:solidFill>
                <a:latin typeface="Arial" panose="020B0604020202020204" pitchFamily="34" charset="0"/>
                <a:cs typeface="Arial" panose="020B0604020202020204" pitchFamily="34" charset="0"/>
              </a:rPr>
              <a:t>Persevere &amp; try again</a:t>
            </a:r>
          </a:p>
          <a:p>
            <a:pPr marL="802604" lvl="2" indent="-457200" defTabSz="609630">
              <a:lnSpc>
                <a:spcPts val="3354"/>
              </a:lnSpc>
              <a:buFont typeface="Arial" panose="020B0604020202020204" pitchFamily="34" charset="0"/>
              <a:buChar char="•"/>
            </a:pPr>
            <a:r>
              <a:rPr lang="en-US" sz="2400" spc="-87" dirty="0">
                <a:solidFill>
                  <a:srgbClr val="00B050"/>
                </a:solidFill>
                <a:latin typeface="Arial" panose="020B0604020202020204" pitchFamily="34" charset="0"/>
                <a:cs typeface="Arial" panose="020B0604020202020204" pitchFamily="34" charset="0"/>
              </a:rPr>
              <a:t>Try to learn from errors</a:t>
            </a:r>
          </a:p>
          <a:p>
            <a:pPr marL="802604" lvl="2" indent="-457200" defTabSz="609630">
              <a:lnSpc>
                <a:spcPts val="3354"/>
              </a:lnSpc>
              <a:buFont typeface="Arial" panose="020B0604020202020204" pitchFamily="34" charset="0"/>
              <a:buChar char="•"/>
            </a:pPr>
            <a:r>
              <a:rPr lang="en-US" sz="2400" spc="-87" dirty="0">
                <a:solidFill>
                  <a:srgbClr val="00B050"/>
                </a:solidFill>
                <a:latin typeface="Arial" panose="020B0604020202020204" pitchFamily="34" charset="0"/>
                <a:cs typeface="Arial" panose="020B0604020202020204" pitchFamily="34" charset="0"/>
              </a:rPr>
              <a:t>Take on a challenge</a:t>
            </a:r>
          </a:p>
          <a:p>
            <a:pPr marL="802604" lvl="2" indent="-457200" defTabSz="609630">
              <a:lnSpc>
                <a:spcPts val="3354"/>
              </a:lnSpc>
              <a:buFont typeface="Arial" panose="020B0604020202020204" pitchFamily="34" charset="0"/>
              <a:buChar char="•"/>
            </a:pPr>
            <a:r>
              <a:rPr lang="en-US" sz="2400" spc="-87" dirty="0">
                <a:solidFill>
                  <a:srgbClr val="00B050"/>
                </a:solidFill>
                <a:latin typeface="Arial" panose="020B0604020202020204" pitchFamily="34" charset="0"/>
                <a:cs typeface="Arial" panose="020B0604020202020204" pitchFamily="34" charset="0"/>
              </a:rPr>
              <a:t>Learning from mistakes will improve the end result</a:t>
            </a:r>
          </a:p>
        </p:txBody>
      </p:sp>
      <p:grpSp>
        <p:nvGrpSpPr>
          <p:cNvPr id="2" name="Group 1">
            <a:extLst>
              <a:ext uri="{FF2B5EF4-FFF2-40B4-BE49-F238E27FC236}">
                <a16:creationId xmlns:a16="http://schemas.microsoft.com/office/drawing/2014/main" id="{AB2C83C7-A16E-6D6F-5209-EE8DB0D2C063}"/>
              </a:ext>
            </a:extLst>
          </p:cNvPr>
          <p:cNvGrpSpPr/>
          <p:nvPr/>
        </p:nvGrpSpPr>
        <p:grpSpPr>
          <a:xfrm>
            <a:off x="-236619" y="5127645"/>
            <a:ext cx="4968766" cy="1165487"/>
            <a:chOff x="-236619" y="5127645"/>
            <a:chExt cx="4968766" cy="1165487"/>
          </a:xfrm>
        </p:grpSpPr>
        <p:sp>
          <p:nvSpPr>
            <p:cNvPr id="16" name="Rectangle: Rounded Corners 1">
              <a:extLst>
                <a:ext uri="{FF2B5EF4-FFF2-40B4-BE49-F238E27FC236}">
                  <a16:creationId xmlns:a16="http://schemas.microsoft.com/office/drawing/2014/main" id="{0157EDFF-03E3-4687-9F8B-250C73C985F2}"/>
                </a:ext>
              </a:extLst>
            </p:cNvPr>
            <p:cNvSpPr/>
            <p:nvPr/>
          </p:nvSpPr>
          <p:spPr>
            <a:xfrm>
              <a:off x="360238" y="5127645"/>
              <a:ext cx="3775053" cy="1165487"/>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3200" dirty="0">
                <a:solidFill>
                  <a:schemeClr val="tx1"/>
                </a:solidFill>
                <a:latin typeface="Arial" panose="020B0604020202020204" pitchFamily="34" charset="0"/>
                <a:cs typeface="Arial" panose="020B0604020202020204" pitchFamily="34" charset="0"/>
              </a:endParaRPr>
            </a:p>
          </p:txBody>
        </p:sp>
        <p:sp>
          <p:nvSpPr>
            <p:cNvPr id="13" name="TextBox 9"/>
            <p:cNvSpPr txBox="1"/>
            <p:nvPr/>
          </p:nvSpPr>
          <p:spPr>
            <a:xfrm>
              <a:off x="-236619" y="5331994"/>
              <a:ext cx="4968766" cy="738664"/>
            </a:xfrm>
            <a:prstGeom prst="rect">
              <a:avLst/>
            </a:prstGeom>
          </p:spPr>
          <p:txBody>
            <a:bodyPr wrap="square" lIns="0" tIns="0" rIns="0" bIns="0" rtlCol="0" anchor="t">
              <a:spAutoFit/>
            </a:bodyPr>
            <a:lstStyle/>
            <a:p>
              <a:pPr algn="ctr" defTabSz="609630"/>
              <a:r>
                <a:rPr lang="en-US" sz="2400" b="1" dirty="0">
                  <a:solidFill>
                    <a:srgbClr val="FF0000"/>
                  </a:solidFill>
                  <a:latin typeface="Montserrat Classic Bold"/>
                </a:rPr>
                <a:t>Fear of failure, </a:t>
              </a:r>
            </a:p>
            <a:p>
              <a:pPr algn="ctr" defTabSz="609630"/>
              <a:r>
                <a:rPr lang="en-US" sz="2400" b="1" dirty="0">
                  <a:solidFill>
                    <a:srgbClr val="FF0000"/>
                  </a:solidFill>
                  <a:latin typeface="Montserrat Classic Bold"/>
                </a:rPr>
                <a:t>self-imposed limits</a:t>
              </a:r>
            </a:p>
          </p:txBody>
        </p:sp>
      </p:grpSp>
      <p:grpSp>
        <p:nvGrpSpPr>
          <p:cNvPr id="7" name="Group 6">
            <a:extLst>
              <a:ext uri="{FF2B5EF4-FFF2-40B4-BE49-F238E27FC236}">
                <a16:creationId xmlns:a16="http://schemas.microsoft.com/office/drawing/2014/main" id="{4DC5EE3B-CF23-29A7-681A-CD9AF4DD8480}"/>
              </a:ext>
            </a:extLst>
          </p:cNvPr>
          <p:cNvGrpSpPr/>
          <p:nvPr/>
        </p:nvGrpSpPr>
        <p:grpSpPr>
          <a:xfrm>
            <a:off x="7856629" y="5121421"/>
            <a:ext cx="4227010" cy="1167919"/>
            <a:chOff x="7856629" y="5121421"/>
            <a:chExt cx="4227010" cy="1167919"/>
          </a:xfrm>
        </p:grpSpPr>
        <p:sp>
          <p:nvSpPr>
            <p:cNvPr id="15" name="Rectangle: Rounded Corners 1">
              <a:extLst>
                <a:ext uri="{FF2B5EF4-FFF2-40B4-BE49-F238E27FC236}">
                  <a16:creationId xmlns:a16="http://schemas.microsoft.com/office/drawing/2014/main" id="{0157EDFF-03E3-4687-9F8B-250C73C985F2}"/>
                </a:ext>
              </a:extLst>
            </p:cNvPr>
            <p:cNvSpPr/>
            <p:nvPr/>
          </p:nvSpPr>
          <p:spPr>
            <a:xfrm>
              <a:off x="7856629" y="5121421"/>
              <a:ext cx="4227010" cy="1167919"/>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3200" dirty="0">
                <a:solidFill>
                  <a:schemeClr val="tx1"/>
                </a:solidFill>
                <a:latin typeface="Arial" panose="020B0604020202020204" pitchFamily="34" charset="0"/>
                <a:cs typeface="Arial" panose="020B0604020202020204" pitchFamily="34" charset="0"/>
              </a:endParaRPr>
            </a:p>
          </p:txBody>
        </p:sp>
        <p:sp>
          <p:nvSpPr>
            <p:cNvPr id="3" name="Rectangle 2"/>
            <p:cNvSpPr/>
            <p:nvPr/>
          </p:nvSpPr>
          <p:spPr>
            <a:xfrm>
              <a:off x="8610600" y="5289881"/>
              <a:ext cx="3023328" cy="830997"/>
            </a:xfrm>
            <a:prstGeom prst="rect">
              <a:avLst/>
            </a:prstGeom>
          </p:spPr>
          <p:txBody>
            <a:bodyPr wrap="none">
              <a:spAutoFit/>
            </a:bodyPr>
            <a:lstStyle/>
            <a:p>
              <a:pPr algn="ctr" defTabSz="609630"/>
              <a:r>
                <a:rPr lang="en-US" sz="2400" b="1" dirty="0">
                  <a:solidFill>
                    <a:srgbClr val="00B050"/>
                  </a:solidFill>
                </a:rPr>
                <a:t>Discover, experiment, </a:t>
              </a:r>
            </a:p>
            <a:p>
              <a:pPr algn="ctr" defTabSz="609630"/>
              <a:r>
                <a:rPr lang="en-US" sz="2400" b="1" dirty="0">
                  <a:solidFill>
                    <a:srgbClr val="00B050"/>
                  </a:solidFill>
                </a:rPr>
                <a:t>learn and grow</a:t>
              </a:r>
            </a:p>
          </p:txBody>
        </p:sp>
      </p:grpSp>
      <p:sp>
        <p:nvSpPr>
          <p:cNvPr id="5" name="TextBox 4"/>
          <p:cNvSpPr txBox="1"/>
          <p:nvPr/>
        </p:nvSpPr>
        <p:spPr>
          <a:xfrm>
            <a:off x="558772" y="1129212"/>
            <a:ext cx="3443073" cy="584775"/>
          </a:xfrm>
          <a:prstGeom prst="rect">
            <a:avLst/>
          </a:prstGeom>
          <a:noFill/>
        </p:spPr>
        <p:txBody>
          <a:bodyPr wrap="square" rtlCol="0">
            <a:spAutoFit/>
          </a:bodyPr>
          <a:lstStyle/>
          <a:p>
            <a:pPr algn="ctr"/>
            <a:r>
              <a:rPr lang="en-GB" sz="3200" dirty="0"/>
              <a:t>Fixed Mindset  </a:t>
            </a:r>
          </a:p>
        </p:txBody>
      </p:sp>
      <p:sp>
        <p:nvSpPr>
          <p:cNvPr id="17" name="TextBox 16"/>
          <p:cNvSpPr txBox="1"/>
          <p:nvPr/>
        </p:nvSpPr>
        <p:spPr>
          <a:xfrm>
            <a:off x="8003690" y="1120600"/>
            <a:ext cx="3775544" cy="584775"/>
          </a:xfrm>
          <a:prstGeom prst="rect">
            <a:avLst/>
          </a:prstGeom>
          <a:noFill/>
        </p:spPr>
        <p:txBody>
          <a:bodyPr wrap="square" rtlCol="0">
            <a:spAutoFit/>
          </a:bodyPr>
          <a:lstStyle/>
          <a:p>
            <a:pPr algn="ctr"/>
            <a:r>
              <a:rPr lang="en-GB" sz="3200" dirty="0"/>
              <a:t>Growth Mindset </a:t>
            </a:r>
          </a:p>
        </p:txBody>
      </p:sp>
      <p:sp>
        <p:nvSpPr>
          <p:cNvPr id="18" name="TextBox 17">
            <a:extLst>
              <a:ext uri="{FF2B5EF4-FFF2-40B4-BE49-F238E27FC236}">
                <a16:creationId xmlns:a16="http://schemas.microsoft.com/office/drawing/2014/main" id="{0F82D19D-1FB9-47B5-A87D-36C07F3B87C2}"/>
              </a:ext>
            </a:extLst>
          </p:cNvPr>
          <p:cNvSpPr txBox="1"/>
          <p:nvPr/>
        </p:nvSpPr>
        <p:spPr>
          <a:xfrm>
            <a:off x="10562" y="112166"/>
            <a:ext cx="132972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6" name="Picture 5" descr="The outlines of two heads looking away from each other. The left head has a black brain with a padlock on it. The right head has a green brain with a plant on it">
            <a:extLst>
              <a:ext uri="{FF2B5EF4-FFF2-40B4-BE49-F238E27FC236}">
                <a16:creationId xmlns:a16="http://schemas.microsoft.com/office/drawing/2014/main" id="{CA9885BE-DD94-2239-1441-BA61CDF9738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8592" r="38346"/>
          <a:stretch/>
        </p:blipFill>
        <p:spPr>
          <a:xfrm>
            <a:off x="4375393" y="2669405"/>
            <a:ext cx="3481236" cy="2412000"/>
          </a:xfrm>
          <a:prstGeom prst="rect">
            <a:avLst/>
          </a:prstGeom>
        </p:spPr>
      </p:pic>
    </p:spTree>
    <p:extLst>
      <p:ext uri="{BB962C8B-B14F-4D97-AF65-F5344CB8AC3E}">
        <p14:creationId xmlns:p14="http://schemas.microsoft.com/office/powerpoint/2010/main" val="220478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gtEl>
                                        <p:attrNameLst>
                                          <p:attrName>style.visibility</p:attrName>
                                        </p:attrNameLst>
                                      </p:cBhvr>
                                      <p:to>
                                        <p:strVal val="visible"/>
                                      </p:to>
                                    </p:set>
                                    <p:anim calcmode="lin" valueType="num">
                                      <p:cBhvr additive="base">
                                        <p:cTn id="47" dur="500" fill="hold"/>
                                        <p:tgtEl>
                                          <p:spTgt spid="2"/>
                                        </p:tgtEl>
                                        <p:attrNameLst>
                                          <p:attrName>ppt_x</p:attrName>
                                        </p:attrNameLst>
                                      </p:cBhvr>
                                      <p:tavLst>
                                        <p:tav tm="0">
                                          <p:val>
                                            <p:strVal val="#ppt_x"/>
                                          </p:val>
                                        </p:tav>
                                        <p:tav tm="100000">
                                          <p:val>
                                            <p:strVal val="#ppt_x"/>
                                          </p:val>
                                        </p:tav>
                                      </p:tavLst>
                                    </p:anim>
                                    <p:anim calcmode="lin" valueType="num">
                                      <p:cBhvr additive="base">
                                        <p:cTn id="4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additive="base">
                                        <p:cTn id="53" dur="500" fill="hold"/>
                                        <p:tgtEl>
                                          <p:spTgt spid="7"/>
                                        </p:tgtEl>
                                        <p:attrNameLst>
                                          <p:attrName>ppt_x</p:attrName>
                                        </p:attrNameLst>
                                      </p:cBhvr>
                                      <p:tavLst>
                                        <p:tav tm="0">
                                          <p:val>
                                            <p:strVal val="#ppt_x"/>
                                          </p:val>
                                        </p:tav>
                                        <p:tav tm="100000">
                                          <p:val>
                                            <p:strVal val="#ppt_x"/>
                                          </p:val>
                                        </p:tav>
                                      </p:tavLst>
                                    </p:anim>
                                    <p:anim calcmode="lin" valueType="num">
                                      <p:cBhvr additive="base">
                                        <p:cTn id="5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schemeClr val="accent1"/>
                </a:solidFill>
              </a:rPr>
              <a:t>Mindset</a:t>
            </a:r>
          </a:p>
        </p:txBody>
      </p:sp>
      <p:sp>
        <p:nvSpPr>
          <p:cNvPr id="3" name="Content Placeholder 2"/>
          <p:cNvSpPr>
            <a:spLocks noGrp="1"/>
          </p:cNvSpPr>
          <p:nvPr>
            <p:ph idx="1"/>
          </p:nvPr>
        </p:nvSpPr>
        <p:spPr>
          <a:xfrm>
            <a:off x="6687458" y="2370137"/>
            <a:ext cx="10515600" cy="4351338"/>
          </a:xfrm>
        </p:spPr>
        <p:txBody>
          <a:bodyPr/>
          <a:lstStyle/>
          <a:p>
            <a:pPr marL="0" indent="0">
              <a:buNone/>
            </a:pPr>
            <a:r>
              <a:rPr lang="en-GB" dirty="0"/>
              <a:t>                </a:t>
            </a:r>
            <a:r>
              <a:rPr lang="en-GB" dirty="0">
                <a:solidFill>
                  <a:srgbClr val="00B050"/>
                </a:solidFill>
              </a:rPr>
              <a:t>Growth</a:t>
            </a:r>
            <a:r>
              <a:rPr lang="en-GB" dirty="0"/>
              <a:t> </a:t>
            </a:r>
          </a:p>
        </p:txBody>
      </p:sp>
      <p:sp>
        <p:nvSpPr>
          <p:cNvPr id="4" name="Slide Number Placeholder 3"/>
          <p:cNvSpPr>
            <a:spLocks noGrp="1"/>
          </p:cNvSpPr>
          <p:nvPr>
            <p:ph type="sldNum" sz="quarter" idx="12"/>
          </p:nvPr>
        </p:nvSpPr>
        <p:spPr/>
        <p:txBody>
          <a:bodyPr/>
          <a:lstStyle/>
          <a:p>
            <a:fld id="{892959B6-490E-A144-8C7C-88267F972F69}" type="slidenum">
              <a:rPr lang="en-US" smtClean="0"/>
              <a:t>6</a:t>
            </a:fld>
            <a:endParaRPr lang="en-US" dirty="0"/>
          </a:p>
        </p:txBody>
      </p:sp>
      <p:sp>
        <p:nvSpPr>
          <p:cNvPr id="7" name="Content Placeholder 2"/>
          <p:cNvSpPr txBox="1">
            <a:spLocks/>
          </p:cNvSpPr>
          <p:nvPr/>
        </p:nvSpPr>
        <p:spPr>
          <a:xfrm>
            <a:off x="2465979" y="2432874"/>
            <a:ext cx="3744686"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F0000"/>
                </a:solidFill>
                <a:latin typeface="Arial" panose="020B0604020202020204" pitchFamily="34" charset="0"/>
                <a:cs typeface="Arial" panose="020B0604020202020204" pitchFamily="34" charset="0"/>
              </a:rPr>
              <a:t>Fixed</a:t>
            </a:r>
            <a:r>
              <a:rPr lang="en-GB" dirty="0">
                <a:latin typeface="Arial" panose="020B0604020202020204" pitchFamily="34" charset="0"/>
                <a:cs typeface="Arial" panose="020B0604020202020204" pitchFamily="34" charset="0"/>
              </a:rPr>
              <a:t> </a:t>
            </a:r>
          </a:p>
        </p:txBody>
      </p:sp>
      <p:cxnSp>
        <p:nvCxnSpPr>
          <p:cNvPr id="10" name="Straight Connector 9"/>
          <p:cNvCxnSpPr/>
          <p:nvPr/>
        </p:nvCxnSpPr>
        <p:spPr>
          <a:xfrm>
            <a:off x="6061974" y="2432874"/>
            <a:ext cx="0" cy="3387013"/>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13995" y="3098203"/>
            <a:ext cx="10564009" cy="0"/>
          </a:xfrm>
          <a:prstGeom prst="line">
            <a:avLst/>
          </a:prstGeom>
          <a:ln w="57150"/>
        </p:spPr>
        <p:style>
          <a:lnRef idx="1">
            <a:schemeClr val="accent1"/>
          </a:lnRef>
          <a:fillRef idx="0">
            <a:schemeClr val="accent1"/>
          </a:fillRef>
          <a:effectRef idx="0">
            <a:schemeClr val="accent1"/>
          </a:effectRef>
          <a:fontRef idx="minor">
            <a:schemeClr val="tx1"/>
          </a:fontRef>
        </p:style>
      </p:cxnSp>
      <p:grpSp>
        <p:nvGrpSpPr>
          <p:cNvPr id="5" name="Group 4" descr="Worksheet available icon">
            <a:extLst>
              <a:ext uri="{FF2B5EF4-FFF2-40B4-BE49-F238E27FC236}">
                <a16:creationId xmlns:a16="http://schemas.microsoft.com/office/drawing/2014/main" id="{80DE58CF-34A9-8BC3-AA40-870B86D2AE84}"/>
              </a:ext>
            </a:extLst>
          </p:cNvPr>
          <p:cNvGrpSpPr/>
          <p:nvPr/>
        </p:nvGrpSpPr>
        <p:grpSpPr>
          <a:xfrm>
            <a:off x="9495879" y="211521"/>
            <a:ext cx="2102384" cy="753403"/>
            <a:chOff x="9495879" y="211521"/>
            <a:chExt cx="2102384" cy="753403"/>
          </a:xfrm>
        </p:grpSpPr>
        <p:pic>
          <p:nvPicPr>
            <p:cNvPr id="8" name="Graphic 6" descr="Document">
              <a:extLst>
                <a:ext uri="{FF2B5EF4-FFF2-40B4-BE49-F238E27FC236}">
                  <a16:creationId xmlns:a16="http://schemas.microsoft.com/office/drawing/2014/main" id="{D7AB609F-3F0C-8688-C924-1012AA4F1093}"/>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9" name="TextBox 8">
              <a:extLst>
                <a:ext uri="{FF2B5EF4-FFF2-40B4-BE49-F238E27FC236}">
                  <a16:creationId xmlns:a16="http://schemas.microsoft.com/office/drawing/2014/main" id="{FAB4DE24-0B44-2B03-13A2-E8B61BCF0FF6}"/>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510427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0" name="TextBox 11"/>
          <p:cNvSpPr txBox="1">
            <a:spLocks noGrp="1"/>
          </p:cNvSpPr>
          <p:nvPr>
            <p:ph type="title" idx="4294967295"/>
          </p:nvPr>
        </p:nvSpPr>
        <p:spPr>
          <a:xfrm>
            <a:off x="1919288" y="325438"/>
            <a:ext cx="10272712" cy="55721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609630" rtl="0" eaLnBrk="1" fontAlgn="auto" latinLnBrk="0" hangingPunct="1">
              <a:lnSpc>
                <a:spcPts val="4667"/>
              </a:lnSpc>
              <a:spcBef>
                <a:spcPct val="0"/>
              </a:spcBef>
              <a:spcAft>
                <a:spcPts val="0"/>
              </a:spcAft>
              <a:buClrTx/>
              <a:buSzTx/>
              <a:buFontTx/>
              <a:buNone/>
              <a:tabLst/>
              <a:defRPr/>
            </a:pPr>
            <a:r>
              <a:rPr kumimoji="0" lang="en-US" sz="3334" b="1" i="0" u="none" strike="noStrike" kern="1200" cap="none" spc="0" normalizeH="0" baseline="0" noProof="0" dirty="0">
                <a:ln>
                  <a:noFill/>
                </a:ln>
                <a:solidFill>
                  <a:srgbClr val="4472C4"/>
                </a:solidFill>
                <a:effectLst/>
                <a:uLnTx/>
                <a:uFillTx/>
                <a:latin typeface="Arial" panose="020B0604020202020204" pitchFamily="34" charset="0"/>
                <a:ea typeface="+mn-ea"/>
                <a:cs typeface="Arial" panose="020B0604020202020204" pitchFamily="34" charset="0"/>
              </a:rPr>
              <a:t>Arrange your statements into the columns...</a:t>
            </a:r>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sp>
        <p:nvSpPr>
          <p:cNvPr id="13" name="Content Placeholder 2"/>
          <p:cNvSpPr txBox="1">
            <a:spLocks/>
          </p:cNvSpPr>
          <p:nvPr/>
        </p:nvSpPr>
        <p:spPr>
          <a:xfrm>
            <a:off x="1408798" y="1531037"/>
            <a:ext cx="3744686" cy="4477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Fixed </a:t>
            </a:r>
          </a:p>
        </p:txBody>
      </p:sp>
      <p:sp>
        <p:nvSpPr>
          <p:cNvPr id="14" name="Content Placeholder 2"/>
          <p:cNvSpPr txBox="1">
            <a:spLocks/>
          </p:cNvSpPr>
          <p:nvPr/>
        </p:nvSpPr>
        <p:spPr>
          <a:xfrm>
            <a:off x="7402285" y="1531037"/>
            <a:ext cx="3744686" cy="4477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Growth </a:t>
            </a:r>
          </a:p>
        </p:txBody>
      </p:sp>
      <p:sp>
        <p:nvSpPr>
          <p:cNvPr id="15" name="TextBox 6"/>
          <p:cNvSpPr txBox="1"/>
          <p:nvPr/>
        </p:nvSpPr>
        <p:spPr>
          <a:xfrm>
            <a:off x="5029426" y="1022205"/>
            <a:ext cx="2133147" cy="665375"/>
          </a:xfrm>
          <a:prstGeom prst="rect">
            <a:avLst/>
          </a:prstGeom>
        </p:spPr>
        <p:txBody>
          <a:bodyPr wrap="square" lIns="0" tIns="0" rIns="0" bIns="0" rtlCol="0" anchor="t">
            <a:spAutoFit/>
          </a:bodyPr>
          <a:lstStyle/>
          <a:p>
            <a:pPr marL="0" marR="0" lvl="0" indent="0" algn="ctr" defTabSz="609630" rtl="0" eaLnBrk="1" fontAlgn="auto" latinLnBrk="0" hangingPunct="1">
              <a:lnSpc>
                <a:spcPts val="5600"/>
              </a:lnSpc>
              <a:spcBef>
                <a:spcPct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uLnTx/>
                <a:uFillTx/>
                <a:latin typeface="Montserrat Classic"/>
                <a:ea typeface="+mn-ea"/>
                <a:cs typeface="+mn-cs"/>
              </a:rPr>
              <a:t>Mindset</a:t>
            </a:r>
          </a:p>
        </p:txBody>
      </p:sp>
      <p:cxnSp>
        <p:nvCxnSpPr>
          <p:cNvPr id="20" name="Straight Connector 19"/>
          <p:cNvCxnSpPr/>
          <p:nvPr/>
        </p:nvCxnSpPr>
        <p:spPr>
          <a:xfrm>
            <a:off x="6106423" y="2012452"/>
            <a:ext cx="0" cy="4124325"/>
          </a:xfrm>
          <a:prstGeom prst="line">
            <a:avLst/>
          </a:prstGeom>
          <a:ln w="57150"/>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2518757885"/>
              </p:ext>
            </p:extLst>
          </p:nvPr>
        </p:nvGraphicFramePr>
        <p:xfrm>
          <a:off x="838200" y="2295191"/>
          <a:ext cx="4950170" cy="3403600"/>
        </p:xfrm>
        <a:graphic>
          <a:graphicData uri="http://schemas.openxmlformats.org/drawingml/2006/table">
            <a:tbl>
              <a:tblPr firstRow="1" bandRow="1">
                <a:tableStyleId>{2D5ABB26-0587-4C30-8999-92F81FD0307C}</a:tableStyleId>
              </a:tblPr>
              <a:tblGrid>
                <a:gridCol w="4950170">
                  <a:extLst>
                    <a:ext uri="{9D8B030D-6E8A-4147-A177-3AD203B41FA5}">
                      <a16:colId xmlns:a16="http://schemas.microsoft.com/office/drawing/2014/main" val="92839155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 not good at </a:t>
                      </a:r>
                      <a:r>
                        <a:rPr lang="en-US" dirty="0" err="1"/>
                        <a:t>maths</a:t>
                      </a:r>
                      <a:r>
                        <a:rPr lang="en-US" dirty="0"/>
                        <a:t>.</a:t>
                      </a: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89652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is no point trying if I can’t do something.</a:t>
                      </a:r>
                      <a:endParaRPr lang="en-IN" dirty="0"/>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62486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Maths</a:t>
                      </a:r>
                      <a:r>
                        <a:rPr lang="en-US" dirty="0"/>
                        <a:t> is easier for other people.</a:t>
                      </a: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58613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You’re either good at math or you’re not.</a:t>
                      </a:r>
                      <a:endParaRPr lang="en-IN" dirty="0"/>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32869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there is something I can’t do there is no point in my trying.</a:t>
                      </a: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51440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don’t like it when people try to help me or explain things; there’s no point.</a:t>
                      </a:r>
                      <a:endParaRPr lang="en-IN" dirty="0"/>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69504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People who are skilled at </a:t>
                      </a:r>
                      <a:r>
                        <a:rPr lang="en-US" dirty="0" err="1"/>
                        <a:t>maths</a:t>
                      </a:r>
                      <a:r>
                        <a:rPr lang="en-US" dirty="0"/>
                        <a:t> were born with more ability.</a:t>
                      </a: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593309459"/>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4285020626"/>
              </p:ext>
            </p:extLst>
          </p:nvPr>
        </p:nvGraphicFramePr>
        <p:xfrm>
          <a:off x="6424477" y="2295191"/>
          <a:ext cx="5041808" cy="3403600"/>
        </p:xfrm>
        <a:graphic>
          <a:graphicData uri="http://schemas.openxmlformats.org/drawingml/2006/table">
            <a:tbl>
              <a:tblPr firstRow="1" bandRow="1">
                <a:tableStyleId>{2D5ABB26-0587-4C30-8999-92F81FD0307C}</a:tableStyleId>
              </a:tblPr>
              <a:tblGrid>
                <a:gridCol w="5041808">
                  <a:extLst>
                    <a:ext uri="{9D8B030D-6E8A-4147-A177-3AD203B41FA5}">
                      <a16:colId xmlns:a16="http://schemas.microsoft.com/office/drawing/2014/main" val="1713323230"/>
                    </a:ext>
                  </a:extLst>
                </a:gridCol>
              </a:tblGrid>
              <a:tr h="370840">
                <a:tc>
                  <a:txBody>
                    <a:bodyPr/>
                    <a:lstStyle/>
                    <a:p>
                      <a:r>
                        <a:rPr lang="en-US" dirty="0"/>
                        <a:t>I’m not confident in many </a:t>
                      </a:r>
                      <a:r>
                        <a:rPr lang="en-US" dirty="0" err="1"/>
                        <a:t>maths</a:t>
                      </a:r>
                      <a:r>
                        <a:rPr lang="en-US" dirty="0"/>
                        <a:t> topics yet.</a:t>
                      </a: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38100" cap="flat" cmpd="sng" algn="ctr">
                      <a:solidFill>
                        <a:schemeClr val="accent6"/>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0214035"/>
                  </a:ext>
                </a:extLst>
              </a:tr>
              <a:tr h="370840">
                <a:tc>
                  <a:txBody>
                    <a:bodyPr/>
                    <a:lstStyle/>
                    <a:p>
                      <a:r>
                        <a:rPr lang="en-US" dirty="0"/>
                        <a:t>I have a go even if something seems challenging.</a:t>
                      </a:r>
                      <a:endParaRPr lang="en-IN" dirty="0"/>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332252"/>
                  </a:ext>
                </a:extLst>
              </a:tr>
              <a:tr h="370840">
                <a:tc>
                  <a:txBody>
                    <a:bodyPr/>
                    <a:lstStyle/>
                    <a:p>
                      <a:r>
                        <a:rPr lang="en-US" dirty="0"/>
                        <a:t>Everyone has the ability to develop their </a:t>
                      </a:r>
                      <a:r>
                        <a:rPr lang="en-US" dirty="0" err="1"/>
                        <a:t>maths</a:t>
                      </a:r>
                      <a:r>
                        <a:rPr lang="en-US" dirty="0"/>
                        <a:t> skills.</a:t>
                      </a: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5012456"/>
                  </a:ext>
                </a:extLst>
              </a:tr>
              <a:tr h="370840">
                <a:tc>
                  <a:txBody>
                    <a:bodyPr/>
                    <a:lstStyle/>
                    <a:p>
                      <a:r>
                        <a:rPr lang="en-US" dirty="0"/>
                        <a:t>People who are skilled at </a:t>
                      </a:r>
                      <a:r>
                        <a:rPr lang="en-US" dirty="0" err="1"/>
                        <a:t>maths</a:t>
                      </a:r>
                      <a:r>
                        <a:rPr lang="en-US" dirty="0"/>
                        <a:t> have spent a lot of time practicing.</a:t>
                      </a:r>
                      <a:endParaRPr lang="en-IN" dirty="0"/>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2411894"/>
                  </a:ext>
                </a:extLst>
              </a:tr>
              <a:tr h="370840">
                <a:tc>
                  <a:txBody>
                    <a:bodyPr/>
                    <a:lstStyle/>
                    <a:p>
                      <a:r>
                        <a:rPr lang="en-US" dirty="0"/>
                        <a:t>Mistakes have to be made for learning to happen.</a:t>
                      </a: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9843329"/>
                  </a:ext>
                </a:extLst>
              </a:tr>
              <a:tr h="370840">
                <a:tc>
                  <a:txBody>
                    <a:bodyPr/>
                    <a:lstStyle/>
                    <a:p>
                      <a:r>
                        <a:rPr lang="en-US" dirty="0"/>
                        <a:t>Your </a:t>
                      </a:r>
                      <a:r>
                        <a:rPr lang="en-US" dirty="0" err="1"/>
                        <a:t>maths</a:t>
                      </a:r>
                      <a:r>
                        <a:rPr lang="en-US" dirty="0"/>
                        <a:t> ability can change depending on how much effort you put in.</a:t>
                      </a:r>
                      <a:endParaRPr lang="en-IN" dirty="0"/>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2803021"/>
                  </a:ext>
                </a:extLst>
              </a:tr>
              <a:tr h="370840">
                <a:tc>
                  <a:txBody>
                    <a:bodyPr/>
                    <a:lstStyle/>
                    <a:p>
                      <a:r>
                        <a:rPr lang="en-US" dirty="0"/>
                        <a:t>If I get stuck, I can think of ways to get unstuck.</a:t>
                      </a:r>
                    </a:p>
                  </a:txBody>
                  <a:tcPr>
                    <a:lnL w="38100" cap="flat" cmpd="sng" algn="ctr">
                      <a:solidFill>
                        <a:schemeClr val="accent6"/>
                      </a:solidFill>
                      <a:prstDash val="solid"/>
                      <a:round/>
                      <a:headEnd type="none" w="med" len="med"/>
                      <a:tailEnd type="none" w="med" len="med"/>
                    </a:lnL>
                    <a:lnR w="38100" cap="flat" cmpd="sng" algn="ctr">
                      <a:solidFill>
                        <a:schemeClr val="accent6"/>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2170382050"/>
                  </a:ext>
                </a:extLst>
              </a:tr>
            </a:tbl>
          </a:graphicData>
        </a:graphic>
      </p:graphicFrame>
    </p:spTree>
    <p:extLst>
      <p:ext uri="{BB962C8B-B14F-4D97-AF65-F5344CB8AC3E}">
        <p14:creationId xmlns:p14="http://schemas.microsoft.com/office/powerpoint/2010/main" val="47009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schemeClr val="accent1"/>
                </a:solidFill>
              </a:rPr>
              <a:t>Mindset</a:t>
            </a:r>
          </a:p>
        </p:txBody>
      </p:sp>
      <p:sp>
        <p:nvSpPr>
          <p:cNvPr id="3" name="Content Placeholder 2"/>
          <p:cNvSpPr>
            <a:spLocks noGrp="1"/>
          </p:cNvSpPr>
          <p:nvPr>
            <p:ph idx="1"/>
          </p:nvPr>
        </p:nvSpPr>
        <p:spPr>
          <a:xfrm>
            <a:off x="4308763" y="1703515"/>
            <a:ext cx="10515600" cy="4351338"/>
          </a:xfrm>
        </p:spPr>
        <p:txBody>
          <a:bodyPr/>
          <a:lstStyle/>
          <a:p>
            <a:pPr marL="0" indent="0">
              <a:buNone/>
            </a:pPr>
            <a:r>
              <a:rPr lang="en-GB" dirty="0"/>
              <a:t>Growth </a:t>
            </a:r>
          </a:p>
        </p:txBody>
      </p:sp>
      <p:sp>
        <p:nvSpPr>
          <p:cNvPr id="4" name="Slide Number Placeholder 3"/>
          <p:cNvSpPr>
            <a:spLocks noGrp="1"/>
          </p:cNvSpPr>
          <p:nvPr>
            <p:ph type="sldNum" sz="quarter" idx="12"/>
          </p:nvPr>
        </p:nvSpPr>
        <p:spPr/>
        <p:txBody>
          <a:bodyPr/>
          <a:lstStyle/>
          <a:p>
            <a:fld id="{892959B6-490E-A144-8C7C-88267F972F69}" type="slidenum">
              <a:rPr lang="en-US" smtClean="0"/>
              <a:t>8</a:t>
            </a:fld>
            <a:endParaRPr lang="en-US"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2517574"/>
            <a:ext cx="3749365" cy="4352921"/>
          </a:xfrm>
          <a:prstGeom prst="rect">
            <a:avLst/>
          </a:prstGeom>
        </p:spPr>
      </p:pic>
      <p:sp>
        <p:nvSpPr>
          <p:cNvPr id="7" name="Content Placeholder 2"/>
          <p:cNvSpPr txBox="1">
            <a:spLocks/>
          </p:cNvSpPr>
          <p:nvPr/>
        </p:nvSpPr>
        <p:spPr>
          <a:xfrm>
            <a:off x="2310133" y="1713823"/>
            <a:ext cx="3744686"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Fixed </a:t>
            </a:r>
          </a:p>
        </p:txBody>
      </p:sp>
      <p:sp>
        <p:nvSpPr>
          <p:cNvPr id="8" name="Rectangle: Rounded Corners 1">
            <a:extLst>
              <a:ext uri="{FF2B5EF4-FFF2-40B4-BE49-F238E27FC236}">
                <a16:creationId xmlns:a16="http://schemas.microsoft.com/office/drawing/2014/main" id="{0157EDFF-03E3-4687-9F8B-250C73C985F2}"/>
              </a:ext>
            </a:extLst>
          </p:cNvPr>
          <p:cNvSpPr/>
          <p:nvPr/>
        </p:nvSpPr>
        <p:spPr>
          <a:xfrm>
            <a:off x="559398" y="4366133"/>
            <a:ext cx="6637468" cy="1872553"/>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tx1"/>
                </a:solidFill>
                <a:latin typeface="Arial" panose="020B0604020202020204" pitchFamily="34" charset="0"/>
                <a:cs typeface="Arial" panose="020B0604020202020204" pitchFamily="34" charset="0"/>
              </a:rPr>
              <a:t>What mindset were you mostly in? </a:t>
            </a:r>
          </a:p>
        </p:txBody>
      </p:sp>
      <p:cxnSp>
        <p:nvCxnSpPr>
          <p:cNvPr id="10" name="Straight Connector 9"/>
          <p:cNvCxnSpPr/>
          <p:nvPr/>
        </p:nvCxnSpPr>
        <p:spPr>
          <a:xfrm>
            <a:off x="3864705" y="1615292"/>
            <a:ext cx="0" cy="2504886"/>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516829" y="2302136"/>
            <a:ext cx="453799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9" name="Picture 8" descr="Two notes pinned on a corkboard. The top note has ‘thinking negative’ written on it, which has been crossed out. The bottom note has ‘thinking positive’ written on it.]">
            <a:extLst>
              <a:ext uri="{FF2B5EF4-FFF2-40B4-BE49-F238E27FC236}">
                <a16:creationId xmlns:a16="http://schemas.microsoft.com/office/drawing/2014/main" id="{618A4D77-114E-046C-CFC0-F2CE9A4C872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482808" y="1615292"/>
            <a:ext cx="4149794" cy="4149794"/>
          </a:xfrm>
          <a:prstGeom prst="rect">
            <a:avLst/>
          </a:prstGeom>
        </p:spPr>
      </p:pic>
    </p:spTree>
    <p:extLst>
      <p:ext uri="{BB962C8B-B14F-4D97-AF65-F5344CB8AC3E}">
        <p14:creationId xmlns:p14="http://schemas.microsoft.com/office/powerpoint/2010/main" val="2348721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811" y="208317"/>
            <a:ext cx="10515600" cy="1325563"/>
          </a:xfrm>
        </p:spPr>
        <p:txBody>
          <a:bodyPr/>
          <a:lstStyle/>
          <a:p>
            <a:r>
              <a:rPr lang="en-GB" dirty="0">
                <a:solidFill>
                  <a:schemeClr val="accent1"/>
                </a:solidFill>
              </a:rPr>
              <a:t>Anyone can learn maths!</a:t>
            </a:r>
          </a:p>
        </p:txBody>
      </p:sp>
      <p:sp>
        <p:nvSpPr>
          <p:cNvPr id="4" name="Slide Number Placeholder 3"/>
          <p:cNvSpPr>
            <a:spLocks noGrp="1"/>
          </p:cNvSpPr>
          <p:nvPr>
            <p:ph type="sldNum" sz="quarter" idx="12"/>
          </p:nvPr>
        </p:nvSpPr>
        <p:spPr/>
        <p:txBody>
          <a:bodyPr/>
          <a:lstStyle/>
          <a:p>
            <a:fld id="{892959B6-490E-A144-8C7C-88267F972F69}" type="slidenum">
              <a:rPr lang="en-US" smtClean="0"/>
              <a:t>9</a:t>
            </a:fld>
            <a:endParaRPr lang="en-US" dirty="0"/>
          </a:p>
        </p:txBody>
      </p:sp>
      <p:sp>
        <p:nvSpPr>
          <p:cNvPr id="20" name="TextBox 19">
            <a:extLst>
              <a:ext uri="{FF2B5EF4-FFF2-40B4-BE49-F238E27FC236}">
                <a16:creationId xmlns:a16="http://schemas.microsoft.com/office/drawing/2014/main" id="{D1EE210C-9C05-E2FB-3073-ADE851248C75}"/>
              </a:ext>
            </a:extLst>
          </p:cNvPr>
          <p:cNvSpPr txBox="1"/>
          <p:nvPr/>
        </p:nvSpPr>
        <p:spPr>
          <a:xfrm>
            <a:off x="3533356" y="2230139"/>
            <a:ext cx="5029200" cy="1938992"/>
          </a:xfrm>
          <a:prstGeom prst="rect">
            <a:avLst/>
          </a:prstGeom>
          <a:noFill/>
        </p:spPr>
        <p:txBody>
          <a:bodyPr wrap="square" rtlCol="0">
            <a:spAutoFit/>
          </a:bodyPr>
          <a:lstStyle/>
          <a:p>
            <a:pPr algn="ctr"/>
            <a:r>
              <a:rPr lang="en-GB" sz="2400" b="1" dirty="0">
                <a:effectLst/>
                <a:latin typeface="Arial" panose="020B0604020202020204" pitchFamily="34" charset="0"/>
                <a:ea typeface="Times New Roman" panose="02020603050405020304" pitchFamily="18" charset="0"/>
                <a:cs typeface="Segoe UI" panose="020B0502040204020203" pitchFamily="34" charset="0"/>
              </a:rPr>
              <a:t>Watch the video called </a:t>
            </a:r>
          </a:p>
          <a:p>
            <a:pPr algn="ctr"/>
            <a:endParaRPr lang="en-GB" sz="2400" b="1" dirty="0">
              <a:latin typeface="Arial" panose="020B0604020202020204" pitchFamily="34" charset="0"/>
              <a:ea typeface="Times New Roman" panose="02020603050405020304" pitchFamily="18" charset="0"/>
              <a:cs typeface="Segoe UI" panose="020B0502040204020203" pitchFamily="34" charset="0"/>
            </a:endParaRPr>
          </a:p>
          <a:p>
            <a:pPr algn="ctr"/>
            <a:r>
              <a:rPr lang="en-GB" sz="2400" b="1" dirty="0">
                <a:effectLst/>
                <a:latin typeface="Arial" panose="020B0604020202020204" pitchFamily="34" charset="0"/>
                <a:ea typeface="Times New Roman" panose="02020603050405020304" pitchFamily="18" charset="0"/>
                <a:cs typeface="Segoe UI" panose="020B0502040204020203" pitchFamily="34" charset="0"/>
              </a:rPr>
              <a:t>‘Everyone can do Maths’ </a:t>
            </a:r>
          </a:p>
          <a:p>
            <a:pPr algn="ctr"/>
            <a:endParaRPr lang="en-GB" sz="2400" b="1" dirty="0">
              <a:latin typeface="Arial" panose="020B0604020202020204" pitchFamily="34" charset="0"/>
              <a:ea typeface="Times New Roman" panose="02020603050405020304" pitchFamily="18" charset="0"/>
              <a:cs typeface="Segoe UI" panose="020B0502040204020203" pitchFamily="34" charset="0"/>
            </a:endParaRPr>
          </a:p>
          <a:p>
            <a:pPr algn="ctr"/>
            <a:r>
              <a:rPr lang="en-GB" sz="2400" b="1" dirty="0">
                <a:latin typeface="Arial" panose="020B0604020202020204" pitchFamily="34" charset="0"/>
                <a:ea typeface="Times New Roman" panose="02020603050405020304" pitchFamily="18" charset="0"/>
                <a:cs typeface="Segoe UI" panose="020B0502040204020203" pitchFamily="34" charset="0"/>
              </a:rPr>
              <a:t>by </a:t>
            </a:r>
            <a:r>
              <a:rPr lang="en-GB" sz="2400" b="1" dirty="0">
                <a:effectLst/>
                <a:latin typeface="Arial" panose="020B0604020202020204" pitchFamily="34" charset="0"/>
                <a:ea typeface="Times New Roman" panose="02020603050405020304" pitchFamily="18" charset="0"/>
                <a:cs typeface="Segoe UI" panose="020B0502040204020203" pitchFamily="34" charset="0"/>
              </a:rPr>
              <a:t>Jo </a:t>
            </a:r>
            <a:r>
              <a:rPr lang="en-GB" sz="2400" b="1" dirty="0" err="1">
                <a:effectLst/>
                <a:latin typeface="Arial" panose="020B0604020202020204" pitchFamily="34" charset="0"/>
                <a:ea typeface="Times New Roman" panose="02020603050405020304" pitchFamily="18" charset="0"/>
                <a:cs typeface="Segoe UI" panose="020B0502040204020203" pitchFamily="34" charset="0"/>
              </a:rPr>
              <a:t>Boaler</a:t>
            </a:r>
            <a:r>
              <a:rPr lang="en-GB" sz="2400" b="1" dirty="0">
                <a:effectLst/>
                <a:latin typeface="Arial" panose="020B0604020202020204" pitchFamily="34" charset="0"/>
                <a:ea typeface="Times New Roman" panose="02020603050405020304" pitchFamily="18" charset="0"/>
                <a:cs typeface="Segoe UI" panose="020B0502040204020203" pitchFamily="34" charset="0"/>
              </a:rPr>
              <a:t> </a:t>
            </a:r>
            <a:endParaRPr lang="en-US" sz="2400" b="1" dirty="0"/>
          </a:p>
        </p:txBody>
      </p:sp>
      <p:pic>
        <p:nvPicPr>
          <p:cNvPr id="5" name="Picture 4" descr="A signpost pointing left to ‘old habits’ and right to ‘change’">
            <a:extLst>
              <a:ext uri="{FF2B5EF4-FFF2-40B4-BE49-F238E27FC236}">
                <a16:creationId xmlns:a16="http://schemas.microsoft.com/office/drawing/2014/main" id="{9C4F348B-793C-4340-14B4-7D38FF49E22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5100" y="1229642"/>
            <a:ext cx="3362602" cy="2199358"/>
          </a:xfrm>
          <a:prstGeom prst="rect">
            <a:avLst/>
          </a:prstGeom>
        </p:spPr>
      </p:pic>
      <p:pic>
        <p:nvPicPr>
          <p:cNvPr id="7" name="Picture 6" descr="A brain with little arms and legs, lifting a bar with weights on it">
            <a:extLst>
              <a:ext uri="{FF2B5EF4-FFF2-40B4-BE49-F238E27FC236}">
                <a16:creationId xmlns:a16="http://schemas.microsoft.com/office/drawing/2014/main" id="{141886EA-CA64-2415-C977-7D333CA5C24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368542" y="1238923"/>
            <a:ext cx="3043757" cy="2542663"/>
          </a:xfrm>
          <a:prstGeom prst="rect">
            <a:avLst/>
          </a:prstGeom>
        </p:spPr>
      </p:pic>
      <p:pic>
        <p:nvPicPr>
          <p:cNvPr id="9" name="Picture 8" descr="The outline of a head with a brain inside. There are brightly coloured lines radiating above the head and the words ‘brain activity’ below it.]">
            <a:extLst>
              <a:ext uri="{FF2B5EF4-FFF2-40B4-BE49-F238E27FC236}">
                <a16:creationId xmlns:a16="http://schemas.microsoft.com/office/drawing/2014/main" id="{4EA257CD-E6E1-E509-1CB4-3C3E8763B8F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65226" y="3429000"/>
            <a:ext cx="2581235" cy="2581235"/>
          </a:xfrm>
          <a:prstGeom prst="rect">
            <a:avLst/>
          </a:prstGeom>
        </p:spPr>
      </p:pic>
      <p:pic>
        <p:nvPicPr>
          <p:cNvPr id="11" name="Picture 10" descr="An illustration of neurons connecting with each other">
            <a:extLst>
              <a:ext uri="{FF2B5EF4-FFF2-40B4-BE49-F238E27FC236}">
                <a16:creationId xmlns:a16="http://schemas.microsoft.com/office/drawing/2014/main" id="{B5B8B184-2C71-C6A9-44B5-DA48759CF673}"/>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368542" y="4070072"/>
            <a:ext cx="2997263" cy="1998175"/>
          </a:xfrm>
          <a:prstGeom prst="rect">
            <a:avLst/>
          </a:prstGeom>
        </p:spPr>
      </p:pic>
    </p:spTree>
    <p:extLst>
      <p:ext uri="{BB962C8B-B14F-4D97-AF65-F5344CB8AC3E}">
        <p14:creationId xmlns:p14="http://schemas.microsoft.com/office/powerpoint/2010/main" val="2557222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0BA153-ACC4-479C-82EB-CA3F7258A4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3.xml><?xml version="1.0" encoding="utf-8"?>
<ds:datastoreItem xmlns:ds="http://schemas.openxmlformats.org/officeDocument/2006/customXml" ds:itemID="{F054519A-5C88-4765-8DF4-097EB505FC69}">
  <ds:schemaRef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c5cf19a6-e467-491d-9af0-5a70f09a6a41"/>
    <ds:schemaRef ds:uri="http://www.w3.org/XML/1998/namespace"/>
    <ds:schemaRef ds:uri="http://purl.org/dc/elements/1.1/"/>
    <ds:schemaRef ds:uri="a943fffa-545b-4eca-b17d-5f9a138dda08"/>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40186</TotalTime>
  <Words>2974</Words>
  <Application>Microsoft Office PowerPoint</Application>
  <PresentationFormat>Widescreen</PresentationFormat>
  <Paragraphs>487</Paragraphs>
  <Slides>31</Slides>
  <Notes>31</Notes>
  <HiddenSlides>1</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31</vt:i4>
      </vt:variant>
    </vt:vector>
  </HeadingPairs>
  <TitlesOfParts>
    <vt:vector size="42" baseType="lpstr">
      <vt:lpstr>Arial</vt:lpstr>
      <vt:lpstr>Calibri</vt:lpstr>
      <vt:lpstr>Calibri Light</vt:lpstr>
      <vt:lpstr>Montserrat</vt:lpstr>
      <vt:lpstr>Montserrat Classic</vt:lpstr>
      <vt:lpstr>Montserrat Classic Bold</vt:lpstr>
      <vt:lpstr>Symbol</vt:lpstr>
      <vt:lpstr>Times</vt:lpstr>
      <vt:lpstr>Office Theme</vt:lpstr>
      <vt:lpstr>Custom Design</vt:lpstr>
      <vt:lpstr>1_Custom Design</vt:lpstr>
      <vt:lpstr>Lesson 2:  Mindsets, resilience and number sense</vt:lpstr>
      <vt:lpstr>What did we cover in lesson 1? </vt:lpstr>
      <vt:lpstr>What mode is your brain in?</vt:lpstr>
      <vt:lpstr>What are the characteristics of a learner with a positive mindset? </vt:lpstr>
      <vt:lpstr>What mode is your brain in?</vt:lpstr>
      <vt:lpstr>Mindset</vt:lpstr>
      <vt:lpstr>Arrange your statements into the columns...</vt:lpstr>
      <vt:lpstr>Mindset</vt:lpstr>
      <vt:lpstr>Anyone can learn maths!</vt:lpstr>
      <vt:lpstr>Growth Zone</vt:lpstr>
      <vt:lpstr>Growth Zone </vt:lpstr>
      <vt:lpstr> Example</vt:lpstr>
      <vt:lpstr>Anxiety and unstuck posters</vt:lpstr>
      <vt:lpstr>Growth Zone </vt:lpstr>
      <vt:lpstr>What happens to your brain when you’re stressed? </vt:lpstr>
      <vt:lpstr>What happens to your brain when you’re stressed? </vt:lpstr>
      <vt:lpstr>Why proportion?</vt:lpstr>
      <vt:lpstr>Number sense – ratio table </vt:lpstr>
      <vt:lpstr>Number sense – ratio table </vt:lpstr>
      <vt:lpstr>Number sense – ratio table </vt:lpstr>
      <vt:lpstr>Number sense – ratio table </vt:lpstr>
      <vt:lpstr>Number sense – ratio table </vt:lpstr>
      <vt:lpstr>Time to apply the ratio table. </vt:lpstr>
      <vt:lpstr>How did it go?</vt:lpstr>
      <vt:lpstr>Resilience </vt:lpstr>
      <vt:lpstr>What are the characteristics of a resilient  learner? </vt:lpstr>
      <vt:lpstr>Motivation and resilience</vt:lpstr>
      <vt:lpstr>Poster</vt:lpstr>
      <vt:lpstr>What have we talked about today?</vt:lpstr>
      <vt:lpstr>Lesson review: Mindsets, resilience and number sense</vt:lpstr>
      <vt:lpstr>Lesson 2: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Sarah Stafford</cp:lastModifiedBy>
  <cp:revision>501</cp:revision>
  <dcterms:created xsi:type="dcterms:W3CDTF">2019-07-11T15:46:02Z</dcterms:created>
  <dcterms:modified xsi:type="dcterms:W3CDTF">2023-03-24T11:46:45Z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