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633" r:id="rId6"/>
    <p:sldId id="629" r:id="rId7"/>
    <p:sldId id="324" r:id="rId8"/>
    <p:sldId id="320" r:id="rId9"/>
    <p:sldId id="635" r:id="rId10"/>
    <p:sldId id="293" r:id="rId11"/>
    <p:sldId id="640" r:id="rId12"/>
    <p:sldId id="630" r:id="rId13"/>
    <p:sldId id="631" r:id="rId14"/>
    <p:sldId id="642" r:id="rId15"/>
    <p:sldId id="323" r:id="rId16"/>
    <p:sldId id="632" r:id="rId17"/>
    <p:sldId id="636" r:id="rId18"/>
    <p:sldId id="643" r:id="rId19"/>
    <p:sldId id="644" r:id="rId20"/>
    <p:sldId id="645" r:id="rId21"/>
    <p:sldId id="647" r:id="rId22"/>
    <p:sldId id="646" r:id="rId23"/>
    <p:sldId id="627" r:id="rId24"/>
    <p:sldId id="628" r:id="rId25"/>
    <p:sldId id="637" r:id="rId26"/>
    <p:sldId id="638" r:id="rId27"/>
    <p:sldId id="270" r:id="rId28"/>
    <p:sldId id="6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 id="{6231629D-55AF-9CA2-9712-FD9244593B19}" name="Stephanie Colquitt" initials="SC" userId="1bc9ee965db69ad1"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ron Sheffield" initials="BS" lastIdx="1" clrIdx="0">
    <p:extLst>
      <p:ext uri="{19B8F6BF-5375-455C-9EA6-DF929625EA0E}">
        <p15:presenceInfo xmlns:p15="http://schemas.microsoft.com/office/powerpoint/2012/main" userId="S-1-5-21-1002129090-1616039028-646073730-24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BA778-95DF-E140-8661-A1D0186BCCCD}" v="1" dt="2023-04-05T11:18:15.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68027" autoAdjust="0"/>
  </p:normalViewPr>
  <p:slideViewPr>
    <p:cSldViewPr snapToGrid="0">
      <p:cViewPr varScale="1">
        <p:scale>
          <a:sx n="85" d="100"/>
          <a:sy n="85" d="100"/>
        </p:scale>
        <p:origin x="2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9948-2C15-455F-96CA-EE92B698733E}"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FC0FF-CE49-4B97-AC94-BEC802435D97}" type="slidenum">
              <a:rPr lang="en-GB" smtClean="0"/>
              <a:t>‹#›</a:t>
            </a:fld>
            <a:endParaRPr lang="en-GB"/>
          </a:p>
        </p:txBody>
      </p:sp>
    </p:spTree>
    <p:extLst>
      <p:ext uri="{BB962C8B-B14F-4D97-AF65-F5344CB8AC3E}">
        <p14:creationId xmlns:p14="http://schemas.microsoft.com/office/powerpoint/2010/main" val="46466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237036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access an interactive map on their phones or the tutor can demonstrate</a:t>
            </a:r>
            <a:r>
              <a:rPr lang="en-GB" baseline="0" dirty="0"/>
              <a:t> on the board.</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11</a:t>
            </a:fld>
            <a:endParaRPr lang="en-GB"/>
          </a:p>
        </p:txBody>
      </p:sp>
    </p:spTree>
    <p:extLst>
      <p:ext uri="{BB962C8B-B14F-4D97-AF65-F5344CB8AC3E}">
        <p14:creationId xmlns:p14="http://schemas.microsoft.com/office/powerpoint/2010/main" val="304986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a:t>
            </a:r>
            <a:r>
              <a:rPr lang="en-GB" baseline="0" dirty="0"/>
              <a:t> learners to draw ratio tables to help them work out the matches.</a:t>
            </a:r>
          </a:p>
          <a:p>
            <a:r>
              <a:rPr lang="en-GB" dirty="0"/>
              <a:t>For the missing Model/Car measurement</a:t>
            </a:r>
            <a:r>
              <a:rPr lang="en-GB" baseline="0" dirty="0"/>
              <a:t> students will have to pick their own Model measurement and use that and the scale to find the Car measurement.</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12</a:t>
            </a:fld>
            <a:endParaRPr lang="en-GB"/>
          </a:p>
        </p:txBody>
      </p:sp>
    </p:spTree>
    <p:extLst>
      <p:ext uri="{BB962C8B-B14F-4D97-AF65-F5344CB8AC3E}">
        <p14:creationId xmlns:p14="http://schemas.microsoft.com/office/powerpoint/2010/main" val="344287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they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208260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they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50745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they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54140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they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43088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they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29372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encourage learners to draw ratio tables to convince themselves they have got the answer correct.</a:t>
            </a:r>
          </a:p>
        </p:txBody>
      </p:sp>
      <p:sp>
        <p:nvSpPr>
          <p:cNvPr id="4" name="Slide Number Placeholder 3"/>
          <p:cNvSpPr>
            <a:spLocks noGrp="1"/>
          </p:cNvSpPr>
          <p:nvPr>
            <p:ph type="sldNum" sz="quarter" idx="10"/>
          </p:nvPr>
        </p:nvSpPr>
        <p:spPr/>
        <p:txBody>
          <a:bodyPr/>
          <a:lstStyle/>
          <a:p>
            <a:fld id="{DBDFC0FF-CE49-4B97-AC94-BEC802435D97}" type="slidenum">
              <a:rPr lang="en-GB" smtClean="0"/>
              <a:t>19</a:t>
            </a:fld>
            <a:endParaRPr lang="en-GB"/>
          </a:p>
        </p:txBody>
      </p:sp>
    </p:spTree>
    <p:extLst>
      <p:ext uri="{BB962C8B-B14F-4D97-AF65-F5344CB8AC3E}">
        <p14:creationId xmlns:p14="http://schemas.microsoft.com/office/powerpoint/2010/main" val="156833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DFC0FF-CE49-4B97-AC94-BEC802435D97}" type="slidenum">
              <a:rPr lang="en-GB" smtClean="0"/>
              <a:t>21</a:t>
            </a:fld>
            <a:endParaRPr lang="en-GB"/>
          </a:p>
        </p:txBody>
      </p:sp>
    </p:spTree>
    <p:extLst>
      <p:ext uri="{BB962C8B-B14F-4D97-AF65-F5344CB8AC3E}">
        <p14:creationId xmlns:p14="http://schemas.microsoft.com/office/powerpoint/2010/main" val="128351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25521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a:t>
            </a:r>
            <a:r>
              <a:rPr lang="en-GB" baseline="0" dirty="0"/>
              <a:t> to work in pairs to match the measurements and pictures.</a:t>
            </a:r>
          </a:p>
          <a:p>
            <a:r>
              <a:rPr lang="en-GB" baseline="0" dirty="0"/>
              <a:t>Do they have a sense of how long each unit is?</a:t>
            </a:r>
          </a:p>
          <a:p>
            <a:r>
              <a:rPr lang="en-GB" baseline="0" dirty="0"/>
              <a:t>When they complete the task, they should have all the metric conversions for length they will need in this lesson.</a:t>
            </a:r>
          </a:p>
          <a:p>
            <a:r>
              <a:rPr lang="en-GB" dirty="0"/>
              <a:t>Answers:</a:t>
            </a:r>
          </a:p>
          <a:p>
            <a:r>
              <a:rPr lang="en-GB" dirty="0"/>
              <a:t>Width of a finger: 1 cm</a:t>
            </a:r>
          </a:p>
          <a:p>
            <a:r>
              <a:rPr lang="en-GB" dirty="0"/>
              <a:t>Arm span: 1 m</a:t>
            </a:r>
          </a:p>
          <a:p>
            <a:r>
              <a:rPr lang="en-GB" dirty="0"/>
              <a:t>Pencil tip: 1 mm</a:t>
            </a:r>
          </a:p>
          <a:p>
            <a:r>
              <a:rPr lang="en-GB" dirty="0"/>
              <a:t>Distance between two bridge pylons: 1 km</a:t>
            </a:r>
          </a:p>
        </p:txBody>
      </p:sp>
      <p:sp>
        <p:nvSpPr>
          <p:cNvPr id="4" name="Slide Number Placeholder 3"/>
          <p:cNvSpPr>
            <a:spLocks noGrp="1"/>
          </p:cNvSpPr>
          <p:nvPr>
            <p:ph type="sldNum" sz="quarter" idx="10"/>
          </p:nvPr>
        </p:nvSpPr>
        <p:spPr/>
        <p:txBody>
          <a:bodyPr/>
          <a:lstStyle/>
          <a:p>
            <a:fld id="{DBDFC0FF-CE49-4B97-AC94-BEC802435D97}" type="slidenum">
              <a:rPr lang="en-GB" smtClean="0"/>
              <a:t>2</a:t>
            </a:fld>
            <a:endParaRPr lang="en-GB"/>
          </a:p>
        </p:txBody>
      </p:sp>
    </p:spTree>
    <p:extLst>
      <p:ext uri="{BB962C8B-B14F-4D97-AF65-F5344CB8AC3E}">
        <p14:creationId xmlns:p14="http://schemas.microsoft.com/office/powerpoint/2010/main" val="3585324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287593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worksheet has ratio tables pre-drawn to help students organise their thinking.</a:t>
            </a:r>
          </a:p>
          <a:p>
            <a:r>
              <a:rPr lang="en-GB" dirty="0"/>
              <a:t>The</a:t>
            </a:r>
            <a:r>
              <a:rPr lang="en-GB" baseline="0" dirty="0"/>
              <a:t> scale in Q3 is harder to read. How can students help themselves to work this out?</a:t>
            </a:r>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4</a:t>
            </a:fld>
            <a:endParaRPr lang="en-GB"/>
          </a:p>
        </p:txBody>
      </p:sp>
    </p:spTree>
    <p:extLst>
      <p:ext uri="{BB962C8B-B14F-4D97-AF65-F5344CB8AC3E}">
        <p14:creationId xmlns:p14="http://schemas.microsoft.com/office/powerpoint/2010/main" val="267166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5</a:t>
            </a:fld>
            <a:endParaRPr lang="en-GB"/>
          </a:p>
        </p:txBody>
      </p:sp>
    </p:spTree>
    <p:extLst>
      <p:ext uri="{BB962C8B-B14F-4D97-AF65-F5344CB8AC3E}">
        <p14:creationId xmlns:p14="http://schemas.microsoft.com/office/powerpoint/2010/main" val="41299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give the answer that Rahima needs to multiply by 100 but can they explain why this is correct?</a:t>
            </a:r>
          </a:p>
          <a:p>
            <a:r>
              <a:rPr lang="en-GB" dirty="0"/>
              <a:t>Diagrams</a:t>
            </a:r>
            <a:r>
              <a:rPr lang="en-GB" baseline="0" dirty="0"/>
              <a:t> such as ratio tables make this explanation very clear.</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6</a:t>
            </a:fld>
            <a:endParaRPr lang="en-GB"/>
          </a:p>
        </p:txBody>
      </p:sp>
    </p:spTree>
    <p:extLst>
      <p:ext uri="{BB962C8B-B14F-4D97-AF65-F5344CB8AC3E}">
        <p14:creationId xmlns:p14="http://schemas.microsoft.com/office/powerpoint/2010/main" val="243162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 learners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77881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look at the map scale 1:n.</a:t>
            </a:r>
          </a:p>
          <a:p>
            <a:r>
              <a:rPr lang="en-GB" dirty="0"/>
              <a:t>This slide models how to measure the distances on the map</a:t>
            </a:r>
            <a:r>
              <a:rPr lang="en-GB" baseline="0" dirty="0"/>
              <a:t> then use ratio tables to calculate the real distance in the same unit and then convert it to a more sensible unit.</a:t>
            </a:r>
          </a:p>
          <a:p>
            <a:r>
              <a:rPr lang="en-GB" baseline="0" dirty="0"/>
              <a:t>If you would like the students to measure this distance you can use the map on the first page of handout 4. This will image is at the right size. The measurement of 11.5 is from the middle of the visitors centre to the centre of the football pitch. </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8</a:t>
            </a:fld>
            <a:endParaRPr lang="en-GB"/>
          </a:p>
        </p:txBody>
      </p:sp>
    </p:spTree>
    <p:extLst>
      <p:ext uri="{BB962C8B-B14F-4D97-AF65-F5344CB8AC3E}">
        <p14:creationId xmlns:p14="http://schemas.microsoft.com/office/powerpoint/2010/main" val="69971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want to remind learners to take into account the fact that they cannot move directly across bodies of water for example. </a:t>
            </a:r>
          </a:p>
        </p:txBody>
      </p:sp>
      <p:sp>
        <p:nvSpPr>
          <p:cNvPr id="4" name="Slide Number Placeholder 3"/>
          <p:cNvSpPr>
            <a:spLocks noGrp="1"/>
          </p:cNvSpPr>
          <p:nvPr>
            <p:ph type="sldNum" sz="quarter" idx="5"/>
          </p:nvPr>
        </p:nvSpPr>
        <p:spPr/>
        <p:txBody>
          <a:bodyPr/>
          <a:lstStyle/>
          <a:p>
            <a:fld id="{DBDFC0FF-CE49-4B97-AC94-BEC802435D97}" type="slidenum">
              <a:rPr lang="en-GB" smtClean="0"/>
              <a:t>9</a:t>
            </a:fld>
            <a:endParaRPr lang="en-GB"/>
          </a:p>
        </p:txBody>
      </p:sp>
    </p:spTree>
    <p:extLst>
      <p:ext uri="{BB962C8B-B14F-4D97-AF65-F5344CB8AC3E}">
        <p14:creationId xmlns:p14="http://schemas.microsoft.com/office/powerpoint/2010/main" val="156116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answer:</a:t>
            </a:r>
          </a:p>
          <a:p>
            <a:r>
              <a:rPr lang="en-GB" dirty="0"/>
              <a:t>The distances between the locations, avoiding obstacles, for one option are:</a:t>
            </a:r>
          </a:p>
          <a:p>
            <a:r>
              <a:rPr lang="en-GB" dirty="0"/>
              <a:t>From visitors </a:t>
            </a:r>
            <a:r>
              <a:rPr lang="en-GB" dirty="0" err="1"/>
              <a:t>center</a:t>
            </a:r>
            <a:r>
              <a:rPr lang="en-GB" dirty="0"/>
              <a:t> (1) to lakeside café (5) – map distance (cm) 5.5cm, real distance 27,500 cm, 275 metres</a:t>
            </a:r>
          </a:p>
          <a:p>
            <a:r>
              <a:rPr lang="en-GB" dirty="0"/>
              <a:t>From lakeside café (5) to garden café (3) – map distance (cm) 10 cm, real distance 50,000 cm, 500 metres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garden café (3) to boathouse (2) – map distance (cm) 10 cm, real distance 50,000 cm, 500 metres</a:t>
            </a:r>
          </a:p>
          <a:p>
            <a:r>
              <a:rPr lang="en-GB" dirty="0"/>
              <a:t>From boathouse (2) to playground (4) – map distance (cm) 9.5 cm, real distance 47,500 cm, 475 metres</a:t>
            </a:r>
          </a:p>
          <a:p>
            <a:r>
              <a:rPr lang="en-GB" dirty="0"/>
              <a:t>From playground (4) to visitors centre (1) – map distance (cm) 15cm, real distance 75,000 cm, 750 metres</a:t>
            </a:r>
          </a:p>
          <a:p>
            <a:r>
              <a:rPr lang="en-GB" dirty="0"/>
              <a:t>Total distance 2,500 metres</a:t>
            </a:r>
          </a:p>
          <a:p>
            <a:endParaRPr lang="en-GB" dirty="0"/>
          </a:p>
          <a:p>
            <a:r>
              <a:rPr lang="en-GB" dirty="0"/>
              <a:t>Learners may have different answers depending on the route they took and how they chose to avoid obstacles, etc. </a:t>
            </a:r>
          </a:p>
          <a:p>
            <a:r>
              <a:rPr lang="en-GB" dirty="0"/>
              <a:t> </a:t>
            </a:r>
          </a:p>
        </p:txBody>
      </p:sp>
      <p:sp>
        <p:nvSpPr>
          <p:cNvPr id="4" name="Slide Number Placeholder 3"/>
          <p:cNvSpPr>
            <a:spLocks noGrp="1"/>
          </p:cNvSpPr>
          <p:nvPr>
            <p:ph type="sldNum" sz="quarter" idx="5"/>
          </p:nvPr>
        </p:nvSpPr>
        <p:spPr/>
        <p:txBody>
          <a:bodyPr/>
          <a:lstStyle/>
          <a:p>
            <a:fld id="{DBDFC0FF-CE49-4B97-AC94-BEC802435D97}" type="slidenum">
              <a:rPr lang="en-GB" smtClean="0"/>
              <a:t>10</a:t>
            </a:fld>
            <a:endParaRPr lang="en-GB"/>
          </a:p>
        </p:txBody>
      </p:sp>
    </p:spTree>
    <p:extLst>
      <p:ext uri="{BB962C8B-B14F-4D97-AF65-F5344CB8AC3E}">
        <p14:creationId xmlns:p14="http://schemas.microsoft.com/office/powerpoint/2010/main" val="107786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5536-C627-4E3F-BA64-D58D0A0B5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870319-1609-4D71-A6ED-0D8C17FE8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AD61C-5162-4980-A54A-0C54C692CF87}"/>
              </a:ext>
            </a:extLst>
          </p:cNvPr>
          <p:cNvSpPr>
            <a:spLocks noGrp="1"/>
          </p:cNvSpPr>
          <p:nvPr>
            <p:ph type="dt" sz="half" idx="10"/>
          </p:nvPr>
        </p:nvSpPr>
        <p:spPr/>
        <p:txBody>
          <a:bodyPr/>
          <a:lstStyle/>
          <a:p>
            <a:fld id="{41E8D863-8C52-4640-A5C5-34D0B91773D5}" type="datetime1">
              <a:rPr lang="en-GB" smtClean="0"/>
              <a:t>05/04/2023</a:t>
            </a:fld>
            <a:endParaRPr lang="en-GB"/>
          </a:p>
        </p:txBody>
      </p:sp>
      <p:sp>
        <p:nvSpPr>
          <p:cNvPr id="5" name="Footer Placeholder 4">
            <a:extLst>
              <a:ext uri="{FF2B5EF4-FFF2-40B4-BE49-F238E27FC236}">
                <a16:creationId xmlns:a16="http://schemas.microsoft.com/office/drawing/2014/main" id="{009D97F2-60F9-430F-8DF6-A541D928F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45B3E-F368-4C62-8A0A-8B782D2D451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3793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0509-A7D9-4702-9A40-EEF337304B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764D55-86F8-4839-B066-D93EA641A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B1FDD-52DC-4588-BB7D-AF4593CAC97A}"/>
              </a:ext>
            </a:extLst>
          </p:cNvPr>
          <p:cNvSpPr>
            <a:spLocks noGrp="1"/>
          </p:cNvSpPr>
          <p:nvPr>
            <p:ph type="dt" sz="half" idx="10"/>
          </p:nvPr>
        </p:nvSpPr>
        <p:spPr/>
        <p:txBody>
          <a:bodyPr/>
          <a:lstStyle/>
          <a:p>
            <a:fld id="{BCFAA021-D5C4-4421-984B-3E77DE8D516A}" type="datetime1">
              <a:rPr lang="en-GB" smtClean="0"/>
              <a:t>05/04/2023</a:t>
            </a:fld>
            <a:endParaRPr lang="en-GB"/>
          </a:p>
        </p:txBody>
      </p:sp>
      <p:sp>
        <p:nvSpPr>
          <p:cNvPr id="5" name="Footer Placeholder 4">
            <a:extLst>
              <a:ext uri="{FF2B5EF4-FFF2-40B4-BE49-F238E27FC236}">
                <a16:creationId xmlns:a16="http://schemas.microsoft.com/office/drawing/2014/main" id="{41C6A389-D532-4D57-889B-8CE2FCDBD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93FA7-3529-4912-811F-5BE14577335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6676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6667F-DD32-43BE-931D-182D9183C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49FD0-278F-4DE3-B7D2-EABA87DDF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7521C-D360-49E7-B7B6-A1A44879A4D9}"/>
              </a:ext>
            </a:extLst>
          </p:cNvPr>
          <p:cNvSpPr>
            <a:spLocks noGrp="1"/>
          </p:cNvSpPr>
          <p:nvPr>
            <p:ph type="dt" sz="half" idx="10"/>
          </p:nvPr>
        </p:nvSpPr>
        <p:spPr/>
        <p:txBody>
          <a:bodyPr/>
          <a:lstStyle/>
          <a:p>
            <a:fld id="{7668B7F3-904F-4F0A-B686-3D6EA275D3BF}" type="datetime1">
              <a:rPr lang="en-GB" smtClean="0"/>
              <a:t>05/04/2023</a:t>
            </a:fld>
            <a:endParaRPr lang="en-GB"/>
          </a:p>
        </p:txBody>
      </p:sp>
      <p:sp>
        <p:nvSpPr>
          <p:cNvPr id="5" name="Footer Placeholder 4">
            <a:extLst>
              <a:ext uri="{FF2B5EF4-FFF2-40B4-BE49-F238E27FC236}">
                <a16:creationId xmlns:a16="http://schemas.microsoft.com/office/drawing/2014/main" id="{D8C5F4DB-3ACF-4F5A-AFED-55E0C10A2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BF8D1-EDD7-4A82-8FF5-ECF2DB81FD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6638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4/5/23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3053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4/5/23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83787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4/5/23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9730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4/5/23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857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4/5/23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1357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4/5/23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09729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4/5/23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2284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4/5/23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9596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D6EE-CFDC-4F47-A017-4B57B86496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E7F62-AB03-4DAD-BFEC-4D3049AF8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03D83-4942-47B2-AD23-5BC2CA4C7260}"/>
              </a:ext>
            </a:extLst>
          </p:cNvPr>
          <p:cNvSpPr>
            <a:spLocks noGrp="1"/>
          </p:cNvSpPr>
          <p:nvPr>
            <p:ph type="dt" sz="half" idx="10"/>
          </p:nvPr>
        </p:nvSpPr>
        <p:spPr/>
        <p:txBody>
          <a:bodyPr/>
          <a:lstStyle/>
          <a:p>
            <a:fld id="{25B8343E-D8F0-469E-AD12-C5929432C099}" type="datetime1">
              <a:rPr lang="en-GB" smtClean="0"/>
              <a:t>05/04/2023</a:t>
            </a:fld>
            <a:endParaRPr lang="en-GB"/>
          </a:p>
        </p:txBody>
      </p:sp>
      <p:sp>
        <p:nvSpPr>
          <p:cNvPr id="5" name="Footer Placeholder 4">
            <a:extLst>
              <a:ext uri="{FF2B5EF4-FFF2-40B4-BE49-F238E27FC236}">
                <a16:creationId xmlns:a16="http://schemas.microsoft.com/office/drawing/2014/main" id="{853914E0-2BA2-47C1-A0B9-A46706397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5D8DA1-B23C-46AB-83DD-729E1B780C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8136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4/5/23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4209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4/5/23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86645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4/5/23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901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9D5F-F060-4C5A-B033-ED0D3DA06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2526D-ACDC-437D-8385-35AB64CCC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C5A1F-064D-4E97-BC2F-E8F7C7722493}"/>
              </a:ext>
            </a:extLst>
          </p:cNvPr>
          <p:cNvSpPr>
            <a:spLocks noGrp="1"/>
          </p:cNvSpPr>
          <p:nvPr>
            <p:ph type="dt" sz="half" idx="10"/>
          </p:nvPr>
        </p:nvSpPr>
        <p:spPr/>
        <p:txBody>
          <a:bodyPr/>
          <a:lstStyle/>
          <a:p>
            <a:fld id="{AE4EA154-ED14-4257-A2B6-BBD0ED15AE91}" type="datetime1">
              <a:rPr lang="en-GB" smtClean="0"/>
              <a:t>05/04/2023</a:t>
            </a:fld>
            <a:endParaRPr lang="en-GB"/>
          </a:p>
        </p:txBody>
      </p:sp>
      <p:sp>
        <p:nvSpPr>
          <p:cNvPr id="5" name="Footer Placeholder 4">
            <a:extLst>
              <a:ext uri="{FF2B5EF4-FFF2-40B4-BE49-F238E27FC236}">
                <a16:creationId xmlns:a16="http://schemas.microsoft.com/office/drawing/2014/main" id="{B85FC03B-BDB9-4D86-A2BE-A6F5B5F70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B8A88-8E42-49A4-A6B4-3B293277F79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90169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4DF5-3F60-4C70-9448-750244A60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1862A4-20A9-47FA-8E07-14BEED711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F2519B-3DD7-48EE-ADA5-4282F828F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89D8A-96A1-45EC-8514-B90933592566}"/>
              </a:ext>
            </a:extLst>
          </p:cNvPr>
          <p:cNvSpPr>
            <a:spLocks noGrp="1"/>
          </p:cNvSpPr>
          <p:nvPr>
            <p:ph type="dt" sz="half" idx="10"/>
          </p:nvPr>
        </p:nvSpPr>
        <p:spPr/>
        <p:txBody>
          <a:bodyPr/>
          <a:lstStyle/>
          <a:p>
            <a:fld id="{12467560-F4F9-47C1-A8DA-094F3C267293}" type="datetime1">
              <a:rPr lang="en-GB" smtClean="0"/>
              <a:t>05/04/2023</a:t>
            </a:fld>
            <a:endParaRPr lang="en-GB"/>
          </a:p>
        </p:txBody>
      </p:sp>
      <p:sp>
        <p:nvSpPr>
          <p:cNvPr id="6" name="Footer Placeholder 5">
            <a:extLst>
              <a:ext uri="{FF2B5EF4-FFF2-40B4-BE49-F238E27FC236}">
                <a16:creationId xmlns:a16="http://schemas.microsoft.com/office/drawing/2014/main" id="{09EA4ED6-FB31-4A2A-979F-76688434F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14EEA-ABE1-43F0-A804-E50E76BD2973}"/>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18971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A356-3463-43AF-9E22-1136810EBF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3851A7-EB23-4FE0-BC9D-1D2805C0D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455D0-41A2-461F-88FA-BC70A61B7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966C0F-AC38-4C9F-9D19-DDCACD763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732DA-F18C-4116-97FD-BE2F2B89F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76C3EE-1640-443F-86CF-9C8F9996F2B5}"/>
              </a:ext>
            </a:extLst>
          </p:cNvPr>
          <p:cNvSpPr>
            <a:spLocks noGrp="1"/>
          </p:cNvSpPr>
          <p:nvPr>
            <p:ph type="dt" sz="half" idx="10"/>
          </p:nvPr>
        </p:nvSpPr>
        <p:spPr/>
        <p:txBody>
          <a:bodyPr/>
          <a:lstStyle/>
          <a:p>
            <a:fld id="{C8BA8A90-EE16-41FA-BBC5-2440A86424CA}" type="datetime1">
              <a:rPr lang="en-GB" smtClean="0"/>
              <a:t>05/04/2023</a:t>
            </a:fld>
            <a:endParaRPr lang="en-GB"/>
          </a:p>
        </p:txBody>
      </p:sp>
      <p:sp>
        <p:nvSpPr>
          <p:cNvPr id="8" name="Footer Placeholder 7">
            <a:extLst>
              <a:ext uri="{FF2B5EF4-FFF2-40B4-BE49-F238E27FC236}">
                <a16:creationId xmlns:a16="http://schemas.microsoft.com/office/drawing/2014/main" id="{02EE945E-EEE7-4467-AAF7-774BFC5A1E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46A6BF-54F1-4E6A-ADBA-6CF313B3E1AF}"/>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84759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6283-3850-41F0-A88B-EAA44D3E03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CAE8F3-134D-47D6-895F-A6C95F57A7E0}"/>
              </a:ext>
            </a:extLst>
          </p:cNvPr>
          <p:cNvSpPr>
            <a:spLocks noGrp="1"/>
          </p:cNvSpPr>
          <p:nvPr>
            <p:ph type="dt" sz="half" idx="10"/>
          </p:nvPr>
        </p:nvSpPr>
        <p:spPr/>
        <p:txBody>
          <a:bodyPr/>
          <a:lstStyle/>
          <a:p>
            <a:fld id="{323C81B3-CD20-4007-8766-B85EF9B148A8}" type="datetime1">
              <a:rPr lang="en-GB" smtClean="0"/>
              <a:t>05/04/2023</a:t>
            </a:fld>
            <a:endParaRPr lang="en-GB"/>
          </a:p>
        </p:txBody>
      </p:sp>
      <p:sp>
        <p:nvSpPr>
          <p:cNvPr id="4" name="Footer Placeholder 3">
            <a:extLst>
              <a:ext uri="{FF2B5EF4-FFF2-40B4-BE49-F238E27FC236}">
                <a16:creationId xmlns:a16="http://schemas.microsoft.com/office/drawing/2014/main" id="{BB8AC57B-EDF8-4C74-8E65-7D079B0DD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D34C0F-8906-44F2-8EF5-25F03B5D5DB9}"/>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89311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5CE50-2A54-43DE-AA6A-EAE5CB0833B0}"/>
              </a:ext>
            </a:extLst>
          </p:cNvPr>
          <p:cNvSpPr>
            <a:spLocks noGrp="1"/>
          </p:cNvSpPr>
          <p:nvPr>
            <p:ph type="dt" sz="half" idx="10"/>
          </p:nvPr>
        </p:nvSpPr>
        <p:spPr/>
        <p:txBody>
          <a:bodyPr/>
          <a:lstStyle/>
          <a:p>
            <a:fld id="{C372EED0-354B-4B64-8269-343BE031FB38}" type="datetime1">
              <a:rPr lang="en-GB" smtClean="0"/>
              <a:t>05/04/2023</a:t>
            </a:fld>
            <a:endParaRPr lang="en-GB"/>
          </a:p>
        </p:txBody>
      </p:sp>
      <p:sp>
        <p:nvSpPr>
          <p:cNvPr id="3" name="Footer Placeholder 2">
            <a:extLst>
              <a:ext uri="{FF2B5EF4-FFF2-40B4-BE49-F238E27FC236}">
                <a16:creationId xmlns:a16="http://schemas.microsoft.com/office/drawing/2014/main" id="{AC8B972B-CE15-484A-A7CC-9719625C01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FE576B-0EAE-4501-BFBE-2D7E7D6CEC11}"/>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2188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01A3-EB61-427E-83DE-CE6EE7FD2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26962A-DF95-4090-AB7E-91F5C8CB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FB5A1F-C04F-435E-8892-4C5C395A8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F2F33-E9F3-4733-9AFA-07E1F8916468}"/>
              </a:ext>
            </a:extLst>
          </p:cNvPr>
          <p:cNvSpPr>
            <a:spLocks noGrp="1"/>
          </p:cNvSpPr>
          <p:nvPr>
            <p:ph type="dt" sz="half" idx="10"/>
          </p:nvPr>
        </p:nvSpPr>
        <p:spPr/>
        <p:txBody>
          <a:bodyPr/>
          <a:lstStyle/>
          <a:p>
            <a:fld id="{F130226C-D700-4BB2-852A-3EDEB4FB6683}" type="datetime1">
              <a:rPr lang="en-GB" smtClean="0"/>
              <a:t>05/04/2023</a:t>
            </a:fld>
            <a:endParaRPr lang="en-GB"/>
          </a:p>
        </p:txBody>
      </p:sp>
      <p:sp>
        <p:nvSpPr>
          <p:cNvPr id="6" name="Footer Placeholder 5">
            <a:extLst>
              <a:ext uri="{FF2B5EF4-FFF2-40B4-BE49-F238E27FC236}">
                <a16:creationId xmlns:a16="http://schemas.microsoft.com/office/drawing/2014/main" id="{6173F263-A265-44A4-99EC-C30E53E77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63332-5D2C-4595-994F-A51FA9E9A5E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01898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D186-339D-4642-97E3-8782138DF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DDC326-3FA3-4F2F-BE8D-B4EF90117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163C8B-374A-40E0-A884-630881B1F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E5762-1DAA-4B1D-8900-2C6824EE1CD4}"/>
              </a:ext>
            </a:extLst>
          </p:cNvPr>
          <p:cNvSpPr>
            <a:spLocks noGrp="1"/>
          </p:cNvSpPr>
          <p:nvPr>
            <p:ph type="dt" sz="half" idx="10"/>
          </p:nvPr>
        </p:nvSpPr>
        <p:spPr/>
        <p:txBody>
          <a:bodyPr/>
          <a:lstStyle/>
          <a:p>
            <a:fld id="{EB83DB31-2259-44B6-A3C2-1F3EA093F566}" type="datetime1">
              <a:rPr lang="en-GB" smtClean="0"/>
              <a:t>05/04/2023</a:t>
            </a:fld>
            <a:endParaRPr lang="en-GB"/>
          </a:p>
        </p:txBody>
      </p:sp>
      <p:sp>
        <p:nvSpPr>
          <p:cNvPr id="6" name="Footer Placeholder 5">
            <a:extLst>
              <a:ext uri="{FF2B5EF4-FFF2-40B4-BE49-F238E27FC236}">
                <a16:creationId xmlns:a16="http://schemas.microsoft.com/office/drawing/2014/main" id="{4EDAABDE-8E3A-4AB5-AFB6-CFC4BB710A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4178B9-AF54-42CE-BAEF-170843B8F1B8}"/>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65265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F201B-5AF7-41F1-A50C-587B2E331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0CE62-B6BD-42BE-B349-075539AE0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5C65F-787A-4056-A640-3BF60D6C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B1CE9-E41A-4D2A-95DE-ABC5E0DFA249}" type="datetime1">
              <a:rPr lang="en-GB" smtClean="0"/>
              <a:t>05/04/2023</a:t>
            </a:fld>
            <a:endParaRPr lang="en-GB"/>
          </a:p>
        </p:txBody>
      </p:sp>
      <p:sp>
        <p:nvSpPr>
          <p:cNvPr id="5" name="Footer Placeholder 4">
            <a:extLst>
              <a:ext uri="{FF2B5EF4-FFF2-40B4-BE49-F238E27FC236}">
                <a16:creationId xmlns:a16="http://schemas.microsoft.com/office/drawing/2014/main" id="{361DB290-6B88-4711-B03F-09107F37E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63D8EF-6E0E-4C37-97E1-62C781CE3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26A49-E6E2-4EC6-A6B2-9EEDEFCE8D1E}" type="slidenum">
              <a:rPr lang="en-GB" smtClean="0"/>
              <a:t>‹#›</a:t>
            </a:fld>
            <a:endParaRPr lang="en-GB"/>
          </a:p>
        </p:txBody>
      </p:sp>
    </p:spTree>
    <p:extLst>
      <p:ext uri="{BB962C8B-B14F-4D97-AF65-F5344CB8AC3E}">
        <p14:creationId xmlns:p14="http://schemas.microsoft.com/office/powerpoint/2010/main" val="216637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4/5/23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45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07600"/>
            <a:ext cx="9144000" cy="2733260"/>
          </a:xfrm>
          <a:ln w="38100">
            <a:solidFill>
              <a:schemeClr val="accent1"/>
            </a:solidFill>
          </a:ln>
        </p:spPr>
        <p:txBody>
          <a:bodyPr>
            <a:normAutofit/>
          </a:bodyPr>
          <a:lstStyle/>
          <a:p>
            <a:pPr marL="50400" algn="l">
              <a:lnSpc>
                <a:spcPts val="34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a:p>
            <a:pPr algn="l"/>
            <a:endParaRPr lang="en-GB" dirty="0"/>
          </a:p>
        </p:txBody>
      </p:sp>
      <p:sp>
        <p:nvSpPr>
          <p:cNvPr id="6" name="Title 1">
            <a:extLst>
              <a:ext uri="{FF2B5EF4-FFF2-40B4-BE49-F238E27FC236}">
                <a16:creationId xmlns:a16="http://schemas.microsoft.com/office/drawing/2014/main" id="{BA88B459-6B81-5DF3-FE3D-9962C1EAEAF0}"/>
              </a:ext>
            </a:extLst>
          </p:cNvPr>
          <p:cNvSpPr txBox="1">
            <a:spLocks/>
          </p:cNvSpPr>
          <p:nvPr/>
        </p:nvSpPr>
        <p:spPr>
          <a:xfrm>
            <a:off x="1432956" y="1201580"/>
            <a:ext cx="9326088" cy="1850229"/>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Arial" panose="020B0604020202020204" pitchFamily="34" charset="0"/>
                <a:cs typeface="Arial" panose="020B0604020202020204" pitchFamily="34" charset="0"/>
              </a:rPr>
              <a:t>Lesson 5: </a:t>
            </a:r>
          </a:p>
          <a:p>
            <a:pPr algn="l"/>
            <a:r>
              <a:rPr lang="en-US" sz="4000" b="1">
                <a:solidFill>
                  <a:schemeClr val="bg1"/>
                </a:solidFill>
                <a:latin typeface="Arial" panose="020B0604020202020204" pitchFamily="34" charset="0"/>
                <a:cs typeface="Arial" panose="020B0604020202020204" pitchFamily="34" charset="0"/>
              </a:rPr>
              <a:t>Scales, </a:t>
            </a:r>
            <a:r>
              <a:rPr lang="en-US" sz="4000" b="1" dirty="0">
                <a:solidFill>
                  <a:schemeClr val="bg1"/>
                </a:solidFill>
                <a:latin typeface="Arial" panose="020B0604020202020204" pitchFamily="34" charset="0"/>
                <a:cs typeface="Arial" panose="020B0604020202020204" pitchFamily="34" charset="0"/>
              </a:rPr>
              <a:t>Maps and Units</a:t>
            </a:r>
            <a:endParaRPr lang="en-GB" sz="4000" dirty="0"/>
          </a:p>
        </p:txBody>
      </p:sp>
      <p:pic>
        <p:nvPicPr>
          <p:cNvPr id="11" name="Picture 10" descr="A picture containing text, plate, tableware, dishware&#10;&#10;Description automatically generated">
            <a:extLst>
              <a:ext uri="{FF2B5EF4-FFF2-40B4-BE49-F238E27FC236}">
                <a16:creationId xmlns:a16="http://schemas.microsoft.com/office/drawing/2014/main" id="{8E4B8B43-8F7F-EBC5-0A0E-7930F42DC2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47" y="179563"/>
            <a:ext cx="3893465" cy="638948"/>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664A3990-6C65-2C37-592C-A23F89BF00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8426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4E40C8FA-D52F-B16E-FA46-531D3D1FD7FE}"/>
              </a:ext>
              <a:ext uri="{C183D7F6-B498-43B3-948B-1728B52AA6E4}">
                <adec:decorative xmlns:adec="http://schemas.microsoft.com/office/drawing/2017/decorative" val="1"/>
              </a:ext>
            </a:extLst>
          </p:cNvPr>
          <p:cNvSpPr/>
          <p:nvPr/>
        </p:nvSpPr>
        <p:spPr>
          <a:xfrm flipV="1">
            <a:off x="11951" y="-15937"/>
            <a:ext cx="2084864" cy="2145405"/>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6DECFDA0-9394-0185-3734-7C17CDD0D58D}"/>
              </a:ext>
            </a:extLst>
          </p:cNvPr>
          <p:cNvSpPr>
            <a:spLocks noGrp="1"/>
          </p:cNvSpPr>
          <p:nvPr>
            <p:ph type="sldNum" sz="quarter" idx="12"/>
          </p:nvPr>
        </p:nvSpPr>
        <p:spPr/>
        <p:txBody>
          <a:bodyPr/>
          <a:lstStyle/>
          <a:p>
            <a:fld id="{BAB26A49-E6E2-4EC6-A6B2-9EEDEFCE8D1E}" type="slidenum">
              <a:rPr lang="en-GB" smtClean="0"/>
              <a:t>10</a:t>
            </a:fld>
            <a:endParaRPr lang="en-GB"/>
          </a:p>
        </p:txBody>
      </p:sp>
      <p:sp>
        <p:nvSpPr>
          <p:cNvPr id="8" name="TextBox 7">
            <a:extLst>
              <a:ext uri="{FF2B5EF4-FFF2-40B4-BE49-F238E27FC236}">
                <a16:creationId xmlns:a16="http://schemas.microsoft.com/office/drawing/2014/main" id="{D02C3B2C-F106-5FF1-56B3-05BDB85428CB}"/>
              </a:ext>
            </a:extLst>
          </p:cNvPr>
          <p:cNvSpPr txBox="1"/>
          <p:nvPr/>
        </p:nvSpPr>
        <p:spPr>
          <a:xfrm>
            <a:off x="11951" y="50803"/>
            <a:ext cx="1647086"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6" name="Rectangle 2">
            <a:extLst>
              <a:ext uri="{FF2B5EF4-FFF2-40B4-BE49-F238E27FC236}">
                <a16:creationId xmlns:a16="http://schemas.microsoft.com/office/drawing/2014/main" id="{0D821CCC-20C0-A4F5-6129-4EB23C6830DA}"/>
              </a:ext>
            </a:extLst>
          </p:cNvPr>
          <p:cNvSpPr>
            <a:spLocks noChangeArrowheads="1"/>
          </p:cNvSpPr>
          <p:nvPr/>
        </p:nvSpPr>
        <p:spPr bwMode="auto">
          <a:xfrm>
            <a:off x="5811983" y="1828798"/>
            <a:ext cx="231134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Rectangle 1">
            <a:extLst>
              <a:ext uri="{FF2B5EF4-FFF2-40B4-BE49-F238E27FC236}">
                <a16:creationId xmlns:a16="http://schemas.microsoft.com/office/drawing/2014/main" id="{B7580204-6DDC-F37D-ABA5-63DE73A0BCB5}"/>
              </a:ext>
            </a:extLst>
          </p:cNvPr>
          <p:cNvSpPr>
            <a:spLocks noChangeArrowheads="1"/>
          </p:cNvSpPr>
          <p:nvPr/>
        </p:nvSpPr>
        <p:spPr bwMode="auto">
          <a:xfrm>
            <a:off x="1643271" y="5402762"/>
            <a:ext cx="17129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 distance = </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
        <p:nvSpPr>
          <p:cNvPr id="9" name="Title 1">
            <a:extLst>
              <a:ext uri="{FF2B5EF4-FFF2-40B4-BE49-F238E27FC236}">
                <a16:creationId xmlns:a16="http://schemas.microsoft.com/office/drawing/2014/main" id="{A02154AD-6A9D-C3DE-1870-1AFB7D724AE5}"/>
              </a:ext>
            </a:extLst>
          </p:cNvPr>
          <p:cNvSpPr txBox="1">
            <a:spLocks/>
          </p:cNvSpPr>
          <p:nvPr/>
        </p:nvSpPr>
        <p:spPr>
          <a:xfrm>
            <a:off x="1890942" y="7823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Park ranger</a:t>
            </a:r>
          </a:p>
        </p:txBody>
      </p:sp>
      <p:pic>
        <p:nvPicPr>
          <p:cNvPr id="10" name="Picture 1" descr="An illustration of a map for a local park featuring a range of leisure facilities. These include some open areas of grass, football pitches, gardens, a stream and two lakes. Some facilities are labelled from 1–5. These are: 1 – Visitor centre; 2 – Boathouse; 3– Garden café; 4 – Playground; 5– Lakeside café.">
            <a:extLst>
              <a:ext uri="{FF2B5EF4-FFF2-40B4-BE49-F238E27FC236}">
                <a16:creationId xmlns:a16="http://schemas.microsoft.com/office/drawing/2014/main" id="{D78B69BB-6A9B-8395-EC36-36E70D5C3E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269184" y="1292540"/>
            <a:ext cx="6682831" cy="45944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B56E5379-3FEB-9A29-7C83-05BB848E1555}"/>
              </a:ext>
            </a:extLst>
          </p:cNvPr>
          <p:cNvGraphicFramePr>
            <a:graphicFrameLocks noGrp="1"/>
          </p:cNvGraphicFramePr>
          <p:nvPr>
            <p:extLst>
              <p:ext uri="{D42A27DB-BD31-4B8C-83A1-F6EECF244321}">
                <p14:modId xmlns:p14="http://schemas.microsoft.com/office/powerpoint/2010/main" val="1661533133"/>
              </p:ext>
            </p:extLst>
          </p:nvPr>
        </p:nvGraphicFramePr>
        <p:xfrm>
          <a:off x="10262938" y="5146510"/>
          <a:ext cx="1528287" cy="1097280"/>
        </p:xfrm>
        <a:graphic>
          <a:graphicData uri="http://schemas.openxmlformats.org/drawingml/2006/table">
            <a:tbl>
              <a:tblPr firstRow="1" firstCol="1" bandRow="1">
                <a:tableStyleId>{5C22544A-7EE6-4342-B048-85BDC9FD1C3A}</a:tableStyleId>
              </a:tblPr>
              <a:tblGrid>
                <a:gridCol w="1528287">
                  <a:extLst>
                    <a:ext uri="{9D8B030D-6E8A-4147-A177-3AD203B41FA5}">
                      <a16:colId xmlns:a16="http://schemas.microsoft.com/office/drawing/2014/main" val="762049143"/>
                    </a:ext>
                  </a:extLst>
                </a:gridCol>
              </a:tblGrid>
              <a:tr h="90805">
                <a:tc>
                  <a:txBody>
                    <a:bodyPr/>
                    <a:lstStyle/>
                    <a:p>
                      <a:pPr algn="ctr">
                        <a:spcAft>
                          <a:spcPts val="600"/>
                        </a:spcAft>
                      </a:pPr>
                      <a:r>
                        <a:rPr lang="en-GB" sz="1200" dirty="0">
                          <a:solidFill>
                            <a:schemeClr val="tx1"/>
                          </a:solidFill>
                          <a:effectLst/>
                          <a:latin typeface="Arial" panose="020B0604020202020204" pitchFamily="34" charset="0"/>
                          <a:cs typeface="Arial" panose="020B0604020202020204" pitchFamily="34" charset="0"/>
                        </a:rPr>
                        <a:t>Key</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461887"/>
                  </a:ext>
                </a:extLst>
              </a:tr>
              <a:tr h="0">
                <a:tc>
                  <a:txBody>
                    <a:bodyPr/>
                    <a:lstStyle/>
                    <a:p>
                      <a:pPr algn="ctr">
                        <a:spcAft>
                          <a:spcPts val="600"/>
                        </a:spcAft>
                      </a:pPr>
                      <a:r>
                        <a:rPr lang="en-GB" sz="1200">
                          <a:solidFill>
                            <a:schemeClr val="tx1"/>
                          </a:solidFill>
                          <a:effectLst/>
                          <a:latin typeface="Arial" panose="020B0604020202020204" pitchFamily="34" charset="0"/>
                          <a:cs typeface="Arial" panose="020B0604020202020204" pitchFamily="34" charset="0"/>
                        </a:rPr>
                        <a:t>1 – Visitors centre</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0566042"/>
                  </a:ext>
                </a:extLst>
              </a:tr>
              <a:tr h="90805">
                <a:tc>
                  <a:txBody>
                    <a:bodyPr/>
                    <a:lstStyle/>
                    <a:p>
                      <a:pPr algn="ctr">
                        <a:spcAft>
                          <a:spcPts val="600"/>
                        </a:spcAft>
                      </a:pPr>
                      <a:r>
                        <a:rPr lang="en-GB" sz="1200" dirty="0">
                          <a:solidFill>
                            <a:schemeClr val="tx1"/>
                          </a:solidFill>
                          <a:effectLst/>
                          <a:latin typeface="Arial" panose="020B0604020202020204" pitchFamily="34" charset="0"/>
                          <a:cs typeface="Arial" panose="020B0604020202020204" pitchFamily="34" charset="0"/>
                        </a:rPr>
                        <a:t>2 – Boathouse</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74434360"/>
                  </a:ext>
                </a:extLst>
              </a:tr>
              <a:tr h="90805">
                <a:tc>
                  <a:txBody>
                    <a:bodyPr/>
                    <a:lstStyle/>
                    <a:p>
                      <a:pPr algn="ctr">
                        <a:spcAft>
                          <a:spcPts val="600"/>
                        </a:spcAft>
                      </a:pPr>
                      <a:r>
                        <a:rPr lang="en-GB" sz="1200" dirty="0">
                          <a:solidFill>
                            <a:schemeClr val="tx1"/>
                          </a:solidFill>
                          <a:effectLst/>
                          <a:latin typeface="Arial" panose="020B0604020202020204" pitchFamily="34" charset="0"/>
                          <a:cs typeface="Arial" panose="020B0604020202020204" pitchFamily="34" charset="0"/>
                        </a:rPr>
                        <a:t>3 – Garden cafe</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84942694"/>
                  </a:ext>
                </a:extLst>
              </a:tr>
              <a:tr h="90805">
                <a:tc>
                  <a:txBody>
                    <a:bodyPr/>
                    <a:lstStyle/>
                    <a:p>
                      <a:pPr algn="ctr">
                        <a:spcAft>
                          <a:spcPts val="600"/>
                        </a:spcAft>
                      </a:pPr>
                      <a:r>
                        <a:rPr lang="en-GB" sz="1200" dirty="0">
                          <a:solidFill>
                            <a:schemeClr val="tx1"/>
                          </a:solidFill>
                          <a:effectLst/>
                          <a:latin typeface="Arial" panose="020B0604020202020204" pitchFamily="34" charset="0"/>
                          <a:cs typeface="Arial" panose="020B0604020202020204" pitchFamily="34" charset="0"/>
                        </a:rPr>
                        <a:t>4 – Playground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27863353"/>
                  </a:ext>
                </a:extLst>
              </a:tr>
              <a:tr h="0">
                <a:tc>
                  <a:txBody>
                    <a:bodyPr/>
                    <a:lstStyle/>
                    <a:p>
                      <a:pPr algn="ctr">
                        <a:spcAft>
                          <a:spcPts val="600"/>
                        </a:spcAft>
                      </a:pPr>
                      <a:r>
                        <a:rPr lang="en-GB" sz="1200" dirty="0">
                          <a:solidFill>
                            <a:schemeClr val="tx1"/>
                          </a:solidFill>
                          <a:effectLst/>
                          <a:latin typeface="Arial" panose="020B0604020202020204" pitchFamily="34" charset="0"/>
                          <a:cs typeface="Arial" panose="020B0604020202020204" pitchFamily="34" charset="0"/>
                        </a:rPr>
                        <a:t>5 – Lakeside cafe</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2643"/>
                  </a:ext>
                </a:extLst>
              </a:tr>
            </a:tbl>
          </a:graphicData>
        </a:graphic>
      </p:graphicFrame>
      <p:sp>
        <p:nvSpPr>
          <p:cNvPr id="14" name="TextBox 4">
            <a:extLst>
              <a:ext uri="{FF2B5EF4-FFF2-40B4-BE49-F238E27FC236}">
                <a16:creationId xmlns:a16="http://schemas.microsoft.com/office/drawing/2014/main" id="{BE7473CE-4DE2-46CA-1FCA-6A4921464494}"/>
              </a:ext>
            </a:extLst>
          </p:cNvPr>
          <p:cNvSpPr txBox="1"/>
          <p:nvPr/>
        </p:nvSpPr>
        <p:spPr>
          <a:xfrm>
            <a:off x="6462942" y="5008715"/>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en-GB" sz="1200" dirty="0">
              <a:effectLst/>
              <a:latin typeface="Arial" panose="020B0604020202020204" pitchFamily="34" charset="0"/>
              <a:ea typeface="Calibri" panose="020F0502020204030204" pitchFamily="34" charset="0"/>
            </a:endParaRPr>
          </a:p>
        </p:txBody>
      </p:sp>
      <p:sp>
        <p:nvSpPr>
          <p:cNvPr id="15" name="TextBox 4">
            <a:extLst>
              <a:ext uri="{FF2B5EF4-FFF2-40B4-BE49-F238E27FC236}">
                <a16:creationId xmlns:a16="http://schemas.microsoft.com/office/drawing/2014/main" id="{C9A2D307-6BE3-367F-C142-B16E02F8BB1A}"/>
              </a:ext>
            </a:extLst>
          </p:cNvPr>
          <p:cNvSpPr txBox="1"/>
          <p:nvPr/>
        </p:nvSpPr>
        <p:spPr>
          <a:xfrm>
            <a:off x="7877409" y="379827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en-GB" sz="1200" dirty="0">
              <a:effectLst/>
              <a:latin typeface="Arial" panose="020B0604020202020204" pitchFamily="34" charset="0"/>
              <a:ea typeface="Calibri" panose="020F0502020204030204" pitchFamily="34" charset="0"/>
            </a:endParaRPr>
          </a:p>
        </p:txBody>
      </p:sp>
      <p:sp>
        <p:nvSpPr>
          <p:cNvPr id="16" name="TextBox 4">
            <a:extLst>
              <a:ext uri="{FF2B5EF4-FFF2-40B4-BE49-F238E27FC236}">
                <a16:creationId xmlns:a16="http://schemas.microsoft.com/office/drawing/2014/main" id="{8FD769D2-66F9-80B5-D3A2-8F7A98CB5D11}"/>
              </a:ext>
            </a:extLst>
          </p:cNvPr>
          <p:cNvSpPr txBox="1"/>
          <p:nvPr/>
        </p:nvSpPr>
        <p:spPr>
          <a:xfrm>
            <a:off x="11008786" y="1651532"/>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GB" sz="1200" dirty="0">
              <a:effectLst/>
              <a:latin typeface="Arial" panose="020B0604020202020204" pitchFamily="34" charset="0"/>
              <a:ea typeface="Calibri" panose="020F0502020204030204" pitchFamily="34" charset="0"/>
            </a:endParaRPr>
          </a:p>
        </p:txBody>
      </p:sp>
      <p:sp>
        <p:nvSpPr>
          <p:cNvPr id="17" name="TextBox 4">
            <a:extLst>
              <a:ext uri="{FF2B5EF4-FFF2-40B4-BE49-F238E27FC236}">
                <a16:creationId xmlns:a16="http://schemas.microsoft.com/office/drawing/2014/main" id="{17D5014A-108F-2952-82F3-93C7BE0FC970}"/>
              </a:ext>
            </a:extLst>
          </p:cNvPr>
          <p:cNvSpPr txBox="1"/>
          <p:nvPr/>
        </p:nvSpPr>
        <p:spPr>
          <a:xfrm>
            <a:off x="11140372" y="3775305"/>
            <a:ext cx="299085" cy="446405"/>
          </a:xfrm>
          <a:prstGeom prst="rect">
            <a:avLst/>
          </a:prstGeom>
          <a:noFill/>
        </p:spPr>
        <p:txBody>
          <a:bodyPr wrap="none" rtlCol="0">
            <a:spAutoFit/>
          </a:bodyPr>
          <a:lstStyle/>
          <a:p>
            <a:pPr>
              <a:spcAft>
                <a:spcPts val="6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GB" sz="1200">
              <a:effectLst/>
              <a:latin typeface="Arial" panose="020B0604020202020204" pitchFamily="34" charset="0"/>
              <a:ea typeface="Calibri" panose="020F0502020204030204" pitchFamily="34" charset="0"/>
            </a:endParaRPr>
          </a:p>
        </p:txBody>
      </p:sp>
      <p:sp>
        <p:nvSpPr>
          <p:cNvPr id="18" name="TextBox 4">
            <a:extLst>
              <a:ext uri="{FF2B5EF4-FFF2-40B4-BE49-F238E27FC236}">
                <a16:creationId xmlns:a16="http://schemas.microsoft.com/office/drawing/2014/main" id="{725E3DEF-96EB-4B5F-7982-02C9B45DF726}"/>
              </a:ext>
            </a:extLst>
          </p:cNvPr>
          <p:cNvSpPr txBox="1"/>
          <p:nvPr/>
        </p:nvSpPr>
        <p:spPr>
          <a:xfrm>
            <a:off x="7968796" y="248765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79A173F6-B797-89E7-E7FD-9723513C37FF}"/>
              </a:ext>
            </a:extLst>
          </p:cNvPr>
          <p:cNvGraphicFramePr>
            <a:graphicFrameLocks noGrp="1"/>
          </p:cNvGraphicFramePr>
          <p:nvPr>
            <p:extLst>
              <p:ext uri="{D42A27DB-BD31-4B8C-83A1-F6EECF244321}">
                <p14:modId xmlns:p14="http://schemas.microsoft.com/office/powerpoint/2010/main" val="2668427237"/>
              </p:ext>
            </p:extLst>
          </p:nvPr>
        </p:nvGraphicFramePr>
        <p:xfrm>
          <a:off x="239985" y="2104085"/>
          <a:ext cx="5120686" cy="2741270"/>
        </p:xfrm>
        <a:graphic>
          <a:graphicData uri="http://schemas.openxmlformats.org/drawingml/2006/table">
            <a:tbl>
              <a:tblPr firstRow="1" firstCol="1" bandRow="1">
                <a:tableStyleId>{5C22544A-7EE6-4342-B048-85BDC9FD1C3A}</a:tableStyleId>
              </a:tblPr>
              <a:tblGrid>
                <a:gridCol w="946771">
                  <a:extLst>
                    <a:ext uri="{9D8B030D-6E8A-4147-A177-3AD203B41FA5}">
                      <a16:colId xmlns:a16="http://schemas.microsoft.com/office/drawing/2014/main" val="914464440"/>
                    </a:ext>
                  </a:extLst>
                </a:gridCol>
                <a:gridCol w="885201">
                  <a:extLst>
                    <a:ext uri="{9D8B030D-6E8A-4147-A177-3AD203B41FA5}">
                      <a16:colId xmlns:a16="http://schemas.microsoft.com/office/drawing/2014/main" val="799901603"/>
                    </a:ext>
                  </a:extLst>
                </a:gridCol>
                <a:gridCol w="1201535">
                  <a:extLst>
                    <a:ext uri="{9D8B030D-6E8A-4147-A177-3AD203B41FA5}">
                      <a16:colId xmlns:a16="http://schemas.microsoft.com/office/drawing/2014/main" val="126542634"/>
                    </a:ext>
                  </a:extLst>
                </a:gridCol>
                <a:gridCol w="1011912">
                  <a:extLst>
                    <a:ext uri="{9D8B030D-6E8A-4147-A177-3AD203B41FA5}">
                      <a16:colId xmlns:a16="http://schemas.microsoft.com/office/drawing/2014/main" val="3757843881"/>
                    </a:ext>
                  </a:extLst>
                </a:gridCol>
                <a:gridCol w="1075267">
                  <a:extLst>
                    <a:ext uri="{9D8B030D-6E8A-4147-A177-3AD203B41FA5}">
                      <a16:colId xmlns:a16="http://schemas.microsoft.com/office/drawing/2014/main" val="2783933358"/>
                    </a:ext>
                  </a:extLst>
                </a:gridCol>
              </a:tblGrid>
              <a:tr h="420238">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From</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To</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Map Distance (cm)</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Real Distance (cm)</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Real Distance (m)</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250776"/>
                  </a:ext>
                </a:extLst>
              </a:tr>
              <a:tr h="420238">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192007"/>
                  </a:ext>
                </a:extLst>
              </a:tr>
              <a:tr h="420238">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943872"/>
                  </a:ext>
                </a:extLst>
              </a:tr>
              <a:tr h="420238">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3736748"/>
                  </a:ext>
                </a:extLst>
              </a:tr>
              <a:tr h="420238">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5218882"/>
                  </a:ext>
                </a:extLst>
              </a:tr>
              <a:tr h="420238">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059548"/>
                  </a:ext>
                </a:extLst>
              </a:tr>
            </a:tbl>
          </a:graphicData>
        </a:graphic>
      </p:graphicFrame>
    </p:spTree>
    <p:extLst>
      <p:ext uri="{BB962C8B-B14F-4D97-AF65-F5344CB8AC3E}">
        <p14:creationId xmlns:p14="http://schemas.microsoft.com/office/powerpoint/2010/main" val="422209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460" y="2172139"/>
            <a:ext cx="5131292"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Access an interactive map.</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you see the scale?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happens to the scale when you zoom in or out?</a:t>
            </a:r>
          </a:p>
          <a:p>
            <a:endParaRPr lang="en-GB" sz="2400" dirty="0"/>
          </a:p>
        </p:txBody>
      </p:sp>
      <p:sp>
        <p:nvSpPr>
          <p:cNvPr id="11" name="TextBox 10"/>
          <p:cNvSpPr txBox="1"/>
          <p:nvPr/>
        </p:nvSpPr>
        <p:spPr>
          <a:xfrm>
            <a:off x="1393794" y="5507213"/>
            <a:ext cx="6693763"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Pick two places on the map and use the scale to estimate the distance between them.</a:t>
            </a:r>
          </a:p>
          <a:p>
            <a:endParaRPr lang="en-GB" dirty="0"/>
          </a:p>
        </p:txBody>
      </p:sp>
      <p:pic>
        <p:nvPicPr>
          <p:cNvPr id="1026" name="Picture 2" descr="A simplified illustration of an interactive map for a town featuring the layout of roads and houses, a large river and areas of green space. There are a series of pink pins showing icons to represent a variety of amenities such as a restaurant, airport, shops, museum and park.">
            <a:extLst>
              <a:ext uri="{FF2B5EF4-FFF2-40B4-BE49-F238E27FC236}">
                <a16:creationId xmlns:a16="http://schemas.microsoft.com/office/drawing/2014/main" id="{AE0B8850-8FE4-A537-4177-4B1C35A0B8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050631" y="1424676"/>
            <a:ext cx="5372616" cy="380112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a:extLst>
              <a:ext uri="{FF2B5EF4-FFF2-40B4-BE49-F238E27FC236}">
                <a16:creationId xmlns:a16="http://schemas.microsoft.com/office/drawing/2014/main" id="{D2EB2223-4592-0179-5DBC-512B9AAF820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74B0AA2A-2661-5A2A-650B-4360D8C77715}"/>
              </a:ext>
            </a:extLst>
          </p:cNvPr>
          <p:cNvSpPr>
            <a:spLocks noGrp="1"/>
          </p:cNvSpPr>
          <p:nvPr>
            <p:ph type="sldNum" sz="quarter" idx="12"/>
          </p:nvPr>
        </p:nvSpPr>
        <p:spPr/>
        <p:txBody>
          <a:bodyPr/>
          <a:lstStyle/>
          <a:p>
            <a:fld id="{BAB26A49-E6E2-4EC6-A6B2-9EEDEFCE8D1E}" type="slidenum">
              <a:rPr lang="en-GB" smtClean="0"/>
              <a:t>11</a:t>
            </a:fld>
            <a:endParaRPr lang="en-GB"/>
          </a:p>
        </p:txBody>
      </p:sp>
      <p:sp>
        <p:nvSpPr>
          <p:cNvPr id="4" name="TextBox 3">
            <a:extLst>
              <a:ext uri="{FF2B5EF4-FFF2-40B4-BE49-F238E27FC236}">
                <a16:creationId xmlns:a16="http://schemas.microsoft.com/office/drawing/2014/main" id="{B8DC1BBD-7604-F8ED-DB9F-678284A795AD}"/>
              </a:ext>
            </a:extLst>
          </p:cNvPr>
          <p:cNvSpPr txBox="1"/>
          <p:nvPr/>
        </p:nvSpPr>
        <p:spPr>
          <a:xfrm>
            <a:off x="69306" y="22707"/>
            <a:ext cx="1653477"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Title 1">
            <a:extLst>
              <a:ext uri="{FF2B5EF4-FFF2-40B4-BE49-F238E27FC236}">
                <a16:creationId xmlns:a16="http://schemas.microsoft.com/office/drawing/2014/main" id="{6F72D661-DBF6-6520-E984-200007044909}"/>
              </a:ext>
            </a:extLst>
          </p:cNvPr>
          <p:cNvSpPr txBox="1">
            <a:spLocks/>
          </p:cNvSpPr>
          <p:nvPr/>
        </p:nvSpPr>
        <p:spPr>
          <a:xfrm>
            <a:off x="2291937" y="272132"/>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Maps and technology</a:t>
            </a:r>
          </a:p>
        </p:txBody>
      </p:sp>
    </p:spTree>
    <p:extLst>
      <p:ext uri="{BB962C8B-B14F-4D97-AF65-F5344CB8AC3E}">
        <p14:creationId xmlns:p14="http://schemas.microsoft.com/office/powerpoint/2010/main" val="33909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high resolution illustration of a red car on a white background. The car is facing towards the left and is reflected in the white space beneath it.">
            <a:extLst>
              <a:ext uri="{FF2B5EF4-FFF2-40B4-BE49-F238E27FC236}">
                <a16:creationId xmlns:a16="http://schemas.microsoft.com/office/drawing/2014/main" id="{88700A09-CADE-868D-2F62-CFE6B3391EC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57599" y="1125221"/>
            <a:ext cx="2925801" cy="18970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1639" y="2359088"/>
            <a:ext cx="876226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the scales to the measurements of the lengths of these cars and their models.</a:t>
            </a:r>
          </a:p>
          <a:p>
            <a:r>
              <a:rPr lang="en-GB" dirty="0">
                <a:latin typeface="Arial" panose="020B0604020202020204" pitchFamily="34" charset="0"/>
                <a:cs typeface="Arial" panose="020B0604020202020204" pitchFamily="34" charset="0"/>
              </a:rPr>
              <a:t>There is a missing scale and a missing measurement.</a:t>
            </a:r>
          </a:p>
        </p:txBody>
      </p:sp>
      <p:sp>
        <p:nvSpPr>
          <p:cNvPr id="10" name="TextBox 9"/>
          <p:cNvSpPr txBox="1"/>
          <p:nvPr/>
        </p:nvSpPr>
        <p:spPr>
          <a:xfrm>
            <a:off x="2473368" y="4546578"/>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1:20</a:t>
            </a:r>
          </a:p>
        </p:txBody>
      </p:sp>
      <p:sp>
        <p:nvSpPr>
          <p:cNvPr id="11" name="TextBox 10"/>
          <p:cNvSpPr txBox="1"/>
          <p:nvPr/>
        </p:nvSpPr>
        <p:spPr>
          <a:xfrm>
            <a:off x="2473368" y="5770578"/>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1:15</a:t>
            </a:r>
          </a:p>
        </p:txBody>
      </p:sp>
      <p:sp>
        <p:nvSpPr>
          <p:cNvPr id="12" name="TextBox 11"/>
          <p:cNvSpPr txBox="1"/>
          <p:nvPr/>
        </p:nvSpPr>
        <p:spPr>
          <a:xfrm>
            <a:off x="2473368" y="3934578"/>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1:24</a:t>
            </a:r>
          </a:p>
        </p:txBody>
      </p:sp>
      <p:sp>
        <p:nvSpPr>
          <p:cNvPr id="13" name="TextBox 12"/>
          <p:cNvSpPr txBox="1"/>
          <p:nvPr/>
        </p:nvSpPr>
        <p:spPr>
          <a:xfrm>
            <a:off x="2473368" y="3387876"/>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1:40</a:t>
            </a:r>
          </a:p>
        </p:txBody>
      </p:sp>
      <p:sp>
        <p:nvSpPr>
          <p:cNvPr id="15" name="TextBox 14"/>
          <p:cNvSpPr txBox="1"/>
          <p:nvPr/>
        </p:nvSpPr>
        <p:spPr>
          <a:xfrm>
            <a:off x="6529705" y="3340578"/>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15</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6" name="TextBox 15"/>
          <p:cNvSpPr txBox="1"/>
          <p:nvPr/>
        </p:nvSpPr>
        <p:spPr>
          <a:xfrm>
            <a:off x="6529705" y="5770578"/>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8</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7" name="TextBox 16"/>
          <p:cNvSpPr txBox="1"/>
          <p:nvPr/>
        </p:nvSpPr>
        <p:spPr>
          <a:xfrm>
            <a:off x="6529704" y="5158578"/>
            <a:ext cx="3273707"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18</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4.32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8" name="TextBox 17"/>
          <p:cNvSpPr txBox="1"/>
          <p:nvPr/>
        </p:nvSpPr>
        <p:spPr>
          <a:xfrm>
            <a:off x="6529705" y="4546578"/>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3.6</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9" name="TextBox 18"/>
          <p:cNvSpPr txBox="1"/>
          <p:nvPr/>
        </p:nvSpPr>
        <p:spPr>
          <a:xfrm>
            <a:off x="2473368" y="5158578"/>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   : </a:t>
            </a:r>
          </a:p>
        </p:txBody>
      </p:sp>
      <p:sp>
        <p:nvSpPr>
          <p:cNvPr id="20" name="TextBox 19"/>
          <p:cNvSpPr txBox="1"/>
          <p:nvPr/>
        </p:nvSpPr>
        <p:spPr>
          <a:xfrm>
            <a:off x="6529705" y="3934578"/>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Car:     </a:t>
            </a:r>
          </a:p>
        </p:txBody>
      </p:sp>
      <p:pic>
        <p:nvPicPr>
          <p:cNvPr id="23" name="Picture 22">
            <a:extLst>
              <a:ext uri="{FF2B5EF4-FFF2-40B4-BE49-F238E27FC236}">
                <a16:creationId xmlns:a16="http://schemas.microsoft.com/office/drawing/2014/main" id="{5B3785C0-E3F9-20A7-573D-681794F19506}"/>
              </a:ext>
            </a:extLst>
          </p:cNvPr>
          <p:cNvPicPr>
            <a:picLocks noChangeAspect="1"/>
          </p:cNvPicPr>
          <p:nvPr/>
        </p:nvPicPr>
        <p:blipFill>
          <a:blip r:embed="rId4"/>
          <a:stretch>
            <a:fillRect/>
          </a:stretch>
        </p:blipFill>
        <p:spPr>
          <a:xfrm>
            <a:off x="9688732" y="77941"/>
            <a:ext cx="2176461" cy="847417"/>
          </a:xfrm>
          <a:prstGeom prst="rect">
            <a:avLst/>
          </a:prstGeom>
        </p:spPr>
      </p:pic>
      <p:pic>
        <p:nvPicPr>
          <p:cNvPr id="2050" name="Picture 2" descr="A red toy car sitting on a shelf. The car is facing towards the right.">
            <a:extLst>
              <a:ext uri="{FF2B5EF4-FFF2-40B4-BE49-F238E27FC236}">
                <a16:creationId xmlns:a16="http://schemas.microsoft.com/office/drawing/2014/main" id="{D0B7C499-6C92-533A-90CB-330AA37028E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751607" y="699571"/>
            <a:ext cx="2091591" cy="1394200"/>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168B147D-F841-7E3E-681C-CBE5FEF146A4}"/>
              </a:ext>
              <a:ext uri="{C183D7F6-B498-43B3-948B-1728B52AA6E4}">
                <adec:decorative xmlns:adec="http://schemas.microsoft.com/office/drawing/2017/decorative" val="1"/>
              </a:ext>
            </a:extLst>
          </p:cNvPr>
          <p:cNvSpPr/>
          <p:nvPr/>
        </p:nvSpPr>
        <p:spPr>
          <a:xfrm flipV="1">
            <a:off x="-3816" y="-17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63D54A17-B492-AD3D-FAF4-A64057B7D019}"/>
              </a:ext>
            </a:extLst>
          </p:cNvPr>
          <p:cNvSpPr>
            <a:spLocks noGrp="1"/>
          </p:cNvSpPr>
          <p:nvPr>
            <p:ph type="sldNum" sz="quarter" idx="12"/>
          </p:nvPr>
        </p:nvSpPr>
        <p:spPr/>
        <p:txBody>
          <a:bodyPr/>
          <a:lstStyle/>
          <a:p>
            <a:fld id="{BAB26A49-E6E2-4EC6-A6B2-9EEDEFCE8D1E}" type="slidenum">
              <a:rPr lang="en-GB" smtClean="0"/>
              <a:t>12</a:t>
            </a:fld>
            <a:endParaRPr lang="en-GB"/>
          </a:p>
        </p:txBody>
      </p:sp>
      <p:sp>
        <p:nvSpPr>
          <p:cNvPr id="7" name="Title 1">
            <a:extLst>
              <a:ext uri="{FF2B5EF4-FFF2-40B4-BE49-F238E27FC236}">
                <a16:creationId xmlns:a16="http://schemas.microsoft.com/office/drawing/2014/main" id="{99EE758D-E999-15F3-9E00-5778F3704CE4}"/>
              </a:ext>
            </a:extLst>
          </p:cNvPr>
          <p:cNvSpPr txBox="1">
            <a:spLocks/>
          </p:cNvSpPr>
          <p:nvPr/>
        </p:nvSpPr>
        <p:spPr>
          <a:xfrm>
            <a:off x="4100754" y="109221"/>
            <a:ext cx="4607219"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Models and scales</a:t>
            </a:r>
          </a:p>
        </p:txBody>
      </p:sp>
      <p:sp>
        <p:nvSpPr>
          <p:cNvPr id="3" name="TextBox 2">
            <a:extLst>
              <a:ext uri="{FF2B5EF4-FFF2-40B4-BE49-F238E27FC236}">
                <a16:creationId xmlns:a16="http://schemas.microsoft.com/office/drawing/2014/main" id="{C3AC74F7-00C1-B7BB-32E5-E3D0C1D1866A}"/>
              </a:ext>
            </a:extLst>
          </p:cNvPr>
          <p:cNvSpPr txBox="1"/>
          <p:nvPr/>
        </p:nvSpPr>
        <p:spPr>
          <a:xfrm>
            <a:off x="49199" y="60536"/>
            <a:ext cx="1952977"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 6</a:t>
            </a:r>
          </a:p>
        </p:txBody>
      </p:sp>
    </p:spTree>
    <p:extLst>
      <p:ext uri="{BB962C8B-B14F-4D97-AF65-F5344CB8AC3E}">
        <p14:creationId xmlns:p14="http://schemas.microsoft.com/office/powerpoint/2010/main" val="166534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575" y="2185672"/>
            <a:ext cx="876226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Match the scales to the measurements of the lengths of these cars and their models.</a:t>
            </a:r>
          </a:p>
          <a:p>
            <a:r>
              <a:rPr lang="en-GB" dirty="0">
                <a:latin typeface="Arial" panose="020B0604020202020204" pitchFamily="34" charset="0"/>
                <a:cs typeface="Arial" panose="020B0604020202020204" pitchFamily="34" charset="0"/>
              </a:rPr>
              <a:t>There is a missing scale and a missing measurement.</a:t>
            </a:r>
          </a:p>
        </p:txBody>
      </p:sp>
      <p:sp>
        <p:nvSpPr>
          <p:cNvPr id="10" name="TextBox 9"/>
          <p:cNvSpPr txBox="1"/>
          <p:nvPr/>
        </p:nvSpPr>
        <p:spPr>
          <a:xfrm>
            <a:off x="1495900" y="4374000"/>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1:20</a:t>
            </a:r>
          </a:p>
        </p:txBody>
      </p:sp>
      <p:sp>
        <p:nvSpPr>
          <p:cNvPr id="11" name="TextBox 10"/>
          <p:cNvSpPr txBox="1"/>
          <p:nvPr/>
        </p:nvSpPr>
        <p:spPr>
          <a:xfrm>
            <a:off x="1495900" y="5598000"/>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1:15</a:t>
            </a:r>
          </a:p>
        </p:txBody>
      </p:sp>
      <p:sp>
        <p:nvSpPr>
          <p:cNvPr id="12" name="TextBox 11"/>
          <p:cNvSpPr txBox="1"/>
          <p:nvPr/>
        </p:nvSpPr>
        <p:spPr>
          <a:xfrm>
            <a:off x="1495900" y="3762000"/>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1:24</a:t>
            </a:r>
          </a:p>
        </p:txBody>
      </p:sp>
      <p:sp>
        <p:nvSpPr>
          <p:cNvPr id="13" name="TextBox 12"/>
          <p:cNvSpPr txBox="1"/>
          <p:nvPr/>
        </p:nvSpPr>
        <p:spPr>
          <a:xfrm>
            <a:off x="1495900" y="3096000"/>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1:40</a:t>
            </a:r>
          </a:p>
        </p:txBody>
      </p:sp>
      <p:sp>
        <p:nvSpPr>
          <p:cNvPr id="15" name="TextBox 14"/>
          <p:cNvSpPr txBox="1"/>
          <p:nvPr/>
        </p:nvSpPr>
        <p:spPr>
          <a:xfrm>
            <a:off x="6466641" y="3168000"/>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15</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6" name="TextBox 15"/>
          <p:cNvSpPr txBox="1"/>
          <p:nvPr/>
        </p:nvSpPr>
        <p:spPr>
          <a:xfrm>
            <a:off x="6466641" y="5598000"/>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8</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7" name="TextBox 16"/>
          <p:cNvSpPr txBox="1"/>
          <p:nvPr/>
        </p:nvSpPr>
        <p:spPr>
          <a:xfrm>
            <a:off x="6466640" y="4986000"/>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18</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4.32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8" name="TextBox 17"/>
          <p:cNvSpPr txBox="1"/>
          <p:nvPr/>
        </p:nvSpPr>
        <p:spPr>
          <a:xfrm>
            <a:off x="6466641" y="4374000"/>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12</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	Car: 3.6</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
            </a:r>
          </a:p>
        </p:txBody>
      </p:sp>
      <p:sp>
        <p:nvSpPr>
          <p:cNvPr id="19" name="TextBox 18"/>
          <p:cNvSpPr txBox="1"/>
          <p:nvPr/>
        </p:nvSpPr>
        <p:spPr>
          <a:xfrm>
            <a:off x="1495900" y="4986000"/>
            <a:ext cx="64807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   : </a:t>
            </a:r>
          </a:p>
        </p:txBody>
      </p:sp>
      <p:sp>
        <p:nvSpPr>
          <p:cNvPr id="20" name="TextBox 19"/>
          <p:cNvSpPr txBox="1"/>
          <p:nvPr/>
        </p:nvSpPr>
        <p:spPr>
          <a:xfrm>
            <a:off x="6466641" y="3762000"/>
            <a:ext cx="3272400" cy="36933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Model:		Car:     </a:t>
            </a:r>
          </a:p>
        </p:txBody>
      </p:sp>
      <p:cxnSp>
        <p:nvCxnSpPr>
          <p:cNvPr id="5" name="Straight Arrow Connector 4"/>
          <p:cNvCxnSpPr>
            <a:stCxn id="15" idx="1"/>
            <a:endCxn id="10" idx="3"/>
          </p:cNvCxnSpPr>
          <p:nvPr/>
        </p:nvCxnSpPr>
        <p:spPr>
          <a:xfrm flipH="1">
            <a:off x="2143970" y="3352666"/>
            <a:ext cx="4322671" cy="12060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cxnSpLocks/>
            <a:stCxn id="16" idx="1"/>
            <a:endCxn id="13" idx="3"/>
          </p:cNvCxnSpPr>
          <p:nvPr/>
        </p:nvCxnSpPr>
        <p:spPr>
          <a:xfrm flipH="1" flipV="1">
            <a:off x="2143970" y="3280666"/>
            <a:ext cx="4322671" cy="250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1"/>
            <a:endCxn id="19" idx="3"/>
          </p:cNvCxnSpPr>
          <p:nvPr/>
        </p:nvCxnSpPr>
        <p:spPr>
          <a:xfrm flipH="1">
            <a:off x="2143970" y="4558666"/>
            <a:ext cx="4322671" cy="61200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p:cNvCxnSpPr>
            <a:cxnSpLocks/>
            <a:stCxn id="17" idx="1"/>
            <a:endCxn id="12" idx="3"/>
          </p:cNvCxnSpPr>
          <p:nvPr/>
        </p:nvCxnSpPr>
        <p:spPr>
          <a:xfrm flipH="1" flipV="1">
            <a:off x="2143970" y="3946666"/>
            <a:ext cx="4322670" cy="1224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0" idx="1"/>
            <a:endCxn id="11" idx="3"/>
          </p:cNvCxnSpPr>
          <p:nvPr/>
        </p:nvCxnSpPr>
        <p:spPr>
          <a:xfrm flipH="1">
            <a:off x="2143970" y="3946666"/>
            <a:ext cx="4322671" cy="18360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pic>
        <p:nvPicPr>
          <p:cNvPr id="14" name="Picture 2">
            <a:extLst>
              <a:ext uri="{FF2B5EF4-FFF2-40B4-BE49-F238E27FC236}">
                <a16:creationId xmlns:a16="http://schemas.microsoft.com/office/drawing/2014/main" id="{AF089C5E-9CCC-91AA-0D76-4CC883AE215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910197" y="529201"/>
            <a:ext cx="2091591" cy="13942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014B4399-186C-1998-9EF8-E3D311ED35C9}"/>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8">
            <a:extLst>
              <a:ext uri="{FF2B5EF4-FFF2-40B4-BE49-F238E27FC236}">
                <a16:creationId xmlns:a16="http://schemas.microsoft.com/office/drawing/2014/main" id="{2485F27D-A9EE-B336-A8AD-3591E9CC4F91}"/>
              </a:ext>
            </a:extLst>
          </p:cNvPr>
          <p:cNvSpPr>
            <a:spLocks noGrp="1"/>
          </p:cNvSpPr>
          <p:nvPr>
            <p:ph type="sldNum" sz="quarter" idx="12"/>
          </p:nvPr>
        </p:nvSpPr>
        <p:spPr/>
        <p:txBody>
          <a:bodyPr/>
          <a:lstStyle/>
          <a:p>
            <a:fld id="{BAB26A49-E6E2-4EC6-A6B2-9EEDEFCE8D1E}" type="slidenum">
              <a:rPr lang="en-GB" smtClean="0"/>
              <a:t>13</a:t>
            </a:fld>
            <a:endParaRPr lang="en-GB"/>
          </a:p>
        </p:txBody>
      </p:sp>
      <p:sp>
        <p:nvSpPr>
          <p:cNvPr id="23" name="Title 1">
            <a:extLst>
              <a:ext uri="{FF2B5EF4-FFF2-40B4-BE49-F238E27FC236}">
                <a16:creationId xmlns:a16="http://schemas.microsoft.com/office/drawing/2014/main" id="{9DBFE46B-E628-C3D0-5658-757398FE6DE5}"/>
              </a:ext>
            </a:extLst>
          </p:cNvPr>
          <p:cNvSpPr txBox="1">
            <a:spLocks/>
          </p:cNvSpPr>
          <p:nvPr/>
        </p:nvSpPr>
        <p:spPr>
          <a:xfrm>
            <a:off x="3626069" y="106146"/>
            <a:ext cx="8245364"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Models and scales: answers</a:t>
            </a:r>
          </a:p>
        </p:txBody>
      </p:sp>
      <p:sp>
        <p:nvSpPr>
          <p:cNvPr id="4" name="TextBox 3">
            <a:extLst>
              <a:ext uri="{FF2B5EF4-FFF2-40B4-BE49-F238E27FC236}">
                <a16:creationId xmlns:a16="http://schemas.microsoft.com/office/drawing/2014/main" id="{F61728C4-B522-BD4C-18E1-EE4D13D2832E}"/>
              </a:ext>
            </a:extLst>
          </p:cNvPr>
          <p:cNvSpPr txBox="1"/>
          <p:nvPr/>
        </p:nvSpPr>
        <p:spPr>
          <a:xfrm>
            <a:off x="-133042" y="31675"/>
            <a:ext cx="195297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4" descr="A high resolution illustration of a red car on a white background. The car is facing towards the left and is reflected in the white space beneath it.">
            <a:extLst>
              <a:ext uri="{FF2B5EF4-FFF2-40B4-BE49-F238E27FC236}">
                <a16:creationId xmlns:a16="http://schemas.microsoft.com/office/drawing/2014/main" id="{40031041-2EFD-21C7-ADBF-EA90525ADE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57599" y="1125221"/>
            <a:ext cx="2925801" cy="189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8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733446" y="6338872"/>
            <a:ext cx="2743200" cy="365125"/>
          </a:xfrm>
        </p:spPr>
        <p:txBody>
          <a:bodyPr/>
          <a:lstStyle/>
          <a:p>
            <a:fld id="{892959B6-490E-A144-8C7C-88267F972F69}" type="slidenum">
              <a:rPr lang="en-US" smtClean="0"/>
              <a:t>14</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2188362915"/>
              </p:ext>
            </p:extLst>
          </p:nvPr>
        </p:nvGraphicFramePr>
        <p:xfrm>
          <a:off x="850556" y="1230045"/>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 cm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21708" y="1476267"/>
            <a:ext cx="1003067" cy="707886"/>
          </a:xfrm>
          <a:prstGeom prst="rect">
            <a:avLst/>
          </a:prstGeom>
          <a:noFill/>
        </p:spPr>
        <p:txBody>
          <a:bodyPr wrap="square" rtlCol="0">
            <a:spAutoFit/>
          </a:bodyPr>
          <a:lstStyle/>
          <a:p>
            <a:r>
              <a:rPr lang="en-GB" sz="4000" dirty="0"/>
              <a:t>1</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470856" y="2498030"/>
            <a:ext cx="870653" cy="707886"/>
          </a:xfrm>
          <a:prstGeom prst="rect">
            <a:avLst/>
          </a:prstGeom>
          <a:noFill/>
        </p:spPr>
        <p:txBody>
          <a:bodyPr wrap="square" rtlCol="0">
            <a:spAutoFit/>
          </a:bodyPr>
          <a:lstStyle/>
          <a:p>
            <a:r>
              <a:rPr lang="en-US" sz="4000" dirty="0"/>
              <a:t>40</a:t>
            </a:r>
          </a:p>
        </p:txBody>
      </p:sp>
      <p:sp>
        <p:nvSpPr>
          <p:cNvPr id="6" name="TextBox 5">
            <a:extLst>
              <a:ext uri="{FF2B5EF4-FFF2-40B4-BE49-F238E27FC236}">
                <a16:creationId xmlns:a16="http://schemas.microsoft.com/office/drawing/2014/main" id="{FA2F0EEE-4B07-0021-250B-F66E1F2111CF}"/>
              </a:ext>
            </a:extLst>
          </p:cNvPr>
          <p:cNvSpPr txBox="1"/>
          <p:nvPr/>
        </p:nvSpPr>
        <p:spPr>
          <a:xfrm>
            <a:off x="5687310" y="1453168"/>
            <a:ext cx="974434" cy="707886"/>
          </a:xfrm>
          <a:prstGeom prst="rect">
            <a:avLst/>
          </a:prstGeom>
          <a:noFill/>
        </p:spPr>
        <p:txBody>
          <a:bodyPr wrap="square" rtlCol="0">
            <a:spAutoFit/>
          </a:bodyPr>
          <a:lstStyle/>
          <a:p>
            <a:r>
              <a:rPr lang="en-GB" sz="4000" dirty="0"/>
              <a:t>2</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730900" y="1453168"/>
            <a:ext cx="721587" cy="707886"/>
          </a:xfrm>
          <a:prstGeom prst="rect">
            <a:avLst/>
          </a:prstGeom>
          <a:noFill/>
        </p:spPr>
        <p:txBody>
          <a:bodyPr wrap="square" rtlCol="0">
            <a:spAutoFit/>
          </a:bodyPr>
          <a:lstStyle/>
          <a:p>
            <a:r>
              <a:rPr lang="en-GB" sz="4000" dirty="0"/>
              <a:t>4</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493291" y="2506634"/>
            <a:ext cx="974434" cy="707886"/>
          </a:xfrm>
          <a:prstGeom prst="rect">
            <a:avLst/>
          </a:prstGeom>
          <a:noFill/>
        </p:spPr>
        <p:txBody>
          <a:bodyPr wrap="square" rtlCol="0">
            <a:spAutoFit/>
          </a:bodyPr>
          <a:lstStyle/>
          <a:p>
            <a:r>
              <a:rPr lang="en-GB" sz="4000" dirty="0"/>
              <a:t>160</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687310" y="2498030"/>
            <a:ext cx="870653" cy="707886"/>
          </a:xfrm>
          <a:prstGeom prst="rect">
            <a:avLst/>
          </a:prstGeom>
          <a:noFill/>
        </p:spPr>
        <p:txBody>
          <a:bodyPr wrap="square" rtlCol="0">
            <a:spAutoFit/>
          </a:bodyPr>
          <a:lstStyle/>
          <a:p>
            <a:r>
              <a:rPr lang="en-US" sz="4000" dirty="0"/>
              <a:t>80</a:t>
            </a:r>
          </a:p>
        </p:txBody>
      </p:sp>
      <p:sp>
        <p:nvSpPr>
          <p:cNvPr id="8" name="TextBox 7">
            <a:extLst>
              <a:ext uri="{FF2B5EF4-FFF2-40B4-BE49-F238E27FC236}">
                <a16:creationId xmlns:a16="http://schemas.microsoft.com/office/drawing/2014/main" id="{F2AC5BDB-2D2B-8C51-5A9B-6BDE47BCA96B}"/>
              </a:ext>
            </a:extLst>
          </p:cNvPr>
          <p:cNvSpPr txBox="1"/>
          <p:nvPr/>
        </p:nvSpPr>
        <p:spPr>
          <a:xfrm>
            <a:off x="9839325" y="1453168"/>
            <a:ext cx="721587" cy="707886"/>
          </a:xfrm>
          <a:prstGeom prst="rect">
            <a:avLst/>
          </a:prstGeom>
          <a:noFill/>
        </p:spPr>
        <p:txBody>
          <a:bodyPr wrap="square" rtlCol="0">
            <a:spAutoFit/>
          </a:bodyPr>
          <a:lstStyle/>
          <a:p>
            <a:r>
              <a:rPr lang="en-GB" sz="4000" dirty="0"/>
              <a:t>8</a:t>
            </a:r>
            <a:endParaRPr lang="en-US" sz="4000" dirty="0"/>
          </a:p>
        </p:txBody>
      </p:sp>
      <p:sp>
        <p:nvSpPr>
          <p:cNvPr id="13" name="TextBox 12">
            <a:extLst>
              <a:ext uri="{FF2B5EF4-FFF2-40B4-BE49-F238E27FC236}">
                <a16:creationId xmlns:a16="http://schemas.microsoft.com/office/drawing/2014/main" id="{9A8D378F-B781-4A16-2C22-8F1FAD1DE6C2}"/>
              </a:ext>
            </a:extLst>
          </p:cNvPr>
          <p:cNvSpPr txBox="1"/>
          <p:nvPr/>
        </p:nvSpPr>
        <p:spPr>
          <a:xfrm>
            <a:off x="9617829" y="2499192"/>
            <a:ext cx="974434" cy="707886"/>
          </a:xfrm>
          <a:prstGeom prst="rect">
            <a:avLst/>
          </a:prstGeom>
          <a:noFill/>
        </p:spPr>
        <p:txBody>
          <a:bodyPr wrap="square" rtlCol="0">
            <a:spAutoFit/>
          </a:bodyPr>
          <a:lstStyle/>
          <a:p>
            <a:r>
              <a:rPr lang="en-GB" sz="4000" dirty="0"/>
              <a:t>320</a:t>
            </a:r>
            <a:endParaRPr lang="en-US" sz="4000" dirty="0"/>
          </a:p>
        </p:txBody>
      </p:sp>
      <p:graphicFrame>
        <p:nvGraphicFramePr>
          <p:cNvPr id="16" name="Table 15">
            <a:extLst>
              <a:ext uri="{FF2B5EF4-FFF2-40B4-BE49-F238E27FC236}">
                <a16:creationId xmlns:a16="http://schemas.microsoft.com/office/drawing/2014/main" id="{A080E02C-CA0B-37E5-0313-AA1960E4FC70}"/>
              </a:ext>
            </a:extLst>
          </p:cNvPr>
          <p:cNvGraphicFramePr>
            <a:graphicFrameLocks noGrp="1"/>
          </p:cNvGraphicFramePr>
          <p:nvPr>
            <p:extLst>
              <p:ext uri="{D42A27DB-BD31-4B8C-83A1-F6EECF244321}">
                <p14:modId xmlns:p14="http://schemas.microsoft.com/office/powerpoint/2010/main" val="3026574250"/>
              </p:ext>
            </p:extLst>
          </p:nvPr>
        </p:nvGraphicFramePr>
        <p:xfrm>
          <a:off x="850556" y="3967021"/>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17" name="TextBox 16">
            <a:extLst>
              <a:ext uri="{FF2B5EF4-FFF2-40B4-BE49-F238E27FC236}">
                <a16:creationId xmlns:a16="http://schemas.microsoft.com/office/drawing/2014/main" id="{801D3EF3-9C82-B4F2-E413-564F14173BF6}"/>
              </a:ext>
            </a:extLst>
          </p:cNvPr>
          <p:cNvSpPr txBox="1"/>
          <p:nvPr/>
        </p:nvSpPr>
        <p:spPr>
          <a:xfrm>
            <a:off x="3338442" y="4247071"/>
            <a:ext cx="1003067" cy="707886"/>
          </a:xfrm>
          <a:prstGeom prst="rect">
            <a:avLst/>
          </a:prstGeom>
          <a:noFill/>
        </p:spPr>
        <p:txBody>
          <a:bodyPr wrap="square" rtlCol="0">
            <a:spAutoFit/>
          </a:bodyPr>
          <a:lstStyle/>
          <a:p>
            <a:r>
              <a:rPr lang="en-GB" sz="4000" dirty="0"/>
              <a:t>100</a:t>
            </a:r>
            <a:endParaRPr lang="en-US" sz="4000" dirty="0"/>
          </a:p>
        </p:txBody>
      </p:sp>
      <p:sp>
        <p:nvSpPr>
          <p:cNvPr id="18" name="TextBox 17">
            <a:extLst>
              <a:ext uri="{FF2B5EF4-FFF2-40B4-BE49-F238E27FC236}">
                <a16:creationId xmlns:a16="http://schemas.microsoft.com/office/drawing/2014/main" id="{93A755C4-A2AF-0C9B-5F51-FA175674E51B}"/>
              </a:ext>
            </a:extLst>
          </p:cNvPr>
          <p:cNvSpPr txBox="1"/>
          <p:nvPr/>
        </p:nvSpPr>
        <p:spPr>
          <a:xfrm>
            <a:off x="3470856" y="5235006"/>
            <a:ext cx="870653" cy="707886"/>
          </a:xfrm>
          <a:prstGeom prst="rect">
            <a:avLst/>
          </a:prstGeom>
          <a:noFill/>
        </p:spPr>
        <p:txBody>
          <a:bodyPr wrap="square" rtlCol="0">
            <a:spAutoFit/>
          </a:bodyPr>
          <a:lstStyle/>
          <a:p>
            <a:r>
              <a:rPr lang="en-US" sz="4000" dirty="0"/>
              <a:t>1</a:t>
            </a:r>
          </a:p>
        </p:txBody>
      </p:sp>
      <p:sp>
        <p:nvSpPr>
          <p:cNvPr id="19" name="TextBox 18">
            <a:extLst>
              <a:ext uri="{FF2B5EF4-FFF2-40B4-BE49-F238E27FC236}">
                <a16:creationId xmlns:a16="http://schemas.microsoft.com/office/drawing/2014/main" id="{197521DB-BAC4-97B8-B452-5AD38156D82D}"/>
              </a:ext>
            </a:extLst>
          </p:cNvPr>
          <p:cNvSpPr txBox="1"/>
          <p:nvPr/>
        </p:nvSpPr>
        <p:spPr>
          <a:xfrm>
            <a:off x="5687310" y="4190144"/>
            <a:ext cx="974434" cy="707886"/>
          </a:xfrm>
          <a:prstGeom prst="rect">
            <a:avLst/>
          </a:prstGeom>
          <a:noFill/>
        </p:spPr>
        <p:txBody>
          <a:bodyPr wrap="square" rtlCol="0">
            <a:spAutoFit/>
          </a:bodyPr>
          <a:lstStyle/>
          <a:p>
            <a:r>
              <a:rPr lang="en-GB" sz="4000" dirty="0"/>
              <a:t>10</a:t>
            </a:r>
            <a:endParaRPr lang="en-US" sz="4000" dirty="0"/>
          </a:p>
        </p:txBody>
      </p:sp>
      <p:sp>
        <p:nvSpPr>
          <p:cNvPr id="20" name="TextBox 19">
            <a:extLst>
              <a:ext uri="{FF2B5EF4-FFF2-40B4-BE49-F238E27FC236}">
                <a16:creationId xmlns:a16="http://schemas.microsoft.com/office/drawing/2014/main" id="{36DE4903-1E0E-6283-7937-CAB1DE3291A8}"/>
              </a:ext>
            </a:extLst>
          </p:cNvPr>
          <p:cNvSpPr txBox="1"/>
          <p:nvPr/>
        </p:nvSpPr>
        <p:spPr>
          <a:xfrm>
            <a:off x="7401376" y="4190144"/>
            <a:ext cx="1051112" cy="707886"/>
          </a:xfrm>
          <a:prstGeom prst="rect">
            <a:avLst/>
          </a:prstGeom>
          <a:noFill/>
        </p:spPr>
        <p:txBody>
          <a:bodyPr wrap="square" rtlCol="0">
            <a:spAutoFit/>
          </a:bodyPr>
          <a:lstStyle/>
          <a:p>
            <a:r>
              <a:rPr lang="en-GB" sz="4000" dirty="0"/>
              <a:t>320</a:t>
            </a:r>
            <a:endParaRPr lang="en-US" sz="4000" dirty="0"/>
          </a:p>
        </p:txBody>
      </p:sp>
      <p:sp>
        <p:nvSpPr>
          <p:cNvPr id="21" name="TextBox 20">
            <a:extLst>
              <a:ext uri="{FF2B5EF4-FFF2-40B4-BE49-F238E27FC236}">
                <a16:creationId xmlns:a16="http://schemas.microsoft.com/office/drawing/2014/main" id="{87C1DEFD-B33C-FB3A-DB0B-5948DD3AA46E}"/>
              </a:ext>
            </a:extLst>
          </p:cNvPr>
          <p:cNvSpPr txBox="1"/>
          <p:nvPr/>
        </p:nvSpPr>
        <p:spPr>
          <a:xfrm>
            <a:off x="7493291" y="5243610"/>
            <a:ext cx="974434" cy="707886"/>
          </a:xfrm>
          <a:prstGeom prst="rect">
            <a:avLst/>
          </a:prstGeom>
          <a:noFill/>
        </p:spPr>
        <p:txBody>
          <a:bodyPr wrap="square" rtlCol="0">
            <a:spAutoFit/>
          </a:bodyPr>
          <a:lstStyle/>
          <a:p>
            <a:r>
              <a:rPr lang="en-GB" sz="4000" dirty="0"/>
              <a:t>3.2</a:t>
            </a:r>
            <a:endParaRPr lang="en-US" sz="4000" dirty="0"/>
          </a:p>
        </p:txBody>
      </p:sp>
      <p:sp>
        <p:nvSpPr>
          <p:cNvPr id="22" name="TextBox 21">
            <a:extLst>
              <a:ext uri="{FF2B5EF4-FFF2-40B4-BE49-F238E27FC236}">
                <a16:creationId xmlns:a16="http://schemas.microsoft.com/office/drawing/2014/main" id="{A0E3DC3E-0940-B840-3AEF-E3C0145AA8C6}"/>
              </a:ext>
            </a:extLst>
          </p:cNvPr>
          <p:cNvSpPr txBox="1"/>
          <p:nvPr/>
        </p:nvSpPr>
        <p:spPr>
          <a:xfrm>
            <a:off x="5687310" y="5235006"/>
            <a:ext cx="870653" cy="707886"/>
          </a:xfrm>
          <a:prstGeom prst="rect">
            <a:avLst/>
          </a:prstGeom>
          <a:noFill/>
        </p:spPr>
        <p:txBody>
          <a:bodyPr wrap="square" rtlCol="0">
            <a:spAutoFit/>
          </a:bodyPr>
          <a:lstStyle/>
          <a:p>
            <a:r>
              <a:rPr lang="en-US" sz="4000" dirty="0"/>
              <a:t>0.1</a:t>
            </a:r>
          </a:p>
        </p:txBody>
      </p:sp>
      <p:sp>
        <p:nvSpPr>
          <p:cNvPr id="14" name="Isosceles Triangle 13">
            <a:extLst>
              <a:ext uri="{FF2B5EF4-FFF2-40B4-BE49-F238E27FC236}">
                <a16:creationId xmlns:a16="http://schemas.microsoft.com/office/drawing/2014/main" id="{EBF1963D-F4BA-576B-AA62-1A06932729AD}"/>
              </a:ext>
              <a:ext uri="{C183D7F6-B498-43B3-948B-1728B52AA6E4}">
                <adec:decorative xmlns:adec="http://schemas.microsoft.com/office/drawing/2017/decorative" val="1"/>
              </a:ext>
            </a:extLst>
          </p:cNvPr>
          <p:cNvSpPr/>
          <p:nvPr/>
        </p:nvSpPr>
        <p:spPr>
          <a:xfrm flipV="1">
            <a:off x="-3815" y="-15937"/>
            <a:ext cx="2138686" cy="2033923"/>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33964"/>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3" name="Title 1">
            <a:extLst>
              <a:ext uri="{FF2B5EF4-FFF2-40B4-BE49-F238E27FC236}">
                <a16:creationId xmlns:a16="http://schemas.microsoft.com/office/drawing/2014/main" id="{A3341C72-BF4A-C5A6-6E13-515F2C6BCF19}"/>
              </a:ext>
            </a:extLst>
          </p:cNvPr>
          <p:cNvSpPr txBox="1">
            <a:spLocks/>
          </p:cNvSpPr>
          <p:nvPr/>
        </p:nvSpPr>
        <p:spPr>
          <a:xfrm>
            <a:off x="1911693" y="-5543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1:40</a:t>
            </a:r>
          </a:p>
        </p:txBody>
      </p:sp>
    </p:spTree>
    <p:extLst>
      <p:ext uri="{BB962C8B-B14F-4D97-AF65-F5344CB8AC3E}">
        <p14:creationId xmlns:p14="http://schemas.microsoft.com/office/powerpoint/2010/main" val="33194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P spid="13"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847090" y="6356350"/>
            <a:ext cx="2743200" cy="365125"/>
          </a:xfrm>
        </p:spPr>
        <p:txBody>
          <a:bodyPr/>
          <a:lstStyle/>
          <a:p>
            <a:fld id="{892959B6-490E-A144-8C7C-88267F972F69}" type="slidenum">
              <a:rPr lang="en-US" smtClean="0"/>
              <a:t>15</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3670031587"/>
              </p:ext>
            </p:extLst>
          </p:nvPr>
        </p:nvGraphicFramePr>
        <p:xfrm>
          <a:off x="1087046" y="1119690"/>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758198" y="1365912"/>
            <a:ext cx="1003067" cy="707886"/>
          </a:xfrm>
          <a:prstGeom prst="rect">
            <a:avLst/>
          </a:prstGeom>
          <a:noFill/>
        </p:spPr>
        <p:txBody>
          <a:bodyPr wrap="square" rtlCol="0">
            <a:spAutoFit/>
          </a:bodyPr>
          <a:lstStyle/>
          <a:p>
            <a:r>
              <a:rPr lang="en-GB" sz="4000" dirty="0"/>
              <a:t>1</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707346" y="2387675"/>
            <a:ext cx="870653" cy="707886"/>
          </a:xfrm>
          <a:prstGeom prst="rect">
            <a:avLst/>
          </a:prstGeom>
          <a:noFill/>
        </p:spPr>
        <p:txBody>
          <a:bodyPr wrap="square" rtlCol="0">
            <a:spAutoFit/>
          </a:bodyPr>
          <a:lstStyle/>
          <a:p>
            <a:r>
              <a:rPr lang="en-US" sz="4000" dirty="0"/>
              <a:t>24</a:t>
            </a:r>
          </a:p>
        </p:txBody>
      </p:sp>
      <p:sp>
        <p:nvSpPr>
          <p:cNvPr id="6" name="TextBox 5">
            <a:extLst>
              <a:ext uri="{FF2B5EF4-FFF2-40B4-BE49-F238E27FC236}">
                <a16:creationId xmlns:a16="http://schemas.microsoft.com/office/drawing/2014/main" id="{FA2F0EEE-4B07-0021-250B-F66E1F2111CF}"/>
              </a:ext>
            </a:extLst>
          </p:cNvPr>
          <p:cNvSpPr txBox="1"/>
          <p:nvPr/>
        </p:nvSpPr>
        <p:spPr>
          <a:xfrm>
            <a:off x="5923800" y="1342813"/>
            <a:ext cx="974434"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967390" y="1342813"/>
            <a:ext cx="721587" cy="707886"/>
          </a:xfrm>
          <a:prstGeom prst="rect">
            <a:avLst/>
          </a:prstGeom>
          <a:noFill/>
        </p:spPr>
        <p:txBody>
          <a:bodyPr wrap="square" rtlCol="0">
            <a:spAutoFit/>
          </a:bodyPr>
          <a:lstStyle/>
          <a:p>
            <a:r>
              <a:rPr lang="en-GB" sz="4000" dirty="0"/>
              <a:t>8</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729781" y="2396279"/>
            <a:ext cx="974434" cy="707886"/>
          </a:xfrm>
          <a:prstGeom prst="rect">
            <a:avLst/>
          </a:prstGeom>
          <a:noFill/>
        </p:spPr>
        <p:txBody>
          <a:bodyPr wrap="square" rtlCol="0">
            <a:spAutoFit/>
          </a:bodyPr>
          <a:lstStyle/>
          <a:p>
            <a:r>
              <a:rPr lang="en-GB" sz="4000" dirty="0"/>
              <a:t>192</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728104" y="2387675"/>
            <a:ext cx="1066350" cy="707886"/>
          </a:xfrm>
          <a:prstGeom prst="rect">
            <a:avLst/>
          </a:prstGeom>
          <a:noFill/>
        </p:spPr>
        <p:txBody>
          <a:bodyPr wrap="square" rtlCol="0">
            <a:spAutoFit/>
          </a:bodyPr>
          <a:lstStyle/>
          <a:p>
            <a:r>
              <a:rPr lang="en-US" sz="4000" dirty="0"/>
              <a:t>240</a:t>
            </a:r>
          </a:p>
        </p:txBody>
      </p:sp>
      <p:sp>
        <p:nvSpPr>
          <p:cNvPr id="8" name="TextBox 7">
            <a:extLst>
              <a:ext uri="{FF2B5EF4-FFF2-40B4-BE49-F238E27FC236}">
                <a16:creationId xmlns:a16="http://schemas.microsoft.com/office/drawing/2014/main" id="{F2AC5BDB-2D2B-8C51-5A9B-6BDE47BCA96B}"/>
              </a:ext>
            </a:extLst>
          </p:cNvPr>
          <p:cNvSpPr txBox="1"/>
          <p:nvPr/>
        </p:nvSpPr>
        <p:spPr>
          <a:xfrm>
            <a:off x="10075815" y="1342813"/>
            <a:ext cx="721587" cy="707886"/>
          </a:xfrm>
          <a:prstGeom prst="rect">
            <a:avLst/>
          </a:prstGeom>
          <a:noFill/>
        </p:spPr>
        <p:txBody>
          <a:bodyPr wrap="square" rtlCol="0">
            <a:spAutoFit/>
          </a:bodyPr>
          <a:lstStyle/>
          <a:p>
            <a:r>
              <a:rPr lang="en-GB" sz="4000" dirty="0"/>
              <a:t>18</a:t>
            </a:r>
            <a:endParaRPr lang="en-US" sz="4000" dirty="0"/>
          </a:p>
        </p:txBody>
      </p:sp>
      <p:sp>
        <p:nvSpPr>
          <p:cNvPr id="13" name="TextBox 12">
            <a:extLst>
              <a:ext uri="{FF2B5EF4-FFF2-40B4-BE49-F238E27FC236}">
                <a16:creationId xmlns:a16="http://schemas.microsoft.com/office/drawing/2014/main" id="{9A8D378F-B781-4A16-2C22-8F1FAD1DE6C2}"/>
              </a:ext>
            </a:extLst>
          </p:cNvPr>
          <p:cNvSpPr txBox="1"/>
          <p:nvPr/>
        </p:nvSpPr>
        <p:spPr>
          <a:xfrm>
            <a:off x="9854319" y="2388837"/>
            <a:ext cx="974434" cy="707886"/>
          </a:xfrm>
          <a:prstGeom prst="rect">
            <a:avLst/>
          </a:prstGeom>
          <a:noFill/>
        </p:spPr>
        <p:txBody>
          <a:bodyPr wrap="square" rtlCol="0">
            <a:spAutoFit/>
          </a:bodyPr>
          <a:lstStyle/>
          <a:p>
            <a:r>
              <a:rPr lang="en-GB" sz="4000" dirty="0"/>
              <a:t>432</a:t>
            </a:r>
            <a:endParaRPr lang="en-US" sz="4000" dirty="0"/>
          </a:p>
        </p:txBody>
      </p:sp>
      <p:graphicFrame>
        <p:nvGraphicFramePr>
          <p:cNvPr id="16" name="Table 15">
            <a:extLst>
              <a:ext uri="{FF2B5EF4-FFF2-40B4-BE49-F238E27FC236}">
                <a16:creationId xmlns:a16="http://schemas.microsoft.com/office/drawing/2014/main" id="{A080E02C-CA0B-37E5-0313-AA1960E4FC70}"/>
              </a:ext>
            </a:extLst>
          </p:cNvPr>
          <p:cNvGraphicFramePr>
            <a:graphicFrameLocks noGrp="1"/>
          </p:cNvGraphicFramePr>
          <p:nvPr>
            <p:extLst>
              <p:ext uri="{D42A27DB-BD31-4B8C-83A1-F6EECF244321}">
                <p14:modId xmlns:p14="http://schemas.microsoft.com/office/powerpoint/2010/main" val="3117176661"/>
              </p:ext>
            </p:extLst>
          </p:nvPr>
        </p:nvGraphicFramePr>
        <p:xfrm>
          <a:off x="1087046" y="3856666"/>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17" name="TextBox 16">
            <a:extLst>
              <a:ext uri="{FF2B5EF4-FFF2-40B4-BE49-F238E27FC236}">
                <a16:creationId xmlns:a16="http://schemas.microsoft.com/office/drawing/2014/main" id="{801D3EF3-9C82-B4F2-E413-564F14173BF6}"/>
              </a:ext>
            </a:extLst>
          </p:cNvPr>
          <p:cNvSpPr txBox="1"/>
          <p:nvPr/>
        </p:nvSpPr>
        <p:spPr>
          <a:xfrm>
            <a:off x="3574932" y="4136716"/>
            <a:ext cx="1003067" cy="707886"/>
          </a:xfrm>
          <a:prstGeom prst="rect">
            <a:avLst/>
          </a:prstGeom>
          <a:noFill/>
        </p:spPr>
        <p:txBody>
          <a:bodyPr wrap="square" rtlCol="0">
            <a:spAutoFit/>
          </a:bodyPr>
          <a:lstStyle/>
          <a:p>
            <a:r>
              <a:rPr lang="en-GB" sz="4000" dirty="0"/>
              <a:t>100</a:t>
            </a:r>
            <a:endParaRPr lang="en-US" sz="4000" dirty="0"/>
          </a:p>
        </p:txBody>
      </p:sp>
      <p:sp>
        <p:nvSpPr>
          <p:cNvPr id="18" name="TextBox 17">
            <a:extLst>
              <a:ext uri="{FF2B5EF4-FFF2-40B4-BE49-F238E27FC236}">
                <a16:creationId xmlns:a16="http://schemas.microsoft.com/office/drawing/2014/main" id="{93A755C4-A2AF-0C9B-5F51-FA175674E51B}"/>
              </a:ext>
            </a:extLst>
          </p:cNvPr>
          <p:cNvSpPr txBox="1"/>
          <p:nvPr/>
        </p:nvSpPr>
        <p:spPr>
          <a:xfrm>
            <a:off x="3707346" y="5124651"/>
            <a:ext cx="870653" cy="707886"/>
          </a:xfrm>
          <a:prstGeom prst="rect">
            <a:avLst/>
          </a:prstGeom>
          <a:noFill/>
        </p:spPr>
        <p:txBody>
          <a:bodyPr wrap="square" rtlCol="0">
            <a:spAutoFit/>
          </a:bodyPr>
          <a:lstStyle/>
          <a:p>
            <a:r>
              <a:rPr lang="en-US" sz="4000" dirty="0"/>
              <a:t>1</a:t>
            </a:r>
          </a:p>
        </p:txBody>
      </p:sp>
      <p:sp>
        <p:nvSpPr>
          <p:cNvPr id="19" name="TextBox 18">
            <a:extLst>
              <a:ext uri="{FF2B5EF4-FFF2-40B4-BE49-F238E27FC236}">
                <a16:creationId xmlns:a16="http://schemas.microsoft.com/office/drawing/2014/main" id="{197521DB-BAC4-97B8-B452-5AD38156D82D}"/>
              </a:ext>
            </a:extLst>
          </p:cNvPr>
          <p:cNvSpPr txBox="1"/>
          <p:nvPr/>
        </p:nvSpPr>
        <p:spPr>
          <a:xfrm>
            <a:off x="5923800" y="4079789"/>
            <a:ext cx="974434" cy="707886"/>
          </a:xfrm>
          <a:prstGeom prst="rect">
            <a:avLst/>
          </a:prstGeom>
          <a:noFill/>
        </p:spPr>
        <p:txBody>
          <a:bodyPr wrap="square" rtlCol="0">
            <a:spAutoFit/>
          </a:bodyPr>
          <a:lstStyle/>
          <a:p>
            <a:r>
              <a:rPr lang="en-GB" sz="4000" dirty="0"/>
              <a:t>10</a:t>
            </a:r>
            <a:endParaRPr lang="en-US" sz="4000" dirty="0"/>
          </a:p>
        </p:txBody>
      </p:sp>
      <p:sp>
        <p:nvSpPr>
          <p:cNvPr id="20" name="TextBox 19">
            <a:extLst>
              <a:ext uri="{FF2B5EF4-FFF2-40B4-BE49-F238E27FC236}">
                <a16:creationId xmlns:a16="http://schemas.microsoft.com/office/drawing/2014/main" id="{36DE4903-1E0E-6283-7937-CAB1DE3291A8}"/>
              </a:ext>
            </a:extLst>
          </p:cNvPr>
          <p:cNvSpPr txBox="1"/>
          <p:nvPr/>
        </p:nvSpPr>
        <p:spPr>
          <a:xfrm>
            <a:off x="7637866" y="4079789"/>
            <a:ext cx="1051112" cy="707886"/>
          </a:xfrm>
          <a:prstGeom prst="rect">
            <a:avLst/>
          </a:prstGeom>
          <a:noFill/>
        </p:spPr>
        <p:txBody>
          <a:bodyPr wrap="square" rtlCol="0">
            <a:spAutoFit/>
          </a:bodyPr>
          <a:lstStyle/>
          <a:p>
            <a:r>
              <a:rPr lang="en-US" sz="4000" dirty="0"/>
              <a:t>432</a:t>
            </a:r>
          </a:p>
        </p:txBody>
      </p:sp>
      <p:sp>
        <p:nvSpPr>
          <p:cNvPr id="21" name="TextBox 20">
            <a:extLst>
              <a:ext uri="{FF2B5EF4-FFF2-40B4-BE49-F238E27FC236}">
                <a16:creationId xmlns:a16="http://schemas.microsoft.com/office/drawing/2014/main" id="{87C1DEFD-B33C-FB3A-DB0B-5948DD3AA46E}"/>
              </a:ext>
            </a:extLst>
          </p:cNvPr>
          <p:cNvSpPr txBox="1"/>
          <p:nvPr/>
        </p:nvSpPr>
        <p:spPr>
          <a:xfrm>
            <a:off x="7729780" y="5133255"/>
            <a:ext cx="1117309" cy="707886"/>
          </a:xfrm>
          <a:prstGeom prst="rect">
            <a:avLst/>
          </a:prstGeom>
          <a:noFill/>
        </p:spPr>
        <p:txBody>
          <a:bodyPr wrap="square" rtlCol="0">
            <a:spAutoFit/>
          </a:bodyPr>
          <a:lstStyle/>
          <a:p>
            <a:r>
              <a:rPr lang="en-GB" sz="4000" dirty="0"/>
              <a:t>4.32</a:t>
            </a:r>
            <a:endParaRPr lang="en-US" sz="4000" dirty="0"/>
          </a:p>
        </p:txBody>
      </p:sp>
      <p:sp>
        <p:nvSpPr>
          <p:cNvPr id="22" name="TextBox 21">
            <a:extLst>
              <a:ext uri="{FF2B5EF4-FFF2-40B4-BE49-F238E27FC236}">
                <a16:creationId xmlns:a16="http://schemas.microsoft.com/office/drawing/2014/main" id="{A0E3DC3E-0940-B840-3AEF-E3C0145AA8C6}"/>
              </a:ext>
            </a:extLst>
          </p:cNvPr>
          <p:cNvSpPr txBox="1"/>
          <p:nvPr/>
        </p:nvSpPr>
        <p:spPr>
          <a:xfrm>
            <a:off x="5923800" y="5124651"/>
            <a:ext cx="870653" cy="707886"/>
          </a:xfrm>
          <a:prstGeom prst="rect">
            <a:avLst/>
          </a:prstGeom>
          <a:noFill/>
        </p:spPr>
        <p:txBody>
          <a:bodyPr wrap="square" rtlCol="0">
            <a:spAutoFit/>
          </a:bodyPr>
          <a:lstStyle/>
          <a:p>
            <a:r>
              <a:rPr lang="en-US" sz="4000" dirty="0"/>
              <a:t>0.1</a:t>
            </a:r>
          </a:p>
        </p:txBody>
      </p:sp>
      <p:sp>
        <p:nvSpPr>
          <p:cNvPr id="14" name="Isosceles Triangle 13">
            <a:extLst>
              <a:ext uri="{FF2B5EF4-FFF2-40B4-BE49-F238E27FC236}">
                <a16:creationId xmlns:a16="http://schemas.microsoft.com/office/drawing/2014/main" id="{28AD7D03-58F4-2D6D-EEE1-4AD4ABC60E36}"/>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6563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3" name="Title 1">
            <a:extLst>
              <a:ext uri="{FF2B5EF4-FFF2-40B4-BE49-F238E27FC236}">
                <a16:creationId xmlns:a16="http://schemas.microsoft.com/office/drawing/2014/main" id="{20937016-B492-C5FE-174E-D8041F5537A0}"/>
              </a:ext>
            </a:extLst>
          </p:cNvPr>
          <p:cNvSpPr txBox="1">
            <a:spLocks/>
          </p:cNvSpPr>
          <p:nvPr/>
        </p:nvSpPr>
        <p:spPr>
          <a:xfrm>
            <a:off x="1985963" y="186251"/>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1:24</a:t>
            </a:r>
          </a:p>
        </p:txBody>
      </p:sp>
    </p:spTree>
    <p:extLst>
      <p:ext uri="{BB962C8B-B14F-4D97-AF65-F5344CB8AC3E}">
        <p14:creationId xmlns:p14="http://schemas.microsoft.com/office/powerpoint/2010/main" val="35536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P spid="13"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733446" y="6445577"/>
            <a:ext cx="2743200" cy="365125"/>
          </a:xfrm>
        </p:spPr>
        <p:txBody>
          <a:bodyPr/>
          <a:lstStyle/>
          <a:p>
            <a:fld id="{892959B6-490E-A144-8C7C-88267F972F69}" type="slidenum">
              <a:rPr lang="en-US" smtClean="0"/>
              <a:t>16</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2781166255"/>
              </p:ext>
            </p:extLst>
          </p:nvPr>
        </p:nvGraphicFramePr>
        <p:xfrm>
          <a:off x="850556" y="123004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21708" y="1476266"/>
            <a:ext cx="1003067" cy="707886"/>
          </a:xfrm>
          <a:prstGeom prst="rect">
            <a:avLst/>
          </a:prstGeom>
          <a:noFill/>
        </p:spPr>
        <p:txBody>
          <a:bodyPr wrap="square" rtlCol="0">
            <a:spAutoFit/>
          </a:bodyPr>
          <a:lstStyle/>
          <a:p>
            <a:r>
              <a:rPr lang="en-GB" sz="4000" dirty="0"/>
              <a:t>1</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470856" y="2498029"/>
            <a:ext cx="870653" cy="707886"/>
          </a:xfrm>
          <a:prstGeom prst="rect">
            <a:avLst/>
          </a:prstGeom>
          <a:noFill/>
        </p:spPr>
        <p:txBody>
          <a:bodyPr wrap="square" rtlCol="0">
            <a:spAutoFit/>
          </a:bodyPr>
          <a:lstStyle/>
          <a:p>
            <a:r>
              <a:rPr lang="en-US" sz="4000" dirty="0"/>
              <a:t>20</a:t>
            </a:r>
          </a:p>
        </p:txBody>
      </p:sp>
      <p:sp>
        <p:nvSpPr>
          <p:cNvPr id="6" name="TextBox 5">
            <a:extLst>
              <a:ext uri="{FF2B5EF4-FFF2-40B4-BE49-F238E27FC236}">
                <a16:creationId xmlns:a16="http://schemas.microsoft.com/office/drawing/2014/main" id="{FA2F0EEE-4B07-0021-250B-F66E1F2111CF}"/>
              </a:ext>
            </a:extLst>
          </p:cNvPr>
          <p:cNvSpPr txBox="1"/>
          <p:nvPr/>
        </p:nvSpPr>
        <p:spPr>
          <a:xfrm>
            <a:off x="5687310" y="1453167"/>
            <a:ext cx="974434"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730900" y="1453167"/>
            <a:ext cx="721587" cy="707886"/>
          </a:xfrm>
          <a:prstGeom prst="rect">
            <a:avLst/>
          </a:prstGeom>
          <a:noFill/>
        </p:spPr>
        <p:txBody>
          <a:bodyPr wrap="square" rtlCol="0">
            <a:spAutoFit/>
          </a:bodyPr>
          <a:lstStyle/>
          <a:p>
            <a:r>
              <a:rPr lang="en-US" sz="4000" dirty="0"/>
              <a:t>5</a:t>
            </a:r>
          </a:p>
        </p:txBody>
      </p:sp>
      <p:sp>
        <p:nvSpPr>
          <p:cNvPr id="9" name="TextBox 8">
            <a:extLst>
              <a:ext uri="{FF2B5EF4-FFF2-40B4-BE49-F238E27FC236}">
                <a16:creationId xmlns:a16="http://schemas.microsoft.com/office/drawing/2014/main" id="{3B0233C9-043F-D541-D982-53CB01A5823A}"/>
              </a:ext>
            </a:extLst>
          </p:cNvPr>
          <p:cNvSpPr txBox="1"/>
          <p:nvPr/>
        </p:nvSpPr>
        <p:spPr>
          <a:xfrm>
            <a:off x="7493291" y="2506633"/>
            <a:ext cx="974434" cy="707886"/>
          </a:xfrm>
          <a:prstGeom prst="rect">
            <a:avLst/>
          </a:prstGeom>
          <a:noFill/>
        </p:spPr>
        <p:txBody>
          <a:bodyPr wrap="square" rtlCol="0">
            <a:spAutoFit/>
          </a:bodyPr>
          <a:lstStyle/>
          <a:p>
            <a:r>
              <a:rPr lang="en-GB" sz="4000" dirty="0"/>
              <a:t>100</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491614" y="2498029"/>
            <a:ext cx="1066350" cy="707886"/>
          </a:xfrm>
          <a:prstGeom prst="rect">
            <a:avLst/>
          </a:prstGeom>
          <a:noFill/>
        </p:spPr>
        <p:txBody>
          <a:bodyPr wrap="square" rtlCol="0">
            <a:spAutoFit/>
          </a:bodyPr>
          <a:lstStyle/>
          <a:p>
            <a:r>
              <a:rPr lang="en-US" sz="4000" dirty="0"/>
              <a:t>200</a:t>
            </a:r>
          </a:p>
        </p:txBody>
      </p:sp>
      <p:sp>
        <p:nvSpPr>
          <p:cNvPr id="8" name="TextBox 7">
            <a:extLst>
              <a:ext uri="{FF2B5EF4-FFF2-40B4-BE49-F238E27FC236}">
                <a16:creationId xmlns:a16="http://schemas.microsoft.com/office/drawing/2014/main" id="{F2AC5BDB-2D2B-8C51-5A9B-6BDE47BCA96B}"/>
              </a:ext>
            </a:extLst>
          </p:cNvPr>
          <p:cNvSpPr txBox="1"/>
          <p:nvPr/>
        </p:nvSpPr>
        <p:spPr>
          <a:xfrm>
            <a:off x="9853613" y="1453167"/>
            <a:ext cx="721587" cy="707886"/>
          </a:xfrm>
          <a:prstGeom prst="rect">
            <a:avLst/>
          </a:prstGeom>
          <a:noFill/>
        </p:spPr>
        <p:txBody>
          <a:bodyPr wrap="square" rtlCol="0">
            <a:spAutoFit/>
          </a:bodyPr>
          <a:lstStyle/>
          <a:p>
            <a:r>
              <a:rPr lang="en-GB" sz="4000" dirty="0"/>
              <a:t>15</a:t>
            </a:r>
            <a:endParaRPr lang="en-US" sz="4000" dirty="0"/>
          </a:p>
        </p:txBody>
      </p:sp>
      <p:sp>
        <p:nvSpPr>
          <p:cNvPr id="13" name="TextBox 12">
            <a:extLst>
              <a:ext uri="{FF2B5EF4-FFF2-40B4-BE49-F238E27FC236}">
                <a16:creationId xmlns:a16="http://schemas.microsoft.com/office/drawing/2014/main" id="{9A8D378F-B781-4A16-2C22-8F1FAD1DE6C2}"/>
              </a:ext>
            </a:extLst>
          </p:cNvPr>
          <p:cNvSpPr txBox="1"/>
          <p:nvPr/>
        </p:nvSpPr>
        <p:spPr>
          <a:xfrm>
            <a:off x="9617829" y="2499191"/>
            <a:ext cx="974434" cy="707886"/>
          </a:xfrm>
          <a:prstGeom prst="rect">
            <a:avLst/>
          </a:prstGeom>
          <a:noFill/>
        </p:spPr>
        <p:txBody>
          <a:bodyPr wrap="square" rtlCol="0">
            <a:spAutoFit/>
          </a:bodyPr>
          <a:lstStyle/>
          <a:p>
            <a:r>
              <a:rPr lang="en-US" sz="4000" dirty="0"/>
              <a:t>300</a:t>
            </a:r>
          </a:p>
        </p:txBody>
      </p:sp>
      <p:graphicFrame>
        <p:nvGraphicFramePr>
          <p:cNvPr id="16" name="Table 15">
            <a:extLst>
              <a:ext uri="{FF2B5EF4-FFF2-40B4-BE49-F238E27FC236}">
                <a16:creationId xmlns:a16="http://schemas.microsoft.com/office/drawing/2014/main" id="{A080E02C-CA0B-37E5-0313-AA1960E4FC70}"/>
              </a:ext>
            </a:extLst>
          </p:cNvPr>
          <p:cNvGraphicFramePr>
            <a:graphicFrameLocks noGrp="1"/>
          </p:cNvGraphicFramePr>
          <p:nvPr>
            <p:extLst>
              <p:ext uri="{D42A27DB-BD31-4B8C-83A1-F6EECF244321}">
                <p14:modId xmlns:p14="http://schemas.microsoft.com/office/powerpoint/2010/main" val="3475556563"/>
              </p:ext>
            </p:extLst>
          </p:nvPr>
        </p:nvGraphicFramePr>
        <p:xfrm>
          <a:off x="850556" y="3967020"/>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17" name="TextBox 16">
            <a:extLst>
              <a:ext uri="{FF2B5EF4-FFF2-40B4-BE49-F238E27FC236}">
                <a16:creationId xmlns:a16="http://schemas.microsoft.com/office/drawing/2014/main" id="{801D3EF3-9C82-B4F2-E413-564F14173BF6}"/>
              </a:ext>
            </a:extLst>
          </p:cNvPr>
          <p:cNvSpPr txBox="1"/>
          <p:nvPr/>
        </p:nvSpPr>
        <p:spPr>
          <a:xfrm>
            <a:off x="3338442" y="4247070"/>
            <a:ext cx="1003067" cy="707886"/>
          </a:xfrm>
          <a:prstGeom prst="rect">
            <a:avLst/>
          </a:prstGeom>
          <a:noFill/>
        </p:spPr>
        <p:txBody>
          <a:bodyPr wrap="square" rtlCol="0">
            <a:spAutoFit/>
          </a:bodyPr>
          <a:lstStyle/>
          <a:p>
            <a:r>
              <a:rPr lang="en-GB" sz="4000" dirty="0"/>
              <a:t>100</a:t>
            </a:r>
            <a:endParaRPr lang="en-US" sz="4000" dirty="0"/>
          </a:p>
        </p:txBody>
      </p:sp>
      <p:sp>
        <p:nvSpPr>
          <p:cNvPr id="18" name="TextBox 17">
            <a:extLst>
              <a:ext uri="{FF2B5EF4-FFF2-40B4-BE49-F238E27FC236}">
                <a16:creationId xmlns:a16="http://schemas.microsoft.com/office/drawing/2014/main" id="{93A755C4-A2AF-0C9B-5F51-FA175674E51B}"/>
              </a:ext>
            </a:extLst>
          </p:cNvPr>
          <p:cNvSpPr txBox="1"/>
          <p:nvPr/>
        </p:nvSpPr>
        <p:spPr>
          <a:xfrm>
            <a:off x="3470856" y="5235005"/>
            <a:ext cx="870653" cy="707886"/>
          </a:xfrm>
          <a:prstGeom prst="rect">
            <a:avLst/>
          </a:prstGeom>
          <a:noFill/>
        </p:spPr>
        <p:txBody>
          <a:bodyPr wrap="square" rtlCol="0">
            <a:spAutoFit/>
          </a:bodyPr>
          <a:lstStyle/>
          <a:p>
            <a:r>
              <a:rPr lang="en-US" sz="4000" dirty="0"/>
              <a:t>1</a:t>
            </a:r>
          </a:p>
        </p:txBody>
      </p:sp>
      <p:sp>
        <p:nvSpPr>
          <p:cNvPr id="19" name="TextBox 18">
            <a:extLst>
              <a:ext uri="{FF2B5EF4-FFF2-40B4-BE49-F238E27FC236}">
                <a16:creationId xmlns:a16="http://schemas.microsoft.com/office/drawing/2014/main" id="{197521DB-BAC4-97B8-B452-5AD38156D82D}"/>
              </a:ext>
            </a:extLst>
          </p:cNvPr>
          <p:cNvSpPr txBox="1"/>
          <p:nvPr/>
        </p:nvSpPr>
        <p:spPr>
          <a:xfrm>
            <a:off x="5491614" y="4188906"/>
            <a:ext cx="974434" cy="707886"/>
          </a:xfrm>
          <a:prstGeom prst="rect">
            <a:avLst/>
          </a:prstGeom>
          <a:noFill/>
        </p:spPr>
        <p:txBody>
          <a:bodyPr wrap="square" rtlCol="0">
            <a:spAutoFit/>
          </a:bodyPr>
          <a:lstStyle/>
          <a:p>
            <a:r>
              <a:rPr lang="en-GB" sz="4000" dirty="0"/>
              <a:t>300</a:t>
            </a:r>
            <a:endParaRPr lang="en-US" sz="4000" dirty="0"/>
          </a:p>
        </p:txBody>
      </p:sp>
      <p:sp>
        <p:nvSpPr>
          <p:cNvPr id="22" name="TextBox 21">
            <a:extLst>
              <a:ext uri="{FF2B5EF4-FFF2-40B4-BE49-F238E27FC236}">
                <a16:creationId xmlns:a16="http://schemas.microsoft.com/office/drawing/2014/main" id="{A0E3DC3E-0940-B840-3AEF-E3C0145AA8C6}"/>
              </a:ext>
            </a:extLst>
          </p:cNvPr>
          <p:cNvSpPr txBox="1"/>
          <p:nvPr/>
        </p:nvSpPr>
        <p:spPr>
          <a:xfrm>
            <a:off x="5687310" y="5235005"/>
            <a:ext cx="870653" cy="707886"/>
          </a:xfrm>
          <a:prstGeom prst="rect">
            <a:avLst/>
          </a:prstGeom>
          <a:noFill/>
        </p:spPr>
        <p:txBody>
          <a:bodyPr wrap="square" rtlCol="0">
            <a:spAutoFit/>
          </a:bodyPr>
          <a:lstStyle/>
          <a:p>
            <a:r>
              <a:rPr lang="en-US" sz="4000" dirty="0"/>
              <a:t>3</a:t>
            </a:r>
          </a:p>
        </p:txBody>
      </p:sp>
      <p:sp>
        <p:nvSpPr>
          <p:cNvPr id="14" name="Isosceles Triangle 13">
            <a:extLst>
              <a:ext uri="{FF2B5EF4-FFF2-40B4-BE49-F238E27FC236}">
                <a16:creationId xmlns:a16="http://schemas.microsoft.com/office/drawing/2014/main" id="{780A9C14-13EC-4B88-667E-369B273C9CC0}"/>
              </a:ext>
              <a:ext uri="{C183D7F6-B498-43B3-948B-1728B52AA6E4}">
                <adec:decorative xmlns:adec="http://schemas.microsoft.com/office/drawing/2017/decorative" val="1"/>
              </a:ext>
            </a:extLst>
          </p:cNvPr>
          <p:cNvSpPr/>
          <p:nvPr/>
        </p:nvSpPr>
        <p:spPr>
          <a:xfrm flipV="1">
            <a:off x="-3815" y="-47468"/>
            <a:ext cx="2124398" cy="2018158"/>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24919"/>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0" name="Title 1">
            <a:extLst>
              <a:ext uri="{FF2B5EF4-FFF2-40B4-BE49-F238E27FC236}">
                <a16:creationId xmlns:a16="http://schemas.microsoft.com/office/drawing/2014/main" id="{67E0B22F-08CB-09FB-124D-2F2F7DCBBC12}"/>
              </a:ext>
            </a:extLst>
          </p:cNvPr>
          <p:cNvSpPr txBox="1">
            <a:spLocks/>
          </p:cNvSpPr>
          <p:nvPr/>
        </p:nvSpPr>
        <p:spPr>
          <a:xfrm>
            <a:off x="1985963" y="9158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1:20</a:t>
            </a:r>
          </a:p>
        </p:txBody>
      </p:sp>
    </p:spTree>
    <p:extLst>
      <p:ext uri="{BB962C8B-B14F-4D97-AF65-F5344CB8AC3E}">
        <p14:creationId xmlns:p14="http://schemas.microsoft.com/office/powerpoint/2010/main" val="38641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P spid="13"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1320267126"/>
              </p:ext>
            </p:extLst>
          </p:nvPr>
        </p:nvGraphicFramePr>
        <p:xfrm>
          <a:off x="850556" y="1230048"/>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21708" y="1476270"/>
            <a:ext cx="1003067" cy="707886"/>
          </a:xfrm>
          <a:prstGeom prst="rect">
            <a:avLst/>
          </a:prstGeom>
          <a:noFill/>
        </p:spPr>
        <p:txBody>
          <a:bodyPr wrap="square" rtlCol="0">
            <a:spAutoFit/>
          </a:bodyPr>
          <a:lstStyle/>
          <a:p>
            <a:r>
              <a:rPr lang="en-GB" sz="4000" dirty="0"/>
              <a:t>1</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470856" y="2498033"/>
            <a:ext cx="870653" cy="707886"/>
          </a:xfrm>
          <a:prstGeom prst="rect">
            <a:avLst/>
          </a:prstGeom>
          <a:noFill/>
        </p:spPr>
        <p:txBody>
          <a:bodyPr wrap="square" rtlCol="0">
            <a:spAutoFit/>
          </a:bodyPr>
          <a:lstStyle/>
          <a:p>
            <a:r>
              <a:rPr lang="en-US" sz="4000" dirty="0"/>
              <a:t>12</a:t>
            </a:r>
          </a:p>
        </p:txBody>
      </p:sp>
      <p:sp>
        <p:nvSpPr>
          <p:cNvPr id="6" name="TextBox 5">
            <a:extLst>
              <a:ext uri="{FF2B5EF4-FFF2-40B4-BE49-F238E27FC236}">
                <a16:creationId xmlns:a16="http://schemas.microsoft.com/office/drawing/2014/main" id="{FA2F0EEE-4B07-0021-250B-F66E1F2111CF}"/>
              </a:ext>
            </a:extLst>
          </p:cNvPr>
          <p:cNvSpPr txBox="1"/>
          <p:nvPr/>
        </p:nvSpPr>
        <p:spPr>
          <a:xfrm>
            <a:off x="5471581" y="1495545"/>
            <a:ext cx="974434"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521064" y="1440132"/>
            <a:ext cx="721587" cy="707886"/>
          </a:xfrm>
          <a:prstGeom prst="rect">
            <a:avLst/>
          </a:prstGeom>
          <a:noFill/>
        </p:spPr>
        <p:txBody>
          <a:bodyPr wrap="square" rtlCol="0">
            <a:spAutoFit/>
          </a:bodyPr>
          <a:lstStyle/>
          <a:p>
            <a:r>
              <a:rPr lang="en-US" sz="4000" dirty="0"/>
              <a:t>30</a:t>
            </a:r>
          </a:p>
        </p:txBody>
      </p:sp>
      <p:sp>
        <p:nvSpPr>
          <p:cNvPr id="9" name="TextBox 8">
            <a:extLst>
              <a:ext uri="{FF2B5EF4-FFF2-40B4-BE49-F238E27FC236}">
                <a16:creationId xmlns:a16="http://schemas.microsoft.com/office/drawing/2014/main" id="{3B0233C9-043F-D541-D982-53CB01A5823A}"/>
              </a:ext>
            </a:extLst>
          </p:cNvPr>
          <p:cNvSpPr txBox="1"/>
          <p:nvPr/>
        </p:nvSpPr>
        <p:spPr>
          <a:xfrm>
            <a:off x="7493291" y="2506637"/>
            <a:ext cx="974434" cy="707886"/>
          </a:xfrm>
          <a:prstGeom prst="rect">
            <a:avLst/>
          </a:prstGeom>
          <a:noFill/>
        </p:spPr>
        <p:txBody>
          <a:bodyPr wrap="square" rtlCol="0">
            <a:spAutoFit/>
          </a:bodyPr>
          <a:lstStyle/>
          <a:p>
            <a:r>
              <a:rPr lang="en-GB" sz="4000" dirty="0"/>
              <a:t>360</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491614" y="2498033"/>
            <a:ext cx="1066350" cy="707886"/>
          </a:xfrm>
          <a:prstGeom prst="rect">
            <a:avLst/>
          </a:prstGeom>
          <a:noFill/>
        </p:spPr>
        <p:txBody>
          <a:bodyPr wrap="square" rtlCol="0">
            <a:spAutoFit/>
          </a:bodyPr>
          <a:lstStyle/>
          <a:p>
            <a:r>
              <a:rPr lang="en-US" sz="4000" dirty="0"/>
              <a:t>120</a:t>
            </a:r>
          </a:p>
        </p:txBody>
      </p:sp>
      <p:graphicFrame>
        <p:nvGraphicFramePr>
          <p:cNvPr id="16" name="Table 15">
            <a:extLst>
              <a:ext uri="{FF2B5EF4-FFF2-40B4-BE49-F238E27FC236}">
                <a16:creationId xmlns:a16="http://schemas.microsoft.com/office/drawing/2014/main" id="{A080E02C-CA0B-37E5-0313-AA1960E4FC70}"/>
              </a:ext>
            </a:extLst>
          </p:cNvPr>
          <p:cNvGraphicFramePr>
            <a:graphicFrameLocks noGrp="1"/>
          </p:cNvGraphicFramePr>
          <p:nvPr>
            <p:extLst>
              <p:ext uri="{D42A27DB-BD31-4B8C-83A1-F6EECF244321}">
                <p14:modId xmlns:p14="http://schemas.microsoft.com/office/powerpoint/2010/main" val="1425627856"/>
              </p:ext>
            </p:extLst>
          </p:nvPr>
        </p:nvGraphicFramePr>
        <p:xfrm>
          <a:off x="850556" y="396702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17" name="TextBox 16">
            <a:extLst>
              <a:ext uri="{FF2B5EF4-FFF2-40B4-BE49-F238E27FC236}">
                <a16:creationId xmlns:a16="http://schemas.microsoft.com/office/drawing/2014/main" id="{801D3EF3-9C82-B4F2-E413-564F14173BF6}"/>
              </a:ext>
            </a:extLst>
          </p:cNvPr>
          <p:cNvSpPr txBox="1"/>
          <p:nvPr/>
        </p:nvSpPr>
        <p:spPr>
          <a:xfrm>
            <a:off x="3338442" y="4247074"/>
            <a:ext cx="1003067" cy="707886"/>
          </a:xfrm>
          <a:prstGeom prst="rect">
            <a:avLst/>
          </a:prstGeom>
          <a:noFill/>
        </p:spPr>
        <p:txBody>
          <a:bodyPr wrap="square" rtlCol="0">
            <a:spAutoFit/>
          </a:bodyPr>
          <a:lstStyle/>
          <a:p>
            <a:r>
              <a:rPr lang="en-GB" sz="4000" dirty="0"/>
              <a:t>100</a:t>
            </a:r>
            <a:endParaRPr lang="en-US" sz="4000" dirty="0"/>
          </a:p>
        </p:txBody>
      </p:sp>
      <p:sp>
        <p:nvSpPr>
          <p:cNvPr id="18" name="TextBox 17">
            <a:extLst>
              <a:ext uri="{FF2B5EF4-FFF2-40B4-BE49-F238E27FC236}">
                <a16:creationId xmlns:a16="http://schemas.microsoft.com/office/drawing/2014/main" id="{93A755C4-A2AF-0C9B-5F51-FA175674E51B}"/>
              </a:ext>
            </a:extLst>
          </p:cNvPr>
          <p:cNvSpPr txBox="1"/>
          <p:nvPr/>
        </p:nvSpPr>
        <p:spPr>
          <a:xfrm>
            <a:off x="3470856" y="5235009"/>
            <a:ext cx="870653" cy="707886"/>
          </a:xfrm>
          <a:prstGeom prst="rect">
            <a:avLst/>
          </a:prstGeom>
          <a:noFill/>
        </p:spPr>
        <p:txBody>
          <a:bodyPr wrap="square" rtlCol="0">
            <a:spAutoFit/>
          </a:bodyPr>
          <a:lstStyle/>
          <a:p>
            <a:r>
              <a:rPr lang="en-US" sz="4000" dirty="0"/>
              <a:t>1</a:t>
            </a:r>
          </a:p>
        </p:txBody>
      </p:sp>
      <p:sp>
        <p:nvSpPr>
          <p:cNvPr id="19" name="TextBox 18">
            <a:extLst>
              <a:ext uri="{FF2B5EF4-FFF2-40B4-BE49-F238E27FC236}">
                <a16:creationId xmlns:a16="http://schemas.microsoft.com/office/drawing/2014/main" id="{197521DB-BAC4-97B8-B452-5AD38156D82D}"/>
              </a:ext>
            </a:extLst>
          </p:cNvPr>
          <p:cNvSpPr txBox="1"/>
          <p:nvPr/>
        </p:nvSpPr>
        <p:spPr>
          <a:xfrm>
            <a:off x="5491614" y="4188910"/>
            <a:ext cx="974434" cy="707886"/>
          </a:xfrm>
          <a:prstGeom prst="rect">
            <a:avLst/>
          </a:prstGeom>
          <a:noFill/>
        </p:spPr>
        <p:txBody>
          <a:bodyPr wrap="square" rtlCol="0">
            <a:spAutoFit/>
          </a:bodyPr>
          <a:lstStyle/>
          <a:p>
            <a:r>
              <a:rPr lang="en-US" sz="4000" dirty="0"/>
              <a:t>10</a:t>
            </a:r>
          </a:p>
        </p:txBody>
      </p:sp>
      <p:sp>
        <p:nvSpPr>
          <p:cNvPr id="22" name="TextBox 21">
            <a:extLst>
              <a:ext uri="{FF2B5EF4-FFF2-40B4-BE49-F238E27FC236}">
                <a16:creationId xmlns:a16="http://schemas.microsoft.com/office/drawing/2014/main" id="{A0E3DC3E-0940-B840-3AEF-E3C0145AA8C6}"/>
              </a:ext>
            </a:extLst>
          </p:cNvPr>
          <p:cNvSpPr txBox="1"/>
          <p:nvPr/>
        </p:nvSpPr>
        <p:spPr>
          <a:xfrm>
            <a:off x="5589462" y="5235870"/>
            <a:ext cx="870653" cy="707886"/>
          </a:xfrm>
          <a:prstGeom prst="rect">
            <a:avLst/>
          </a:prstGeom>
          <a:noFill/>
        </p:spPr>
        <p:txBody>
          <a:bodyPr wrap="square" rtlCol="0">
            <a:spAutoFit/>
          </a:bodyPr>
          <a:lstStyle/>
          <a:p>
            <a:r>
              <a:rPr lang="en-US" sz="4000" dirty="0"/>
              <a:t>0.1</a:t>
            </a:r>
          </a:p>
        </p:txBody>
      </p:sp>
      <p:sp>
        <p:nvSpPr>
          <p:cNvPr id="14" name="TextBox 13">
            <a:extLst>
              <a:ext uri="{FF2B5EF4-FFF2-40B4-BE49-F238E27FC236}">
                <a16:creationId xmlns:a16="http://schemas.microsoft.com/office/drawing/2014/main" id="{E2AC9958-55E4-5A46-C02A-78DFE5AFACA6}"/>
              </a:ext>
            </a:extLst>
          </p:cNvPr>
          <p:cNvSpPr txBox="1"/>
          <p:nvPr/>
        </p:nvSpPr>
        <p:spPr>
          <a:xfrm>
            <a:off x="7394641" y="4188910"/>
            <a:ext cx="974434" cy="707886"/>
          </a:xfrm>
          <a:prstGeom prst="rect">
            <a:avLst/>
          </a:prstGeom>
          <a:noFill/>
        </p:spPr>
        <p:txBody>
          <a:bodyPr wrap="square" rtlCol="0">
            <a:spAutoFit/>
          </a:bodyPr>
          <a:lstStyle/>
          <a:p>
            <a:r>
              <a:rPr lang="en-US" sz="4000" dirty="0"/>
              <a:t>360</a:t>
            </a:r>
          </a:p>
        </p:txBody>
      </p:sp>
      <p:sp>
        <p:nvSpPr>
          <p:cNvPr id="20" name="TextBox 19">
            <a:extLst>
              <a:ext uri="{FF2B5EF4-FFF2-40B4-BE49-F238E27FC236}">
                <a16:creationId xmlns:a16="http://schemas.microsoft.com/office/drawing/2014/main" id="{64C4E3DC-873A-F025-5D3D-C4DCFF3EE5C7}"/>
              </a:ext>
            </a:extLst>
          </p:cNvPr>
          <p:cNvSpPr txBox="1"/>
          <p:nvPr/>
        </p:nvSpPr>
        <p:spPr>
          <a:xfrm>
            <a:off x="7521064" y="5235251"/>
            <a:ext cx="1385887" cy="707886"/>
          </a:xfrm>
          <a:prstGeom prst="rect">
            <a:avLst/>
          </a:prstGeom>
          <a:noFill/>
        </p:spPr>
        <p:txBody>
          <a:bodyPr wrap="square" rtlCol="0">
            <a:spAutoFit/>
          </a:bodyPr>
          <a:lstStyle/>
          <a:p>
            <a:r>
              <a:rPr lang="en-US" sz="4000" dirty="0"/>
              <a:t>3.6</a:t>
            </a:r>
          </a:p>
        </p:txBody>
      </p:sp>
      <p:sp>
        <p:nvSpPr>
          <p:cNvPr id="8" name="Isosceles Triangle 7">
            <a:extLst>
              <a:ext uri="{FF2B5EF4-FFF2-40B4-BE49-F238E27FC236}">
                <a16:creationId xmlns:a16="http://schemas.microsoft.com/office/drawing/2014/main" id="{65C71DAB-3192-861E-A12C-26AC5DAF36F6}"/>
              </a:ext>
              <a:ext uri="{C183D7F6-B498-43B3-948B-1728B52AA6E4}">
                <adec:decorative xmlns:adec="http://schemas.microsoft.com/office/drawing/2017/decorative" val="1"/>
              </a:ext>
            </a:extLst>
          </p:cNvPr>
          <p:cNvSpPr/>
          <p:nvPr/>
        </p:nvSpPr>
        <p:spPr>
          <a:xfrm flipV="1">
            <a:off x="-3816" y="-15936"/>
            <a:ext cx="2116395" cy="195509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2066" y="70472"/>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3" name="Title 1">
            <a:extLst>
              <a:ext uri="{FF2B5EF4-FFF2-40B4-BE49-F238E27FC236}">
                <a16:creationId xmlns:a16="http://schemas.microsoft.com/office/drawing/2014/main" id="{D67C999B-9CD2-2502-4C48-D0BC6ED27B43}"/>
              </a:ext>
            </a:extLst>
          </p:cNvPr>
          <p:cNvSpPr txBox="1">
            <a:spLocks/>
          </p:cNvSpPr>
          <p:nvPr/>
        </p:nvSpPr>
        <p:spPr>
          <a:xfrm>
            <a:off x="1985963" y="23282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1:12</a:t>
            </a:r>
          </a:p>
        </p:txBody>
      </p:sp>
    </p:spTree>
    <p:extLst>
      <p:ext uri="{BB962C8B-B14F-4D97-AF65-F5344CB8AC3E}">
        <p14:creationId xmlns:p14="http://schemas.microsoft.com/office/powerpoint/2010/main" val="22505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9" grpId="0"/>
      <p:bldP spid="22" grpId="0"/>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1350492629"/>
              </p:ext>
            </p:extLst>
          </p:nvPr>
        </p:nvGraphicFramePr>
        <p:xfrm>
          <a:off x="850556" y="1214282"/>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21708" y="1460504"/>
            <a:ext cx="1003067" cy="707886"/>
          </a:xfrm>
          <a:prstGeom prst="rect">
            <a:avLst/>
          </a:prstGeom>
          <a:noFill/>
        </p:spPr>
        <p:txBody>
          <a:bodyPr wrap="square" rtlCol="0">
            <a:spAutoFit/>
          </a:bodyPr>
          <a:lstStyle/>
          <a:p>
            <a:r>
              <a:rPr lang="en-GB" sz="4000" dirty="0"/>
              <a:t>1</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470856" y="2482267"/>
            <a:ext cx="870653" cy="707886"/>
          </a:xfrm>
          <a:prstGeom prst="rect">
            <a:avLst/>
          </a:prstGeom>
          <a:noFill/>
        </p:spPr>
        <p:txBody>
          <a:bodyPr wrap="square" rtlCol="0">
            <a:spAutoFit/>
          </a:bodyPr>
          <a:lstStyle/>
          <a:p>
            <a:r>
              <a:rPr lang="en-US" sz="4000" dirty="0"/>
              <a:t>15</a:t>
            </a:r>
          </a:p>
        </p:txBody>
      </p:sp>
      <p:sp>
        <p:nvSpPr>
          <p:cNvPr id="6" name="TextBox 5">
            <a:extLst>
              <a:ext uri="{FF2B5EF4-FFF2-40B4-BE49-F238E27FC236}">
                <a16:creationId xmlns:a16="http://schemas.microsoft.com/office/drawing/2014/main" id="{FA2F0EEE-4B07-0021-250B-F66E1F2111CF}"/>
              </a:ext>
            </a:extLst>
          </p:cNvPr>
          <p:cNvSpPr txBox="1"/>
          <p:nvPr/>
        </p:nvSpPr>
        <p:spPr>
          <a:xfrm>
            <a:off x="5687310" y="1437405"/>
            <a:ext cx="974434"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730900" y="1437405"/>
            <a:ext cx="721587" cy="707886"/>
          </a:xfrm>
          <a:prstGeom prst="rect">
            <a:avLst/>
          </a:prstGeom>
          <a:noFill/>
        </p:spPr>
        <p:txBody>
          <a:bodyPr wrap="square" rtlCol="0">
            <a:spAutoFit/>
          </a:bodyPr>
          <a:lstStyle/>
          <a:p>
            <a:r>
              <a:rPr lang="en-US" sz="4000" dirty="0"/>
              <a:t>20</a:t>
            </a:r>
          </a:p>
        </p:txBody>
      </p:sp>
      <p:sp>
        <p:nvSpPr>
          <p:cNvPr id="9" name="TextBox 8">
            <a:extLst>
              <a:ext uri="{FF2B5EF4-FFF2-40B4-BE49-F238E27FC236}">
                <a16:creationId xmlns:a16="http://schemas.microsoft.com/office/drawing/2014/main" id="{3B0233C9-043F-D541-D982-53CB01A5823A}"/>
              </a:ext>
            </a:extLst>
          </p:cNvPr>
          <p:cNvSpPr txBox="1"/>
          <p:nvPr/>
        </p:nvSpPr>
        <p:spPr>
          <a:xfrm>
            <a:off x="7493291" y="2490871"/>
            <a:ext cx="974434" cy="707886"/>
          </a:xfrm>
          <a:prstGeom prst="rect">
            <a:avLst/>
          </a:prstGeom>
          <a:noFill/>
        </p:spPr>
        <p:txBody>
          <a:bodyPr wrap="square" rtlCol="0">
            <a:spAutoFit/>
          </a:bodyPr>
          <a:lstStyle/>
          <a:p>
            <a:r>
              <a:rPr lang="en-GB" sz="4000" dirty="0"/>
              <a:t>300</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491614" y="2482267"/>
            <a:ext cx="1066350" cy="707886"/>
          </a:xfrm>
          <a:prstGeom prst="rect">
            <a:avLst/>
          </a:prstGeom>
          <a:noFill/>
        </p:spPr>
        <p:txBody>
          <a:bodyPr wrap="square" rtlCol="0">
            <a:spAutoFit/>
          </a:bodyPr>
          <a:lstStyle/>
          <a:p>
            <a:r>
              <a:rPr lang="en-US" sz="4000" dirty="0"/>
              <a:t>150</a:t>
            </a:r>
          </a:p>
        </p:txBody>
      </p:sp>
      <p:sp>
        <p:nvSpPr>
          <p:cNvPr id="8" name="TextBox 7">
            <a:extLst>
              <a:ext uri="{FF2B5EF4-FFF2-40B4-BE49-F238E27FC236}">
                <a16:creationId xmlns:a16="http://schemas.microsoft.com/office/drawing/2014/main" id="{F2AC5BDB-2D2B-8C51-5A9B-6BDE47BCA96B}"/>
              </a:ext>
            </a:extLst>
          </p:cNvPr>
          <p:cNvSpPr txBox="1"/>
          <p:nvPr/>
        </p:nvSpPr>
        <p:spPr>
          <a:xfrm>
            <a:off x="9635900" y="1460504"/>
            <a:ext cx="721587" cy="707886"/>
          </a:xfrm>
          <a:prstGeom prst="rect">
            <a:avLst/>
          </a:prstGeom>
          <a:noFill/>
        </p:spPr>
        <p:txBody>
          <a:bodyPr wrap="square" rtlCol="0">
            <a:spAutoFit/>
          </a:bodyPr>
          <a:lstStyle/>
          <a:p>
            <a:r>
              <a:rPr lang="en-GB" sz="4000" dirty="0"/>
              <a:t>30</a:t>
            </a:r>
            <a:endParaRPr lang="en-US" sz="4000" dirty="0"/>
          </a:p>
        </p:txBody>
      </p:sp>
      <p:sp>
        <p:nvSpPr>
          <p:cNvPr id="13" name="TextBox 12">
            <a:extLst>
              <a:ext uri="{FF2B5EF4-FFF2-40B4-BE49-F238E27FC236}">
                <a16:creationId xmlns:a16="http://schemas.microsoft.com/office/drawing/2014/main" id="{9A8D378F-B781-4A16-2C22-8F1FAD1DE6C2}"/>
              </a:ext>
            </a:extLst>
          </p:cNvPr>
          <p:cNvSpPr txBox="1"/>
          <p:nvPr/>
        </p:nvSpPr>
        <p:spPr>
          <a:xfrm>
            <a:off x="9617829" y="2483429"/>
            <a:ext cx="974434" cy="707886"/>
          </a:xfrm>
          <a:prstGeom prst="rect">
            <a:avLst/>
          </a:prstGeom>
          <a:noFill/>
        </p:spPr>
        <p:txBody>
          <a:bodyPr wrap="square" rtlCol="0">
            <a:spAutoFit/>
          </a:bodyPr>
          <a:lstStyle/>
          <a:p>
            <a:r>
              <a:rPr lang="en-US" sz="4000" dirty="0"/>
              <a:t>450</a:t>
            </a:r>
          </a:p>
        </p:txBody>
      </p:sp>
      <p:graphicFrame>
        <p:nvGraphicFramePr>
          <p:cNvPr id="16" name="Table 15">
            <a:extLst>
              <a:ext uri="{FF2B5EF4-FFF2-40B4-BE49-F238E27FC236}">
                <a16:creationId xmlns:a16="http://schemas.microsoft.com/office/drawing/2014/main" id="{A080E02C-CA0B-37E5-0313-AA1960E4FC70}"/>
              </a:ext>
            </a:extLst>
          </p:cNvPr>
          <p:cNvGraphicFramePr>
            <a:graphicFrameLocks noGrp="1"/>
          </p:cNvGraphicFramePr>
          <p:nvPr>
            <p:extLst>
              <p:ext uri="{D42A27DB-BD31-4B8C-83A1-F6EECF244321}">
                <p14:modId xmlns:p14="http://schemas.microsoft.com/office/powerpoint/2010/main" val="2033154170"/>
              </p:ext>
            </p:extLst>
          </p:nvPr>
        </p:nvGraphicFramePr>
        <p:xfrm>
          <a:off x="850556" y="3951258"/>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cm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Calibri" panose="020F0502020204030204" pitchFamily="34" charset="0"/>
                          <a:ea typeface="Calibri" panose="020F0502020204030204" pitchFamily="34" charset="0"/>
                          <a:cs typeface="Times New Roman" panose="02020603050405020304" pitchFamily="18" charset="0"/>
                        </a:rPr>
                        <a:t>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17" name="TextBox 16">
            <a:extLst>
              <a:ext uri="{FF2B5EF4-FFF2-40B4-BE49-F238E27FC236}">
                <a16:creationId xmlns:a16="http://schemas.microsoft.com/office/drawing/2014/main" id="{801D3EF3-9C82-B4F2-E413-564F14173BF6}"/>
              </a:ext>
            </a:extLst>
          </p:cNvPr>
          <p:cNvSpPr txBox="1"/>
          <p:nvPr/>
        </p:nvSpPr>
        <p:spPr>
          <a:xfrm>
            <a:off x="3338442" y="4231308"/>
            <a:ext cx="1003067" cy="707886"/>
          </a:xfrm>
          <a:prstGeom prst="rect">
            <a:avLst/>
          </a:prstGeom>
          <a:noFill/>
        </p:spPr>
        <p:txBody>
          <a:bodyPr wrap="square" rtlCol="0">
            <a:spAutoFit/>
          </a:bodyPr>
          <a:lstStyle/>
          <a:p>
            <a:r>
              <a:rPr lang="en-GB" sz="4000" dirty="0"/>
              <a:t>100</a:t>
            </a:r>
            <a:endParaRPr lang="en-US" sz="4000" dirty="0"/>
          </a:p>
        </p:txBody>
      </p:sp>
      <p:sp>
        <p:nvSpPr>
          <p:cNvPr id="18" name="TextBox 17">
            <a:extLst>
              <a:ext uri="{FF2B5EF4-FFF2-40B4-BE49-F238E27FC236}">
                <a16:creationId xmlns:a16="http://schemas.microsoft.com/office/drawing/2014/main" id="{93A755C4-A2AF-0C9B-5F51-FA175674E51B}"/>
              </a:ext>
            </a:extLst>
          </p:cNvPr>
          <p:cNvSpPr txBox="1"/>
          <p:nvPr/>
        </p:nvSpPr>
        <p:spPr>
          <a:xfrm>
            <a:off x="3470856" y="5219243"/>
            <a:ext cx="870653" cy="707886"/>
          </a:xfrm>
          <a:prstGeom prst="rect">
            <a:avLst/>
          </a:prstGeom>
          <a:noFill/>
        </p:spPr>
        <p:txBody>
          <a:bodyPr wrap="square" rtlCol="0">
            <a:spAutoFit/>
          </a:bodyPr>
          <a:lstStyle/>
          <a:p>
            <a:r>
              <a:rPr lang="en-US" sz="4000" dirty="0"/>
              <a:t>1</a:t>
            </a:r>
          </a:p>
        </p:txBody>
      </p:sp>
      <p:sp>
        <p:nvSpPr>
          <p:cNvPr id="19" name="TextBox 18">
            <a:extLst>
              <a:ext uri="{FF2B5EF4-FFF2-40B4-BE49-F238E27FC236}">
                <a16:creationId xmlns:a16="http://schemas.microsoft.com/office/drawing/2014/main" id="{197521DB-BAC4-97B8-B452-5AD38156D82D}"/>
              </a:ext>
            </a:extLst>
          </p:cNvPr>
          <p:cNvSpPr txBox="1"/>
          <p:nvPr/>
        </p:nvSpPr>
        <p:spPr>
          <a:xfrm>
            <a:off x="5491614" y="4173144"/>
            <a:ext cx="974434" cy="707886"/>
          </a:xfrm>
          <a:prstGeom prst="rect">
            <a:avLst/>
          </a:prstGeom>
          <a:noFill/>
        </p:spPr>
        <p:txBody>
          <a:bodyPr wrap="square" rtlCol="0">
            <a:spAutoFit/>
          </a:bodyPr>
          <a:lstStyle/>
          <a:p>
            <a:r>
              <a:rPr lang="en-US" sz="4000" dirty="0"/>
              <a:t>10</a:t>
            </a:r>
          </a:p>
        </p:txBody>
      </p:sp>
      <p:sp>
        <p:nvSpPr>
          <p:cNvPr id="22" name="TextBox 21">
            <a:extLst>
              <a:ext uri="{FF2B5EF4-FFF2-40B4-BE49-F238E27FC236}">
                <a16:creationId xmlns:a16="http://schemas.microsoft.com/office/drawing/2014/main" id="{A0E3DC3E-0940-B840-3AEF-E3C0145AA8C6}"/>
              </a:ext>
            </a:extLst>
          </p:cNvPr>
          <p:cNvSpPr txBox="1"/>
          <p:nvPr/>
        </p:nvSpPr>
        <p:spPr>
          <a:xfrm>
            <a:off x="5589462" y="5220104"/>
            <a:ext cx="870653" cy="707886"/>
          </a:xfrm>
          <a:prstGeom prst="rect">
            <a:avLst/>
          </a:prstGeom>
          <a:noFill/>
        </p:spPr>
        <p:txBody>
          <a:bodyPr wrap="square" rtlCol="0">
            <a:spAutoFit/>
          </a:bodyPr>
          <a:lstStyle/>
          <a:p>
            <a:r>
              <a:rPr lang="en-US" sz="4000" dirty="0"/>
              <a:t>0.1</a:t>
            </a:r>
          </a:p>
        </p:txBody>
      </p:sp>
      <p:sp>
        <p:nvSpPr>
          <p:cNvPr id="14" name="TextBox 13">
            <a:extLst>
              <a:ext uri="{FF2B5EF4-FFF2-40B4-BE49-F238E27FC236}">
                <a16:creationId xmlns:a16="http://schemas.microsoft.com/office/drawing/2014/main" id="{E2AC9958-55E4-5A46-C02A-78DFE5AFACA6}"/>
              </a:ext>
            </a:extLst>
          </p:cNvPr>
          <p:cNvSpPr txBox="1"/>
          <p:nvPr/>
        </p:nvSpPr>
        <p:spPr>
          <a:xfrm>
            <a:off x="7394641" y="4173144"/>
            <a:ext cx="974434" cy="707886"/>
          </a:xfrm>
          <a:prstGeom prst="rect">
            <a:avLst/>
          </a:prstGeom>
          <a:noFill/>
        </p:spPr>
        <p:txBody>
          <a:bodyPr wrap="square" rtlCol="0">
            <a:spAutoFit/>
          </a:bodyPr>
          <a:lstStyle/>
          <a:p>
            <a:r>
              <a:rPr lang="en-US" sz="4000" dirty="0"/>
              <a:t>450</a:t>
            </a:r>
          </a:p>
        </p:txBody>
      </p:sp>
      <p:sp>
        <p:nvSpPr>
          <p:cNvPr id="20" name="TextBox 19">
            <a:extLst>
              <a:ext uri="{FF2B5EF4-FFF2-40B4-BE49-F238E27FC236}">
                <a16:creationId xmlns:a16="http://schemas.microsoft.com/office/drawing/2014/main" id="{64C4E3DC-873A-F025-5D3D-C4DCFF3EE5C7}"/>
              </a:ext>
            </a:extLst>
          </p:cNvPr>
          <p:cNvSpPr txBox="1"/>
          <p:nvPr/>
        </p:nvSpPr>
        <p:spPr>
          <a:xfrm>
            <a:off x="7522958" y="5219243"/>
            <a:ext cx="1234946" cy="707886"/>
          </a:xfrm>
          <a:prstGeom prst="rect">
            <a:avLst/>
          </a:prstGeom>
          <a:noFill/>
        </p:spPr>
        <p:txBody>
          <a:bodyPr wrap="square" rtlCol="0">
            <a:spAutoFit/>
          </a:bodyPr>
          <a:lstStyle/>
          <a:p>
            <a:r>
              <a:rPr lang="en-US" sz="4000" dirty="0"/>
              <a:t>4.5</a:t>
            </a:r>
          </a:p>
        </p:txBody>
      </p:sp>
      <p:sp>
        <p:nvSpPr>
          <p:cNvPr id="21" name="Isosceles Triangle 20">
            <a:extLst>
              <a:ext uri="{FF2B5EF4-FFF2-40B4-BE49-F238E27FC236}">
                <a16:creationId xmlns:a16="http://schemas.microsoft.com/office/drawing/2014/main" id="{0F707782-6707-EC05-F65D-C146AFF01F26}"/>
              </a:ext>
              <a:ext uri="{C183D7F6-B498-43B3-948B-1728B52AA6E4}">
                <adec:decorative xmlns:adec="http://schemas.microsoft.com/office/drawing/2017/decorative" val="1"/>
              </a:ext>
            </a:extLst>
          </p:cNvPr>
          <p:cNvSpPr/>
          <p:nvPr/>
        </p:nvSpPr>
        <p:spPr>
          <a:xfrm flipV="1">
            <a:off x="-3816" y="-47468"/>
            <a:ext cx="2132161" cy="189203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26165"/>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3" name="Title 1">
            <a:extLst>
              <a:ext uri="{FF2B5EF4-FFF2-40B4-BE49-F238E27FC236}">
                <a16:creationId xmlns:a16="http://schemas.microsoft.com/office/drawing/2014/main" id="{CAA27F70-DD77-1CCA-B3FC-02AEE89C5812}"/>
              </a:ext>
            </a:extLst>
          </p:cNvPr>
          <p:cNvSpPr txBox="1">
            <a:spLocks/>
          </p:cNvSpPr>
          <p:nvPr/>
        </p:nvSpPr>
        <p:spPr>
          <a:xfrm>
            <a:off x="1985964" y="198282"/>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1:15: multiple solutions</a:t>
            </a:r>
          </a:p>
        </p:txBody>
      </p:sp>
    </p:spTree>
    <p:extLst>
      <p:ext uri="{BB962C8B-B14F-4D97-AF65-F5344CB8AC3E}">
        <p14:creationId xmlns:p14="http://schemas.microsoft.com/office/powerpoint/2010/main" val="13036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P spid="13" grpId="0"/>
      <p:bldP spid="19" grpId="0"/>
      <p:bldP spid="22" grpId="0"/>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EA0D83B-9C18-5A37-908E-A3FC9448D10D}"/>
              </a:ext>
            </a:extLst>
          </p:cNvPr>
          <p:cNvSpPr>
            <a:spLocks noGrp="1"/>
          </p:cNvSpPr>
          <p:nvPr>
            <p:ph type="sldNum" sz="quarter" idx="12"/>
          </p:nvPr>
        </p:nvSpPr>
        <p:spPr/>
        <p:txBody>
          <a:bodyPr/>
          <a:lstStyle/>
          <a:p>
            <a:fld id="{BAB26A49-E6E2-4EC6-A6B2-9EEDEFCE8D1E}" type="slidenum">
              <a:rPr lang="en-GB" smtClean="0"/>
              <a:t>19</a:t>
            </a:fld>
            <a:endParaRPr lang="en-GB"/>
          </a:p>
        </p:txBody>
      </p:sp>
      <p:pic>
        <p:nvPicPr>
          <p:cNvPr id="4" name="Picture 3">
            <a:extLst>
              <a:ext uri="{FF2B5EF4-FFF2-40B4-BE49-F238E27FC236}">
                <a16:creationId xmlns:a16="http://schemas.microsoft.com/office/drawing/2014/main" id="{3DBA0DD2-595C-90F8-A19D-3A3AAF783331}"/>
              </a:ext>
            </a:extLst>
          </p:cNvPr>
          <p:cNvPicPr>
            <a:picLocks noChangeAspect="1"/>
          </p:cNvPicPr>
          <p:nvPr/>
        </p:nvPicPr>
        <p:blipFill>
          <a:blip r:embed="rId3"/>
          <a:stretch>
            <a:fillRect/>
          </a:stretch>
        </p:blipFill>
        <p:spPr>
          <a:xfrm>
            <a:off x="9823437" y="96763"/>
            <a:ext cx="2176461" cy="847417"/>
          </a:xfrm>
          <a:prstGeom prst="rect">
            <a:avLst/>
          </a:prstGeom>
        </p:spPr>
      </p:pic>
      <p:sp>
        <p:nvSpPr>
          <p:cNvPr id="11" name="Isosceles Triangle 10">
            <a:extLst>
              <a:ext uri="{FF2B5EF4-FFF2-40B4-BE49-F238E27FC236}">
                <a16:creationId xmlns:a16="http://schemas.microsoft.com/office/drawing/2014/main" id="{A39C5CC3-F028-406E-67A5-52AC2113D51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FDF197F-1CB3-19F4-7F4D-6FB4392EE1DC}"/>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F4414873-3210-F8E6-3DE4-20E0E107BC45}"/>
              </a:ext>
            </a:extLst>
          </p:cNvPr>
          <p:cNvSpPr txBox="1">
            <a:spLocks/>
          </p:cNvSpPr>
          <p:nvPr/>
        </p:nvSpPr>
        <p:spPr>
          <a:xfrm>
            <a:off x="2880291" y="72910"/>
            <a:ext cx="6354792"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a:t>
            </a:r>
          </a:p>
        </p:txBody>
      </p:sp>
      <p:sp>
        <p:nvSpPr>
          <p:cNvPr id="2" name="TextBox 1">
            <a:extLst>
              <a:ext uri="{FF2B5EF4-FFF2-40B4-BE49-F238E27FC236}">
                <a16:creationId xmlns:a16="http://schemas.microsoft.com/office/drawing/2014/main" id="{973F067C-862C-505B-E1A5-19C7FB13ADB4}"/>
              </a:ext>
            </a:extLst>
          </p:cNvPr>
          <p:cNvSpPr txBox="1"/>
          <p:nvPr/>
        </p:nvSpPr>
        <p:spPr>
          <a:xfrm>
            <a:off x="1871932" y="1144778"/>
            <a:ext cx="54432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diagram shows two places on a map.</a:t>
            </a:r>
          </a:p>
        </p:txBody>
      </p:sp>
      <p:sp>
        <p:nvSpPr>
          <p:cNvPr id="5" name="Rectangle 4">
            <a:extLst>
              <a:ext uri="{FF2B5EF4-FFF2-40B4-BE49-F238E27FC236}">
                <a16:creationId xmlns:a16="http://schemas.microsoft.com/office/drawing/2014/main" id="{90B158BA-7E7E-0742-E62B-C159D618E3D0}"/>
              </a:ext>
            </a:extLst>
          </p:cNvPr>
          <p:cNvSpPr/>
          <p:nvPr/>
        </p:nvSpPr>
        <p:spPr>
          <a:xfrm>
            <a:off x="3269412" y="1586847"/>
            <a:ext cx="5149970" cy="166098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 name="TextBox 8">
            <a:extLst>
              <a:ext uri="{FF2B5EF4-FFF2-40B4-BE49-F238E27FC236}">
                <a16:creationId xmlns:a16="http://schemas.microsoft.com/office/drawing/2014/main" id="{F3BC2A8E-105D-3884-85EB-CE7C74AD26B7}"/>
              </a:ext>
            </a:extLst>
          </p:cNvPr>
          <p:cNvSpPr txBox="1"/>
          <p:nvPr/>
        </p:nvSpPr>
        <p:spPr>
          <a:xfrm>
            <a:off x="5052204" y="2712896"/>
            <a:ext cx="1190445" cy="36933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X</a:t>
            </a:r>
            <a:r>
              <a:rPr lang="en-US" dirty="0"/>
              <a:t>  </a:t>
            </a:r>
            <a:r>
              <a:rPr lang="en-US" dirty="0">
                <a:latin typeface="Arial" panose="020B0604020202020204" pitchFamily="34" charset="0"/>
                <a:cs typeface="Arial" panose="020B0604020202020204" pitchFamily="34" charset="0"/>
              </a:rPr>
              <a:t>Trilby</a:t>
            </a:r>
          </a:p>
        </p:txBody>
      </p:sp>
      <p:sp>
        <p:nvSpPr>
          <p:cNvPr id="10" name="TextBox 9">
            <a:extLst>
              <a:ext uri="{FF2B5EF4-FFF2-40B4-BE49-F238E27FC236}">
                <a16:creationId xmlns:a16="http://schemas.microsoft.com/office/drawing/2014/main" id="{38F641E7-5EBB-A919-14F3-ECEDF2066307}"/>
              </a:ext>
            </a:extLst>
          </p:cNvPr>
          <p:cNvSpPr txBox="1"/>
          <p:nvPr/>
        </p:nvSpPr>
        <p:spPr>
          <a:xfrm>
            <a:off x="5052204" y="1742237"/>
            <a:ext cx="1190445" cy="36933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X</a:t>
            </a:r>
            <a:r>
              <a:rPr lang="en-US" dirty="0"/>
              <a:t>  </a:t>
            </a:r>
            <a:r>
              <a:rPr lang="en-US" dirty="0">
                <a:latin typeface="Arial" panose="020B0604020202020204" pitchFamily="34" charset="0"/>
                <a:cs typeface="Arial" panose="020B0604020202020204" pitchFamily="34" charset="0"/>
              </a:rPr>
              <a:t>Shelton</a:t>
            </a:r>
          </a:p>
        </p:txBody>
      </p:sp>
      <p:sp>
        <p:nvSpPr>
          <p:cNvPr id="15" name="TextBox 14">
            <a:extLst>
              <a:ext uri="{FF2B5EF4-FFF2-40B4-BE49-F238E27FC236}">
                <a16:creationId xmlns:a16="http://schemas.microsoft.com/office/drawing/2014/main" id="{768D5C97-EA25-75BC-C3C2-525C0793A7EC}"/>
              </a:ext>
            </a:extLst>
          </p:cNvPr>
          <p:cNvSpPr txBox="1"/>
          <p:nvPr/>
        </p:nvSpPr>
        <p:spPr>
          <a:xfrm>
            <a:off x="3571478" y="3320564"/>
            <a:ext cx="47100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Scale: 1 centimetre represents 20 kilometres</a:t>
            </a:r>
          </a:p>
        </p:txBody>
      </p:sp>
      <p:sp>
        <p:nvSpPr>
          <p:cNvPr id="16" name="TextBox 15">
            <a:extLst>
              <a:ext uri="{FF2B5EF4-FFF2-40B4-BE49-F238E27FC236}">
                <a16:creationId xmlns:a16="http://schemas.microsoft.com/office/drawing/2014/main" id="{59CDFF75-292A-6062-E7DE-5F890C1A9781}"/>
              </a:ext>
            </a:extLst>
          </p:cNvPr>
          <p:cNvSpPr txBox="1"/>
          <p:nvPr/>
        </p:nvSpPr>
        <p:spPr>
          <a:xfrm>
            <a:off x="1639019" y="3790721"/>
            <a:ext cx="77033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actual distance, in kilometres, from Shelton to Trilby?</a:t>
            </a:r>
          </a:p>
        </p:txBody>
      </p:sp>
      <p:sp>
        <p:nvSpPr>
          <p:cNvPr id="17" name="TextBox 16">
            <a:extLst>
              <a:ext uri="{FF2B5EF4-FFF2-40B4-BE49-F238E27FC236}">
                <a16:creationId xmlns:a16="http://schemas.microsoft.com/office/drawing/2014/main" id="{07CCAFFE-F0FD-A48E-BE04-6285D101E157}"/>
              </a:ext>
            </a:extLst>
          </p:cNvPr>
          <p:cNvSpPr txBox="1"/>
          <p:nvPr/>
        </p:nvSpPr>
        <p:spPr>
          <a:xfrm>
            <a:off x="1639019" y="5129442"/>
            <a:ext cx="746616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a scale drawing, the scale is given as 1:1200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many metres does 5 centimetres represent on this drawing?</a:t>
            </a:r>
          </a:p>
        </p:txBody>
      </p:sp>
    </p:spTree>
    <p:extLst>
      <p:ext uri="{BB962C8B-B14F-4D97-AF65-F5344CB8AC3E}">
        <p14:creationId xmlns:p14="http://schemas.microsoft.com/office/powerpoint/2010/main" val="383697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CD2B886-C080-4244-5E5D-5CDC14CBE93B}"/>
              </a:ext>
            </a:extLst>
          </p:cNvPr>
          <p:cNvSpPr>
            <a:spLocks noGrp="1"/>
          </p:cNvSpPr>
          <p:nvPr>
            <p:ph type="sldNum" sz="quarter" idx="12"/>
          </p:nvPr>
        </p:nvSpPr>
        <p:spPr/>
        <p:txBody>
          <a:bodyPr/>
          <a:lstStyle/>
          <a:p>
            <a:fld id="{BAB26A49-E6E2-4EC6-A6B2-9EEDEFCE8D1E}" type="slidenum">
              <a:rPr lang="en-GB" smtClean="0"/>
              <a:t>2</a:t>
            </a:fld>
            <a:endParaRPr lang="en-GB"/>
          </a:p>
        </p:txBody>
      </p:sp>
      <p:pic>
        <p:nvPicPr>
          <p:cNvPr id="4" name="Picture 3" descr="An illustration of hand with finger pointing upwards. The illustration is cropped so that only the pointing finger and tops of the other fingers and thumb are visible. There is a horizontal line with a arrow pointing to left and right at the tip of the pointing finge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2458" y="1547704"/>
            <a:ext cx="1562793" cy="1421474"/>
          </a:xfrm>
          <a:prstGeom prst="rect">
            <a:avLst/>
          </a:prstGeom>
        </p:spPr>
      </p:pic>
      <p:pic>
        <p:nvPicPr>
          <p:cNvPr id="12" name="Picture 11" descr="An illustration of a man wearing a green shirt and blue trousers, brown shoes. He is standing with his arms stretched out to wither side. There is a horizontal line with a arrow pointing to left and right to indicate the distance between the tips of his hands."/>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09324" y="1547702"/>
            <a:ext cx="1636111" cy="1996094"/>
          </a:xfrm>
          <a:prstGeom prst="rect">
            <a:avLst/>
          </a:prstGeom>
        </p:spPr>
      </p:pic>
      <p:pic>
        <p:nvPicPr>
          <p:cNvPr id="19" name="Picture 18" descr="An illustration of the writing end of a purple pencil. The pencil is pointing vertically downwards. There is a horizontal line with arrows pointing to left and right at the tip of the pencil, along with a vertical line with an arrow pointing vertically downwards."/>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46676" y="1619674"/>
            <a:ext cx="675758" cy="1818406"/>
          </a:xfrm>
          <a:prstGeom prst="rect">
            <a:avLst/>
          </a:prstGeom>
        </p:spPr>
      </p:pic>
      <p:sp>
        <p:nvSpPr>
          <p:cNvPr id="22" name="TextBox 21"/>
          <p:cNvSpPr txBox="1"/>
          <p:nvPr/>
        </p:nvSpPr>
        <p:spPr>
          <a:xfrm>
            <a:off x="9386207" y="4933416"/>
            <a:ext cx="9677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3" name="TextBox 22"/>
          <p:cNvSpPr txBox="1"/>
          <p:nvPr/>
        </p:nvSpPr>
        <p:spPr>
          <a:xfrm>
            <a:off x="1852832" y="5012892"/>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4" name="TextBox 23"/>
          <p:cNvSpPr txBox="1"/>
          <p:nvPr/>
        </p:nvSpPr>
        <p:spPr>
          <a:xfrm>
            <a:off x="7203048" y="4990964"/>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sp>
        <p:nvSpPr>
          <p:cNvPr id="25" name="TextBox 24"/>
          <p:cNvSpPr txBox="1"/>
          <p:nvPr/>
        </p:nvSpPr>
        <p:spPr>
          <a:xfrm>
            <a:off x="8482357" y="5673363"/>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km</a:t>
            </a:r>
          </a:p>
        </p:txBody>
      </p:sp>
      <p:sp>
        <p:nvSpPr>
          <p:cNvPr id="26" name="TextBox 25"/>
          <p:cNvSpPr txBox="1"/>
          <p:nvPr/>
        </p:nvSpPr>
        <p:spPr>
          <a:xfrm>
            <a:off x="4273286" y="5008186"/>
            <a:ext cx="117067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7" name="TextBox 26"/>
          <p:cNvSpPr txBox="1"/>
          <p:nvPr/>
        </p:nvSpPr>
        <p:spPr>
          <a:xfrm>
            <a:off x="5699855"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8" name="TextBox 27"/>
          <p:cNvSpPr txBox="1"/>
          <p:nvPr/>
        </p:nvSpPr>
        <p:spPr>
          <a:xfrm>
            <a:off x="2756682"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pic>
        <p:nvPicPr>
          <p:cNvPr id="21" name="Picture 20">
            <a:extLst>
              <a:ext uri="{FF2B5EF4-FFF2-40B4-BE49-F238E27FC236}">
                <a16:creationId xmlns:a16="http://schemas.microsoft.com/office/drawing/2014/main" id="{5B3785C0-E3F9-20A7-573D-681794F19506}"/>
              </a:ext>
            </a:extLst>
          </p:cNvPr>
          <p:cNvPicPr>
            <a:picLocks noChangeAspect="1"/>
          </p:cNvPicPr>
          <p:nvPr/>
        </p:nvPicPr>
        <p:blipFill>
          <a:blip r:embed="rId6"/>
          <a:stretch>
            <a:fillRect/>
          </a:stretch>
        </p:blipFill>
        <p:spPr>
          <a:xfrm>
            <a:off x="9901994" y="80246"/>
            <a:ext cx="2176461" cy="847417"/>
          </a:xfrm>
          <a:prstGeom prst="rect">
            <a:avLst/>
          </a:prstGeom>
        </p:spPr>
      </p:pic>
      <p:sp>
        <p:nvSpPr>
          <p:cNvPr id="5" name="Title 1">
            <a:extLst>
              <a:ext uri="{FF2B5EF4-FFF2-40B4-BE49-F238E27FC236}">
                <a16:creationId xmlns:a16="http://schemas.microsoft.com/office/drawing/2014/main" id="{9DCF4E6A-03F6-1D63-D422-3C54989FBBE4}"/>
              </a:ext>
            </a:extLst>
          </p:cNvPr>
          <p:cNvSpPr txBox="1">
            <a:spLocks/>
          </p:cNvSpPr>
          <p:nvPr/>
        </p:nvSpPr>
        <p:spPr>
          <a:xfrm>
            <a:off x="1153427" y="323113"/>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Find the measurements</a:t>
            </a:r>
          </a:p>
        </p:txBody>
      </p:sp>
      <p:sp>
        <p:nvSpPr>
          <p:cNvPr id="8" name="Isosceles Triangle 7">
            <a:extLst>
              <a:ext uri="{FF2B5EF4-FFF2-40B4-BE49-F238E27FC236}">
                <a16:creationId xmlns:a16="http://schemas.microsoft.com/office/drawing/2014/main" id="{E61A0C9D-E6B4-8AC1-D3CB-7D2E746179A9}"/>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41A38C-054F-56E6-6D29-78E042EB5BEA}"/>
              </a:ext>
            </a:extLst>
          </p:cNvPr>
          <p:cNvSpPr txBox="1"/>
          <p:nvPr/>
        </p:nvSpPr>
        <p:spPr>
          <a:xfrm>
            <a:off x="-58228" y="-3344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pic>
        <p:nvPicPr>
          <p:cNvPr id="1026" name="Picture 2" descr="An evening view of a wide suspension bridge with street lights reflected in the water below There is a horizontal line with a arrow pointing to left and right to indicate the distance between the bridges. ">
            <a:extLst>
              <a:ext uri="{FF2B5EF4-FFF2-40B4-BE49-F238E27FC236}">
                <a16:creationId xmlns:a16="http://schemas.microsoft.com/office/drawing/2014/main" id="{B7B2C073-C2F5-C9B0-8E1B-440F0450AD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8197024" y="1878139"/>
            <a:ext cx="2943481" cy="16557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cxnSpLocks/>
          </p:cNvCxnSpPr>
          <p:nvPr/>
        </p:nvCxnSpPr>
        <p:spPr>
          <a:xfrm>
            <a:off x="8925635" y="2511188"/>
            <a:ext cx="1982873" cy="1260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230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4451E-FEFB-3C1D-0CB7-434D9D128D09}"/>
              </a:ext>
            </a:extLst>
          </p:cNvPr>
          <p:cNvPicPr>
            <a:picLocks noChangeAspect="1"/>
          </p:cNvPicPr>
          <p:nvPr/>
        </p:nvPicPr>
        <p:blipFill>
          <a:blip r:embed="rId2"/>
          <a:stretch>
            <a:fillRect/>
          </a:stretch>
        </p:blipFill>
        <p:spPr>
          <a:xfrm>
            <a:off x="9951612" y="114364"/>
            <a:ext cx="2176461" cy="847417"/>
          </a:xfrm>
          <a:prstGeom prst="rect">
            <a:avLst/>
          </a:prstGeom>
        </p:spPr>
      </p:pic>
      <p:sp>
        <p:nvSpPr>
          <p:cNvPr id="4" name="Isosceles Triangle 3">
            <a:extLst>
              <a:ext uri="{FF2B5EF4-FFF2-40B4-BE49-F238E27FC236}">
                <a16:creationId xmlns:a16="http://schemas.microsoft.com/office/drawing/2014/main" id="{5D97B233-250A-2EB4-230D-AAD91ADF8CE3}"/>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8">
            <a:extLst>
              <a:ext uri="{FF2B5EF4-FFF2-40B4-BE49-F238E27FC236}">
                <a16:creationId xmlns:a16="http://schemas.microsoft.com/office/drawing/2014/main" id="{74F205FE-62CB-0ACE-A17D-2999B0D7E777}"/>
              </a:ext>
            </a:extLst>
          </p:cNvPr>
          <p:cNvSpPr>
            <a:spLocks noGrp="1"/>
          </p:cNvSpPr>
          <p:nvPr>
            <p:ph type="sldNum" sz="quarter" idx="12"/>
          </p:nvPr>
        </p:nvSpPr>
        <p:spPr/>
        <p:txBody>
          <a:bodyPr/>
          <a:lstStyle/>
          <a:p>
            <a:fld id="{BAB26A49-E6E2-4EC6-A6B2-9EEDEFCE8D1E}" type="slidenum">
              <a:rPr lang="en-GB" smtClean="0"/>
              <a:t>20</a:t>
            </a:fld>
            <a:endParaRPr lang="en-GB"/>
          </a:p>
        </p:txBody>
      </p:sp>
      <p:sp>
        <p:nvSpPr>
          <p:cNvPr id="10" name="TextBox 9">
            <a:extLst>
              <a:ext uri="{FF2B5EF4-FFF2-40B4-BE49-F238E27FC236}">
                <a16:creationId xmlns:a16="http://schemas.microsoft.com/office/drawing/2014/main" id="{38F2A958-1DDD-9E76-698A-C8247EA65E75}"/>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1" name="Title 1">
            <a:extLst>
              <a:ext uri="{FF2B5EF4-FFF2-40B4-BE49-F238E27FC236}">
                <a16:creationId xmlns:a16="http://schemas.microsoft.com/office/drawing/2014/main" id="{7C705E06-B8E2-C042-5AEF-5D21697E69BF}"/>
              </a:ext>
            </a:extLst>
          </p:cNvPr>
          <p:cNvSpPr txBox="1">
            <a:spLocks/>
          </p:cNvSpPr>
          <p:nvPr/>
        </p:nvSpPr>
        <p:spPr>
          <a:xfrm>
            <a:off x="800100" y="252021"/>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2</a:t>
            </a:r>
          </a:p>
        </p:txBody>
      </p:sp>
      <p:sp>
        <p:nvSpPr>
          <p:cNvPr id="3" name="TextBox 2">
            <a:extLst>
              <a:ext uri="{FF2B5EF4-FFF2-40B4-BE49-F238E27FC236}">
                <a16:creationId xmlns:a16="http://schemas.microsoft.com/office/drawing/2014/main" id="{E04DBED6-884D-7965-CDFC-A5AF608C5B0B}"/>
              </a:ext>
            </a:extLst>
          </p:cNvPr>
          <p:cNvSpPr txBox="1"/>
          <p:nvPr/>
        </p:nvSpPr>
        <p:spPr>
          <a:xfrm>
            <a:off x="1853075" y="1207700"/>
            <a:ext cx="5891002"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length of a plane is 19.2 metres.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Lukas buys a scale model of the plane.</a:t>
            </a:r>
          </a:p>
          <a:p>
            <a:r>
              <a:rPr lang="en-US" dirty="0">
                <a:latin typeface="Arial" panose="020B0604020202020204" pitchFamily="34" charset="0"/>
                <a:cs typeface="Arial" panose="020B0604020202020204" pitchFamily="34" charset="0"/>
              </a:rPr>
              <a:t>The scale of the model is 1:24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 out the length of the scale model of the plane.</a:t>
            </a:r>
          </a:p>
          <a:p>
            <a:r>
              <a:rPr lang="en-US" dirty="0">
                <a:latin typeface="Arial" panose="020B0604020202020204" pitchFamily="34" charset="0"/>
                <a:cs typeface="Arial" panose="020B0604020202020204" pitchFamily="34" charset="0"/>
              </a:rPr>
              <a:t>Give your answer in centimetres. </a:t>
            </a:r>
          </a:p>
        </p:txBody>
      </p:sp>
      <p:pic>
        <p:nvPicPr>
          <p:cNvPr id="5" name="Picture 4" descr="A simplified illustration of a pale blue aeroplane with dark blue nose and a row of round passenger windows. Dimensions are labelled,  'The scale of the model is 1:24' and 'The length of the plane is 19.2 metres'. The length measurement includes a line extending from nose to tail of the plane with arrows at either end.">
            <a:extLst>
              <a:ext uri="{FF2B5EF4-FFF2-40B4-BE49-F238E27FC236}">
                <a16:creationId xmlns:a16="http://schemas.microsoft.com/office/drawing/2014/main" id="{C440BFF8-94B4-9030-731D-5667E266B1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41949" y="3229940"/>
            <a:ext cx="3804255" cy="2712367"/>
          </a:xfrm>
          <a:prstGeom prst="rect">
            <a:avLst/>
          </a:prstGeom>
        </p:spPr>
      </p:pic>
    </p:spTree>
    <p:extLst>
      <p:ext uri="{BB962C8B-B14F-4D97-AF65-F5344CB8AC3E}">
        <p14:creationId xmlns:p14="http://schemas.microsoft.com/office/powerpoint/2010/main" val="24763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8E25D36C-7D96-D263-5876-C8EDE414D2B6}"/>
              </a:ext>
            </a:extLst>
          </p:cNvPr>
          <p:cNvSpPr>
            <a:spLocks noGrp="1"/>
          </p:cNvSpPr>
          <p:nvPr>
            <p:ph type="sldNum" sz="quarter" idx="12"/>
          </p:nvPr>
        </p:nvSpPr>
        <p:spPr/>
        <p:txBody>
          <a:bodyPr/>
          <a:lstStyle/>
          <a:p>
            <a:fld id="{BAB26A49-E6E2-4EC6-A6B2-9EEDEFCE8D1E}" type="slidenum">
              <a:rPr lang="en-GB" smtClean="0"/>
              <a:t>21</a:t>
            </a:fld>
            <a:endParaRPr lang="en-GB" dirty="0"/>
          </a:p>
        </p:txBody>
      </p:sp>
      <p:sp>
        <p:nvSpPr>
          <p:cNvPr id="5" name="Isosceles Triangle 4">
            <a:extLst>
              <a:ext uri="{FF2B5EF4-FFF2-40B4-BE49-F238E27FC236}">
                <a16:creationId xmlns:a16="http://schemas.microsoft.com/office/drawing/2014/main" id="{B02C5BCC-3F84-5EC5-2B82-03DC6BB17BA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8808637-C216-3DDA-B279-75BD92911ACA}"/>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10292F88-0547-692D-E079-83D88F83E0F4}"/>
              </a:ext>
            </a:extLst>
          </p:cNvPr>
          <p:cNvSpPr txBox="1">
            <a:spLocks/>
          </p:cNvSpPr>
          <p:nvPr/>
        </p:nvSpPr>
        <p:spPr>
          <a:xfrm>
            <a:off x="3269412" y="57285"/>
            <a:ext cx="749728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 answers</a:t>
            </a:r>
          </a:p>
        </p:txBody>
      </p:sp>
      <p:sp>
        <p:nvSpPr>
          <p:cNvPr id="2" name="TextBox 1">
            <a:extLst>
              <a:ext uri="{FF2B5EF4-FFF2-40B4-BE49-F238E27FC236}">
                <a16:creationId xmlns:a16="http://schemas.microsoft.com/office/drawing/2014/main" id="{01E4E8B4-73FB-DB83-EE17-C2060F854F75}"/>
              </a:ext>
            </a:extLst>
          </p:cNvPr>
          <p:cNvSpPr txBox="1"/>
          <p:nvPr/>
        </p:nvSpPr>
        <p:spPr>
          <a:xfrm>
            <a:off x="1799104" y="1041093"/>
            <a:ext cx="54432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The diagram shows two places on a map.</a:t>
            </a:r>
          </a:p>
        </p:txBody>
      </p:sp>
      <p:sp>
        <p:nvSpPr>
          <p:cNvPr id="9" name="Rectangle 8">
            <a:extLst>
              <a:ext uri="{FF2B5EF4-FFF2-40B4-BE49-F238E27FC236}">
                <a16:creationId xmlns:a16="http://schemas.microsoft.com/office/drawing/2014/main" id="{5488B3AF-81F6-467D-C15C-3AE0FFD231C3}"/>
              </a:ext>
            </a:extLst>
          </p:cNvPr>
          <p:cNvSpPr/>
          <p:nvPr/>
        </p:nvSpPr>
        <p:spPr>
          <a:xfrm>
            <a:off x="3269412" y="1488250"/>
            <a:ext cx="5149970" cy="166098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53D82E5-BB30-A88A-1F07-31995B261AFA}"/>
              </a:ext>
            </a:extLst>
          </p:cNvPr>
          <p:cNvSpPr txBox="1"/>
          <p:nvPr/>
        </p:nvSpPr>
        <p:spPr>
          <a:xfrm>
            <a:off x="5052204" y="2539474"/>
            <a:ext cx="1190445" cy="36933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Trilby</a:t>
            </a:r>
          </a:p>
        </p:txBody>
      </p:sp>
      <p:sp>
        <p:nvSpPr>
          <p:cNvPr id="15" name="TextBox 14">
            <a:extLst>
              <a:ext uri="{FF2B5EF4-FFF2-40B4-BE49-F238E27FC236}">
                <a16:creationId xmlns:a16="http://schemas.microsoft.com/office/drawing/2014/main" id="{822D2788-9EDD-3E77-79B6-75403DA20417}"/>
              </a:ext>
            </a:extLst>
          </p:cNvPr>
          <p:cNvSpPr txBox="1"/>
          <p:nvPr/>
        </p:nvSpPr>
        <p:spPr>
          <a:xfrm>
            <a:off x="5052204" y="1568815"/>
            <a:ext cx="1190445" cy="646331"/>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Shelton</a:t>
            </a:r>
          </a:p>
        </p:txBody>
      </p:sp>
      <p:sp>
        <p:nvSpPr>
          <p:cNvPr id="16" name="TextBox 15">
            <a:extLst>
              <a:ext uri="{FF2B5EF4-FFF2-40B4-BE49-F238E27FC236}">
                <a16:creationId xmlns:a16="http://schemas.microsoft.com/office/drawing/2014/main" id="{39BFFFA6-C610-6454-F6C1-A491796C7F24}"/>
              </a:ext>
            </a:extLst>
          </p:cNvPr>
          <p:cNvSpPr txBox="1"/>
          <p:nvPr/>
        </p:nvSpPr>
        <p:spPr>
          <a:xfrm>
            <a:off x="3588238" y="3186567"/>
            <a:ext cx="47100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Scale: 1 centimetre represents 20 kilometres</a:t>
            </a:r>
          </a:p>
        </p:txBody>
      </p:sp>
      <p:sp>
        <p:nvSpPr>
          <p:cNvPr id="17" name="TextBox 16">
            <a:extLst>
              <a:ext uri="{FF2B5EF4-FFF2-40B4-BE49-F238E27FC236}">
                <a16:creationId xmlns:a16="http://schemas.microsoft.com/office/drawing/2014/main" id="{207AD2E2-AE66-3AEB-A007-8F560DA43BA3}"/>
              </a:ext>
            </a:extLst>
          </p:cNvPr>
          <p:cNvSpPr txBox="1"/>
          <p:nvPr/>
        </p:nvSpPr>
        <p:spPr>
          <a:xfrm>
            <a:off x="1639019" y="3628837"/>
            <a:ext cx="77033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What is the actual distance, in kilometres, from Shelton to Trilby?</a:t>
            </a:r>
          </a:p>
        </p:txBody>
      </p:sp>
      <p:sp>
        <p:nvSpPr>
          <p:cNvPr id="18" name="TextBox 17">
            <a:extLst>
              <a:ext uri="{FF2B5EF4-FFF2-40B4-BE49-F238E27FC236}">
                <a16:creationId xmlns:a16="http://schemas.microsoft.com/office/drawing/2014/main" id="{11D9DDC1-183D-83F3-E033-B2B7E0467DD8}"/>
              </a:ext>
            </a:extLst>
          </p:cNvPr>
          <p:cNvSpPr txBox="1"/>
          <p:nvPr/>
        </p:nvSpPr>
        <p:spPr>
          <a:xfrm>
            <a:off x="6776049" y="4289486"/>
            <a:ext cx="3990648" cy="338554"/>
          </a:xfrm>
          <a:prstGeom prst="rect">
            <a:avLst/>
          </a:prstGeom>
          <a:noFill/>
        </p:spPr>
        <p:txBody>
          <a:bodyPr wrap="square" rtlCol="0">
            <a:spAutoFit/>
          </a:bodyPr>
          <a:lstStyle/>
          <a:p>
            <a:r>
              <a:rPr lang="en-US" sz="1600" u="dotted"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kilometres</a:t>
            </a:r>
          </a:p>
        </p:txBody>
      </p:sp>
      <p:sp>
        <p:nvSpPr>
          <p:cNvPr id="19" name="TextBox 18">
            <a:extLst>
              <a:ext uri="{FF2B5EF4-FFF2-40B4-BE49-F238E27FC236}">
                <a16:creationId xmlns:a16="http://schemas.microsoft.com/office/drawing/2014/main" id="{5D525A73-3D83-BF4D-0B8C-6A5BB8E6E7C7}"/>
              </a:ext>
            </a:extLst>
          </p:cNvPr>
          <p:cNvSpPr txBox="1"/>
          <p:nvPr/>
        </p:nvSpPr>
        <p:spPr>
          <a:xfrm>
            <a:off x="1647647" y="4894534"/>
            <a:ext cx="746616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a scale drawing, the scale is given as 1:1200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How many metres does 5 centimetres represent on this drawing?</a:t>
            </a:r>
          </a:p>
        </p:txBody>
      </p:sp>
      <p:sp>
        <p:nvSpPr>
          <p:cNvPr id="20" name="Rectangle 19">
            <a:extLst>
              <a:ext uri="{FF2B5EF4-FFF2-40B4-BE49-F238E27FC236}">
                <a16:creationId xmlns:a16="http://schemas.microsoft.com/office/drawing/2014/main" id="{3F78BC2F-C857-F850-296F-547B45594273}"/>
              </a:ext>
            </a:extLst>
          </p:cNvPr>
          <p:cNvSpPr/>
          <p:nvPr/>
        </p:nvSpPr>
        <p:spPr>
          <a:xfrm>
            <a:off x="6776049" y="5873257"/>
            <a:ext cx="3583032" cy="338554"/>
          </a:xfrm>
          <a:prstGeom prst="rect">
            <a:avLst/>
          </a:prstGeom>
        </p:spPr>
        <p:txBody>
          <a:bodyPr wrap="none">
            <a:spAutoFit/>
          </a:bodyPr>
          <a:lstStyle/>
          <a:p>
            <a:r>
              <a:rPr lang="en-US" sz="1600" u="dotted"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metres</a:t>
            </a:r>
          </a:p>
        </p:txBody>
      </p:sp>
      <p:sp>
        <p:nvSpPr>
          <p:cNvPr id="23" name="TextBox 22">
            <a:extLst>
              <a:ext uri="{FF2B5EF4-FFF2-40B4-BE49-F238E27FC236}">
                <a16:creationId xmlns:a16="http://schemas.microsoft.com/office/drawing/2014/main" id="{575F3532-B569-ED68-0ACC-142BF98E48FF}"/>
              </a:ext>
            </a:extLst>
          </p:cNvPr>
          <p:cNvSpPr txBox="1"/>
          <p:nvPr/>
        </p:nvSpPr>
        <p:spPr>
          <a:xfrm>
            <a:off x="7620154" y="4255647"/>
            <a:ext cx="470517"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50</a:t>
            </a:r>
          </a:p>
        </p:txBody>
      </p:sp>
      <p:sp>
        <p:nvSpPr>
          <p:cNvPr id="24" name="TextBox 23">
            <a:extLst>
              <a:ext uri="{FF2B5EF4-FFF2-40B4-BE49-F238E27FC236}">
                <a16:creationId xmlns:a16="http://schemas.microsoft.com/office/drawing/2014/main" id="{DEF53061-D747-3129-F615-8B3D6D82090E}"/>
              </a:ext>
            </a:extLst>
          </p:cNvPr>
          <p:cNvSpPr txBox="1"/>
          <p:nvPr/>
        </p:nvSpPr>
        <p:spPr>
          <a:xfrm>
            <a:off x="7638270" y="5837857"/>
            <a:ext cx="470517"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60</a:t>
            </a:r>
          </a:p>
        </p:txBody>
      </p:sp>
    </p:spTree>
    <p:extLst>
      <p:ext uri="{BB962C8B-B14F-4D97-AF65-F5344CB8AC3E}">
        <p14:creationId xmlns:p14="http://schemas.microsoft.com/office/powerpoint/2010/main" val="19911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339308" y="5716491"/>
            <a:ext cx="470517" cy="369332"/>
          </a:xfrm>
          <a:prstGeom prst="rect">
            <a:avLst/>
          </a:prstGeom>
          <a:noFill/>
        </p:spPr>
        <p:txBody>
          <a:bodyPr wrap="square" rtlCol="0">
            <a:spAutoFit/>
          </a:bodyPr>
          <a:lstStyle/>
          <a:p>
            <a:r>
              <a:rPr lang="en-GB" dirty="0">
                <a:solidFill>
                  <a:srgbClr val="FF0000"/>
                </a:solidFill>
              </a:rPr>
              <a:t>80</a:t>
            </a:r>
          </a:p>
        </p:txBody>
      </p:sp>
      <p:graphicFrame>
        <p:nvGraphicFramePr>
          <p:cNvPr id="2" name="Table 1">
            <a:extLst>
              <a:ext uri="{FF2B5EF4-FFF2-40B4-BE49-F238E27FC236}">
                <a16:creationId xmlns:a16="http://schemas.microsoft.com/office/drawing/2014/main" id="{F7E87B4E-677B-88D7-C3B9-202ADF451B2B}"/>
              </a:ext>
            </a:extLst>
          </p:cNvPr>
          <p:cNvGraphicFramePr>
            <a:graphicFrameLocks noGrp="1"/>
          </p:cNvGraphicFramePr>
          <p:nvPr>
            <p:extLst>
              <p:ext uri="{D42A27DB-BD31-4B8C-83A1-F6EECF244321}">
                <p14:modId xmlns:p14="http://schemas.microsoft.com/office/powerpoint/2010/main" val="2726649424"/>
              </p:ext>
            </p:extLst>
          </p:nvPr>
        </p:nvGraphicFramePr>
        <p:xfrm>
          <a:off x="989604" y="3222040"/>
          <a:ext cx="10205139" cy="2312847"/>
        </p:xfrm>
        <a:graphic>
          <a:graphicData uri="http://schemas.openxmlformats.org/drawingml/2006/table">
            <a:tbl>
              <a:tblPr firstRow="1" firstCol="1" bandRow="1"/>
              <a:tblGrid>
                <a:gridCol w="1699719">
                  <a:extLst>
                    <a:ext uri="{9D8B030D-6E8A-4147-A177-3AD203B41FA5}">
                      <a16:colId xmlns:a16="http://schemas.microsoft.com/office/drawing/2014/main" val="2371096307"/>
                    </a:ext>
                  </a:extLst>
                </a:gridCol>
                <a:gridCol w="1701084">
                  <a:extLst>
                    <a:ext uri="{9D8B030D-6E8A-4147-A177-3AD203B41FA5}">
                      <a16:colId xmlns:a16="http://schemas.microsoft.com/office/drawing/2014/main" val="1383173120"/>
                    </a:ext>
                  </a:extLst>
                </a:gridCol>
                <a:gridCol w="1701084">
                  <a:extLst>
                    <a:ext uri="{9D8B030D-6E8A-4147-A177-3AD203B41FA5}">
                      <a16:colId xmlns:a16="http://schemas.microsoft.com/office/drawing/2014/main" val="3572599613"/>
                    </a:ext>
                  </a:extLst>
                </a:gridCol>
                <a:gridCol w="1701084">
                  <a:extLst>
                    <a:ext uri="{9D8B030D-6E8A-4147-A177-3AD203B41FA5}">
                      <a16:colId xmlns:a16="http://schemas.microsoft.com/office/drawing/2014/main" val="2322944237"/>
                    </a:ext>
                  </a:extLst>
                </a:gridCol>
                <a:gridCol w="1701084">
                  <a:extLst>
                    <a:ext uri="{9D8B030D-6E8A-4147-A177-3AD203B41FA5}">
                      <a16:colId xmlns:a16="http://schemas.microsoft.com/office/drawing/2014/main" val="521680036"/>
                    </a:ext>
                  </a:extLst>
                </a:gridCol>
                <a:gridCol w="1701084">
                  <a:extLst>
                    <a:ext uri="{9D8B030D-6E8A-4147-A177-3AD203B41FA5}">
                      <a16:colId xmlns:a16="http://schemas.microsoft.com/office/drawing/2014/main" val="3583175837"/>
                    </a:ext>
                  </a:extLst>
                </a:gridCol>
              </a:tblGrid>
              <a:tr h="1088509">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m</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m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54DC9AA9-8066-B027-4FC7-EC9E1FC19161}"/>
              </a:ext>
            </a:extLst>
          </p:cNvPr>
          <p:cNvSpPr txBox="1"/>
          <p:nvPr/>
        </p:nvSpPr>
        <p:spPr>
          <a:xfrm>
            <a:off x="3660756" y="3468262"/>
            <a:ext cx="1003067" cy="707886"/>
          </a:xfrm>
          <a:prstGeom prst="rect">
            <a:avLst/>
          </a:prstGeom>
          <a:noFill/>
        </p:spPr>
        <p:txBody>
          <a:bodyPr wrap="square" rtlCol="0">
            <a:spAutoFit/>
          </a:bodyPr>
          <a:lstStyle/>
          <a:p>
            <a:r>
              <a:rPr lang="en-GB" sz="4000" dirty="0"/>
              <a:t>1</a:t>
            </a:r>
            <a:endParaRPr lang="en-US" sz="4000" dirty="0"/>
          </a:p>
        </p:txBody>
      </p:sp>
      <p:sp>
        <p:nvSpPr>
          <p:cNvPr id="4" name="TextBox 3">
            <a:extLst>
              <a:ext uri="{FF2B5EF4-FFF2-40B4-BE49-F238E27FC236}">
                <a16:creationId xmlns:a16="http://schemas.microsoft.com/office/drawing/2014/main" id="{65FC6D28-9DAE-F7BF-D978-E69A1AF42D55}"/>
              </a:ext>
            </a:extLst>
          </p:cNvPr>
          <p:cNvSpPr txBox="1"/>
          <p:nvPr/>
        </p:nvSpPr>
        <p:spPr>
          <a:xfrm>
            <a:off x="3609904" y="4490025"/>
            <a:ext cx="870653" cy="707886"/>
          </a:xfrm>
          <a:prstGeom prst="rect">
            <a:avLst/>
          </a:prstGeom>
          <a:noFill/>
        </p:spPr>
        <p:txBody>
          <a:bodyPr wrap="square" rtlCol="0">
            <a:spAutoFit/>
          </a:bodyPr>
          <a:lstStyle/>
          <a:p>
            <a:r>
              <a:rPr lang="en-US" sz="4000" dirty="0"/>
              <a:t>24</a:t>
            </a:r>
          </a:p>
        </p:txBody>
      </p:sp>
      <p:sp>
        <p:nvSpPr>
          <p:cNvPr id="10" name="TextBox 9">
            <a:extLst>
              <a:ext uri="{FF2B5EF4-FFF2-40B4-BE49-F238E27FC236}">
                <a16:creationId xmlns:a16="http://schemas.microsoft.com/office/drawing/2014/main" id="{298EB866-AF13-B4BD-3450-7919EDEB3049}"/>
              </a:ext>
            </a:extLst>
          </p:cNvPr>
          <p:cNvSpPr txBox="1"/>
          <p:nvPr/>
        </p:nvSpPr>
        <p:spPr>
          <a:xfrm>
            <a:off x="5004481" y="3468262"/>
            <a:ext cx="974434" cy="707886"/>
          </a:xfrm>
          <a:prstGeom prst="rect">
            <a:avLst/>
          </a:prstGeom>
          <a:noFill/>
        </p:spPr>
        <p:txBody>
          <a:bodyPr wrap="square" rtlCol="0">
            <a:spAutoFit/>
          </a:bodyPr>
          <a:lstStyle/>
          <a:p>
            <a:r>
              <a:rPr lang="en-GB" sz="4000" dirty="0"/>
              <a:t>0.5</a:t>
            </a:r>
            <a:endParaRPr lang="en-US" sz="4000" dirty="0"/>
          </a:p>
        </p:txBody>
      </p:sp>
      <p:sp>
        <p:nvSpPr>
          <p:cNvPr id="11" name="TextBox 10">
            <a:extLst>
              <a:ext uri="{FF2B5EF4-FFF2-40B4-BE49-F238E27FC236}">
                <a16:creationId xmlns:a16="http://schemas.microsoft.com/office/drawing/2014/main" id="{07627B67-64B7-B861-2ADF-15CD45826D83}"/>
              </a:ext>
            </a:extLst>
          </p:cNvPr>
          <p:cNvSpPr txBox="1"/>
          <p:nvPr/>
        </p:nvSpPr>
        <p:spPr>
          <a:xfrm>
            <a:off x="6438078" y="3468262"/>
            <a:ext cx="1206794" cy="707886"/>
          </a:xfrm>
          <a:prstGeom prst="rect">
            <a:avLst/>
          </a:prstGeom>
          <a:noFill/>
        </p:spPr>
        <p:txBody>
          <a:bodyPr wrap="square" rtlCol="0">
            <a:spAutoFit/>
          </a:bodyPr>
          <a:lstStyle/>
          <a:p>
            <a:r>
              <a:rPr lang="en-US" sz="4000" dirty="0"/>
              <a:t>0.05</a:t>
            </a:r>
          </a:p>
        </p:txBody>
      </p:sp>
      <p:sp>
        <p:nvSpPr>
          <p:cNvPr id="12" name="TextBox 11">
            <a:extLst>
              <a:ext uri="{FF2B5EF4-FFF2-40B4-BE49-F238E27FC236}">
                <a16:creationId xmlns:a16="http://schemas.microsoft.com/office/drawing/2014/main" id="{8C05C000-CEBF-96E8-B6BC-ABE9058F5F11}"/>
              </a:ext>
            </a:extLst>
          </p:cNvPr>
          <p:cNvSpPr txBox="1"/>
          <p:nvPr/>
        </p:nvSpPr>
        <p:spPr>
          <a:xfrm>
            <a:off x="6574905" y="4490025"/>
            <a:ext cx="974434" cy="707886"/>
          </a:xfrm>
          <a:prstGeom prst="rect">
            <a:avLst/>
          </a:prstGeom>
          <a:noFill/>
        </p:spPr>
        <p:txBody>
          <a:bodyPr wrap="square" rtlCol="0">
            <a:spAutoFit/>
          </a:bodyPr>
          <a:lstStyle/>
          <a:p>
            <a:r>
              <a:rPr lang="en-GB" sz="4000" dirty="0"/>
              <a:t>1.2</a:t>
            </a:r>
            <a:endParaRPr lang="en-US" sz="4000" dirty="0"/>
          </a:p>
        </p:txBody>
      </p:sp>
      <p:sp>
        <p:nvSpPr>
          <p:cNvPr id="14" name="TextBox 13">
            <a:extLst>
              <a:ext uri="{FF2B5EF4-FFF2-40B4-BE49-F238E27FC236}">
                <a16:creationId xmlns:a16="http://schemas.microsoft.com/office/drawing/2014/main" id="{CACFEEAD-CF7E-5587-23EF-A170455C172B}"/>
              </a:ext>
            </a:extLst>
          </p:cNvPr>
          <p:cNvSpPr txBox="1"/>
          <p:nvPr/>
        </p:nvSpPr>
        <p:spPr>
          <a:xfrm>
            <a:off x="4965260" y="4490025"/>
            <a:ext cx="1066350" cy="707886"/>
          </a:xfrm>
          <a:prstGeom prst="rect">
            <a:avLst/>
          </a:prstGeom>
          <a:noFill/>
        </p:spPr>
        <p:txBody>
          <a:bodyPr wrap="square" rtlCol="0">
            <a:spAutoFit/>
          </a:bodyPr>
          <a:lstStyle/>
          <a:p>
            <a:r>
              <a:rPr lang="en-US" sz="4000" dirty="0"/>
              <a:t>12</a:t>
            </a:r>
          </a:p>
        </p:txBody>
      </p:sp>
      <p:sp>
        <p:nvSpPr>
          <p:cNvPr id="15" name="TextBox 14">
            <a:extLst>
              <a:ext uri="{FF2B5EF4-FFF2-40B4-BE49-F238E27FC236}">
                <a16:creationId xmlns:a16="http://schemas.microsoft.com/office/drawing/2014/main" id="{6C558AE7-20D9-52F4-5B7E-8377DAB21B39}"/>
              </a:ext>
            </a:extLst>
          </p:cNvPr>
          <p:cNvSpPr txBox="1"/>
          <p:nvPr/>
        </p:nvSpPr>
        <p:spPr>
          <a:xfrm>
            <a:off x="8019856" y="3468262"/>
            <a:ext cx="1189337" cy="707886"/>
          </a:xfrm>
          <a:prstGeom prst="rect">
            <a:avLst/>
          </a:prstGeom>
          <a:noFill/>
        </p:spPr>
        <p:txBody>
          <a:bodyPr wrap="square" rtlCol="0">
            <a:spAutoFit/>
          </a:bodyPr>
          <a:lstStyle/>
          <a:p>
            <a:r>
              <a:rPr lang="en-GB" sz="4000" dirty="0"/>
              <a:t>0.25</a:t>
            </a:r>
            <a:endParaRPr lang="en-US" sz="4000" dirty="0"/>
          </a:p>
        </p:txBody>
      </p:sp>
      <p:sp>
        <p:nvSpPr>
          <p:cNvPr id="16" name="TextBox 15">
            <a:extLst>
              <a:ext uri="{FF2B5EF4-FFF2-40B4-BE49-F238E27FC236}">
                <a16:creationId xmlns:a16="http://schemas.microsoft.com/office/drawing/2014/main" id="{9D1B2007-47AC-37DC-EA96-22BD8B4E11BD}"/>
              </a:ext>
            </a:extLst>
          </p:cNvPr>
          <p:cNvSpPr txBox="1"/>
          <p:nvPr/>
        </p:nvSpPr>
        <p:spPr>
          <a:xfrm>
            <a:off x="8364874" y="4512113"/>
            <a:ext cx="974434" cy="707886"/>
          </a:xfrm>
          <a:prstGeom prst="rect">
            <a:avLst/>
          </a:prstGeom>
          <a:noFill/>
        </p:spPr>
        <p:txBody>
          <a:bodyPr wrap="square" rtlCol="0">
            <a:spAutoFit/>
          </a:bodyPr>
          <a:lstStyle/>
          <a:p>
            <a:r>
              <a:rPr lang="en-US" sz="4000" dirty="0"/>
              <a:t>6</a:t>
            </a:r>
          </a:p>
        </p:txBody>
      </p:sp>
      <p:sp>
        <p:nvSpPr>
          <p:cNvPr id="17" name="TextBox 16">
            <a:extLst>
              <a:ext uri="{FF2B5EF4-FFF2-40B4-BE49-F238E27FC236}">
                <a16:creationId xmlns:a16="http://schemas.microsoft.com/office/drawing/2014/main" id="{6E208689-CAAD-743D-266F-23E4E7BE535E}"/>
              </a:ext>
            </a:extLst>
          </p:cNvPr>
          <p:cNvSpPr txBox="1"/>
          <p:nvPr/>
        </p:nvSpPr>
        <p:spPr>
          <a:xfrm>
            <a:off x="9809825" y="4512113"/>
            <a:ext cx="1219297" cy="707886"/>
          </a:xfrm>
          <a:prstGeom prst="rect">
            <a:avLst/>
          </a:prstGeom>
          <a:noFill/>
        </p:spPr>
        <p:txBody>
          <a:bodyPr wrap="square" rtlCol="0">
            <a:spAutoFit/>
          </a:bodyPr>
          <a:lstStyle/>
          <a:p>
            <a:r>
              <a:rPr lang="en-US" sz="4000" dirty="0"/>
              <a:t>19.2</a:t>
            </a:r>
          </a:p>
        </p:txBody>
      </p:sp>
      <p:sp>
        <p:nvSpPr>
          <p:cNvPr id="18" name="TextBox 17">
            <a:extLst>
              <a:ext uri="{FF2B5EF4-FFF2-40B4-BE49-F238E27FC236}">
                <a16:creationId xmlns:a16="http://schemas.microsoft.com/office/drawing/2014/main" id="{A98B9208-5416-4837-AF87-F3FA5A03F048}"/>
              </a:ext>
            </a:extLst>
          </p:cNvPr>
          <p:cNvSpPr txBox="1"/>
          <p:nvPr/>
        </p:nvSpPr>
        <p:spPr>
          <a:xfrm>
            <a:off x="9772385" y="3480589"/>
            <a:ext cx="1189337" cy="707886"/>
          </a:xfrm>
          <a:prstGeom prst="rect">
            <a:avLst/>
          </a:prstGeom>
          <a:noFill/>
        </p:spPr>
        <p:txBody>
          <a:bodyPr wrap="square" rtlCol="0">
            <a:spAutoFit/>
          </a:bodyPr>
          <a:lstStyle/>
          <a:p>
            <a:r>
              <a:rPr lang="en-GB" sz="4000" dirty="0"/>
              <a:t>0.8</a:t>
            </a:r>
            <a:endParaRPr lang="en-US" sz="4000" dirty="0"/>
          </a:p>
        </p:txBody>
      </p:sp>
      <p:sp>
        <p:nvSpPr>
          <p:cNvPr id="19" name="Isosceles Triangle 18">
            <a:extLst>
              <a:ext uri="{FF2B5EF4-FFF2-40B4-BE49-F238E27FC236}">
                <a16:creationId xmlns:a16="http://schemas.microsoft.com/office/drawing/2014/main" id="{ED0C2B22-7E9E-A950-3C34-CB1C9DCAC7B2}"/>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E5C8263-FF07-7C70-6803-3288B51A75C9}"/>
              </a:ext>
            </a:extLst>
          </p:cNvPr>
          <p:cNvSpPr txBox="1"/>
          <p:nvPr/>
        </p:nvSpPr>
        <p:spPr>
          <a:xfrm>
            <a:off x="147459" y="143698"/>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2" name="Title 1">
            <a:extLst>
              <a:ext uri="{FF2B5EF4-FFF2-40B4-BE49-F238E27FC236}">
                <a16:creationId xmlns:a16="http://schemas.microsoft.com/office/drawing/2014/main" id="{05FA1F91-0766-A453-463B-B1E0467B5362}"/>
              </a:ext>
            </a:extLst>
          </p:cNvPr>
          <p:cNvSpPr txBox="1">
            <a:spLocks/>
          </p:cNvSpPr>
          <p:nvPr/>
        </p:nvSpPr>
        <p:spPr>
          <a:xfrm>
            <a:off x="1275473" y="15339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2: answers</a:t>
            </a:r>
          </a:p>
        </p:txBody>
      </p:sp>
      <p:sp>
        <p:nvSpPr>
          <p:cNvPr id="5" name="TextBox 4">
            <a:extLst>
              <a:ext uri="{FF2B5EF4-FFF2-40B4-BE49-F238E27FC236}">
                <a16:creationId xmlns:a16="http://schemas.microsoft.com/office/drawing/2014/main" id="{7034DE7A-DE30-9D3B-2B80-699A44F5C171}"/>
              </a:ext>
            </a:extLst>
          </p:cNvPr>
          <p:cNvSpPr txBox="1"/>
          <p:nvPr/>
        </p:nvSpPr>
        <p:spPr>
          <a:xfrm>
            <a:off x="7549339" y="5762387"/>
            <a:ext cx="4207859" cy="369332"/>
          </a:xfrm>
          <a:prstGeom prst="rect">
            <a:avLst/>
          </a:prstGeom>
          <a:noFill/>
        </p:spPr>
        <p:txBody>
          <a:bodyPr wrap="square" rtlCol="0">
            <a:spAutoFit/>
          </a:bodyPr>
          <a:lstStyle/>
          <a:p>
            <a:r>
              <a:rPr lang="en-US" u="dotted" dirty="0"/>
              <a:t>                                                    </a:t>
            </a:r>
            <a:r>
              <a:rPr lang="en-US" dirty="0"/>
              <a:t> </a:t>
            </a:r>
            <a:r>
              <a:rPr lang="en-US" dirty="0">
                <a:latin typeface="Arial" panose="020B0604020202020204" pitchFamily="34" charset="0"/>
                <a:cs typeface="Arial" panose="020B0604020202020204" pitchFamily="34" charset="0"/>
              </a:rPr>
              <a:t>centimetres</a:t>
            </a:r>
          </a:p>
        </p:txBody>
      </p:sp>
      <p:sp>
        <p:nvSpPr>
          <p:cNvPr id="6" name="TextBox 5">
            <a:extLst>
              <a:ext uri="{FF2B5EF4-FFF2-40B4-BE49-F238E27FC236}">
                <a16:creationId xmlns:a16="http://schemas.microsoft.com/office/drawing/2014/main" id="{F801A273-DEB7-3681-FF99-19AEBE5EAFE7}"/>
              </a:ext>
            </a:extLst>
          </p:cNvPr>
          <p:cNvSpPr txBox="1"/>
          <p:nvPr/>
        </p:nvSpPr>
        <p:spPr>
          <a:xfrm>
            <a:off x="1828798" y="1067604"/>
            <a:ext cx="7062953"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The length of a plane is 19.2 metres.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Lukas buys a scale model of the plane.</a:t>
            </a:r>
          </a:p>
          <a:p>
            <a:r>
              <a:rPr lang="en-US" dirty="0">
                <a:latin typeface="Arial" panose="020B0604020202020204" pitchFamily="34" charset="0"/>
                <a:cs typeface="Arial" panose="020B0604020202020204" pitchFamily="34" charset="0"/>
              </a:rPr>
              <a:t>      The scale of the model is 1:24</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Work out the length of the scale model of the plane.</a:t>
            </a:r>
          </a:p>
          <a:p>
            <a:r>
              <a:rPr lang="en-US" dirty="0">
                <a:latin typeface="Arial" panose="020B0604020202020204" pitchFamily="34" charset="0"/>
                <a:cs typeface="Arial" panose="020B0604020202020204" pitchFamily="34" charset="0"/>
              </a:rPr>
              <a:t>      Give your answer in centimetres. </a:t>
            </a:r>
          </a:p>
        </p:txBody>
      </p:sp>
    </p:spTree>
    <p:extLst>
      <p:ext uri="{BB962C8B-B14F-4D97-AF65-F5344CB8AC3E}">
        <p14:creationId xmlns:p14="http://schemas.microsoft.com/office/powerpoint/2010/main" val="14722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ctrTitle"/>
          </p:nvPr>
        </p:nvSpPr>
        <p:spPr>
          <a:xfrm>
            <a:off x="1419497" y="433421"/>
            <a:ext cx="9144000" cy="139537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5 Scale, maps and units</a:t>
            </a:r>
            <a:endParaRPr sz="4000" dirty="0"/>
          </a:p>
        </p:txBody>
      </p:sp>
      <p:sp>
        <p:nvSpPr>
          <p:cNvPr id="437" name="Google Shape;4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439" name="Google Shape;439;p16"/>
          <p:cNvSpPr txBox="1"/>
          <p:nvPr/>
        </p:nvSpPr>
        <p:spPr>
          <a:xfrm>
            <a:off x="1523999" y="5245915"/>
            <a:ext cx="9454433" cy="108007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a:ea typeface="Arial"/>
                <a:cs typeface="Arial"/>
                <a:sym typeface="Arial"/>
              </a:rPr>
              <a:t>Suggested further steps/areas to work on</a:t>
            </a:r>
            <a:endParaRPr dirty="0"/>
          </a:p>
          <a:p>
            <a:pPr marL="231775" marR="0" lvl="0" indent="-231775" algn="l" rtl="0">
              <a:lnSpc>
                <a:spcPct val="110714"/>
              </a:lnSpc>
              <a:spcBef>
                <a:spcPts val="1600"/>
              </a:spcBef>
              <a:spcAft>
                <a:spcPts val="0"/>
              </a:spcAft>
              <a:buClr>
                <a:schemeClr val="accent1"/>
              </a:buClr>
              <a:buSzPct val="100000"/>
              <a:buFont typeface="Arial"/>
              <a:buChar char="•"/>
            </a:pPr>
            <a:r>
              <a:rPr lang="en-GB" sz="2800" dirty="0">
                <a:solidFill>
                  <a:schemeClr val="dk1"/>
                </a:solidFill>
                <a:latin typeface="Arial"/>
                <a:ea typeface="Arial"/>
                <a:cs typeface="Arial"/>
                <a:sym typeface="Arial"/>
              </a:rPr>
              <a:t>Converting between imperial units and metric units.</a:t>
            </a:r>
            <a:endParaRPr dirty="0"/>
          </a:p>
        </p:txBody>
      </p:sp>
      <p:sp>
        <p:nvSpPr>
          <p:cNvPr id="2" name="Subtitle 2">
            <a:extLst>
              <a:ext uri="{FF2B5EF4-FFF2-40B4-BE49-F238E27FC236}">
                <a16:creationId xmlns:a16="http://schemas.microsoft.com/office/drawing/2014/main" id="{2ECB5F0A-0AA3-883B-3A7D-23AD3408EE52}"/>
              </a:ext>
            </a:extLst>
          </p:cNvPr>
          <p:cNvSpPr txBox="1">
            <a:spLocks/>
          </p:cNvSpPr>
          <p:nvPr/>
        </p:nvSpPr>
        <p:spPr>
          <a:xfrm>
            <a:off x="1524000" y="2255568"/>
            <a:ext cx="9144000" cy="2733260"/>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a:p>
            <a:pPr algn="l"/>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sz="4000" b="1">
                <a:solidFill>
                  <a:schemeClr val="bg1"/>
                </a:solidFill>
                <a:latin typeface="Arial" panose="020B0604020202020204" pitchFamily="34" charset="0"/>
                <a:cs typeface="Arial" panose="020B0604020202020204" pitchFamily="34" charset="0"/>
              </a:rPr>
              <a:t>5: Scale, Maps and Units</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24</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3064852"/>
          </a:xfrm>
          <a:solidFill>
            <a:schemeClr val="bg1"/>
          </a:solidFill>
          <a:ln w="38100">
            <a:solidFill>
              <a:schemeClr val="accent1"/>
            </a:solidFill>
          </a:ln>
        </p:spPr>
        <p:txBody>
          <a:bodyPr>
            <a:normAutofit lnSpcReduction="10000"/>
          </a:bodyPr>
          <a:lstStyle/>
          <a:p>
            <a:pPr algn="l">
              <a:lnSpc>
                <a:spcPct val="120000"/>
              </a:lnSpc>
              <a:spcBef>
                <a:spcPts val="0"/>
              </a:spcBef>
            </a:pPr>
            <a:r>
              <a:rPr lang="en-GB" sz="21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Photos</a:t>
            </a:r>
          </a:p>
          <a:p>
            <a:pPr algn="l">
              <a:lnSpc>
                <a:spcPct val="120000"/>
              </a:lnSpc>
              <a:spcBef>
                <a:spcPts val="0"/>
              </a:spcBef>
            </a:pPr>
            <a:r>
              <a:rPr lang="en-GB" sz="2100" b="1" dirty="0">
                <a:effectLst/>
                <a:latin typeface="Arial" panose="020B0604020202020204" pitchFamily="34" charset="0"/>
                <a:ea typeface="Calibri" panose="020F0502020204030204" pitchFamily="34" charset="0"/>
                <a:cs typeface="Arial" panose="020B0604020202020204" pitchFamily="34" charset="0"/>
              </a:rPr>
              <a:t>123RF.com:  </a:t>
            </a:r>
            <a:r>
              <a:rPr lang="en-GB" sz="2100" dirty="0" err="1">
                <a:effectLst/>
                <a:latin typeface="Arial" panose="020B0604020202020204" pitchFamily="34" charset="0"/>
                <a:ea typeface="Calibri" panose="020F0502020204030204" pitchFamily="34" charset="0"/>
                <a:cs typeface="Arial" panose="020B0604020202020204" pitchFamily="34" charset="0"/>
              </a:rPr>
              <a:t>rawpixel</a:t>
            </a:r>
            <a:r>
              <a:rPr lang="en-GB" sz="2100" dirty="0">
                <a:effectLst/>
                <a:latin typeface="Arial" panose="020B0604020202020204" pitchFamily="34" charset="0"/>
                <a:ea typeface="Calibri" panose="020F0502020204030204" pitchFamily="34" charset="0"/>
                <a:cs typeface="Arial" panose="020B0604020202020204" pitchFamily="34" charset="0"/>
              </a:rPr>
              <a:t>, </a:t>
            </a:r>
            <a:r>
              <a:rPr lang="en-GB" sz="2100" dirty="0" err="1">
                <a:effectLst/>
                <a:latin typeface="Arial" panose="020B0604020202020204" pitchFamily="34" charset="0"/>
                <a:ea typeface="Calibri" panose="020F0502020204030204" pitchFamily="34" charset="0"/>
                <a:cs typeface="Arial" panose="020B0604020202020204" pitchFamily="34" charset="0"/>
              </a:rPr>
              <a:t>Shpadaruk</a:t>
            </a:r>
            <a:r>
              <a:rPr lang="en-GB" sz="2100" dirty="0">
                <a:effectLst/>
                <a:latin typeface="Arial" panose="020B0604020202020204" pitchFamily="34" charset="0"/>
                <a:ea typeface="Calibri" panose="020F0502020204030204" pitchFamily="34" charset="0"/>
                <a:cs typeface="Arial" panose="020B0604020202020204" pitchFamily="34" charset="0"/>
              </a:rPr>
              <a:t> </a:t>
            </a:r>
            <a:r>
              <a:rPr lang="en-GB" sz="2100" dirty="0" err="1">
                <a:effectLst/>
                <a:latin typeface="Arial" panose="020B0604020202020204" pitchFamily="34" charset="0"/>
                <a:ea typeface="Calibri" panose="020F0502020204030204" pitchFamily="34" charset="0"/>
                <a:cs typeface="Arial" panose="020B0604020202020204" pitchFamily="34" charset="0"/>
              </a:rPr>
              <a:t>Aleksei</a:t>
            </a:r>
            <a:r>
              <a:rPr lang="en-GB" sz="2100">
                <a:effectLst/>
                <a:latin typeface="Arial" panose="020B0604020202020204" pitchFamily="34" charset="0"/>
                <a:ea typeface="Calibri" panose="020F0502020204030204" pitchFamily="34" charset="0"/>
                <a:cs typeface="Arial" panose="020B0604020202020204" pitchFamily="34" charset="0"/>
              </a:rPr>
              <a:t> </a:t>
            </a:r>
            <a:r>
              <a:rPr lang="en-GB" sz="2100" b="1">
                <a:effectLst/>
                <a:latin typeface="Arial" panose="020B0604020202020204" pitchFamily="34" charset="0"/>
                <a:ea typeface="Calibri" panose="020F0502020204030204" pitchFamily="34" charset="0"/>
                <a:cs typeface="Arial" panose="020B0604020202020204" pitchFamily="34" charset="0"/>
              </a:rPr>
              <a:t>Shutterstock</a:t>
            </a:r>
            <a:r>
              <a:rPr lang="en-GB" sz="2100" b="1" dirty="0">
                <a:effectLst/>
                <a:latin typeface="Arial" panose="020B0604020202020204" pitchFamily="34" charset="0"/>
                <a:ea typeface="Calibri" panose="020F0502020204030204" pitchFamily="34" charset="0"/>
                <a:cs typeface="Arial" panose="020B0604020202020204" pitchFamily="34" charset="0"/>
              </a:rPr>
              <a:t>.com:  </a:t>
            </a:r>
            <a:r>
              <a:rPr lang="en-GB" sz="2100" dirty="0">
                <a:effectLst/>
                <a:latin typeface="Arial" panose="020B0604020202020204" pitchFamily="34" charset="0"/>
                <a:ea typeface="Calibri" panose="020F0502020204030204" pitchFamily="34" charset="0"/>
                <a:cs typeface="Arial" panose="020B0604020202020204" pitchFamily="34" charset="0"/>
              </a:rPr>
              <a:t>Luke Broughton, Maria </a:t>
            </a:r>
            <a:r>
              <a:rPr lang="en-GB" sz="2100" dirty="0" err="1">
                <a:effectLst/>
                <a:latin typeface="Arial" panose="020B0604020202020204" pitchFamily="34" charset="0"/>
                <a:ea typeface="Calibri" panose="020F0502020204030204" pitchFamily="34" charset="0"/>
                <a:cs typeface="Arial" panose="020B0604020202020204" pitchFamily="34" charset="0"/>
              </a:rPr>
              <a:t>Kazanova</a:t>
            </a:r>
            <a:r>
              <a:rPr lang="en-GB" sz="2100" dirty="0">
                <a:effectLst/>
                <a:latin typeface="Arial" panose="020B0604020202020204" pitchFamily="34" charset="0"/>
                <a:ea typeface="Calibri" panose="020F0502020204030204" pitchFamily="34" charset="0"/>
                <a:cs typeface="Arial" panose="020B0604020202020204" pitchFamily="34" charset="0"/>
              </a:rPr>
              <a:t>, </a:t>
            </a:r>
            <a:r>
              <a:rPr lang="en-GB" sz="2100" dirty="0" err="1">
                <a:effectLst/>
                <a:latin typeface="Arial" panose="020B0604020202020204" pitchFamily="34" charset="0"/>
                <a:ea typeface="Calibri" panose="020F0502020204030204" pitchFamily="34" charset="0"/>
                <a:cs typeface="Arial" panose="020B0604020202020204" pitchFamily="34" charset="0"/>
              </a:rPr>
              <a:t>Emin</a:t>
            </a:r>
            <a:r>
              <a:rPr lang="en-GB" sz="2100" dirty="0">
                <a:effectLst/>
                <a:latin typeface="Arial" panose="020B0604020202020204" pitchFamily="34" charset="0"/>
                <a:ea typeface="Calibri" panose="020F0502020204030204" pitchFamily="34" charset="0"/>
                <a:cs typeface="Arial" panose="020B0604020202020204" pitchFamily="34" charset="0"/>
              </a:rPr>
              <a:t> </a:t>
            </a:r>
            <a:r>
              <a:rPr lang="en-GB" sz="2100" dirty="0" err="1">
                <a:effectLst/>
                <a:latin typeface="Arial" panose="020B0604020202020204" pitchFamily="34" charset="0"/>
                <a:ea typeface="Calibri" panose="020F0502020204030204" pitchFamily="34" charset="0"/>
                <a:cs typeface="Arial" panose="020B0604020202020204" pitchFamily="34" charset="0"/>
              </a:rPr>
              <a:t>Rzayev</a:t>
            </a:r>
            <a:r>
              <a:rPr lang="en-GB" sz="2100" dirty="0">
                <a:effectLst/>
                <a:latin typeface="Arial" panose="020B0604020202020204" pitchFamily="34" charset="0"/>
                <a:ea typeface="Calibri" panose="020F0502020204030204" pitchFamily="34" charset="0"/>
                <a:cs typeface="Arial" panose="020B0604020202020204" pitchFamily="34" charset="0"/>
              </a:rPr>
              <a:t>.</a:t>
            </a:r>
          </a:p>
          <a:p>
            <a:pPr algn="l">
              <a:lnSpc>
                <a:spcPct val="120000"/>
              </a:lnSpc>
              <a:spcBef>
                <a:spcPts val="0"/>
              </a:spcBef>
            </a:pPr>
            <a:r>
              <a:rPr lang="en-GB" sz="21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Text Acknowledgements</a:t>
            </a:r>
          </a:p>
          <a:p>
            <a:pPr algn="l">
              <a:lnSpc>
                <a:spcPct val="120000"/>
              </a:lnSpc>
              <a:spcBef>
                <a:spcPts val="0"/>
              </a:spcBef>
            </a:pPr>
            <a:r>
              <a:rPr lang="en-GB" sz="2100" b="1" dirty="0">
                <a:effectLst/>
                <a:latin typeface="Arial" panose="020B0604020202020204" pitchFamily="34" charset="0"/>
                <a:ea typeface="Calibri" panose="020F0502020204030204" pitchFamily="34" charset="0"/>
                <a:cs typeface="Arial" panose="020B0604020202020204" pitchFamily="34" charset="0"/>
              </a:rPr>
              <a:t>Pearson Education Ltd: </a:t>
            </a:r>
            <a:r>
              <a:rPr lang="en-GB" sz="2100" dirty="0">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(Calculator) November 2021 Paper 3F </a:t>
            </a:r>
            <a:r>
              <a:rPr lang="en-GB" sz="2100" b="1" dirty="0">
                <a:effectLst/>
                <a:latin typeface="Arial" panose="020B0604020202020204" pitchFamily="34" charset="0"/>
                <a:ea typeface="Calibri" panose="020F0502020204030204" pitchFamily="34" charset="0"/>
                <a:cs typeface="Arial" panose="020B0604020202020204" pitchFamily="34" charset="0"/>
              </a:rPr>
              <a:t>Pearson Education Ltd: </a:t>
            </a:r>
            <a:r>
              <a:rPr lang="en-GB" sz="2100" dirty="0">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(Calculator) November 2019 Paper 2F</a:t>
            </a:r>
          </a:p>
          <a:p>
            <a:pPr algn="l">
              <a:lnSpc>
                <a:spcPct val="120000"/>
              </a:lnSpc>
              <a:spcBef>
                <a:spcPts val="0"/>
              </a:spcBef>
            </a:pPr>
            <a:endParaRPr lang="en-GB" sz="3600" i="1" dirty="0">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endParaRPr lang="en-GB" sz="34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6" name="Picture 5" descr="A picture containing text, plate, tableware, dishware&#10;&#10;Description automatically generated">
            <a:extLst>
              <a:ext uri="{FF2B5EF4-FFF2-40B4-BE49-F238E27FC236}">
                <a16:creationId xmlns:a16="http://schemas.microsoft.com/office/drawing/2014/main" id="{896C2623-EE65-9EC6-737D-B1304E5B07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400" y="348932"/>
            <a:ext cx="3367835" cy="552688"/>
          </a:xfrm>
          <a:prstGeom prst="rect">
            <a:avLst/>
          </a:prstGeom>
        </p:spPr>
      </p:pic>
    </p:spTree>
    <p:extLst>
      <p:ext uri="{BB962C8B-B14F-4D97-AF65-F5344CB8AC3E}">
        <p14:creationId xmlns:p14="http://schemas.microsoft.com/office/powerpoint/2010/main" val="179059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 illustration of a pale green coloured ruler showing measurements in cm from '1' to '10'. ">
            <a:extLst>
              <a:ext uri="{FF2B5EF4-FFF2-40B4-BE49-F238E27FC236}">
                <a16:creationId xmlns:a16="http://schemas.microsoft.com/office/drawing/2014/main" id="{59AACA65-756B-0918-6D2F-5F9742DD48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476" y="1876606"/>
            <a:ext cx="5944956" cy="1019934"/>
          </a:xfrm>
          <a:prstGeom prst="rect">
            <a:avLst/>
          </a:prstGeom>
        </p:spPr>
      </p:pic>
      <p:sp>
        <p:nvSpPr>
          <p:cNvPr id="7" name="Cloud 6"/>
          <p:cNvSpPr/>
          <p:nvPr/>
        </p:nvSpPr>
        <p:spPr>
          <a:xfrm>
            <a:off x="5675582" y="2804772"/>
            <a:ext cx="5678218" cy="1564532"/>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1DC912BC-8C2C-312A-BDCD-C7264D7EB88E}"/>
              </a:ext>
            </a:extLst>
          </p:cNvPr>
          <p:cNvSpPr>
            <a:spLocks noGrp="1"/>
          </p:cNvSpPr>
          <p:nvPr>
            <p:ph type="sldNum" sz="quarter" idx="12"/>
          </p:nvPr>
        </p:nvSpPr>
        <p:spPr/>
        <p:txBody>
          <a:bodyPr/>
          <a:lstStyle/>
          <a:p>
            <a:fld id="{BAB26A49-E6E2-4EC6-A6B2-9EEDEFCE8D1E}" type="slidenum">
              <a:rPr lang="en-GB" smtClean="0"/>
              <a:t>3</a:t>
            </a:fld>
            <a:endParaRPr lang="en-GB"/>
          </a:p>
        </p:txBody>
      </p:sp>
      <p:sp>
        <p:nvSpPr>
          <p:cNvPr id="3" name="Content Placeholder 2">
            <a:extLst>
              <a:ext uri="{FF2B5EF4-FFF2-40B4-BE49-F238E27FC236}">
                <a16:creationId xmlns:a16="http://schemas.microsoft.com/office/drawing/2014/main" id="{D9914CC3-9C0B-4BE0-9A17-337AB96D51CE}"/>
              </a:ext>
            </a:extLst>
          </p:cNvPr>
          <p:cNvSpPr>
            <a:spLocks noGrp="1"/>
          </p:cNvSpPr>
          <p:nvPr>
            <p:ph idx="4294967295"/>
          </p:nvPr>
        </p:nvSpPr>
        <p:spPr>
          <a:xfrm>
            <a:off x="0" y="1770063"/>
            <a:ext cx="10515600" cy="4351337"/>
          </a:xfrm>
          <a:prstGeom prst="rect">
            <a:avLst/>
          </a:prstGeo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137" name="Up Arrow 15">
            <a:extLst>
              <a:ext uri="{FF2B5EF4-FFF2-40B4-BE49-F238E27FC236}">
                <a16:creationId xmlns:a16="http://schemas.microsoft.com/office/drawing/2014/main" id="{AEF58413-160B-401B-B0A2-FA0FD6A80900}"/>
              </a:ext>
            </a:extLst>
          </p:cNvPr>
          <p:cNvSpPr/>
          <p:nvPr/>
        </p:nvSpPr>
        <p:spPr>
          <a:xfrm>
            <a:off x="2351652" y="2917581"/>
            <a:ext cx="432048" cy="56701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a:extLst>
              <a:ext uri="{FF2B5EF4-FFF2-40B4-BE49-F238E27FC236}">
                <a16:creationId xmlns:a16="http://schemas.microsoft.com/office/drawing/2014/main" id="{891EE3CB-EFDA-4026-80A3-7E1828F02FEC}"/>
              </a:ext>
            </a:extLst>
          </p:cNvPr>
          <p:cNvSpPr txBox="1"/>
          <p:nvPr/>
        </p:nvSpPr>
        <p:spPr>
          <a:xfrm>
            <a:off x="6831510" y="1444110"/>
            <a:ext cx="452229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3.9</a:t>
            </a:r>
            <a:r>
              <a:rPr lang="en-US" sz="1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cm  </a:t>
            </a:r>
          </a:p>
        </p:txBody>
      </p:sp>
      <p:sp>
        <p:nvSpPr>
          <p:cNvPr id="63" name="TextBox 62">
            <a:extLst>
              <a:ext uri="{FF2B5EF4-FFF2-40B4-BE49-F238E27FC236}">
                <a16:creationId xmlns:a16="http://schemas.microsoft.com/office/drawing/2014/main" id="{891EE3CB-EFDA-4026-80A3-7E1828F02FEC}"/>
              </a:ext>
            </a:extLst>
          </p:cNvPr>
          <p:cNvSpPr txBox="1"/>
          <p:nvPr/>
        </p:nvSpPr>
        <p:spPr>
          <a:xfrm>
            <a:off x="8036733" y="1449858"/>
            <a:ext cx="452229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 or 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mm or 0.039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a:t>
            </a:r>
          </a:p>
        </p:txBody>
      </p:sp>
      <p:graphicFrame>
        <p:nvGraphicFramePr>
          <p:cNvPr id="4" name="Table 3"/>
          <p:cNvGraphicFramePr>
            <a:graphicFrameLocks noGrp="1"/>
          </p:cNvGraphicFramePr>
          <p:nvPr>
            <p:extLst>
              <p:ext uri="{D42A27DB-BD31-4B8C-83A1-F6EECF244321}">
                <p14:modId xmlns:p14="http://schemas.microsoft.com/office/powerpoint/2010/main" val="6849841"/>
              </p:ext>
            </p:extLst>
          </p:nvPr>
        </p:nvGraphicFramePr>
        <p:xfrm>
          <a:off x="838200"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r>
                        <a:rPr lang="en-GB" sz="2000" dirty="0">
                          <a:solidFill>
                            <a:schemeClr val="tx1"/>
                          </a:solidFill>
                          <a:latin typeface="Arial" panose="020B0604020202020204" pitchFamily="34" charset="0"/>
                          <a:cs typeface="Arial" panose="020B0604020202020204" pitchFamily="34" charset="0"/>
                        </a:rPr>
                        <a:t>Millimetres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65" name="TextBox 64">
            <a:extLst>
              <a:ext uri="{FF2B5EF4-FFF2-40B4-BE49-F238E27FC236}">
                <a16:creationId xmlns:a16="http://schemas.microsoft.com/office/drawing/2014/main" id="{891EE3CB-EFDA-4026-80A3-7E1828F02FEC}"/>
              </a:ext>
            </a:extLst>
          </p:cNvPr>
          <p:cNvSpPr txBox="1"/>
          <p:nvPr/>
        </p:nvSpPr>
        <p:spPr>
          <a:xfrm>
            <a:off x="4870548" y="5161606"/>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66" name="TextBox 65">
            <a:extLst>
              <a:ext uri="{FF2B5EF4-FFF2-40B4-BE49-F238E27FC236}">
                <a16:creationId xmlns:a16="http://schemas.microsoft.com/office/drawing/2014/main" id="{891EE3CB-EFDA-4026-80A3-7E1828F02FEC}"/>
              </a:ext>
            </a:extLst>
          </p:cNvPr>
          <p:cNvSpPr txBox="1"/>
          <p:nvPr/>
        </p:nvSpPr>
        <p:spPr>
          <a:xfrm>
            <a:off x="4776196"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39.0</a:t>
            </a:r>
          </a:p>
        </p:txBody>
      </p:sp>
      <p:sp>
        <p:nvSpPr>
          <p:cNvPr id="5" name="Curved Right Arrow 4"/>
          <p:cNvSpPr/>
          <p:nvPr/>
        </p:nvSpPr>
        <p:spPr>
          <a:xfrm>
            <a:off x="3016335" y="5348352"/>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TextBox 67">
            <a:extLst>
              <a:ext uri="{FF2B5EF4-FFF2-40B4-BE49-F238E27FC236}">
                <a16:creationId xmlns:a16="http://schemas.microsoft.com/office/drawing/2014/main" id="{891EE3CB-EFDA-4026-80A3-7E1828F02FEC}"/>
              </a:ext>
            </a:extLst>
          </p:cNvPr>
          <p:cNvSpPr txBox="1"/>
          <p:nvPr/>
        </p:nvSpPr>
        <p:spPr>
          <a:xfrm>
            <a:off x="2541228"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x10</a:t>
            </a:r>
          </a:p>
        </p:txBody>
      </p:sp>
      <p:graphicFrame>
        <p:nvGraphicFramePr>
          <p:cNvPr id="69" name="Table 68"/>
          <p:cNvGraphicFramePr>
            <a:graphicFrameLocks noGrp="1"/>
          </p:cNvGraphicFramePr>
          <p:nvPr>
            <p:extLst>
              <p:ext uri="{D42A27DB-BD31-4B8C-83A1-F6EECF244321}">
                <p14:modId xmlns:p14="http://schemas.microsoft.com/office/powerpoint/2010/main" val="444788392"/>
              </p:ext>
            </p:extLst>
          </p:nvPr>
        </p:nvGraphicFramePr>
        <p:xfrm>
          <a:off x="6443157"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70" name="TextBox 69">
            <a:extLst>
              <a:ext uri="{FF2B5EF4-FFF2-40B4-BE49-F238E27FC236}">
                <a16:creationId xmlns:a16="http://schemas.microsoft.com/office/drawing/2014/main" id="{891EE3CB-EFDA-4026-80A3-7E1828F02FEC}"/>
              </a:ext>
            </a:extLst>
          </p:cNvPr>
          <p:cNvSpPr txBox="1"/>
          <p:nvPr/>
        </p:nvSpPr>
        <p:spPr>
          <a:xfrm>
            <a:off x="10369996" y="513814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0.039</a:t>
            </a:r>
          </a:p>
        </p:txBody>
      </p:sp>
      <p:sp>
        <p:nvSpPr>
          <p:cNvPr id="71" name="TextBox 70">
            <a:extLst>
              <a:ext uri="{FF2B5EF4-FFF2-40B4-BE49-F238E27FC236}">
                <a16:creationId xmlns:a16="http://schemas.microsoft.com/office/drawing/2014/main" id="{891EE3CB-EFDA-4026-80A3-7E1828F02FEC}"/>
              </a:ext>
            </a:extLst>
          </p:cNvPr>
          <p:cNvSpPr txBox="1"/>
          <p:nvPr/>
        </p:nvSpPr>
        <p:spPr>
          <a:xfrm>
            <a:off x="10380441"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72" name="Curved Right Arrow 71"/>
          <p:cNvSpPr/>
          <p:nvPr/>
        </p:nvSpPr>
        <p:spPr>
          <a:xfrm flipV="1">
            <a:off x="8640616" y="5335030"/>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TextBox 72">
            <a:extLst>
              <a:ext uri="{FF2B5EF4-FFF2-40B4-BE49-F238E27FC236}">
                <a16:creationId xmlns:a16="http://schemas.microsoft.com/office/drawing/2014/main" id="{891EE3CB-EFDA-4026-80A3-7E1828F02FEC}"/>
              </a:ext>
            </a:extLst>
          </p:cNvPr>
          <p:cNvSpPr txBox="1"/>
          <p:nvPr/>
        </p:nvSpPr>
        <p:spPr>
          <a:xfrm>
            <a:off x="8092215" y="5147438"/>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6" name="TextBox 5"/>
          <p:cNvSpPr txBox="1"/>
          <p:nvPr/>
        </p:nvSpPr>
        <p:spPr>
          <a:xfrm>
            <a:off x="6371729" y="3139195"/>
            <a:ext cx="408155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Convert this measurement to millimetres and to metres</a:t>
            </a:r>
          </a:p>
        </p:txBody>
      </p:sp>
      <p:sp>
        <p:nvSpPr>
          <p:cNvPr id="25" name="Curved Right Arrow 24"/>
          <p:cNvSpPr/>
          <p:nvPr/>
        </p:nvSpPr>
        <p:spPr>
          <a:xfrm>
            <a:off x="4629918" y="5335030"/>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891EE3CB-EFDA-4026-80A3-7E1828F02FEC}"/>
              </a:ext>
            </a:extLst>
          </p:cNvPr>
          <p:cNvSpPr txBox="1"/>
          <p:nvPr/>
        </p:nvSpPr>
        <p:spPr>
          <a:xfrm>
            <a:off x="4154880"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x10</a:t>
            </a:r>
          </a:p>
        </p:txBody>
      </p:sp>
      <p:sp>
        <p:nvSpPr>
          <p:cNvPr id="27" name="Curved Right Arrow 26"/>
          <p:cNvSpPr/>
          <p:nvPr/>
        </p:nvSpPr>
        <p:spPr>
          <a:xfrm flipV="1">
            <a:off x="10214034" y="5303816"/>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891EE3CB-EFDA-4026-80A3-7E1828F02FEC}"/>
              </a:ext>
            </a:extLst>
          </p:cNvPr>
          <p:cNvSpPr txBox="1"/>
          <p:nvPr/>
        </p:nvSpPr>
        <p:spPr>
          <a:xfrm>
            <a:off x="9720644" y="5165753"/>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8" name="Title 1">
            <a:extLst>
              <a:ext uri="{FF2B5EF4-FFF2-40B4-BE49-F238E27FC236}">
                <a16:creationId xmlns:a16="http://schemas.microsoft.com/office/drawing/2014/main" id="{8A746F7B-1AEE-B86F-9656-0D0CB37389AF}"/>
              </a:ext>
            </a:extLst>
          </p:cNvPr>
          <p:cNvSpPr txBox="1">
            <a:spLocks/>
          </p:cNvSpPr>
          <p:nvPr/>
        </p:nvSpPr>
        <p:spPr>
          <a:xfrm>
            <a:off x="1870507" y="224591"/>
            <a:ext cx="9887509"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9" name="Isosceles Triangle 8">
            <a:extLst>
              <a:ext uri="{FF2B5EF4-FFF2-40B4-BE49-F238E27FC236}">
                <a16:creationId xmlns:a16="http://schemas.microsoft.com/office/drawing/2014/main" id="{963E037B-88E5-593C-0968-BB7F8F07F09C}"/>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F82D19D-1FB9-47B5-A87D-36C07F3B87C2}"/>
              </a:ext>
            </a:extLst>
          </p:cNvPr>
          <p:cNvSpPr txBox="1"/>
          <p:nvPr/>
        </p:nvSpPr>
        <p:spPr>
          <a:xfrm>
            <a:off x="0" y="0"/>
            <a:ext cx="142702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MODEL</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2" grpId="0"/>
      <p:bldP spid="63" grpId="0"/>
      <p:bldP spid="65" grpId="0"/>
      <p:bldP spid="66" grpId="0"/>
      <p:bldP spid="5" grpId="0" animBg="1"/>
      <p:bldP spid="68" grpId="0"/>
      <p:bldP spid="70" grpId="0"/>
      <p:bldP spid="71" grpId="0"/>
      <p:bldP spid="72" grpId="0" animBg="1"/>
      <p:bldP spid="73" grpId="0"/>
      <p:bldP spid="6" grpId="0"/>
      <p:bldP spid="25" grpId="0" animBg="1"/>
      <p:bldP spid="26" grpId="0"/>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119" y="1275216"/>
            <a:ext cx="572611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71916" y="3567711"/>
            <a:ext cx="4526978"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2) Write these in mm and cm.</a:t>
            </a:r>
          </a:p>
        </p:txBody>
      </p:sp>
      <p:sp>
        <p:nvSpPr>
          <p:cNvPr id="29" name="TextBox 28"/>
          <p:cNvSpPr txBox="1"/>
          <p:nvPr/>
        </p:nvSpPr>
        <p:spPr>
          <a:xfrm>
            <a:off x="6971915" y="5513000"/>
            <a:ext cx="494567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3) Write these in m and cm.</a:t>
            </a:r>
          </a:p>
        </p:txBody>
      </p:sp>
      <p:pic>
        <p:nvPicPr>
          <p:cNvPr id="22" name="Picture 21">
            <a:extLst>
              <a:ext uri="{FF2B5EF4-FFF2-40B4-BE49-F238E27FC236}">
                <a16:creationId xmlns:a16="http://schemas.microsoft.com/office/drawing/2014/main" id="{5B3785C0-E3F9-20A7-573D-681794F19506}"/>
              </a:ext>
            </a:extLst>
          </p:cNvPr>
          <p:cNvPicPr>
            <a:picLocks noChangeAspect="1"/>
          </p:cNvPicPr>
          <p:nvPr/>
        </p:nvPicPr>
        <p:blipFill>
          <a:blip r:embed="rId3"/>
          <a:stretch>
            <a:fillRect/>
          </a:stretch>
        </p:blipFill>
        <p:spPr>
          <a:xfrm>
            <a:off x="9956063" y="11397"/>
            <a:ext cx="2176461" cy="847417"/>
          </a:xfrm>
          <a:prstGeom prst="rect">
            <a:avLst/>
          </a:prstGeom>
        </p:spPr>
      </p:pic>
      <p:grpSp>
        <p:nvGrpSpPr>
          <p:cNvPr id="2" name="Group 1">
            <a:extLst>
              <a:ext uri="{FF2B5EF4-FFF2-40B4-BE49-F238E27FC236}">
                <a16:creationId xmlns:a16="http://schemas.microsoft.com/office/drawing/2014/main" id="{92FC7CBB-8B5E-9917-26F0-6070642D1D36}"/>
              </a:ext>
            </a:extLst>
          </p:cNvPr>
          <p:cNvGrpSpPr/>
          <p:nvPr/>
        </p:nvGrpSpPr>
        <p:grpSpPr>
          <a:xfrm>
            <a:off x="6344944" y="1158806"/>
            <a:ext cx="5787580" cy="1901564"/>
            <a:chOff x="5788600" y="1029526"/>
            <a:chExt cx="6343695" cy="2279931"/>
          </a:xfrm>
        </p:grpSpPr>
        <p:pic>
          <p:nvPicPr>
            <p:cNvPr id="13" name="Picture 12" descr="An illustration of a cream coloured ruler showing measurements from '88' to '93'. The numbers are all in black except for '99' which is red.">
              <a:extLst>
                <a:ext uri="{FF2B5EF4-FFF2-40B4-BE49-F238E27FC236}">
                  <a16:creationId xmlns:a16="http://schemas.microsoft.com/office/drawing/2014/main" id="{AFAD26F7-AD3C-A30D-AF42-6B3459A507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8600" y="1582550"/>
              <a:ext cx="6343695" cy="1161384"/>
            </a:xfrm>
            <a:prstGeom prst="rect">
              <a:avLst/>
            </a:prstGeom>
          </p:spPr>
        </p:pic>
        <p:sp>
          <p:nvSpPr>
            <p:cNvPr id="17" name="Up Arrow 16"/>
            <p:cNvSpPr/>
            <p:nvPr/>
          </p:nvSpPr>
          <p:spPr>
            <a:xfrm rot="10800000">
              <a:off x="7459179" y="1088904"/>
              <a:ext cx="384239" cy="44467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9295666" y="2774787"/>
              <a:ext cx="368181" cy="466149"/>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799214" y="102952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616158" y="2940125"/>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4" name="Group 3">
            <a:extLst>
              <a:ext uri="{FF2B5EF4-FFF2-40B4-BE49-F238E27FC236}">
                <a16:creationId xmlns:a16="http://schemas.microsoft.com/office/drawing/2014/main" id="{AD70712B-4AD3-5464-7730-519120060D06}"/>
              </a:ext>
            </a:extLst>
          </p:cNvPr>
          <p:cNvGrpSpPr/>
          <p:nvPr/>
        </p:nvGrpSpPr>
        <p:grpSpPr>
          <a:xfrm>
            <a:off x="274406" y="2588532"/>
            <a:ext cx="5472154" cy="1680935"/>
            <a:chOff x="252241" y="2731139"/>
            <a:chExt cx="5536359" cy="1888150"/>
          </a:xfrm>
        </p:grpSpPr>
        <p:sp>
          <p:nvSpPr>
            <p:cNvPr id="31" name="Up Arrow 30"/>
            <p:cNvSpPr/>
            <p:nvPr/>
          </p:nvSpPr>
          <p:spPr>
            <a:xfrm>
              <a:off x="2615911" y="4159735"/>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107807"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descr="An illustration of a white coloured ruler showing measurements from '0mm' to '50'. The numbers are all in black."/>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2241" y="2731139"/>
              <a:ext cx="5536359" cy="1369987"/>
            </a:xfrm>
            <a:prstGeom prst="rect">
              <a:avLst/>
            </a:prstGeom>
          </p:spPr>
        </p:pic>
        <p:sp>
          <p:nvSpPr>
            <p:cNvPr id="30" name="Up Arrow 29"/>
            <p:cNvSpPr/>
            <p:nvPr/>
          </p:nvSpPr>
          <p:spPr>
            <a:xfrm>
              <a:off x="1369963"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994198" y="4249957"/>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174642" y="4229502"/>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744195" y="4210740"/>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5" name="Group 4">
            <a:extLst>
              <a:ext uri="{FF2B5EF4-FFF2-40B4-BE49-F238E27FC236}">
                <a16:creationId xmlns:a16="http://schemas.microsoft.com/office/drawing/2014/main" id="{F18AEC17-6C63-4322-B818-B76166A03685}"/>
              </a:ext>
            </a:extLst>
          </p:cNvPr>
          <p:cNvGrpSpPr/>
          <p:nvPr/>
        </p:nvGrpSpPr>
        <p:grpSpPr>
          <a:xfrm>
            <a:off x="274406" y="4920499"/>
            <a:ext cx="6126394" cy="1324569"/>
            <a:chOff x="274406" y="5000249"/>
            <a:chExt cx="6126394" cy="1324569"/>
          </a:xfrm>
        </p:grpSpPr>
        <p:grpSp>
          <p:nvGrpSpPr>
            <p:cNvPr id="24" name="Group 23"/>
            <p:cNvGrpSpPr/>
            <p:nvPr/>
          </p:nvGrpSpPr>
          <p:grpSpPr>
            <a:xfrm>
              <a:off x="274406" y="5065805"/>
              <a:ext cx="6126394" cy="1259013"/>
              <a:chOff x="736261" y="5229200"/>
              <a:chExt cx="6120680" cy="1451023"/>
            </a:xfrm>
          </p:grpSpPr>
          <p:pic>
            <p:nvPicPr>
              <p:cNvPr id="2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7702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784744" y="5018172"/>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2028660"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332916"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9" name="Isosceles Triangle 8">
            <a:extLst>
              <a:ext uri="{FF2B5EF4-FFF2-40B4-BE49-F238E27FC236}">
                <a16:creationId xmlns:a16="http://schemas.microsoft.com/office/drawing/2014/main" id="{61BE984E-E33C-9823-927E-CDC23FA6F731}"/>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2AAB2C-FF51-C27D-4F4D-E7183F6D691C}"/>
              </a:ext>
            </a:extLst>
          </p:cNvPr>
          <p:cNvSpPr txBox="1">
            <a:spLocks/>
          </p:cNvSpPr>
          <p:nvPr/>
        </p:nvSpPr>
        <p:spPr>
          <a:xfrm>
            <a:off x="1900674" y="50162"/>
            <a:ext cx="761024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11" name="Slide Number Placeholder 10">
            <a:extLst>
              <a:ext uri="{FF2B5EF4-FFF2-40B4-BE49-F238E27FC236}">
                <a16:creationId xmlns:a16="http://schemas.microsoft.com/office/drawing/2014/main" id="{15B1564C-9367-ECEB-B132-628251AB389A}"/>
              </a:ext>
            </a:extLst>
          </p:cNvPr>
          <p:cNvSpPr>
            <a:spLocks noGrp="1"/>
          </p:cNvSpPr>
          <p:nvPr>
            <p:ph type="sldNum" sz="quarter" idx="12"/>
          </p:nvPr>
        </p:nvSpPr>
        <p:spPr/>
        <p:txBody>
          <a:bodyPr/>
          <a:lstStyle/>
          <a:p>
            <a:fld id="{BAB26A49-E6E2-4EC6-A6B2-9EEDEFCE8D1E}" type="slidenum">
              <a:rPr lang="en-GB" smtClean="0"/>
              <a:t>4</a:t>
            </a:fld>
            <a:endParaRPr lang="en-GB"/>
          </a:p>
        </p:txBody>
      </p:sp>
      <p:sp>
        <p:nvSpPr>
          <p:cNvPr id="21" name="TextBox 20">
            <a:extLst>
              <a:ext uri="{FF2B5EF4-FFF2-40B4-BE49-F238E27FC236}">
                <a16:creationId xmlns:a16="http://schemas.microsoft.com/office/drawing/2014/main" id="{0F82D19D-1FB9-47B5-A87D-36C07F3B87C2}"/>
              </a:ext>
            </a:extLst>
          </p:cNvPr>
          <p:cNvSpPr txBox="1"/>
          <p:nvPr/>
        </p:nvSpPr>
        <p:spPr>
          <a:xfrm>
            <a:off x="41782" y="28581"/>
            <a:ext cx="162830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Tree>
    <p:extLst>
      <p:ext uri="{BB962C8B-B14F-4D97-AF65-F5344CB8AC3E}">
        <p14:creationId xmlns:p14="http://schemas.microsoft.com/office/powerpoint/2010/main" val="124213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54A2DD8-77BB-A64D-EFE0-A836DB591372}"/>
              </a:ext>
            </a:extLst>
          </p:cNvPr>
          <p:cNvSpPr>
            <a:spLocks noGrp="1"/>
          </p:cNvSpPr>
          <p:nvPr>
            <p:ph type="sldNum" sz="quarter" idx="12"/>
          </p:nvPr>
        </p:nvSpPr>
        <p:spPr>
          <a:xfrm>
            <a:off x="8621707" y="5906078"/>
            <a:ext cx="2623442" cy="365125"/>
          </a:xfrm>
        </p:spPr>
        <p:txBody>
          <a:bodyPr/>
          <a:lstStyle/>
          <a:p>
            <a:fld id="{BAB26A49-E6E2-4EC6-A6B2-9EEDEFCE8D1E}" type="slidenum">
              <a:rPr lang="en-GB" smtClean="0"/>
              <a:t>5</a:t>
            </a:fld>
            <a:endParaRPr lang="en-GB" dirty="0"/>
          </a:p>
        </p:txBody>
      </p:sp>
      <p:sp>
        <p:nvSpPr>
          <p:cNvPr id="3" name="TextBox 2"/>
          <p:cNvSpPr txBox="1"/>
          <p:nvPr/>
        </p:nvSpPr>
        <p:spPr>
          <a:xfrm>
            <a:off x="947119" y="1275216"/>
            <a:ext cx="5726119" cy="383121"/>
          </a:xfrm>
          <a:prstGeom prst="rect">
            <a:avLst/>
          </a:prstGeom>
          <a:noFill/>
        </p:spPr>
        <p:txBody>
          <a:bodyPr vert="horz" wrap="square" lIns="74615" tIns="37308" rIns="74615" bIns="37308" rtlCol="0">
            <a:spAutoFit/>
          </a:bodyPr>
          <a:lstStyle/>
          <a:p>
            <a:r>
              <a:rPr lang="en-GB" sz="20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83023" y="3117439"/>
            <a:ext cx="4549741" cy="444677"/>
          </a:xfrm>
          <a:prstGeom prst="rect">
            <a:avLst/>
          </a:prstGeom>
          <a:noFill/>
        </p:spPr>
        <p:txBody>
          <a:bodyPr vert="horz" wrap="square" lIns="74615" tIns="37308" rIns="74615" bIns="37308" rtlCol="0">
            <a:spAutoFit/>
          </a:bodyPr>
          <a:lstStyle/>
          <a:p>
            <a:r>
              <a:rPr lang="en-GB" sz="2400" dirty="0">
                <a:solidFill>
                  <a:srgbClr val="000000"/>
                </a:solidFill>
              </a:rPr>
              <a:t>2) Write these in mm and cm.</a:t>
            </a:r>
          </a:p>
        </p:txBody>
      </p:sp>
      <p:sp>
        <p:nvSpPr>
          <p:cNvPr id="29" name="TextBox 28"/>
          <p:cNvSpPr txBox="1"/>
          <p:nvPr/>
        </p:nvSpPr>
        <p:spPr>
          <a:xfrm>
            <a:off x="6983023" y="4858895"/>
            <a:ext cx="3899285" cy="444677"/>
          </a:xfrm>
          <a:prstGeom prst="rect">
            <a:avLst/>
          </a:prstGeom>
          <a:noFill/>
        </p:spPr>
        <p:txBody>
          <a:bodyPr vert="horz" wrap="square" lIns="74615" tIns="37308" rIns="74615" bIns="37308" rtlCol="0">
            <a:spAutoFit/>
          </a:bodyPr>
          <a:lstStyle/>
          <a:p>
            <a:r>
              <a:rPr lang="en-GB" sz="2400" dirty="0">
                <a:solidFill>
                  <a:srgbClr val="000000"/>
                </a:solidFill>
              </a:rPr>
              <a:t>3) Write these in m and cm.</a:t>
            </a:r>
          </a:p>
        </p:txBody>
      </p:sp>
      <p:pic>
        <p:nvPicPr>
          <p:cNvPr id="22" name="Picture 21">
            <a:extLst>
              <a:ext uri="{FF2B5EF4-FFF2-40B4-BE49-F238E27FC236}">
                <a16:creationId xmlns:a16="http://schemas.microsoft.com/office/drawing/2014/main" id="{5B3785C0-E3F9-20A7-573D-681794F19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5832" y="84954"/>
            <a:ext cx="2081445" cy="847417"/>
          </a:xfrm>
          <a:prstGeom prst="rect">
            <a:avLst/>
          </a:prstGeom>
        </p:spPr>
      </p:pic>
      <p:grpSp>
        <p:nvGrpSpPr>
          <p:cNvPr id="6" name="Group 5" descr="An illustration of a cream coloured ruler showing measurements from '88' to '93'. The numbers are all in black except for '99' which is red.">
            <a:extLst>
              <a:ext uri="{FF2B5EF4-FFF2-40B4-BE49-F238E27FC236}">
                <a16:creationId xmlns:a16="http://schemas.microsoft.com/office/drawing/2014/main" id="{7AEAF0B2-FB99-8217-F5AA-EFE6013EBF5B}"/>
              </a:ext>
            </a:extLst>
          </p:cNvPr>
          <p:cNvGrpSpPr/>
          <p:nvPr/>
        </p:nvGrpSpPr>
        <p:grpSpPr>
          <a:xfrm>
            <a:off x="5910430" y="1118077"/>
            <a:ext cx="5918563" cy="1825044"/>
            <a:chOff x="5183379" y="729972"/>
            <a:chExt cx="6680897" cy="2395341"/>
          </a:xfrm>
        </p:grpSpPr>
        <p:pic>
          <p:nvPicPr>
            <p:cNvPr id="14" name="Picture 13">
              <a:extLst>
                <a:ext uri="{FF2B5EF4-FFF2-40B4-BE49-F238E27FC236}">
                  <a16:creationId xmlns:a16="http://schemas.microsoft.com/office/drawing/2014/main" id="{9A0042FD-4958-582F-5C5B-4C543B2786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3379" y="1282995"/>
              <a:ext cx="6680897" cy="1223118"/>
            </a:xfrm>
            <a:prstGeom prst="rect">
              <a:avLst/>
            </a:prstGeom>
          </p:spPr>
        </p:pic>
        <p:sp>
          <p:nvSpPr>
            <p:cNvPr id="17" name="Up Arrow 16"/>
            <p:cNvSpPr/>
            <p:nvPr/>
          </p:nvSpPr>
          <p:spPr>
            <a:xfrm rot="10800000">
              <a:off x="6971915" y="729972"/>
              <a:ext cx="432048"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8856936" y="2558622"/>
              <a:ext cx="432048"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531195" y="729972"/>
              <a:ext cx="586664"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348139" y="2640571"/>
              <a:ext cx="654979"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5" name="Group 4" descr="An illustration of a white coloured ruler showing measurements from '0mm' to '50'. The numbers are all in black.">
            <a:extLst>
              <a:ext uri="{FF2B5EF4-FFF2-40B4-BE49-F238E27FC236}">
                <a16:creationId xmlns:a16="http://schemas.microsoft.com/office/drawing/2014/main" id="{5F981C6E-4F8A-0C61-8273-21D9AA2048FC}"/>
              </a:ext>
            </a:extLst>
          </p:cNvPr>
          <p:cNvGrpSpPr/>
          <p:nvPr/>
        </p:nvGrpSpPr>
        <p:grpSpPr>
          <a:xfrm>
            <a:off x="280349" y="2803634"/>
            <a:ext cx="5531728" cy="1832491"/>
            <a:chOff x="280349" y="2798005"/>
            <a:chExt cx="5584709" cy="1845218"/>
          </a:xfrm>
        </p:grpSpPr>
        <p:sp>
          <p:nvSpPr>
            <p:cNvPr id="31" name="Up Arrow 30"/>
            <p:cNvSpPr/>
            <p:nvPr/>
          </p:nvSpPr>
          <p:spPr>
            <a:xfrm>
              <a:off x="2688911" y="4181541"/>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180807"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349" y="2798005"/>
              <a:ext cx="5584709" cy="1381952"/>
            </a:xfrm>
            <a:prstGeom prst="rect">
              <a:avLst/>
            </a:prstGeom>
          </p:spPr>
        </p:pic>
        <p:sp>
          <p:nvSpPr>
            <p:cNvPr id="30" name="Up Arrow 29"/>
            <p:cNvSpPr/>
            <p:nvPr/>
          </p:nvSpPr>
          <p:spPr>
            <a:xfrm>
              <a:off x="1442963"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1066251" y="4273891"/>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246695" y="425343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816248" y="4234674"/>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4" name="Group 3">
            <a:extLst>
              <a:ext uri="{FF2B5EF4-FFF2-40B4-BE49-F238E27FC236}">
                <a16:creationId xmlns:a16="http://schemas.microsoft.com/office/drawing/2014/main" id="{D2084DAC-250A-F39D-18A2-A8A29F1D764A}"/>
              </a:ext>
            </a:extLst>
          </p:cNvPr>
          <p:cNvGrpSpPr/>
          <p:nvPr/>
        </p:nvGrpSpPr>
        <p:grpSpPr>
          <a:xfrm>
            <a:off x="177437" y="5031782"/>
            <a:ext cx="5918563" cy="1271345"/>
            <a:chOff x="177437" y="5031781"/>
            <a:chExt cx="6120680" cy="1571001"/>
          </a:xfrm>
        </p:grpSpPr>
        <p:grpSp>
          <p:nvGrpSpPr>
            <p:cNvPr id="24" name="Group 23"/>
            <p:cNvGrpSpPr/>
            <p:nvPr/>
          </p:nvGrpSpPr>
          <p:grpSpPr>
            <a:xfrm>
              <a:off x="177437" y="5092165"/>
              <a:ext cx="6120680" cy="1510617"/>
              <a:chOff x="736261" y="5229200"/>
              <a:chExt cx="6120680" cy="1510617"/>
            </a:xfrm>
          </p:grpSpPr>
          <p:pic>
            <p:nvPicPr>
              <p:cNvPr id="2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89901" cy="456383"/>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672010" y="5049704"/>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1915926"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220183"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2" name="TextBox 1"/>
          <p:cNvSpPr txBox="1"/>
          <p:nvPr/>
        </p:nvSpPr>
        <p:spPr>
          <a:xfrm>
            <a:off x="870012" y="1810512"/>
            <a:ext cx="3914732" cy="646331"/>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0.91</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p:txBody>
      </p:sp>
      <p:sp>
        <p:nvSpPr>
          <p:cNvPr id="33" name="TextBox 32"/>
          <p:cNvSpPr txBox="1"/>
          <p:nvPr/>
        </p:nvSpPr>
        <p:spPr>
          <a:xfrm>
            <a:off x="7342725" y="3598347"/>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p:txBody>
      </p:sp>
      <p:sp>
        <p:nvSpPr>
          <p:cNvPr id="41" name="TextBox 40"/>
          <p:cNvSpPr txBox="1"/>
          <p:nvPr/>
        </p:nvSpPr>
        <p:spPr>
          <a:xfrm>
            <a:off x="7342725" y="5282013"/>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rPr>
              <a:t>0.5</a:t>
            </a:r>
            <a:r>
              <a:rPr lang="en-GB" sz="900" dirty="0">
                <a:solidFill>
                  <a:srgbClr val="FF0000"/>
                </a:solidFill>
              </a:rPr>
              <a:t> </a:t>
            </a:r>
            <a:r>
              <a:rPr lang="en-GB" dirty="0">
                <a:solidFill>
                  <a:srgbClr val="FF0000"/>
                </a:solidFill>
              </a:rPr>
              <a:t>m, 50</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0.25</a:t>
            </a:r>
            <a:r>
              <a:rPr lang="en-GB" sz="900" dirty="0">
                <a:solidFill>
                  <a:srgbClr val="FF0000"/>
                </a:solidFill>
              </a:rPr>
              <a:t> </a:t>
            </a:r>
            <a:r>
              <a:rPr lang="en-GB" dirty="0">
                <a:solidFill>
                  <a:srgbClr val="FF0000"/>
                </a:solidFill>
              </a:rPr>
              <a:t>m, 25</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0.275</a:t>
            </a:r>
            <a:r>
              <a:rPr lang="en-GB" sz="900" dirty="0">
                <a:solidFill>
                  <a:srgbClr val="FF0000"/>
                </a:solidFill>
              </a:rPr>
              <a:t> </a:t>
            </a:r>
            <a:r>
              <a:rPr lang="en-GB" dirty="0">
                <a:solidFill>
                  <a:srgbClr val="FF0000"/>
                </a:solidFill>
              </a:rPr>
              <a:t>m, 27.5</a:t>
            </a:r>
            <a:r>
              <a:rPr lang="en-GB" sz="900" dirty="0">
                <a:solidFill>
                  <a:srgbClr val="FF0000"/>
                </a:solidFill>
              </a:rPr>
              <a:t> </a:t>
            </a:r>
            <a:r>
              <a:rPr lang="en-GB" dirty="0">
                <a:solidFill>
                  <a:srgbClr val="FF0000"/>
                </a:solidFill>
              </a:rPr>
              <a:t>cm</a:t>
            </a:r>
          </a:p>
        </p:txBody>
      </p:sp>
      <p:sp>
        <p:nvSpPr>
          <p:cNvPr id="10" name="Isosceles Triangle 9">
            <a:extLst>
              <a:ext uri="{FF2B5EF4-FFF2-40B4-BE49-F238E27FC236}">
                <a16:creationId xmlns:a16="http://schemas.microsoft.com/office/drawing/2014/main" id="{C219A399-5FA6-B1B4-794C-B0FA0F918057}"/>
              </a:ext>
              <a:ext uri="{C183D7F6-B498-43B3-948B-1728B52AA6E4}">
                <adec:decorative xmlns:adec="http://schemas.microsoft.com/office/drawing/2017/decorative" val="1"/>
              </a:ext>
            </a:extLst>
          </p:cNvPr>
          <p:cNvSpPr/>
          <p:nvPr/>
        </p:nvSpPr>
        <p:spPr>
          <a:xfrm flipV="1">
            <a:off x="-3816" y="-2241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CE9943C-B718-BA48-2457-0F10B5BBD9BC}"/>
              </a:ext>
            </a:extLst>
          </p:cNvPr>
          <p:cNvSpPr txBox="1">
            <a:spLocks/>
          </p:cNvSpPr>
          <p:nvPr/>
        </p:nvSpPr>
        <p:spPr>
          <a:xfrm>
            <a:off x="1765660" y="6880"/>
            <a:ext cx="809283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 answers</a:t>
            </a:r>
          </a:p>
        </p:txBody>
      </p:sp>
      <p:sp>
        <p:nvSpPr>
          <p:cNvPr id="9" name="TextBox 8">
            <a:extLst>
              <a:ext uri="{FF2B5EF4-FFF2-40B4-BE49-F238E27FC236}">
                <a16:creationId xmlns:a16="http://schemas.microsoft.com/office/drawing/2014/main" id="{5842DFDD-A3E3-6542-E340-708E7F751D8A}"/>
              </a:ext>
            </a:extLst>
          </p:cNvPr>
          <p:cNvSpPr txBox="1"/>
          <p:nvPr/>
        </p:nvSpPr>
        <p:spPr>
          <a:xfrm>
            <a:off x="17102" y="43627"/>
            <a:ext cx="1406193"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REVIEW</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88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ine drawing of a stick person. This image portrays the character of Rahima. She is wearing a hijab to cover her head and she is smiling.">
            <a:extLst>
              <a:ext uri="{FF2B5EF4-FFF2-40B4-BE49-F238E27FC236}">
                <a16:creationId xmlns:a16="http://schemas.microsoft.com/office/drawing/2014/main" id="{4A22FCA8-84FA-D161-438E-09D59BA28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11361" y="3643049"/>
            <a:ext cx="849151" cy="2236458"/>
          </a:xfrm>
          <a:prstGeom prst="rect">
            <a:avLst/>
          </a:prstGeom>
        </p:spPr>
      </p:pic>
      <p:sp>
        <p:nvSpPr>
          <p:cNvPr id="4" name="Rounded Rectangular Callout 3"/>
          <p:cNvSpPr/>
          <p:nvPr/>
        </p:nvSpPr>
        <p:spPr>
          <a:xfrm flipH="1">
            <a:off x="4879609" y="2137751"/>
            <a:ext cx="6135625" cy="1205345"/>
          </a:xfrm>
          <a:prstGeom prst="wedgeRoundRectCallout">
            <a:avLst>
              <a:gd name="adj1" fmla="val -48318"/>
              <a:gd name="adj2" fmla="val 12305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TextBox 695"/>
          <p:cNvSpPr txBox="1"/>
          <p:nvPr/>
        </p:nvSpPr>
        <p:spPr>
          <a:xfrm>
            <a:off x="688806" y="1643430"/>
            <a:ext cx="6026695" cy="3399332"/>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Rahima is doing a metric conversion.</a:t>
            </a: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Rahima is not correct?</a:t>
            </a:r>
          </a:p>
          <a:p>
            <a:r>
              <a:rPr lang="en-GB" sz="2400" dirty="0">
                <a:solidFill>
                  <a:srgbClr val="000000"/>
                </a:solidFill>
                <a:latin typeface="Arial" panose="020B0604020202020204" pitchFamily="34" charset="0"/>
                <a:cs typeface="Arial" panose="020B0604020202020204" pitchFamily="34" charset="0"/>
              </a:rPr>
              <a:t>Can you explain why with a ratio table?</a:t>
            </a:r>
          </a:p>
        </p:txBody>
      </p:sp>
      <p:sp>
        <p:nvSpPr>
          <p:cNvPr id="5" name="TextBox 4"/>
          <p:cNvSpPr txBox="1"/>
          <p:nvPr/>
        </p:nvSpPr>
        <p:spPr>
          <a:xfrm>
            <a:off x="4989337" y="2324924"/>
            <a:ext cx="6022024" cy="830997"/>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m is the same as 0.003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cm because </a:t>
            </a:r>
          </a:p>
          <a:p>
            <a:r>
              <a:rPr lang="en-GB" sz="2400" dirty="0">
                <a:solidFill>
                  <a:srgbClr val="000000"/>
                </a:solidFill>
                <a:latin typeface="Arial" panose="020B0604020202020204" pitchFamily="34" charset="0"/>
                <a:cs typeface="Arial" panose="020B0604020202020204" pitchFamily="34" charset="0"/>
              </a:rPr>
              <a:t>you divide by 100 to change from m to cm.’</a:t>
            </a:r>
            <a:endParaRPr lang="en-GB" sz="2400" dirty="0"/>
          </a:p>
        </p:txBody>
      </p:sp>
      <p:pic>
        <p:nvPicPr>
          <p:cNvPr id="2" name="Picture 1">
            <a:extLst>
              <a:ext uri="{FF2B5EF4-FFF2-40B4-BE49-F238E27FC236}">
                <a16:creationId xmlns:a16="http://schemas.microsoft.com/office/drawing/2014/main" id="{104643F9-450D-DA01-EC25-89CAC28C4AEC}"/>
              </a:ext>
            </a:extLst>
          </p:cNvPr>
          <p:cNvPicPr>
            <a:picLocks noChangeAspect="1"/>
          </p:cNvPicPr>
          <p:nvPr/>
        </p:nvPicPr>
        <p:blipFill>
          <a:blip r:embed="rId4"/>
          <a:stretch>
            <a:fillRect/>
          </a:stretch>
        </p:blipFill>
        <p:spPr>
          <a:xfrm>
            <a:off x="9817274" y="48082"/>
            <a:ext cx="2176461" cy="847417"/>
          </a:xfrm>
          <a:prstGeom prst="rect">
            <a:avLst/>
          </a:prstGeom>
        </p:spPr>
      </p:pic>
      <p:sp>
        <p:nvSpPr>
          <p:cNvPr id="6" name="Title 1">
            <a:extLst>
              <a:ext uri="{FF2B5EF4-FFF2-40B4-BE49-F238E27FC236}">
                <a16:creationId xmlns:a16="http://schemas.microsoft.com/office/drawing/2014/main" id="{CEFF81F6-3D73-EC7D-C63D-14384FF44475}"/>
              </a:ext>
            </a:extLst>
          </p:cNvPr>
          <p:cNvSpPr txBox="1">
            <a:spLocks/>
          </p:cNvSpPr>
          <p:nvPr/>
        </p:nvSpPr>
        <p:spPr>
          <a:xfrm>
            <a:off x="2291937" y="23825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a:t>
            </a:r>
          </a:p>
        </p:txBody>
      </p:sp>
      <p:sp>
        <p:nvSpPr>
          <p:cNvPr id="8" name="Isosceles Triangle 7">
            <a:extLst>
              <a:ext uri="{FF2B5EF4-FFF2-40B4-BE49-F238E27FC236}">
                <a16:creationId xmlns:a16="http://schemas.microsoft.com/office/drawing/2014/main" id="{98400752-F0EC-9154-EF39-94CAACBC28A8}"/>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2912019-683D-3B47-E58D-EE672ED1FF23}"/>
              </a:ext>
            </a:extLst>
          </p:cNvPr>
          <p:cNvSpPr txBox="1"/>
          <p:nvPr/>
        </p:nvSpPr>
        <p:spPr>
          <a:xfrm>
            <a:off x="0" y="-9891"/>
            <a:ext cx="1756683"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
        <p:nvSpPr>
          <p:cNvPr id="9" name="Slide Number Placeholder 8">
            <a:extLst>
              <a:ext uri="{FF2B5EF4-FFF2-40B4-BE49-F238E27FC236}">
                <a16:creationId xmlns:a16="http://schemas.microsoft.com/office/drawing/2014/main" id="{0DA09612-FB80-4335-D6D9-342D7E634CCF}"/>
              </a:ext>
            </a:extLst>
          </p:cNvPr>
          <p:cNvSpPr>
            <a:spLocks noGrp="1"/>
          </p:cNvSpPr>
          <p:nvPr>
            <p:ph type="sldNum" sz="quarter" idx="12"/>
          </p:nvPr>
        </p:nvSpPr>
        <p:spPr/>
        <p:txBody>
          <a:bodyPr/>
          <a:lstStyle/>
          <a:p>
            <a:fld id="{BAB26A49-E6E2-4EC6-A6B2-9EEDEFCE8D1E}" type="slidenum">
              <a:rPr lang="en-GB" smtClean="0"/>
              <a:t>6</a:t>
            </a:fld>
            <a:endParaRPr lang="en-GB"/>
          </a:p>
        </p:txBody>
      </p:sp>
    </p:spTree>
    <p:extLst>
      <p:ext uri="{BB962C8B-B14F-4D97-AF65-F5344CB8AC3E}">
        <p14:creationId xmlns:p14="http://schemas.microsoft.com/office/powerpoint/2010/main" val="184619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1419126306"/>
              </p:ext>
            </p:extLst>
          </p:nvPr>
        </p:nvGraphicFramePr>
        <p:xfrm>
          <a:off x="993431" y="201129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cm</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metres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47525" y="2234417"/>
            <a:ext cx="1003067" cy="707886"/>
          </a:xfrm>
          <a:prstGeom prst="rect">
            <a:avLst/>
          </a:prstGeom>
          <a:noFill/>
        </p:spPr>
        <p:txBody>
          <a:bodyPr wrap="square" rtlCol="0">
            <a:spAutoFit/>
          </a:bodyPr>
          <a:lstStyle/>
          <a:p>
            <a:r>
              <a:rPr lang="en-GB" sz="4000" dirty="0"/>
              <a:t>100</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783246" y="3279279"/>
            <a:ext cx="531627" cy="707886"/>
          </a:xfrm>
          <a:prstGeom prst="rect">
            <a:avLst/>
          </a:prstGeom>
          <a:noFill/>
        </p:spPr>
        <p:txBody>
          <a:bodyPr wrap="square" rtlCol="0">
            <a:spAutoFit/>
          </a:bodyPr>
          <a:lstStyle/>
          <a:p>
            <a:r>
              <a:rPr lang="en-US" sz="4000" dirty="0"/>
              <a:t>1</a:t>
            </a:r>
          </a:p>
        </p:txBody>
      </p:sp>
      <p:sp>
        <p:nvSpPr>
          <p:cNvPr id="6" name="TextBox 5">
            <a:extLst>
              <a:ext uri="{FF2B5EF4-FFF2-40B4-BE49-F238E27FC236}">
                <a16:creationId xmlns:a16="http://schemas.microsoft.com/office/drawing/2014/main" id="{FA2F0EEE-4B07-0021-250B-F66E1F2111CF}"/>
              </a:ext>
            </a:extLst>
          </p:cNvPr>
          <p:cNvSpPr txBox="1"/>
          <p:nvPr/>
        </p:nvSpPr>
        <p:spPr>
          <a:xfrm>
            <a:off x="5830185" y="2234417"/>
            <a:ext cx="721587"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873775" y="2234417"/>
            <a:ext cx="721587" cy="707886"/>
          </a:xfrm>
          <a:prstGeom prst="rect">
            <a:avLst/>
          </a:prstGeom>
          <a:noFill/>
        </p:spPr>
        <p:txBody>
          <a:bodyPr wrap="square" rtlCol="0">
            <a:spAutoFit/>
          </a:bodyPr>
          <a:lstStyle/>
          <a:p>
            <a:r>
              <a:rPr lang="en-GB" sz="4000" dirty="0"/>
              <a:t>30</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869529" y="3264328"/>
            <a:ext cx="974434" cy="707886"/>
          </a:xfrm>
          <a:prstGeom prst="rect">
            <a:avLst/>
          </a:prstGeom>
          <a:noFill/>
        </p:spPr>
        <p:txBody>
          <a:bodyPr wrap="square" rtlCol="0">
            <a:spAutoFit/>
          </a:bodyPr>
          <a:lstStyle/>
          <a:p>
            <a:r>
              <a:rPr lang="en-GB" sz="4000" dirty="0"/>
              <a:t>0.3</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830185" y="3279279"/>
            <a:ext cx="870653" cy="707886"/>
          </a:xfrm>
          <a:prstGeom prst="rect">
            <a:avLst/>
          </a:prstGeom>
          <a:noFill/>
        </p:spPr>
        <p:txBody>
          <a:bodyPr wrap="square" rtlCol="0">
            <a:spAutoFit/>
          </a:bodyPr>
          <a:lstStyle/>
          <a:p>
            <a:r>
              <a:rPr lang="en-GB" sz="4000" dirty="0"/>
              <a:t>0.1</a:t>
            </a:r>
            <a:endParaRPr lang="en-US" sz="4000" dirty="0"/>
          </a:p>
        </p:txBody>
      </p:sp>
      <p:sp>
        <p:nvSpPr>
          <p:cNvPr id="14" name="TextBox 13">
            <a:extLst>
              <a:ext uri="{FF2B5EF4-FFF2-40B4-BE49-F238E27FC236}">
                <a16:creationId xmlns:a16="http://schemas.microsoft.com/office/drawing/2014/main" id="{66FAB947-6028-9D8A-6709-F95D416563E7}"/>
              </a:ext>
            </a:extLst>
          </p:cNvPr>
          <p:cNvSpPr txBox="1"/>
          <p:nvPr/>
        </p:nvSpPr>
        <p:spPr>
          <a:xfrm>
            <a:off x="993429" y="4991961"/>
            <a:ext cx="10205137"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So, 0.3</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m is 30</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cm.</a:t>
            </a:r>
          </a:p>
        </p:txBody>
      </p:sp>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 using ratio tables</a:t>
            </a:r>
          </a:p>
        </p:txBody>
      </p:sp>
    </p:spTree>
    <p:extLst>
      <p:ext uri="{BB962C8B-B14F-4D97-AF65-F5344CB8AC3E}">
        <p14:creationId xmlns:p14="http://schemas.microsoft.com/office/powerpoint/2010/main" val="21377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barn(inVertical)">
                                      <p:cBhvr>
                                        <p:cTn id="3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An illustration of a map for a local park featuring a range of leisure facilities. These include some open areas of grass, football pitches, gardens, a stream and two lakes. Some facilities are labelled from 1–5. These are: 1 – Visitor centre; 2 – Boathouse; 3– Garden café; 4 – Playground; 5– Lakeside café.">
            <a:extLst>
              <a:ext uri="{FF2B5EF4-FFF2-40B4-BE49-F238E27FC236}">
                <a16:creationId xmlns:a16="http://schemas.microsoft.com/office/drawing/2014/main" id="{C4CE5CB8-61DA-A6F1-E689-36D3D7F7D519}"/>
              </a:ext>
            </a:extLst>
          </p:cNvPr>
          <p:cNvGrpSpPr/>
          <p:nvPr/>
        </p:nvGrpSpPr>
        <p:grpSpPr>
          <a:xfrm>
            <a:off x="986227" y="1155500"/>
            <a:ext cx="6230250" cy="4198283"/>
            <a:chOff x="5526698" y="1517491"/>
            <a:chExt cx="6230250" cy="4198283"/>
          </a:xfrm>
        </p:grpSpPr>
        <p:pic>
          <p:nvPicPr>
            <p:cNvPr id="18" name="Picture 1">
              <a:extLst>
                <a:ext uri="{FF2B5EF4-FFF2-40B4-BE49-F238E27FC236}">
                  <a16:creationId xmlns:a16="http://schemas.microsoft.com/office/drawing/2014/main" id="{3829BE62-1AAD-8CA2-2E21-5F6D4156B3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26698" y="1517491"/>
              <a:ext cx="6230250" cy="419828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2294720-686E-C962-0180-2CCB35F22E52}"/>
                </a:ext>
              </a:extLst>
            </p:cNvPr>
            <p:cNvGrpSpPr/>
            <p:nvPr/>
          </p:nvGrpSpPr>
          <p:grpSpPr>
            <a:xfrm>
              <a:off x="6462942" y="1651532"/>
              <a:ext cx="4976515" cy="3803588"/>
              <a:chOff x="6462942" y="1651532"/>
              <a:chExt cx="4976515" cy="3803588"/>
            </a:xfrm>
          </p:grpSpPr>
          <p:sp>
            <p:nvSpPr>
              <p:cNvPr id="22" name="TextBox 4">
                <a:extLst>
                  <a:ext uri="{FF2B5EF4-FFF2-40B4-BE49-F238E27FC236}">
                    <a16:creationId xmlns:a16="http://schemas.microsoft.com/office/drawing/2014/main" id="{7F3CC852-BAE0-0F9D-BB1C-BADD3FB1BCBC}"/>
                  </a:ext>
                </a:extLst>
              </p:cNvPr>
              <p:cNvSpPr txBox="1"/>
              <p:nvPr/>
            </p:nvSpPr>
            <p:spPr>
              <a:xfrm>
                <a:off x="6462942" y="5008715"/>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en-GB" sz="1200" dirty="0">
                  <a:effectLst/>
                  <a:latin typeface="Arial" panose="020B0604020202020204" pitchFamily="34" charset="0"/>
                  <a:ea typeface="Calibri" panose="020F0502020204030204" pitchFamily="34" charset="0"/>
                </a:endParaRPr>
              </a:p>
            </p:txBody>
          </p:sp>
          <p:sp>
            <p:nvSpPr>
              <p:cNvPr id="23" name="TextBox 4">
                <a:extLst>
                  <a:ext uri="{FF2B5EF4-FFF2-40B4-BE49-F238E27FC236}">
                    <a16:creationId xmlns:a16="http://schemas.microsoft.com/office/drawing/2014/main" id="{01464EFF-551B-1F9E-57A0-D76F8E411460}"/>
                  </a:ext>
                </a:extLst>
              </p:cNvPr>
              <p:cNvSpPr txBox="1"/>
              <p:nvPr/>
            </p:nvSpPr>
            <p:spPr>
              <a:xfrm>
                <a:off x="7877409" y="379827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en-GB" sz="1200" dirty="0">
                  <a:effectLst/>
                  <a:latin typeface="Arial" panose="020B0604020202020204" pitchFamily="34" charset="0"/>
                  <a:ea typeface="Calibri" panose="020F0502020204030204" pitchFamily="34" charset="0"/>
                </a:endParaRPr>
              </a:p>
            </p:txBody>
          </p:sp>
          <p:sp>
            <p:nvSpPr>
              <p:cNvPr id="25" name="TextBox 4">
                <a:extLst>
                  <a:ext uri="{FF2B5EF4-FFF2-40B4-BE49-F238E27FC236}">
                    <a16:creationId xmlns:a16="http://schemas.microsoft.com/office/drawing/2014/main" id="{D406D42F-3732-339C-95AF-FDCBA4BD0C69}"/>
                  </a:ext>
                </a:extLst>
              </p:cNvPr>
              <p:cNvSpPr txBox="1"/>
              <p:nvPr/>
            </p:nvSpPr>
            <p:spPr>
              <a:xfrm>
                <a:off x="11008786" y="1651532"/>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GB" sz="1200" dirty="0">
                  <a:effectLst/>
                  <a:latin typeface="Arial" panose="020B0604020202020204" pitchFamily="34" charset="0"/>
                  <a:ea typeface="Calibri" panose="020F0502020204030204" pitchFamily="34" charset="0"/>
                </a:endParaRPr>
              </a:p>
            </p:txBody>
          </p:sp>
          <p:sp>
            <p:nvSpPr>
              <p:cNvPr id="26" name="TextBox 4">
                <a:extLst>
                  <a:ext uri="{FF2B5EF4-FFF2-40B4-BE49-F238E27FC236}">
                    <a16:creationId xmlns:a16="http://schemas.microsoft.com/office/drawing/2014/main" id="{2511BF5C-C6E3-A705-9A6E-23FBE901A802}"/>
                  </a:ext>
                </a:extLst>
              </p:cNvPr>
              <p:cNvSpPr txBox="1"/>
              <p:nvPr/>
            </p:nvSpPr>
            <p:spPr>
              <a:xfrm>
                <a:off x="11140372" y="3775305"/>
                <a:ext cx="299085" cy="446405"/>
              </a:xfrm>
              <a:prstGeom prst="rect">
                <a:avLst/>
              </a:prstGeom>
              <a:noFill/>
            </p:spPr>
            <p:txBody>
              <a:bodyPr wrap="none" rtlCol="0">
                <a:spAutoFit/>
              </a:bodyPr>
              <a:lstStyle/>
              <a:p>
                <a:pPr>
                  <a:spcAft>
                    <a:spcPts val="6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GB" sz="1200">
                  <a:effectLst/>
                  <a:latin typeface="Arial" panose="020B0604020202020204" pitchFamily="34" charset="0"/>
                  <a:ea typeface="Calibri" panose="020F0502020204030204" pitchFamily="34" charset="0"/>
                </a:endParaRPr>
              </a:p>
            </p:txBody>
          </p:sp>
          <p:sp>
            <p:nvSpPr>
              <p:cNvPr id="27" name="TextBox 4">
                <a:extLst>
                  <a:ext uri="{FF2B5EF4-FFF2-40B4-BE49-F238E27FC236}">
                    <a16:creationId xmlns:a16="http://schemas.microsoft.com/office/drawing/2014/main" id="{0AE09840-95AE-2E7E-56D6-869BA2161CC4}"/>
                  </a:ext>
                </a:extLst>
              </p:cNvPr>
              <p:cNvSpPr txBox="1"/>
              <p:nvPr/>
            </p:nvSpPr>
            <p:spPr>
              <a:xfrm>
                <a:off x="7968796" y="248765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endParaRPr>
              </a:p>
            </p:txBody>
          </p:sp>
        </p:grpSp>
      </p:grpSp>
      <p:sp>
        <p:nvSpPr>
          <p:cNvPr id="4" name="TextBox 3">
            <a:extLst>
              <a:ext uri="{FF2B5EF4-FFF2-40B4-BE49-F238E27FC236}">
                <a16:creationId xmlns:a16="http://schemas.microsoft.com/office/drawing/2014/main" id="{A26B4B5C-4C59-45D1-B4BA-10F47CC2D2A6}"/>
              </a:ext>
            </a:extLst>
          </p:cNvPr>
          <p:cNvSpPr txBox="1"/>
          <p:nvPr/>
        </p:nvSpPr>
        <p:spPr>
          <a:xfrm>
            <a:off x="7459886" y="1634061"/>
            <a:ext cx="4587735" cy="3252328"/>
          </a:xfrm>
          <a:prstGeom prst="rect">
            <a:avLst/>
          </a:prstGeom>
        </p:spPr>
        <p:txBody>
          <a:bodyPr vert="horz" lIns="91440" tIns="45720" rIns="91440" bIns="45720" rtlCol="0">
            <a:noAutofit/>
          </a:bodyPr>
          <a:lstStyle/>
          <a:p>
            <a:pPr>
              <a:lnSpc>
                <a:spcPct val="90000"/>
              </a:lnSpc>
              <a:spcAft>
                <a:spcPts val="600"/>
              </a:spcAft>
            </a:pPr>
            <a:r>
              <a:rPr lang="en-US" sz="2000" dirty="0">
                <a:latin typeface="Arial" panose="020B0604020202020204" pitchFamily="34" charset="0"/>
                <a:cs typeface="Arial" panose="020B0604020202020204" pitchFamily="34" charset="0"/>
              </a:rPr>
              <a:t>A ranger based in the visitor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in a local park receives a message that a dog has been sighted wandering without its owner on the football pitch. They suspect it is probably lost. </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dirty="0">
                <a:latin typeface="Arial" panose="020B0604020202020204" pitchFamily="34" charset="0"/>
                <a:cs typeface="Arial" panose="020B0604020202020204" pitchFamily="34" charset="0"/>
              </a:rPr>
              <a:t>Can you find out how far away the dog is in a direct straight line in </a:t>
            </a:r>
            <a:r>
              <a:rPr lang="en-US" sz="2000" b="1" dirty="0" err="1">
                <a:solidFill>
                  <a:schemeClr val="accent1"/>
                </a:solidFill>
                <a:latin typeface="Arial" panose="020B0604020202020204" pitchFamily="34" charset="0"/>
                <a:cs typeface="Arial" panose="020B0604020202020204" pitchFamily="34" charset="0"/>
              </a:rPr>
              <a:t>metres</a:t>
            </a:r>
            <a:r>
              <a:rPr lang="en-US" sz="2000" dirty="0">
                <a:latin typeface="Arial" panose="020B0604020202020204" pitchFamily="34" charset="0"/>
                <a:cs typeface="Arial" panose="020B0604020202020204" pitchFamily="34" charset="0"/>
              </a:rPr>
              <a:t>?</a:t>
            </a:r>
          </a:p>
          <a:p>
            <a:pPr>
              <a:lnSpc>
                <a:spcPct val="90000"/>
              </a:lnSpc>
              <a:spcAft>
                <a:spcPts val="600"/>
              </a:spcAft>
            </a:pPr>
            <a:endParaRPr lang="en-US" dirty="0"/>
          </a:p>
        </p:txBody>
      </p:sp>
      <p:sp>
        <p:nvSpPr>
          <p:cNvPr id="3" name="TextBox 2"/>
          <p:cNvSpPr txBox="1"/>
          <p:nvPr/>
        </p:nvSpPr>
        <p:spPr>
          <a:xfrm>
            <a:off x="742818" y="5267191"/>
            <a:ext cx="14796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Scale   1:5000</a:t>
            </a:r>
          </a:p>
        </p:txBody>
      </p:sp>
      <p:graphicFrame>
        <p:nvGraphicFramePr>
          <p:cNvPr id="8" name="Table 7"/>
          <p:cNvGraphicFramePr>
            <a:graphicFrameLocks noGrp="1"/>
          </p:cNvGraphicFramePr>
          <p:nvPr>
            <p:extLst>
              <p:ext uri="{D42A27DB-BD31-4B8C-83A1-F6EECF244321}">
                <p14:modId xmlns:p14="http://schemas.microsoft.com/office/powerpoint/2010/main" val="2610743394"/>
              </p:ext>
            </p:extLst>
          </p:nvPr>
        </p:nvGraphicFramePr>
        <p:xfrm>
          <a:off x="2628308" y="5407085"/>
          <a:ext cx="5661257" cy="792480"/>
        </p:xfrm>
        <a:graphic>
          <a:graphicData uri="http://schemas.openxmlformats.org/drawingml/2006/table">
            <a:tbl>
              <a:tblPr firstRow="1" bandRow="1">
                <a:tableStyleId>{5C22544A-7EE6-4342-B048-85BDC9FD1C3A}</a:tableStyleId>
              </a:tblPr>
              <a:tblGrid>
                <a:gridCol w="2312422">
                  <a:extLst>
                    <a:ext uri="{9D8B030D-6E8A-4147-A177-3AD203B41FA5}">
                      <a16:colId xmlns:a16="http://schemas.microsoft.com/office/drawing/2014/main" val="1065758961"/>
                    </a:ext>
                  </a:extLst>
                </a:gridCol>
                <a:gridCol w="1653199">
                  <a:extLst>
                    <a:ext uri="{9D8B030D-6E8A-4147-A177-3AD203B41FA5}">
                      <a16:colId xmlns:a16="http://schemas.microsoft.com/office/drawing/2014/main" val="658924298"/>
                    </a:ext>
                  </a:extLst>
                </a:gridCol>
                <a:gridCol w="1695636">
                  <a:extLst>
                    <a:ext uri="{9D8B030D-6E8A-4147-A177-3AD203B41FA5}">
                      <a16:colId xmlns:a16="http://schemas.microsoft.com/office/drawing/2014/main" val="1790004476"/>
                    </a:ext>
                  </a:extLst>
                </a:gridCol>
              </a:tblGrid>
              <a:tr h="384253">
                <a:tc>
                  <a:txBody>
                    <a:bodyPr/>
                    <a:lstStyle/>
                    <a:p>
                      <a:r>
                        <a:rPr lang="en-GB" sz="2000" b="0" dirty="0">
                          <a:solidFill>
                            <a:schemeClr val="tx1"/>
                          </a:solidFill>
                          <a:latin typeface="Arial" panose="020B0604020202020204" pitchFamily="34" charset="0"/>
                          <a:cs typeface="Arial" panose="020B0604020202020204" pitchFamily="34" charset="0"/>
                        </a:rPr>
                        <a:t>Map distance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84253">
                <a:tc>
                  <a:txBody>
                    <a:bodyPr/>
                    <a:lstStyle/>
                    <a:p>
                      <a:r>
                        <a:rPr lang="en-GB" sz="2000" dirty="0">
                          <a:solidFill>
                            <a:schemeClr val="tx1"/>
                          </a:solidFill>
                          <a:latin typeface="Arial" panose="020B0604020202020204" pitchFamily="34" charset="0"/>
                          <a:cs typeface="Arial" panose="020B0604020202020204" pitchFamily="34" charset="0"/>
                        </a:rPr>
                        <a:t>Real distance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7" name="TextBox 6"/>
          <p:cNvSpPr txBox="1"/>
          <p:nvPr/>
        </p:nvSpPr>
        <p:spPr>
          <a:xfrm>
            <a:off x="7097353" y="5433993"/>
            <a:ext cx="1129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11.5</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a:t>
            </a:r>
          </a:p>
        </p:txBody>
      </p:sp>
      <p:sp>
        <p:nvSpPr>
          <p:cNvPr id="10" name="TextBox 9"/>
          <p:cNvSpPr txBox="1"/>
          <p:nvPr/>
        </p:nvSpPr>
        <p:spPr>
          <a:xfrm>
            <a:off x="6936641" y="5803325"/>
            <a:ext cx="14377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57 500</a:t>
            </a:r>
            <a:r>
              <a:rPr lang="en-GB" sz="9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cm</a:t>
            </a:r>
          </a:p>
        </p:txBody>
      </p:sp>
      <p:graphicFrame>
        <p:nvGraphicFramePr>
          <p:cNvPr id="11" name="Table 10"/>
          <p:cNvGraphicFramePr>
            <a:graphicFrameLocks noGrp="1"/>
          </p:cNvGraphicFramePr>
          <p:nvPr>
            <p:extLst>
              <p:ext uri="{D42A27DB-BD31-4B8C-83A1-F6EECF244321}">
                <p14:modId xmlns:p14="http://schemas.microsoft.com/office/powerpoint/2010/main" val="2857970419"/>
              </p:ext>
            </p:extLst>
          </p:nvPr>
        </p:nvGraphicFramePr>
        <p:xfrm>
          <a:off x="8695389" y="5380177"/>
          <a:ext cx="3042458" cy="792480"/>
        </p:xfrm>
        <a:graphic>
          <a:graphicData uri="http://schemas.openxmlformats.org/drawingml/2006/table">
            <a:tbl>
              <a:tblPr firstRow="1" bandRow="1">
                <a:tableStyleId>{5C22544A-7EE6-4342-B048-85BDC9FD1C3A}</a:tableStyleId>
              </a:tblPr>
              <a:tblGrid>
                <a:gridCol w="1014153">
                  <a:extLst>
                    <a:ext uri="{9D8B030D-6E8A-4147-A177-3AD203B41FA5}">
                      <a16:colId xmlns:a16="http://schemas.microsoft.com/office/drawing/2014/main" val="1065758961"/>
                    </a:ext>
                  </a:extLst>
                </a:gridCol>
                <a:gridCol w="1024734">
                  <a:extLst>
                    <a:ext uri="{9D8B030D-6E8A-4147-A177-3AD203B41FA5}">
                      <a16:colId xmlns:a16="http://schemas.microsoft.com/office/drawing/2014/main" val="658924298"/>
                    </a:ext>
                  </a:extLst>
                </a:gridCol>
                <a:gridCol w="1003571">
                  <a:extLst>
                    <a:ext uri="{9D8B030D-6E8A-4147-A177-3AD203B41FA5}">
                      <a16:colId xmlns:a16="http://schemas.microsoft.com/office/drawing/2014/main" val="1790004476"/>
                    </a:ext>
                  </a:extLst>
                </a:gridCol>
              </a:tblGrid>
              <a:tr h="384253">
                <a:tc>
                  <a:txBody>
                    <a:bodyPr/>
                    <a:lstStyle/>
                    <a:p>
                      <a:r>
                        <a:rPr lang="en-GB" sz="2000" b="0" dirty="0">
                          <a:solidFill>
                            <a:schemeClr val="tx1"/>
                          </a:solidFill>
                          <a:latin typeface="Arial" panose="020B0604020202020204" pitchFamily="34" charset="0"/>
                          <a:cs typeface="Arial" panose="020B0604020202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84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Arial" panose="020B0604020202020204" pitchFamily="34" charset="0"/>
                          <a:cs typeface="Arial" panose="020B0604020202020204" pitchFamily="34" charset="0"/>
                        </a:rPr>
                        <a:t>57 500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12" name="TextBox 11"/>
          <p:cNvSpPr txBox="1"/>
          <p:nvPr/>
        </p:nvSpPr>
        <p:spPr>
          <a:xfrm>
            <a:off x="10931512" y="5384077"/>
            <a:ext cx="80633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575</a:t>
            </a:r>
          </a:p>
        </p:txBody>
      </p:sp>
      <p:sp>
        <p:nvSpPr>
          <p:cNvPr id="13" name="TextBox 12"/>
          <p:cNvSpPr txBox="1"/>
          <p:nvPr/>
        </p:nvSpPr>
        <p:spPr>
          <a:xfrm>
            <a:off x="9108687" y="4408869"/>
            <a:ext cx="1464920" cy="400110"/>
          </a:xfrm>
          <a:prstGeom prst="rect">
            <a:avLst/>
          </a:prstGeom>
          <a:noFill/>
        </p:spPr>
        <p:txBody>
          <a:bodyPr wrap="square" rtlCol="0">
            <a:spAutoFit/>
          </a:bodyPr>
          <a:lstStyle/>
          <a:p>
            <a:r>
              <a:rPr lang="en-GB" sz="2000" dirty="0">
                <a:solidFill>
                  <a:srgbClr val="FF0000"/>
                </a:solidFill>
                <a:latin typeface="Arial" panose="020B0604020202020204" pitchFamily="34" charset="0"/>
                <a:cs typeface="Arial" panose="020B0604020202020204" pitchFamily="34" charset="0"/>
              </a:rPr>
              <a:t>575</a:t>
            </a:r>
            <a:r>
              <a:rPr lang="en-GB" sz="1000" dirty="0">
                <a:solidFill>
                  <a:srgbClr val="FF0000"/>
                </a:solidFill>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metres</a:t>
            </a:r>
          </a:p>
        </p:txBody>
      </p:sp>
      <p:sp>
        <p:nvSpPr>
          <p:cNvPr id="9" name="Isosceles Triangle 8">
            <a:extLst>
              <a:ext uri="{FF2B5EF4-FFF2-40B4-BE49-F238E27FC236}">
                <a16:creationId xmlns:a16="http://schemas.microsoft.com/office/drawing/2014/main" id="{E2BE6D55-003C-7FF3-CA4E-B4D6E519CE67}"/>
              </a:ext>
              <a:ext uri="{C183D7F6-B498-43B3-948B-1728B52AA6E4}">
                <adec:decorative xmlns:adec="http://schemas.microsoft.com/office/drawing/2017/decorative" val="1"/>
              </a:ext>
            </a:extLst>
          </p:cNvPr>
          <p:cNvSpPr/>
          <p:nvPr/>
        </p:nvSpPr>
        <p:spPr>
          <a:xfrm flipV="1">
            <a:off x="1" y="1531"/>
            <a:ext cx="2221556" cy="1987918"/>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9EF7D7B-4885-A709-CB2F-AE6C59E2D87A}"/>
              </a:ext>
            </a:extLst>
          </p:cNvPr>
          <p:cNvSpPr txBox="1"/>
          <p:nvPr/>
        </p:nvSpPr>
        <p:spPr>
          <a:xfrm>
            <a:off x="0" y="72088"/>
            <a:ext cx="1427026" cy="400110"/>
          </a:xfrm>
          <a:prstGeom prst="rect">
            <a:avLst/>
          </a:prstGeom>
          <a:solidFill>
            <a:schemeClr val="accent1"/>
          </a:solidFill>
          <a:ln>
            <a:solidFill>
              <a:schemeClr val="accent1"/>
            </a:solidFill>
          </a:ln>
          <a:effectLst/>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MODEL</a:t>
            </a:r>
            <a:endParaRPr lang="en-GB" sz="2400" b="1"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F950DA6E-CE7D-9305-B09E-B290387AF397}"/>
              </a:ext>
            </a:extLst>
          </p:cNvPr>
          <p:cNvSpPr txBox="1">
            <a:spLocks/>
          </p:cNvSpPr>
          <p:nvPr/>
        </p:nvSpPr>
        <p:spPr>
          <a:xfrm>
            <a:off x="3132483" y="72088"/>
            <a:ext cx="4745962"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Using a 1:</a:t>
            </a:r>
            <a:r>
              <a:rPr lang="en-US" sz="3600" b="1" i="1" dirty="0">
                <a:solidFill>
                  <a:schemeClr val="accent1"/>
                </a:solidFill>
                <a:latin typeface="Arial" panose="020B0604020202020204" pitchFamily="34" charset="0"/>
                <a:cs typeface="Arial" panose="020B0604020202020204" pitchFamily="34" charset="0"/>
              </a:rPr>
              <a:t>n </a:t>
            </a:r>
            <a:r>
              <a:rPr lang="en-US" sz="3600" b="1" dirty="0">
                <a:solidFill>
                  <a:schemeClr val="accent1"/>
                </a:solidFill>
                <a:latin typeface="Arial" panose="020B0604020202020204" pitchFamily="34" charset="0"/>
                <a:cs typeface="Arial" panose="020B0604020202020204" pitchFamily="34" charset="0"/>
              </a:rPr>
              <a:t>scale</a:t>
            </a:r>
          </a:p>
        </p:txBody>
      </p:sp>
      <p:sp>
        <p:nvSpPr>
          <p:cNvPr id="17" name="Rectangle 2">
            <a:extLst>
              <a:ext uri="{FF2B5EF4-FFF2-40B4-BE49-F238E27FC236}">
                <a16:creationId xmlns:a16="http://schemas.microsoft.com/office/drawing/2014/main" id="{181A0266-4A83-22C6-BC6D-E7A05419FD38}"/>
              </a:ext>
            </a:extLst>
          </p:cNvPr>
          <p:cNvSpPr>
            <a:spLocks noChangeArrowheads="1"/>
          </p:cNvSpPr>
          <p:nvPr/>
        </p:nvSpPr>
        <p:spPr bwMode="auto">
          <a:xfrm>
            <a:off x="609589" y="1198696"/>
            <a:ext cx="302702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TextBox 1">
            <a:extLst>
              <a:ext uri="{FF2B5EF4-FFF2-40B4-BE49-F238E27FC236}">
                <a16:creationId xmlns:a16="http://schemas.microsoft.com/office/drawing/2014/main" id="{2B75FDDA-4A2B-D57C-C423-8EDB26644733}"/>
              </a:ext>
            </a:extLst>
          </p:cNvPr>
          <p:cNvSpPr txBox="1"/>
          <p:nvPr/>
        </p:nvSpPr>
        <p:spPr>
          <a:xfrm>
            <a:off x="1301867" y="4096615"/>
            <a:ext cx="1633781"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visitor centre</a:t>
            </a:r>
          </a:p>
        </p:txBody>
      </p:sp>
      <p:sp>
        <p:nvSpPr>
          <p:cNvPr id="5" name="TextBox 4">
            <a:extLst>
              <a:ext uri="{FF2B5EF4-FFF2-40B4-BE49-F238E27FC236}">
                <a16:creationId xmlns:a16="http://schemas.microsoft.com/office/drawing/2014/main" id="{E5913DB7-C325-9BBA-D0F3-DC2077F9C4EB}"/>
              </a:ext>
            </a:extLst>
          </p:cNvPr>
          <p:cNvSpPr txBox="1"/>
          <p:nvPr/>
        </p:nvSpPr>
        <p:spPr>
          <a:xfrm>
            <a:off x="5291676" y="2231690"/>
            <a:ext cx="1633781"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football pitch</a:t>
            </a:r>
          </a:p>
        </p:txBody>
      </p:sp>
      <p:cxnSp>
        <p:nvCxnSpPr>
          <p:cNvPr id="21" name="Straight Arrow Connector 20">
            <a:extLst>
              <a:ext uri="{FF2B5EF4-FFF2-40B4-BE49-F238E27FC236}">
                <a16:creationId xmlns:a16="http://schemas.microsoft.com/office/drawing/2014/main" id="{165B3B04-B26D-36C8-6C31-478546F28E34}"/>
              </a:ext>
            </a:extLst>
          </p:cNvPr>
          <p:cNvCxnSpPr>
            <a:cxnSpLocks/>
          </p:cNvCxnSpPr>
          <p:nvPr/>
        </p:nvCxnSpPr>
        <p:spPr>
          <a:xfrm>
            <a:off x="2010074" y="4408869"/>
            <a:ext cx="254000" cy="326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398D54C-B42F-B8B5-2748-73E1C12F300B}"/>
              </a:ext>
            </a:extLst>
          </p:cNvPr>
          <p:cNvCxnSpPr>
            <a:cxnSpLocks/>
          </p:cNvCxnSpPr>
          <p:nvPr/>
        </p:nvCxnSpPr>
        <p:spPr>
          <a:xfrm>
            <a:off x="5812075" y="2526944"/>
            <a:ext cx="0" cy="398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Picture 28" descr="An illustration of a ruler showing measurements in cm from '1' to '15'. ">
            <a:extLst>
              <a:ext uri="{FF2B5EF4-FFF2-40B4-BE49-F238E27FC236}">
                <a16:creationId xmlns:a16="http://schemas.microsoft.com/office/drawing/2014/main" id="{52D7238E-2CA1-C780-F073-106D0F8AD8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017587">
            <a:off x="1919505" y="3688951"/>
            <a:ext cx="5259352" cy="545658"/>
          </a:xfrm>
          <a:prstGeom prst="rect">
            <a:avLst/>
          </a:prstGeom>
        </p:spPr>
      </p:pic>
    </p:spTree>
    <p:extLst>
      <p:ext uri="{BB962C8B-B14F-4D97-AF65-F5344CB8AC3E}">
        <p14:creationId xmlns:p14="http://schemas.microsoft.com/office/powerpoint/2010/main" val="33954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46712" y="78231"/>
            <a:ext cx="2176461" cy="847417"/>
          </a:xfrm>
          <a:prstGeom prst="rect">
            <a:avLst/>
          </a:prstGeom>
        </p:spPr>
      </p:pic>
      <p:sp>
        <p:nvSpPr>
          <p:cNvPr id="4" name="Isosceles Triangle 3">
            <a:extLst>
              <a:ext uri="{FF2B5EF4-FFF2-40B4-BE49-F238E27FC236}">
                <a16:creationId xmlns:a16="http://schemas.microsoft.com/office/drawing/2014/main" id="{6DB0C00F-64C5-481A-8DB0-C06347C3FF3C}"/>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18DD00EC-5EF5-8123-B03F-89BD9FDC359C}"/>
              </a:ext>
            </a:extLst>
          </p:cNvPr>
          <p:cNvSpPr>
            <a:spLocks noGrp="1"/>
          </p:cNvSpPr>
          <p:nvPr>
            <p:ph type="sldNum" sz="quarter" idx="12"/>
          </p:nvPr>
        </p:nvSpPr>
        <p:spPr/>
        <p:txBody>
          <a:bodyPr/>
          <a:lstStyle/>
          <a:p>
            <a:fld id="{BAB26A49-E6E2-4EC6-A6B2-9EEDEFCE8D1E}" type="slidenum">
              <a:rPr lang="en-GB" smtClean="0"/>
              <a:t>9</a:t>
            </a:fld>
            <a:endParaRPr lang="en-GB"/>
          </a:p>
        </p:txBody>
      </p:sp>
      <p:sp>
        <p:nvSpPr>
          <p:cNvPr id="9" name="Title 1">
            <a:extLst>
              <a:ext uri="{FF2B5EF4-FFF2-40B4-BE49-F238E27FC236}">
                <a16:creationId xmlns:a16="http://schemas.microsoft.com/office/drawing/2014/main" id="{BC0EA151-E34F-5BE7-3296-DD71270C8C9F}"/>
              </a:ext>
            </a:extLst>
          </p:cNvPr>
          <p:cNvSpPr txBox="1">
            <a:spLocks/>
          </p:cNvSpPr>
          <p:nvPr/>
        </p:nvSpPr>
        <p:spPr>
          <a:xfrm>
            <a:off x="1890942" y="7823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Park ranger</a:t>
            </a:r>
          </a:p>
        </p:txBody>
      </p:sp>
      <p:sp>
        <p:nvSpPr>
          <p:cNvPr id="8" name="TextBox 7">
            <a:extLst>
              <a:ext uri="{FF2B5EF4-FFF2-40B4-BE49-F238E27FC236}">
                <a16:creationId xmlns:a16="http://schemas.microsoft.com/office/drawing/2014/main" id="{D02C3B2C-F106-5FF1-56B3-05BDB85428CB}"/>
              </a:ext>
            </a:extLst>
          </p:cNvPr>
          <p:cNvSpPr txBox="1"/>
          <p:nvPr/>
        </p:nvSpPr>
        <p:spPr>
          <a:xfrm>
            <a:off x="-3816" y="23799"/>
            <a:ext cx="189475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 4</a:t>
            </a:r>
          </a:p>
        </p:txBody>
      </p:sp>
      <p:sp>
        <p:nvSpPr>
          <p:cNvPr id="7" name="Rectangle 2">
            <a:extLst>
              <a:ext uri="{FF2B5EF4-FFF2-40B4-BE49-F238E27FC236}">
                <a16:creationId xmlns:a16="http://schemas.microsoft.com/office/drawing/2014/main" id="{BA7E692D-4D8E-7213-ED1D-290AAFF8E363}"/>
              </a:ext>
            </a:extLst>
          </p:cNvPr>
          <p:cNvSpPr>
            <a:spLocks noChangeArrowheads="1"/>
          </p:cNvSpPr>
          <p:nvPr/>
        </p:nvSpPr>
        <p:spPr bwMode="auto">
          <a:xfrm>
            <a:off x="5811985" y="1987296"/>
            <a:ext cx="308385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4" name="TextBox 13">
            <a:extLst>
              <a:ext uri="{FF2B5EF4-FFF2-40B4-BE49-F238E27FC236}">
                <a16:creationId xmlns:a16="http://schemas.microsoft.com/office/drawing/2014/main" id="{1AA361B0-1091-2D62-4E08-861337894B7F}"/>
              </a:ext>
            </a:extLst>
          </p:cNvPr>
          <p:cNvSpPr txBox="1"/>
          <p:nvPr/>
        </p:nvSpPr>
        <p:spPr>
          <a:xfrm>
            <a:off x="223943" y="1551569"/>
            <a:ext cx="5197374" cy="4662815"/>
          </a:xfrm>
          <a:prstGeom prst="rect">
            <a:avLst/>
          </a:prstGeom>
          <a:noFill/>
        </p:spPr>
        <p:txBody>
          <a:bodyPr wrap="square">
            <a:spAutoFit/>
          </a:bodyPr>
          <a:lstStyle/>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The ranger must do a check of the facilities every afternoon.</a:t>
            </a: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They need to visit these places before returning to the visitor centre:</a:t>
            </a:r>
          </a:p>
          <a:p>
            <a:pPr marL="285750" indent="-285750">
              <a:spcAft>
                <a:spcPts val="600"/>
              </a:spcAft>
              <a:buFontTx/>
              <a:buChar char="-"/>
            </a:pPr>
            <a:r>
              <a:rPr lang="en-GB" dirty="0">
                <a:latin typeface="Arial" panose="020B0604020202020204" pitchFamily="34" charset="0"/>
                <a:ea typeface="Calibri" panose="020F0502020204030204" pitchFamily="34" charset="0"/>
                <a:cs typeface="Arial" panose="020B0604020202020204" pitchFamily="34" charset="0"/>
              </a:rPr>
              <a:t>Boathouse</a:t>
            </a:r>
          </a:p>
          <a:p>
            <a:pPr marL="285750" indent="-285750">
              <a:spcAft>
                <a:spcPts val="600"/>
              </a:spcAft>
              <a:buFontTx/>
              <a:buChar char="-"/>
            </a:pPr>
            <a:r>
              <a:rPr lang="en-GB" sz="1800" dirty="0">
                <a:effectLst/>
                <a:latin typeface="Arial" panose="020B0604020202020204" pitchFamily="34" charset="0"/>
                <a:ea typeface="Calibri" panose="020F0502020204030204" pitchFamily="34" charset="0"/>
                <a:cs typeface="Arial" panose="020B0604020202020204" pitchFamily="34" charset="0"/>
              </a:rPr>
              <a:t>Garden café</a:t>
            </a:r>
          </a:p>
          <a:p>
            <a:pPr marL="285750" indent="-285750">
              <a:spcAft>
                <a:spcPts val="600"/>
              </a:spcAft>
              <a:buFontTx/>
              <a:buChar char="-"/>
            </a:pPr>
            <a:r>
              <a:rPr lang="en-GB" dirty="0">
                <a:latin typeface="Arial" panose="020B0604020202020204" pitchFamily="34" charset="0"/>
                <a:ea typeface="Calibri" panose="020F0502020204030204" pitchFamily="34" charset="0"/>
                <a:cs typeface="Arial" panose="020B0604020202020204" pitchFamily="34" charset="0"/>
              </a:rPr>
              <a:t>Playground</a:t>
            </a:r>
          </a:p>
          <a:p>
            <a:pPr marL="285750" indent="-285750">
              <a:spcAft>
                <a:spcPts val="600"/>
              </a:spcAft>
              <a:buFontTx/>
              <a:buChar char="-"/>
            </a:pPr>
            <a:r>
              <a:rPr lang="en-GB" sz="1800" dirty="0">
                <a:effectLst/>
                <a:latin typeface="Arial" panose="020B0604020202020204" pitchFamily="34" charset="0"/>
                <a:ea typeface="Calibri" panose="020F0502020204030204" pitchFamily="34" charset="0"/>
                <a:cs typeface="Arial" panose="020B0604020202020204" pitchFamily="34" charset="0"/>
              </a:rPr>
              <a:t>Lakeside café</a:t>
            </a:r>
          </a:p>
          <a:p>
            <a:pPr>
              <a:spcAft>
                <a:spcPts val="600"/>
              </a:spcAft>
            </a:pP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Which order should the Park Ranger visit them in? </a:t>
            </a: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How far will they have to travel between each place? What is their total journey distance? </a:t>
            </a:r>
            <a:endParaRPr lang="en-GB" sz="1800" dirty="0">
              <a:effectLst/>
              <a:latin typeface="Arial" panose="020B0604020202020204" pitchFamily="34" charset="0"/>
              <a:ea typeface="Calibri" panose="020F0502020204030204" pitchFamily="34" charset="0"/>
            </a:endParaRPr>
          </a:p>
          <a:p>
            <a:pPr>
              <a:spcAft>
                <a:spcPts val="600"/>
              </a:spcAft>
            </a:pPr>
            <a:endParaRPr lang="en-GB" dirty="0">
              <a:latin typeface="Arial" panose="020B0604020202020204" pitchFamily="34" charset="0"/>
              <a:ea typeface="Calibri" panose="020F0502020204030204" pitchFamily="34" charset="0"/>
              <a:cs typeface="Arial" panose="020B0604020202020204" pitchFamily="34" charset="0"/>
            </a:endParaRPr>
          </a:p>
        </p:txBody>
      </p:sp>
      <p:grpSp>
        <p:nvGrpSpPr>
          <p:cNvPr id="3" name="Group 2" descr="An illustration of a map for a local park featuring a range of leisure facilities. These include some open areas of grass, football pitches, gardens, a stream and two lakes. Some facilities are labelled from 1–5. These are: 1 – Visitor centre; 2 – Boathouse; 3– Garden café; 4 – Playground; 5– Lakeside café.">
            <a:extLst>
              <a:ext uri="{FF2B5EF4-FFF2-40B4-BE49-F238E27FC236}">
                <a16:creationId xmlns:a16="http://schemas.microsoft.com/office/drawing/2014/main" id="{713C1320-0F0F-2B1F-7297-938B7F4C3775}"/>
              </a:ext>
            </a:extLst>
          </p:cNvPr>
          <p:cNvGrpSpPr/>
          <p:nvPr/>
        </p:nvGrpSpPr>
        <p:grpSpPr>
          <a:xfrm>
            <a:off x="5649076" y="1148661"/>
            <a:ext cx="6232814" cy="4200378"/>
            <a:chOff x="5501985" y="1503731"/>
            <a:chExt cx="6232814" cy="4200378"/>
          </a:xfrm>
        </p:grpSpPr>
        <p:pic>
          <p:nvPicPr>
            <p:cNvPr id="2049" name="Picture 1">
              <a:extLst>
                <a:ext uri="{FF2B5EF4-FFF2-40B4-BE49-F238E27FC236}">
                  <a16:creationId xmlns:a16="http://schemas.microsoft.com/office/drawing/2014/main" id="{ACD797E1-2BD1-7A08-D437-B9CAF5DF8F4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01985" y="1503731"/>
              <a:ext cx="6232814" cy="42003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F684740-D85E-C398-A837-45A2AE29CEDB}"/>
                </a:ext>
              </a:extLst>
            </p:cNvPr>
            <p:cNvGrpSpPr/>
            <p:nvPr/>
          </p:nvGrpSpPr>
          <p:grpSpPr>
            <a:xfrm>
              <a:off x="6462942" y="1651532"/>
              <a:ext cx="4976515" cy="3803588"/>
              <a:chOff x="6462942" y="1651532"/>
              <a:chExt cx="4976515" cy="3803588"/>
            </a:xfrm>
          </p:grpSpPr>
          <p:sp>
            <p:nvSpPr>
              <p:cNvPr id="17" name="TextBox 4">
                <a:extLst>
                  <a:ext uri="{FF2B5EF4-FFF2-40B4-BE49-F238E27FC236}">
                    <a16:creationId xmlns:a16="http://schemas.microsoft.com/office/drawing/2014/main" id="{0E9380CC-0C44-4F79-4E2C-3527C1EB9AE5}"/>
                  </a:ext>
                </a:extLst>
              </p:cNvPr>
              <p:cNvSpPr txBox="1"/>
              <p:nvPr/>
            </p:nvSpPr>
            <p:spPr>
              <a:xfrm>
                <a:off x="6462942" y="5008715"/>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en-GB" sz="1200" dirty="0">
                  <a:effectLst/>
                  <a:latin typeface="Arial" panose="020B0604020202020204" pitchFamily="34" charset="0"/>
                  <a:ea typeface="Calibri" panose="020F0502020204030204" pitchFamily="34" charset="0"/>
                </a:endParaRPr>
              </a:p>
            </p:txBody>
          </p:sp>
          <p:sp>
            <p:nvSpPr>
              <p:cNvPr id="18" name="TextBox 4">
                <a:extLst>
                  <a:ext uri="{FF2B5EF4-FFF2-40B4-BE49-F238E27FC236}">
                    <a16:creationId xmlns:a16="http://schemas.microsoft.com/office/drawing/2014/main" id="{B14EAFAD-CEA4-6014-62A9-A42A19440B4D}"/>
                  </a:ext>
                </a:extLst>
              </p:cNvPr>
              <p:cNvSpPr txBox="1"/>
              <p:nvPr/>
            </p:nvSpPr>
            <p:spPr>
              <a:xfrm>
                <a:off x="7877409" y="379827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en-GB" sz="1200" dirty="0">
                  <a:effectLst/>
                  <a:latin typeface="Arial" panose="020B0604020202020204" pitchFamily="34" charset="0"/>
                  <a:ea typeface="Calibri" panose="020F0502020204030204" pitchFamily="34" charset="0"/>
                </a:endParaRPr>
              </a:p>
            </p:txBody>
          </p:sp>
          <p:sp>
            <p:nvSpPr>
              <p:cNvPr id="19" name="TextBox 4">
                <a:extLst>
                  <a:ext uri="{FF2B5EF4-FFF2-40B4-BE49-F238E27FC236}">
                    <a16:creationId xmlns:a16="http://schemas.microsoft.com/office/drawing/2014/main" id="{ED51738B-797F-748B-2756-A182E1C5AB95}"/>
                  </a:ext>
                </a:extLst>
              </p:cNvPr>
              <p:cNvSpPr txBox="1"/>
              <p:nvPr/>
            </p:nvSpPr>
            <p:spPr>
              <a:xfrm>
                <a:off x="11008786" y="1651532"/>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GB" sz="1200" dirty="0">
                  <a:effectLst/>
                  <a:latin typeface="Arial" panose="020B0604020202020204" pitchFamily="34" charset="0"/>
                  <a:ea typeface="Calibri" panose="020F0502020204030204" pitchFamily="34" charset="0"/>
                </a:endParaRPr>
              </a:p>
            </p:txBody>
          </p:sp>
          <p:sp>
            <p:nvSpPr>
              <p:cNvPr id="20" name="TextBox 4">
                <a:extLst>
                  <a:ext uri="{FF2B5EF4-FFF2-40B4-BE49-F238E27FC236}">
                    <a16:creationId xmlns:a16="http://schemas.microsoft.com/office/drawing/2014/main" id="{0FDD446E-14D2-CA16-2EEA-D8F095701997}"/>
                  </a:ext>
                </a:extLst>
              </p:cNvPr>
              <p:cNvSpPr txBox="1"/>
              <p:nvPr/>
            </p:nvSpPr>
            <p:spPr>
              <a:xfrm>
                <a:off x="11140372" y="3775305"/>
                <a:ext cx="299085" cy="446405"/>
              </a:xfrm>
              <a:prstGeom prst="rect">
                <a:avLst/>
              </a:prstGeom>
              <a:noFill/>
            </p:spPr>
            <p:txBody>
              <a:bodyPr wrap="none" rtlCol="0">
                <a:spAutoFit/>
              </a:bodyPr>
              <a:lstStyle/>
              <a:p>
                <a:pPr>
                  <a:spcAft>
                    <a:spcPts val="600"/>
                  </a:spcAft>
                </a:pPr>
                <a:r>
                  <a:rPr lang="en-GB" sz="18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GB" sz="1200">
                  <a:effectLst/>
                  <a:latin typeface="Arial" panose="020B0604020202020204" pitchFamily="34" charset="0"/>
                  <a:ea typeface="Calibri" panose="020F0502020204030204" pitchFamily="34" charset="0"/>
                </a:endParaRPr>
              </a:p>
            </p:txBody>
          </p:sp>
          <p:sp>
            <p:nvSpPr>
              <p:cNvPr id="21" name="TextBox 4">
                <a:extLst>
                  <a:ext uri="{FF2B5EF4-FFF2-40B4-BE49-F238E27FC236}">
                    <a16:creationId xmlns:a16="http://schemas.microsoft.com/office/drawing/2014/main" id="{0D1B71C2-E7E6-E96D-BDEC-A99005213F1A}"/>
                  </a:ext>
                </a:extLst>
              </p:cNvPr>
              <p:cNvSpPr txBox="1"/>
              <p:nvPr/>
            </p:nvSpPr>
            <p:spPr>
              <a:xfrm>
                <a:off x="7968796" y="2487653"/>
                <a:ext cx="299085" cy="446405"/>
              </a:xfrm>
              <a:prstGeom prst="rect">
                <a:avLst/>
              </a:prstGeom>
              <a:noFill/>
            </p:spPr>
            <p:txBody>
              <a:bodyPr wrap="none" rtlCol="0">
                <a:spAutoFit/>
              </a:bodyPr>
              <a:lstStyle/>
              <a:p>
                <a:pPr>
                  <a:spcAft>
                    <a:spcPts val="600"/>
                  </a:spcAft>
                </a:pPr>
                <a:r>
                  <a:rPr lang="en-GB"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GB" sz="1200" dirty="0">
                  <a:effectLst/>
                  <a:latin typeface="Arial" panose="020B0604020202020204" pitchFamily="34" charset="0"/>
                  <a:ea typeface="Calibri" panose="020F0502020204030204" pitchFamily="34" charset="0"/>
                </a:endParaRPr>
              </a:p>
            </p:txBody>
          </p:sp>
        </p:grpSp>
      </p:grpSp>
      <p:graphicFrame>
        <p:nvGraphicFramePr>
          <p:cNvPr id="16" name="Table 15">
            <a:extLst>
              <a:ext uri="{FF2B5EF4-FFF2-40B4-BE49-F238E27FC236}">
                <a16:creationId xmlns:a16="http://schemas.microsoft.com/office/drawing/2014/main" id="{58203DC3-3CA1-5F3E-973B-D5A49EBDD0E9}"/>
              </a:ext>
            </a:extLst>
          </p:cNvPr>
          <p:cNvGraphicFramePr>
            <a:graphicFrameLocks noGrp="1"/>
          </p:cNvGraphicFramePr>
          <p:nvPr>
            <p:extLst>
              <p:ext uri="{D42A27DB-BD31-4B8C-83A1-F6EECF244321}">
                <p14:modId xmlns:p14="http://schemas.microsoft.com/office/powerpoint/2010/main" val="2970937186"/>
              </p:ext>
            </p:extLst>
          </p:nvPr>
        </p:nvGraphicFramePr>
        <p:xfrm>
          <a:off x="9982200" y="4953388"/>
          <a:ext cx="1788088" cy="1280160"/>
        </p:xfrm>
        <a:graphic>
          <a:graphicData uri="http://schemas.openxmlformats.org/drawingml/2006/table">
            <a:tbl>
              <a:tblPr firstRow="1" firstCol="1" bandRow="1">
                <a:tableStyleId>{5C22544A-7EE6-4342-B048-85BDC9FD1C3A}</a:tableStyleId>
              </a:tblPr>
              <a:tblGrid>
                <a:gridCol w="1788088">
                  <a:extLst>
                    <a:ext uri="{9D8B030D-6E8A-4147-A177-3AD203B41FA5}">
                      <a16:colId xmlns:a16="http://schemas.microsoft.com/office/drawing/2014/main" val="762049143"/>
                    </a:ext>
                  </a:extLst>
                </a:gridCol>
              </a:tblGrid>
              <a:tr h="90805">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Key</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461887"/>
                  </a:ext>
                </a:extLst>
              </a:tr>
              <a:tr h="0">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1 – Visitors centre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70566042"/>
                  </a:ext>
                </a:extLst>
              </a:tr>
              <a:tr h="90805">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2 – Boathouse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74434360"/>
                  </a:ext>
                </a:extLst>
              </a:tr>
              <a:tr h="90805">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3 – Garden cafe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84942694"/>
                  </a:ext>
                </a:extLst>
              </a:tr>
              <a:tr h="90805">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4 – Playground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27863353"/>
                  </a:ext>
                </a:extLst>
              </a:tr>
              <a:tr h="0">
                <a:tc>
                  <a:txBody>
                    <a:bodyPr/>
                    <a:lstStyle/>
                    <a:p>
                      <a:pPr algn="ctr">
                        <a:spcAft>
                          <a:spcPts val="600"/>
                        </a:spcAft>
                      </a:pPr>
                      <a:r>
                        <a:rPr lang="en-GB" sz="1400" dirty="0">
                          <a:solidFill>
                            <a:schemeClr val="tx1"/>
                          </a:solidFill>
                          <a:effectLst/>
                          <a:latin typeface="Arial" panose="020B0604020202020204" pitchFamily="34" charset="0"/>
                          <a:cs typeface="Arial" panose="020B0604020202020204" pitchFamily="34" charset="0"/>
                        </a:rPr>
                        <a:t>5 – Lakeside cafe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2643"/>
                  </a:ext>
                </a:extLst>
              </a:tr>
            </a:tbl>
          </a:graphicData>
        </a:graphic>
      </p:graphicFrame>
    </p:spTree>
    <p:extLst>
      <p:ext uri="{BB962C8B-B14F-4D97-AF65-F5344CB8AC3E}">
        <p14:creationId xmlns:p14="http://schemas.microsoft.com/office/powerpoint/2010/main" val="2585498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1BCF3-16B7-4084-BA6A-34EF86D39230}"/>
</file>

<file path=customXml/itemProps2.xml><?xml version="1.0" encoding="utf-8"?>
<ds:datastoreItem xmlns:ds="http://schemas.openxmlformats.org/officeDocument/2006/customXml" ds:itemID="{2EE7FB60-E098-4C09-A607-2152BB9385AE}">
  <ds:schemaRefs>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c5cf19a6-e467-491d-9af0-5a70f09a6a41"/>
    <ds:schemaRef ds:uri="a943fffa-545b-4eca-b17d-5f9a138dda08"/>
    <ds:schemaRef ds:uri="http://purl.org/dc/dcmitype/"/>
  </ds:schemaRefs>
</ds:datastoreItem>
</file>

<file path=customXml/itemProps3.xml><?xml version="1.0" encoding="utf-8"?>
<ds:datastoreItem xmlns:ds="http://schemas.openxmlformats.org/officeDocument/2006/customXml" ds:itemID="{1D01AD7C-BC23-4EF3-B5E9-804B0A00F6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7031</TotalTime>
  <Words>2886</Words>
  <Application>Microsoft Macintosh PowerPoint</Application>
  <PresentationFormat>Widescreen</PresentationFormat>
  <Paragraphs>509</Paragraphs>
  <Slides>24</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ArialMT</vt:lpstr>
      <vt:lpstr>Calibri</vt:lpstr>
      <vt:lpstr>Calibri Light</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review:  5 Scale, maps and units</vt:lpstr>
      <vt:lpstr>Lesson 5: Scale, Maps and Units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Shobhna Fletcher</dc:creator>
  <cp:lastModifiedBy>Steve Pardoe</cp:lastModifiedBy>
  <cp:revision>96</cp:revision>
  <dcterms:created xsi:type="dcterms:W3CDTF">2022-12-12T09:44:01Z</dcterms:created>
  <dcterms:modified xsi:type="dcterms:W3CDTF">2023-04-05T11:18:19Z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