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9"/>
  </p:notesMasterIdLst>
  <p:sldIdLst>
    <p:sldId id="261" r:id="rId6"/>
    <p:sldId id="327" r:id="rId7"/>
    <p:sldId id="348" r:id="rId8"/>
    <p:sldId id="349" r:id="rId9"/>
    <p:sldId id="350" r:id="rId10"/>
    <p:sldId id="351" r:id="rId11"/>
    <p:sldId id="352" r:id="rId12"/>
    <p:sldId id="353" r:id="rId13"/>
    <p:sldId id="332" r:id="rId14"/>
    <p:sldId id="335" r:id="rId15"/>
    <p:sldId id="336" r:id="rId16"/>
    <p:sldId id="337" r:id="rId17"/>
    <p:sldId id="326" r:id="rId18"/>
    <p:sldId id="341" r:id="rId19"/>
    <p:sldId id="354" r:id="rId20"/>
    <p:sldId id="342" r:id="rId21"/>
    <p:sldId id="338" r:id="rId22"/>
    <p:sldId id="346" r:id="rId23"/>
    <p:sldId id="347" r:id="rId24"/>
    <p:sldId id="355" r:id="rId25"/>
    <p:sldId id="356" r:id="rId26"/>
    <p:sldId id="343" r:id="rId27"/>
    <p:sldId id="3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A38CE21D-A44F-DFDE-2216-6A83308448DE}" name="PR" initials="WRG" userId="PR" providerId="None"/>
  <p188:author id="{DB168830-51D4-4CC1-7858-D21AD9F13162}" name="Sarah Stafford" initials="SS" userId="Sarah Stafford"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74A8DA8D-EC84-206B-48B7-16142EDB883C}" name="CE" initials="TH" userId="CE" providerId="None"/>
  <p188:author id="{E5B58DDC-298B-B9D5-C478-64E78F3EB0CF}" name="Chess Law" initials="CL" userId="S::chess@newgenpublishing.co.uk::77e1df74-a9d8-491f-a58c-070132422fdd"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0D899-2C43-4AE1-8B47-F635130EE073}" v="20" dt="2023-02-28T11:00:56.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05" autoAdjust="0"/>
    <p:restoredTop sz="72205" autoAdjust="0"/>
  </p:normalViewPr>
  <p:slideViewPr>
    <p:cSldViewPr snapToGrid="0" snapToObjects="1">
      <p:cViewPr varScale="1">
        <p:scale>
          <a:sx n="82" d="100"/>
          <a:sy n="82" d="100"/>
        </p:scale>
        <p:origin x="1224"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You may choose not to share the lesson objectives at the beginning of the lesson so as not to disengage learners who may resist engagement with algebra.</a:t>
            </a:r>
          </a:p>
          <a:p>
            <a:endParaRPr lang="en-GB"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slide can be used to recap knowledge from previous slides.</a:t>
            </a:r>
          </a:p>
          <a:p>
            <a:r>
              <a:rPr lang="en-US" dirty="0">
                <a:solidFill>
                  <a:srgbClr val="252525"/>
                </a:solidFill>
                <a:effectLst/>
              </a:rPr>
              <a:t>This is also an opportunity to </a:t>
            </a:r>
            <a:r>
              <a:rPr lang="en-US" dirty="0" err="1">
                <a:solidFill>
                  <a:srgbClr val="252525"/>
                </a:solidFill>
                <a:effectLst/>
              </a:rPr>
              <a:t>emphasise</a:t>
            </a:r>
            <a:r>
              <a:rPr lang="en-US" dirty="0">
                <a:solidFill>
                  <a:srgbClr val="252525"/>
                </a:solidFill>
                <a:effectLst/>
              </a:rPr>
              <a:t> the importance of formula structure.</a:t>
            </a:r>
          </a:p>
          <a:p>
            <a:r>
              <a:rPr lang="en-US" dirty="0">
                <a:solidFill>
                  <a:srgbClr val="252525"/>
                </a:solidFill>
                <a:effectLst/>
              </a:rPr>
              <a:t>This might also be an opportunity to </a:t>
            </a:r>
            <a:r>
              <a:rPr lang="en-US" dirty="0" err="1">
                <a:solidFill>
                  <a:srgbClr val="252525"/>
                </a:solidFill>
                <a:effectLst/>
              </a:rPr>
              <a:t>summarise</a:t>
            </a:r>
            <a:r>
              <a:rPr lang="en-US" dirty="0">
                <a:solidFill>
                  <a:srgbClr val="252525"/>
                </a:solidFill>
                <a:effectLst/>
              </a:rPr>
              <a:t> and review the knowledge and language covered so far.</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426698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to hand out envelopes of cut up expressions and formulae.</a:t>
            </a:r>
          </a:p>
          <a:p>
            <a:r>
              <a:rPr lang="en-US" dirty="0">
                <a:solidFill>
                  <a:srgbClr val="252525"/>
                </a:solidFill>
                <a:effectLst/>
              </a:rPr>
              <a:t>Learners to complete the paired card activity first.</a:t>
            </a:r>
          </a:p>
          <a:p>
            <a:endParaRPr lang="en-US" dirty="0">
              <a:solidFill>
                <a:srgbClr val="252525"/>
              </a:solidFill>
              <a:effectLst/>
            </a:endParaRPr>
          </a:p>
          <a:p>
            <a:r>
              <a:rPr lang="en-US" dirty="0">
                <a:solidFill>
                  <a:srgbClr val="252525"/>
                </a:solidFill>
                <a:effectLst/>
              </a:rPr>
              <a:t>Depending on the dynamics of the class, this would ideally be an activity for 2 or 3 learners and good for collaborative learning.</a:t>
            </a:r>
          </a:p>
          <a:p>
            <a:endParaRPr lang="en-US" dirty="0">
              <a:solidFill>
                <a:srgbClr val="252525"/>
              </a:solidFill>
              <a:effectLst/>
            </a:endParaRPr>
          </a:p>
          <a:p>
            <a:r>
              <a:rPr lang="en-US" dirty="0">
                <a:solidFill>
                  <a:srgbClr val="252525"/>
                </a:solidFill>
                <a:effectLst/>
              </a:rPr>
              <a:t>Once checked by the tutor, the next part of the activity can be distributed to the learners.</a:t>
            </a:r>
          </a:p>
          <a:p>
            <a:r>
              <a:rPr lang="en-US" dirty="0">
                <a:solidFill>
                  <a:srgbClr val="252525"/>
                </a:solidFill>
                <a:effectLst/>
              </a:rPr>
              <a:t>If the paired exercise has incorrect answers, encourage learners to review.</a:t>
            </a:r>
          </a:p>
          <a:p>
            <a:r>
              <a:rPr lang="en-US" dirty="0">
                <a:solidFill>
                  <a:srgbClr val="252525"/>
                </a:solidFill>
                <a:effectLst/>
              </a:rPr>
              <a:t>If the answers are all correct, distribute the number tables. The tutor will need to explain and can use the prompts on the slide.</a:t>
            </a:r>
          </a:p>
          <a:p>
            <a:r>
              <a:rPr lang="en-US" dirty="0">
                <a:solidFill>
                  <a:srgbClr val="252525"/>
                </a:solidFill>
                <a:effectLst/>
              </a:rPr>
              <a:t>Learners can be encouraged to write the correct formula in the same box as the number tables, allowing the tutor to check and mark their work throughout.</a:t>
            </a:r>
          </a:p>
          <a:p>
            <a:r>
              <a:rPr lang="en-US" dirty="0">
                <a:solidFill>
                  <a:srgbClr val="252525"/>
                </a:solidFill>
                <a:effectLst/>
              </a:rPr>
              <a:t>Answers will be shown on the next slide, though learners may not match up in the same order. By having learners write the expression, checking will be easier.</a:t>
            </a:r>
          </a:p>
          <a:p>
            <a:br>
              <a:rPr lang="en-US" dirty="0">
                <a:solidFill>
                  <a:srgbClr val="252525"/>
                </a:solidFill>
                <a:effectLst/>
              </a:rPr>
            </a:br>
            <a:r>
              <a:rPr lang="en-US" dirty="0">
                <a:solidFill>
                  <a:srgbClr val="252525"/>
                </a:solidFill>
                <a:effectLst/>
              </a:rPr>
              <a:t>This is a significant activity that consolidates the objectives of the lesson. Allow plenty of time for moving around the classroom, engaging all groups, and having guided conversations to ensure learners understand the processes of this activity.</a:t>
            </a:r>
          </a:p>
          <a:p>
            <a:endParaRPr lang="en-US" dirty="0">
              <a:solidFill>
                <a:srgbClr val="252525"/>
              </a:solidFill>
              <a:effectLst/>
            </a:endParaRPr>
          </a:p>
          <a:p>
            <a:r>
              <a:rPr lang="en-GB" sz="1800" i="0" dirty="0">
                <a:effectLst/>
                <a:latin typeface="Calibri" panose="020F0502020204030204" pitchFamily="34" charset="0"/>
                <a:ea typeface="Calibri" panose="020F0502020204030204" pitchFamily="34" charset="0"/>
                <a:cs typeface="Times New Roman" panose="02020603050405020304" pitchFamily="18" charset="0"/>
              </a:rPr>
              <a:t>This activity also recaps the effective application of BIDMAS and the importance of order of operations in calculation.</a:t>
            </a:r>
            <a:endParaRPr lang="en-US" i="0" dirty="0">
              <a:solidFill>
                <a:srgbClr val="252525"/>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211203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should print out the answers to use as part of the card sort exercise when working with learners.</a:t>
            </a:r>
          </a:p>
          <a:p>
            <a:r>
              <a:rPr lang="en-US" dirty="0">
                <a:solidFill>
                  <a:srgbClr val="252525"/>
                </a:solidFill>
                <a:effectLst/>
              </a:rPr>
              <a:t>The answers on this slide can be projected once the activity is completed.</a:t>
            </a: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58433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Ideal opportunity to assess consolidation of knowledge and skills of applying order of operations. Are there still any misconceptions that need addressing?</a:t>
            </a:r>
          </a:p>
          <a:p>
            <a:r>
              <a:rPr lang="en-US" dirty="0">
                <a:solidFill>
                  <a:srgbClr val="252525"/>
                </a:solidFill>
                <a:effectLst/>
              </a:rPr>
              <a:t>If so, tutor is to intervene at this point and review.</a:t>
            </a:r>
          </a:p>
          <a:p>
            <a:r>
              <a:rPr lang="en-US" dirty="0">
                <a:solidFill>
                  <a:srgbClr val="252525"/>
                </a:solidFill>
                <a:effectLst/>
              </a:rPr>
              <a:t>This is a substitution question that uses a real-life scenario. It also reflects some of the questions found in an exam paper that have a context.</a:t>
            </a:r>
          </a:p>
          <a:p>
            <a:r>
              <a:rPr lang="en-US" dirty="0">
                <a:solidFill>
                  <a:srgbClr val="252525"/>
                </a:solidFill>
                <a:effectLst/>
              </a:rPr>
              <a:t>This is an individual activity that learners can complete using their own whiteboards and it provides an opportunity to reflect on their own learning that has taken place during this lesson. Equally, the tutor can gather feedback on class knowledge and understanding.</a:t>
            </a:r>
          </a:p>
          <a:p>
            <a:r>
              <a:rPr lang="en-US" dirty="0">
                <a:solidFill>
                  <a:srgbClr val="252525"/>
                </a:solidFill>
                <a:effectLst/>
              </a:rPr>
              <a:t>Tutor to provide feedback with the answer and this will feed into the next slide question.</a:t>
            </a: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07691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Less scaffolding is given in this scenario so learners can demonstrate knowledge from the previous example.</a:t>
            </a:r>
          </a:p>
          <a:p>
            <a:r>
              <a:rPr lang="en-US" dirty="0">
                <a:solidFill>
                  <a:srgbClr val="252525"/>
                </a:solidFill>
                <a:effectLst/>
              </a:rPr>
              <a:t>Learners are required to extract information from the scenario as before and decide whether or not Dev is correct in saying that December is always cold and to justify their reasoning.</a:t>
            </a:r>
          </a:p>
          <a:p>
            <a:endParaRPr lang="en-US" dirty="0">
              <a:solidFill>
                <a:srgbClr val="252525"/>
              </a:solidFill>
              <a:effectLst/>
            </a:endParaRPr>
          </a:p>
          <a:p>
            <a:r>
              <a:rPr lang="en-US" dirty="0">
                <a:solidFill>
                  <a:srgbClr val="252525"/>
                </a:solidFill>
                <a:effectLst/>
              </a:rPr>
              <a:t>Learners to use their whiteboards to calculate the answer. Tutor to provide structure if required but aim for the blue box providing the relevant information.</a:t>
            </a:r>
          </a:p>
          <a:p>
            <a:r>
              <a:rPr lang="en-US" dirty="0">
                <a:solidFill>
                  <a:srgbClr val="252525"/>
                </a:solidFill>
                <a:effectLst/>
              </a:rPr>
              <a:t>79 </a:t>
            </a:r>
            <a:r>
              <a:rPr lang="en-US" b="1" dirty="0">
                <a:solidFill>
                  <a:srgbClr val="252525"/>
                </a:solidFill>
                <a:effectLst/>
              </a:rPr>
              <a:t>− </a:t>
            </a:r>
            <a:r>
              <a:rPr lang="en-US" dirty="0">
                <a:solidFill>
                  <a:srgbClr val="252525"/>
                </a:solidFill>
                <a:effectLst/>
              </a:rPr>
              <a:t>32 = 47</a:t>
            </a:r>
          </a:p>
          <a:p>
            <a:r>
              <a:rPr lang="en-US" dirty="0">
                <a:solidFill>
                  <a:srgbClr val="252525"/>
                </a:solidFill>
                <a:effectLst/>
              </a:rPr>
              <a:t>47 × 5 = 235</a:t>
            </a:r>
          </a:p>
          <a:p>
            <a:r>
              <a:rPr lang="en-US" dirty="0">
                <a:solidFill>
                  <a:srgbClr val="252525"/>
                </a:solidFill>
                <a:effectLst/>
              </a:rPr>
              <a:t>235 ÷ 9 = 26.1 recurring.</a:t>
            </a:r>
          </a:p>
          <a:p>
            <a:r>
              <a:rPr lang="en-US" dirty="0">
                <a:solidFill>
                  <a:srgbClr val="252525"/>
                </a:solidFill>
                <a:effectLst/>
              </a:rPr>
              <a:t>This provides a learning opportunity to review suitable rounding.</a:t>
            </a:r>
          </a:p>
          <a:p>
            <a:endParaRPr lang="en-US" dirty="0">
              <a:solidFill>
                <a:srgbClr val="252525"/>
              </a:solidFill>
              <a:effectLst/>
            </a:endParaRPr>
          </a:p>
          <a:p>
            <a:r>
              <a:rPr lang="en-US" dirty="0">
                <a:solidFill>
                  <a:srgbClr val="252525"/>
                </a:solidFill>
                <a:effectLst/>
              </a:rPr>
              <a:t>This question is consistent with the previous Ruby and Dev scenario from earlier in the lesson (travelling to London and speed) as well as the previous slide.</a:t>
            </a:r>
          </a:p>
          <a:p>
            <a:r>
              <a:rPr lang="en-US" dirty="0">
                <a:solidFill>
                  <a:srgbClr val="252525"/>
                </a:solidFill>
                <a:effectLst/>
              </a:rPr>
              <a:t>It encourages learners to engage with the narrative and continuity of the two characters and promotes a sense of familiarity that can enhance learners' confidence in solving tasks.</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368642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Learners to use their whiteboards to calculate the answer. Tutor to provide structure if required but aim for the blue box providing the relevant information. This consolidates learning from the previous slides.</a:t>
            </a:r>
          </a:p>
          <a:p>
            <a:pPr marL="0" lvl="0" indent="0" algn="l" rtl="0">
              <a:lnSpc>
                <a:spcPct val="100000"/>
              </a:lnSpc>
              <a:spcBef>
                <a:spcPts val="0"/>
              </a:spcBef>
              <a:spcAft>
                <a:spcPts val="0"/>
              </a:spcAft>
              <a:buSzPts val="1400"/>
              <a:buNone/>
            </a:pPr>
            <a:r>
              <a:rPr lang="en-GB" dirty="0"/>
              <a:t>Use BIDMAS to ensure 95 </a:t>
            </a:r>
            <a:r>
              <a:rPr lang="en-GB" b="0" i="0" dirty="0">
                <a:solidFill>
                  <a:srgbClr val="E8EAED"/>
                </a:solidFill>
                <a:effectLst/>
                <a:latin typeface="Google Sans"/>
              </a:rPr>
              <a:t>– </a:t>
            </a:r>
            <a:r>
              <a:rPr lang="en-GB" dirty="0"/>
              <a:t>32 is completed first, before multiplying by 5 and dividing by 9.</a:t>
            </a:r>
          </a:p>
          <a:p>
            <a:pPr marL="0" lvl="0" indent="0" algn="l" rtl="0">
              <a:lnSpc>
                <a:spcPct val="100000"/>
              </a:lnSpc>
              <a:spcBef>
                <a:spcPts val="0"/>
              </a:spcBef>
              <a:spcAft>
                <a:spcPts val="0"/>
              </a:spcAft>
              <a:buSzPts val="1400"/>
              <a:buNone/>
            </a:pPr>
            <a:r>
              <a:rPr lang="en-GB" dirty="0"/>
              <a:t>95 </a:t>
            </a:r>
            <a:r>
              <a:rPr lang="en-GB" b="0" i="0" dirty="0">
                <a:solidFill>
                  <a:srgbClr val="E8EAED"/>
                </a:solidFill>
                <a:effectLst/>
                <a:latin typeface="Google Sans"/>
              </a:rPr>
              <a:t>– </a:t>
            </a:r>
            <a:r>
              <a:rPr lang="en-GB" dirty="0"/>
              <a:t>32 = 63</a:t>
            </a:r>
          </a:p>
          <a:p>
            <a:pPr marL="0" lvl="0" indent="0" algn="l" rtl="0">
              <a:lnSpc>
                <a:spcPct val="100000"/>
              </a:lnSpc>
              <a:spcBef>
                <a:spcPts val="0"/>
              </a:spcBef>
              <a:spcAft>
                <a:spcPts val="0"/>
              </a:spcAft>
              <a:buSzPts val="1400"/>
              <a:buNone/>
            </a:pPr>
            <a:r>
              <a:rPr lang="en-GB" dirty="0"/>
              <a:t>63 × 5 = 315</a:t>
            </a:r>
          </a:p>
          <a:p>
            <a:pPr marL="0" lvl="0" indent="0" algn="l" rtl="0">
              <a:lnSpc>
                <a:spcPct val="100000"/>
              </a:lnSpc>
              <a:spcBef>
                <a:spcPts val="0"/>
              </a:spcBef>
              <a:spcAft>
                <a:spcPts val="0"/>
              </a:spcAft>
              <a:buSzPts val="1400"/>
              <a:buNone/>
            </a:pPr>
            <a:r>
              <a:rPr lang="en-GB" dirty="0"/>
              <a:t>315 / 9 = 35</a:t>
            </a:r>
          </a:p>
          <a:p>
            <a:pPr marL="0" lvl="0" indent="0" algn="l" rtl="0">
              <a:lnSpc>
                <a:spcPct val="100000"/>
              </a:lnSpc>
              <a:spcBef>
                <a:spcPts val="0"/>
              </a:spcBef>
              <a:spcAft>
                <a:spcPts val="0"/>
              </a:spcAft>
              <a:buSzPts val="1400"/>
              <a:buNone/>
            </a:pPr>
            <a:r>
              <a:rPr lang="en-GB" dirty="0"/>
              <a:t>Emphasise the use of units.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This question is consistent with the Ruby and Dev scenario from earlier in the lesson (travelling to London and speed) as well as the previous slide. </a:t>
            </a:r>
          </a:p>
          <a:p>
            <a:pPr marL="0" lvl="0" indent="0" algn="l" rtl="0">
              <a:lnSpc>
                <a:spcPct val="100000"/>
              </a:lnSpc>
              <a:spcBef>
                <a:spcPts val="0"/>
              </a:spcBef>
              <a:spcAft>
                <a:spcPts val="0"/>
              </a:spcAft>
              <a:buSzPts val="1400"/>
              <a:buNone/>
            </a:pPr>
            <a:r>
              <a:rPr lang="en-GB" dirty="0"/>
              <a:t>It encourages learners to engage with the narrative and continuity of the two characters and promotes a sense of familiarity that can enhance learner’s confidence in solving tasks.</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264063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This is an opportunity to review the lesson and progress made so far.</a:t>
            </a:r>
            <a:br>
              <a:rPr lang="en-US" dirty="0"/>
            </a:br>
            <a:r>
              <a:rPr lang="en-US" dirty="0"/>
              <a:t>Allow time for questions where required.</a:t>
            </a:r>
          </a:p>
          <a:p>
            <a:pPr marL="0" lvl="0" indent="0" algn="l" rtl="0">
              <a:lnSpc>
                <a:spcPct val="100000"/>
              </a:lnSpc>
              <a:spcBef>
                <a:spcPts val="0"/>
              </a:spcBef>
              <a:spcAft>
                <a:spcPts val="0"/>
              </a:spcAft>
              <a:buSzPts val="1400"/>
              <a:buNone/>
            </a:pPr>
            <a:r>
              <a:rPr lang="en-US" dirty="0"/>
              <a:t>Lead into exam questions as the next activity.</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349550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Exam handout to be distributed and tutor to support throughout the activity.</a:t>
            </a:r>
          </a:p>
          <a:p>
            <a:pPr marL="0" lvl="0" indent="0" algn="l" rtl="0">
              <a:lnSpc>
                <a:spcPct val="100000"/>
              </a:lnSpc>
              <a:spcBef>
                <a:spcPts val="0"/>
              </a:spcBef>
              <a:spcAft>
                <a:spcPts val="0"/>
              </a:spcAft>
              <a:buSzPts val="1400"/>
              <a:buNone/>
            </a:pPr>
            <a:r>
              <a:rPr lang="en-US" dirty="0"/>
              <a:t>Highlight that all examples relate to the skills developed throughout the lesson.</a:t>
            </a:r>
          </a:p>
          <a:p>
            <a:pPr marL="0" lvl="0" indent="0" algn="l" rtl="0">
              <a:lnSpc>
                <a:spcPct val="100000"/>
              </a:lnSpc>
              <a:spcBef>
                <a:spcPts val="0"/>
              </a:spcBef>
              <a:spcAft>
                <a:spcPts val="0"/>
              </a:spcAft>
              <a:buSzPts val="1400"/>
              <a:buNone/>
            </a:pPr>
            <a:r>
              <a:rPr lang="en-US" dirty="0"/>
              <a:t>The tutor should use this activity to relate knowledge and skills to exam questions. Tutor to support and check answers as appropriate.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Activity can be concluded by the tutor projecting questions and working through them or asking learners to explain their answers.</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771431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Past paper 3 (set 3) non calc</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82713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Practice set 1 L2 non calc </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5947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Depending on class size, this can be a grouped, paired or individual activity. </a:t>
            </a:r>
          </a:p>
          <a:p>
            <a:pPr marL="0" lvl="0" indent="0" algn="l" rtl="0">
              <a:lnSpc>
                <a:spcPct val="100000"/>
              </a:lnSpc>
              <a:spcBef>
                <a:spcPts val="0"/>
              </a:spcBef>
              <a:spcAft>
                <a:spcPts val="0"/>
              </a:spcAft>
              <a:buSzPts val="1400"/>
              <a:buNone/>
            </a:pPr>
            <a:r>
              <a:rPr lang="en-GB" dirty="0"/>
              <a:t>Allow time for discussions to take place between learners before capturing feedback.</a:t>
            </a:r>
          </a:p>
          <a:p>
            <a:pPr marL="0" lvl="0" indent="0" algn="l" rtl="0">
              <a:lnSpc>
                <a:spcPct val="100000"/>
              </a:lnSpc>
              <a:spcBef>
                <a:spcPts val="0"/>
              </a:spcBef>
              <a:spcAft>
                <a:spcPts val="0"/>
              </a:spcAft>
              <a:buSzPts val="1400"/>
              <a:buNone/>
            </a:pPr>
            <a:r>
              <a:rPr lang="en-GB" dirty="0"/>
              <a:t>Ensure captured feedback is recorded to demonstrate existing knowledge.</a:t>
            </a:r>
          </a:p>
          <a:p>
            <a:pPr marL="0" lvl="0" indent="0" algn="l" rtl="0">
              <a:lnSpc>
                <a:spcPct val="100000"/>
              </a:lnSpc>
              <a:spcBef>
                <a:spcPts val="0"/>
              </a:spcBef>
              <a:spcAft>
                <a:spcPts val="0"/>
              </a:spcAft>
              <a:buSzPts val="1400"/>
              <a:buNone/>
            </a:pPr>
            <a:r>
              <a:rPr lang="en-GB" dirty="0"/>
              <a:t>Ensure key language is introduced if learners are not already using key language.</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The purpose of this slide and the following two is to understand the level of prior knowledge that students are bringing to this topic. Slides 2-5 also support the tutor to address misconceptions and address key algebra vocabulary if students are not forthcoming.</a:t>
            </a:r>
          </a:p>
          <a:p>
            <a:pPr marL="0" lvl="0" indent="0" algn="l" rtl="0">
              <a:spcBef>
                <a:spcPts val="0"/>
              </a:spcBef>
              <a:spcAft>
                <a:spcPts val="0"/>
              </a:spcAft>
              <a:buClr>
                <a:schemeClr val="dk1"/>
              </a:buClr>
              <a:buSzPts val="1400"/>
              <a:buFont typeface="Arial"/>
              <a:buNone/>
            </a:pPr>
            <a:endParaRPr lang="en-GB" dirty="0">
              <a:highlight>
                <a:schemeClr val="lt1"/>
              </a:highlight>
            </a:endParaRPr>
          </a:p>
          <a:p>
            <a:pPr marL="0" lvl="0" indent="0" algn="l" rtl="0">
              <a:spcBef>
                <a:spcPts val="0"/>
              </a:spcBef>
              <a:spcAft>
                <a:spcPts val="0"/>
              </a:spcAft>
              <a:buClr>
                <a:schemeClr val="dk1"/>
              </a:buClr>
              <a:buSzPts val="1400"/>
              <a:buFont typeface="Arial"/>
              <a:buNone/>
            </a:pPr>
            <a:r>
              <a:rPr lang="en-GB" dirty="0">
                <a:highlight>
                  <a:schemeClr val="lt1"/>
                </a:highlight>
              </a:rPr>
              <a:t>The questions can serve as a prompt and help learners to see patterns, relationships/connections and help to build learning. This aids the formation of a strong conceptual network.</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Ask learners what’s the same and what’s different and allow time for them to consider.</a:t>
            </a:r>
          </a:p>
          <a:p>
            <a:pPr marL="0" lvl="0" indent="0" algn="l" rtl="0">
              <a:lnSpc>
                <a:spcPct val="100000"/>
              </a:lnSpc>
              <a:spcBef>
                <a:spcPts val="0"/>
              </a:spcBef>
              <a:spcAft>
                <a:spcPts val="0"/>
              </a:spcAft>
              <a:buSzPts val="1400"/>
              <a:buNone/>
            </a:pPr>
            <a:r>
              <a:rPr lang="en-GB" dirty="0"/>
              <a:t>Highlight that though </a:t>
            </a:r>
            <a:r>
              <a:rPr lang="en-GB" i="1" dirty="0"/>
              <a:t>x </a:t>
            </a:r>
            <a:r>
              <a:rPr lang="en-GB" dirty="0"/>
              <a:t>is often used as a variable other letters can be used. This addresses the misconception that students can have about </a:t>
            </a:r>
            <a:r>
              <a:rPr lang="en-GB" i="1" dirty="0"/>
              <a:t>x</a:t>
            </a:r>
            <a:r>
              <a:rPr lang="en-GB" dirty="0"/>
              <a:t> always being the variable.</a:t>
            </a:r>
          </a:p>
          <a:p>
            <a:pPr marL="0" lvl="0" indent="0" algn="l" rtl="0">
              <a:lnSpc>
                <a:spcPct val="100000"/>
              </a:lnSpc>
              <a:spcBef>
                <a:spcPts val="0"/>
              </a:spcBef>
              <a:spcAft>
                <a:spcPts val="0"/>
              </a:spcAft>
              <a:buSzPts val="1400"/>
              <a:buNone/>
            </a:pPr>
            <a:r>
              <a:rPr lang="en-GB" dirty="0"/>
              <a:t>Remind students that </a:t>
            </a:r>
            <a:r>
              <a:rPr lang="en-GB" i="1" dirty="0" err="1"/>
              <a:t>bh</a:t>
            </a:r>
            <a:r>
              <a:rPr lang="en-GB" dirty="0"/>
              <a:t> is the same as </a:t>
            </a:r>
            <a:r>
              <a:rPr lang="en-GB" i="1" dirty="0"/>
              <a:t>b</a:t>
            </a:r>
            <a:r>
              <a:rPr lang="en-GB" dirty="0"/>
              <a:t> × </a:t>
            </a:r>
            <a:r>
              <a:rPr lang="en-GB" i="1" dirty="0"/>
              <a:t>h</a:t>
            </a:r>
            <a:r>
              <a:rPr lang="en-GB" dirty="0"/>
              <a:t> as part of order of operations. This is a key misconception that students often confuse and add </a:t>
            </a:r>
            <a:r>
              <a:rPr lang="en-GB" i="1" dirty="0" err="1"/>
              <a:t>bh</a:t>
            </a:r>
            <a:r>
              <a:rPr lang="en-GB" dirty="0"/>
              <a:t> together instead of multiplying.</a:t>
            </a:r>
          </a:p>
          <a:p>
            <a:pPr marL="0" lvl="0" indent="0" algn="l" rtl="0">
              <a:lnSpc>
                <a:spcPct val="100000"/>
              </a:lnSpc>
              <a:spcBef>
                <a:spcPts val="0"/>
              </a:spcBef>
              <a:spcAft>
                <a:spcPts val="0"/>
              </a:spcAft>
              <a:buSzPts val="1400"/>
              <a:buNone/>
            </a:pPr>
            <a:r>
              <a:rPr lang="en-GB" dirty="0"/>
              <a:t>Highlight that letters together with no symbol represents multiplication. This also addresses a common misconception that nothing is done with letters with no symbol between them.</a:t>
            </a:r>
          </a:p>
          <a:p>
            <a:pPr marL="0" lvl="0" indent="0" algn="l" rtl="0">
              <a:lnSpc>
                <a:spcPct val="100000"/>
              </a:lnSpc>
              <a:spcBef>
                <a:spcPts val="0"/>
              </a:spcBef>
              <a:spcAft>
                <a:spcPts val="0"/>
              </a:spcAft>
              <a:buSzPts val="1400"/>
              <a:buNone/>
            </a:pPr>
            <a:r>
              <a:rPr lang="en-GB" sz="1400" dirty="0">
                <a:highlight>
                  <a:schemeClr val="lt1"/>
                </a:highlight>
              </a:rPr>
              <a:t>What are these formulae? Ask the class. Area of a triangle. Area of a rectangle or parallelogram.</a:t>
            </a: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328818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Practice set 3</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24176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Paper 4 (set 4)</a:t>
            </a: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55180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below the objectives facing the tutor, which complement the learner-friendly objectives shown on the slide</a:t>
            </a:r>
            <a:r>
              <a:rPr lang="en-US" dirty="0"/>
              <a:t>:</a:t>
            </a:r>
          </a:p>
          <a:p>
            <a:pPr marL="231775" lvl="0" indent="-142924" algn="l" rtl="0">
              <a:lnSpc>
                <a:spcPct val="120000"/>
              </a:lnSpc>
              <a:spcBef>
                <a:spcPts val="0"/>
              </a:spcBef>
              <a:spcAft>
                <a:spcPts val="0"/>
              </a:spcAft>
              <a:buClr>
                <a:schemeClr val="dk1"/>
              </a:buClr>
              <a:buSzPts val="1200"/>
              <a:buFont typeface="Calibri"/>
              <a:buChar char="•"/>
            </a:pPr>
            <a:r>
              <a:rPr lang="en-US" dirty="0"/>
              <a:t>Use order of operations to navigate through expressions and formulae.</a:t>
            </a:r>
          </a:p>
          <a:p>
            <a:pPr marL="231775" lvl="0" indent="-142924" algn="l" rtl="0">
              <a:lnSpc>
                <a:spcPct val="120000"/>
              </a:lnSpc>
              <a:spcBef>
                <a:spcPts val="0"/>
              </a:spcBef>
              <a:spcAft>
                <a:spcPts val="0"/>
              </a:spcAft>
              <a:buClr>
                <a:schemeClr val="dk1"/>
              </a:buClr>
              <a:buSzPts val="1200"/>
              <a:buFont typeface="Calibri"/>
              <a:buChar char="•"/>
            </a:pPr>
            <a:r>
              <a:rPr lang="en-US" dirty="0"/>
              <a:t>Use formulae in words and numbers, </a:t>
            </a:r>
            <a:r>
              <a:rPr lang="en-US" dirty="0" err="1"/>
              <a:t>recognising</a:t>
            </a:r>
            <a:r>
              <a:rPr lang="en-US" dirty="0"/>
              <a:t> links between language and numbers.</a:t>
            </a:r>
          </a:p>
          <a:p>
            <a:pPr marL="231775" lvl="0" indent="-142924" algn="l" rtl="0">
              <a:lnSpc>
                <a:spcPct val="120000"/>
              </a:lnSpc>
              <a:spcBef>
                <a:spcPts val="0"/>
              </a:spcBef>
              <a:spcAft>
                <a:spcPts val="0"/>
              </a:spcAft>
              <a:buClr>
                <a:schemeClr val="dk1"/>
              </a:buClr>
              <a:buSzPts val="1200"/>
              <a:buFont typeface="Calibri"/>
              <a:buChar char="•"/>
            </a:pPr>
            <a:r>
              <a:rPr lang="en-US" dirty="0"/>
              <a:t>Substitute positive and negative numbers in algebraic formulae.</a:t>
            </a:r>
          </a:p>
          <a:p>
            <a:pPr marL="231775" lvl="0" indent="-142924" algn="l" rtl="0">
              <a:lnSpc>
                <a:spcPct val="120000"/>
              </a:lnSpc>
              <a:spcBef>
                <a:spcPts val="0"/>
              </a:spcBef>
              <a:spcAft>
                <a:spcPts val="0"/>
              </a:spcAft>
              <a:buClr>
                <a:schemeClr val="dk1"/>
              </a:buClr>
              <a:buSzPts val="1200"/>
              <a:buFont typeface="Calibri"/>
              <a:buChar char="•"/>
            </a:pPr>
            <a:r>
              <a:rPr lang="en-US" dirty="0"/>
              <a:t>Use variations of concepts to promote mathematical thinking and discussion, building on existing knowledge relevant for substitution and formulae. </a:t>
            </a:r>
          </a:p>
          <a:p>
            <a:pPr marL="0" lvl="0" indent="0" algn="l" rtl="0">
              <a:lnSpc>
                <a:spcPct val="120000"/>
              </a:lnSpc>
              <a:spcBef>
                <a:spcPts val="0"/>
              </a:spcBef>
              <a:spcAft>
                <a:spcPts val="0"/>
              </a:spcAft>
              <a:buNone/>
            </a:pPr>
            <a:endParaRPr lang="en-US" dirty="0"/>
          </a:p>
          <a:p>
            <a:pPr marL="0" lvl="0" indent="0" algn="l" rtl="0">
              <a:lnSpc>
                <a:spcPct val="120000"/>
              </a:lnSpc>
              <a:spcBef>
                <a:spcPts val="0"/>
              </a:spcBef>
              <a:spcAft>
                <a:spcPts val="0"/>
              </a:spcAft>
              <a:buNone/>
            </a:pPr>
            <a:r>
              <a:rPr lang="en-US" dirty="0"/>
              <a:t>As part of concluding the lesson, the tutor should run through objectives and draw out key learning points from learners and the activities completed.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204472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240089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Allow time for learners to consider. </a:t>
            </a:r>
          </a:p>
          <a:p>
            <a:pPr marL="0" lvl="0" indent="0" algn="l" rtl="0">
              <a:lnSpc>
                <a:spcPct val="100000"/>
              </a:lnSpc>
              <a:spcBef>
                <a:spcPts val="0"/>
              </a:spcBef>
              <a:spcAft>
                <a:spcPts val="0"/>
              </a:spcAft>
              <a:buSzPts val="1400"/>
              <a:buNone/>
            </a:pPr>
            <a:r>
              <a:rPr lang="en-GB" dirty="0"/>
              <a:t>This slide is to get learners to think about any formulae they know.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Why do we have formulae? Explain that formulae help us to work things out, for example, temperature, dosage of medicine according to weight, BMI, speed, etc.  </a:t>
            </a:r>
          </a:p>
          <a:p>
            <a:pPr marL="0" lvl="0" indent="0" algn="l" rtl="0">
              <a:lnSpc>
                <a:spcPct val="100000"/>
              </a:lnSpc>
              <a:spcBef>
                <a:spcPts val="0"/>
              </a:spcBef>
              <a:spcAft>
                <a:spcPts val="0"/>
              </a:spcAft>
              <a:buSzPts val="1400"/>
              <a:buNone/>
            </a:pPr>
            <a:r>
              <a:rPr lang="en-GB" dirty="0"/>
              <a:t>This information can be recorded onto a board or discussed as a class. This will also demonstrate prior knowledge and could be referred to later when working through the area, speed and temperature-based examples.</a:t>
            </a:r>
          </a:p>
          <a:p>
            <a:pPr marL="0" lvl="0" indent="0" algn="l" rtl="0">
              <a:lnSpc>
                <a:spcPct val="100000"/>
              </a:lnSpc>
              <a:spcBef>
                <a:spcPts val="0"/>
              </a:spcBef>
              <a:spcAft>
                <a:spcPts val="0"/>
              </a:spcAft>
              <a:buSzPts val="1400"/>
              <a:buNone/>
            </a:pPr>
            <a:r>
              <a:rPr lang="en-GB" dirty="0">
                <a:highlight>
                  <a:schemeClr val="lt1"/>
                </a:highlight>
              </a:rPr>
              <a:t>Highlight that if there is a formula given in a question there is a reason for it. The formula is there for support. Common formulae such as area and volume will need to be memorised.</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12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Dev and Ruby are recurring characters throughout this lesson.</a:t>
            </a:r>
          </a:p>
          <a:p>
            <a:pPr marL="0" lvl="0" indent="0" algn="l" rtl="0">
              <a:lnSpc>
                <a:spcPct val="100000"/>
              </a:lnSpc>
              <a:spcBef>
                <a:spcPts val="0"/>
              </a:spcBef>
              <a:spcAft>
                <a:spcPts val="0"/>
              </a:spcAft>
              <a:buSzPts val="1400"/>
              <a:buNone/>
            </a:pPr>
            <a:r>
              <a:rPr lang="en-GB" dirty="0"/>
              <a:t>Use the scenario to judge learner’s knowledge.</a:t>
            </a:r>
          </a:p>
          <a:p>
            <a:pPr marL="0" lvl="0" indent="0" algn="l" rtl="0">
              <a:lnSpc>
                <a:spcPct val="100000"/>
              </a:lnSpc>
              <a:spcBef>
                <a:spcPts val="0"/>
              </a:spcBef>
              <a:spcAft>
                <a:spcPts val="0"/>
              </a:spcAft>
              <a:buSzPts val="1400"/>
              <a:buNone/>
            </a:pPr>
            <a:r>
              <a:rPr lang="en-GB" dirty="0"/>
              <a:t>Some learners might recognise the brackets but not know what they mean. Allow time for discussion and consideration if necessary.</a:t>
            </a:r>
          </a:p>
          <a:p>
            <a:pPr marL="0" lvl="0" indent="0" algn="l" rtl="0">
              <a:lnSpc>
                <a:spcPct val="100000"/>
              </a:lnSpc>
              <a:spcBef>
                <a:spcPts val="0"/>
              </a:spcBef>
              <a:spcAft>
                <a:spcPts val="0"/>
              </a:spcAft>
              <a:buSzPts val="1400"/>
              <a:buNone/>
            </a:pPr>
            <a:r>
              <a:rPr lang="en-GB" dirty="0"/>
              <a:t>The discussion could see learners explain what the brackets mean (use of BIDMAS – developed later).</a:t>
            </a:r>
          </a:p>
          <a:p>
            <a:pPr marL="0" lvl="0" indent="0" algn="l" rtl="0">
              <a:lnSpc>
                <a:spcPct val="100000"/>
              </a:lnSpc>
              <a:spcBef>
                <a:spcPts val="0"/>
              </a:spcBef>
              <a:spcAft>
                <a:spcPts val="0"/>
              </a:spcAft>
              <a:buSzPts val="1400"/>
              <a:buNone/>
            </a:pPr>
            <a:r>
              <a:rPr lang="en-GB" dirty="0"/>
              <a:t>Confirm that Ruby is correct and that the expressions are different.</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57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Dev and Ruby are recurring characters throughout this lesson.</a:t>
            </a:r>
          </a:p>
          <a:p>
            <a:pPr marL="0" lvl="0" indent="0" algn="l" rtl="0">
              <a:lnSpc>
                <a:spcPct val="100000"/>
              </a:lnSpc>
              <a:spcBef>
                <a:spcPts val="0"/>
              </a:spcBef>
              <a:spcAft>
                <a:spcPts val="0"/>
              </a:spcAft>
              <a:buSzPts val="1400"/>
              <a:buNone/>
            </a:pPr>
            <a:r>
              <a:rPr lang="en-GB" dirty="0"/>
              <a:t>Use the scenario to judge learner knowledge.</a:t>
            </a:r>
          </a:p>
          <a:p>
            <a:pPr marL="0" lvl="0" indent="0" algn="l" rtl="0">
              <a:lnSpc>
                <a:spcPct val="100000"/>
              </a:lnSpc>
              <a:spcBef>
                <a:spcPts val="0"/>
              </a:spcBef>
              <a:spcAft>
                <a:spcPts val="0"/>
              </a:spcAft>
              <a:buSzPts val="1400"/>
              <a:buNone/>
            </a:pPr>
            <a:r>
              <a:rPr lang="en-GB" dirty="0"/>
              <a:t>This slide compounds the knowledge from the previous example. Again, the aim is for learners to recognise that there is a difference between the two due to the brackets, following BIDMAS rules.</a:t>
            </a:r>
          </a:p>
          <a:p>
            <a:pPr marL="0" lvl="0" indent="0" algn="l" rtl="0">
              <a:lnSpc>
                <a:spcPct val="100000"/>
              </a:lnSpc>
              <a:spcBef>
                <a:spcPts val="0"/>
              </a:spcBef>
              <a:spcAft>
                <a:spcPts val="0"/>
              </a:spcAft>
              <a:buSzPts val="1400"/>
              <a:buNone/>
            </a:pPr>
            <a:r>
              <a:rPr lang="en-GB" dirty="0"/>
              <a:t>Some learners might still not know what brackets actually mean though this will be dealt with in the following slides. At this point, the key understanding is that there is a difference and that the brackets play a role in the order of operations.</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10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This slide refers back to Slide 4 and will use substitution to calculate an answer.</a:t>
            </a:r>
            <a:br>
              <a:rPr lang="en-GB" dirty="0"/>
            </a:br>
            <a:r>
              <a:rPr lang="en-GB" dirty="0"/>
              <a:t>Tutor to explain that substitution is just replacing the letters with the given number.</a:t>
            </a:r>
          </a:p>
          <a:p>
            <a:pPr marL="0" lvl="0" indent="0" algn="l" rtl="0">
              <a:lnSpc>
                <a:spcPct val="100000"/>
              </a:lnSpc>
              <a:spcBef>
                <a:spcPts val="0"/>
              </a:spcBef>
              <a:spcAft>
                <a:spcPts val="0"/>
              </a:spcAft>
              <a:buSzPts val="1400"/>
              <a:buNone/>
            </a:pPr>
            <a:r>
              <a:rPr lang="en-GB" dirty="0"/>
              <a:t>In this case, </a:t>
            </a:r>
            <a:r>
              <a:rPr lang="en-GB" i="1" dirty="0"/>
              <a:t>a</a:t>
            </a:r>
            <a:r>
              <a:rPr lang="en-GB" dirty="0"/>
              <a:t> is to be substituted by the number 2.</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Complete the worked examples. Potential for learner collaboration if used as a mini-whiteboard exercise.</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Confirm knowledge of BIDMAS here as part of order of operations and how to complete the given examples. It might be helpful to write BIDMAS on a board for review throughout the lesson.</a:t>
            </a:r>
          </a:p>
          <a:p>
            <a:pPr marL="0" lvl="0" indent="0" algn="l" rtl="0">
              <a:lnSpc>
                <a:spcPct val="100000"/>
              </a:lnSpc>
              <a:spcBef>
                <a:spcPts val="0"/>
              </a:spcBef>
              <a:spcAft>
                <a:spcPts val="0"/>
              </a:spcAft>
              <a:buSzPts val="1400"/>
              <a:buNone/>
            </a:pPr>
            <a:r>
              <a:rPr lang="en-GB" dirty="0"/>
              <a:t>Address understanding of the term indices as well.</a:t>
            </a:r>
            <a:br>
              <a:rPr lang="en-GB" dirty="0"/>
            </a:br>
            <a:r>
              <a:rPr lang="en-GB" dirty="0"/>
              <a:t>Address the common misconception with indices that learners multiply by 2, rather than square the number when calculating.</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B = Brackets</a:t>
            </a:r>
          </a:p>
          <a:p>
            <a:pPr marL="0" lvl="0" indent="0" algn="l" rtl="0">
              <a:lnSpc>
                <a:spcPct val="100000"/>
              </a:lnSpc>
              <a:spcBef>
                <a:spcPts val="0"/>
              </a:spcBef>
              <a:spcAft>
                <a:spcPts val="0"/>
              </a:spcAft>
              <a:buSzPts val="1400"/>
              <a:buNone/>
            </a:pPr>
            <a:r>
              <a:rPr lang="en-GB" dirty="0"/>
              <a:t>I = Indices</a:t>
            </a:r>
          </a:p>
          <a:p>
            <a:pPr marL="0" lvl="0" indent="0" algn="l" rtl="0">
              <a:lnSpc>
                <a:spcPct val="100000"/>
              </a:lnSpc>
              <a:spcBef>
                <a:spcPts val="0"/>
              </a:spcBef>
              <a:spcAft>
                <a:spcPts val="0"/>
              </a:spcAft>
              <a:buSzPts val="1400"/>
              <a:buNone/>
            </a:pPr>
            <a:r>
              <a:rPr lang="en-GB" dirty="0"/>
              <a:t>D = Division</a:t>
            </a:r>
          </a:p>
          <a:p>
            <a:pPr marL="0" lvl="0" indent="0" algn="l" rtl="0">
              <a:lnSpc>
                <a:spcPct val="100000"/>
              </a:lnSpc>
              <a:spcBef>
                <a:spcPts val="0"/>
              </a:spcBef>
              <a:spcAft>
                <a:spcPts val="0"/>
              </a:spcAft>
              <a:buSzPts val="1400"/>
              <a:buNone/>
            </a:pPr>
            <a:r>
              <a:rPr lang="en-GB" dirty="0"/>
              <a:t>M = Multiplication</a:t>
            </a:r>
          </a:p>
          <a:p>
            <a:pPr marL="0" lvl="0" indent="0" algn="l" rtl="0">
              <a:lnSpc>
                <a:spcPct val="100000"/>
              </a:lnSpc>
              <a:spcBef>
                <a:spcPts val="0"/>
              </a:spcBef>
              <a:spcAft>
                <a:spcPts val="0"/>
              </a:spcAft>
              <a:buSzPts val="1400"/>
              <a:buNone/>
            </a:pPr>
            <a:r>
              <a:rPr lang="en-GB" dirty="0"/>
              <a:t>A = Addition</a:t>
            </a:r>
          </a:p>
          <a:p>
            <a:pPr marL="0" lvl="0" indent="0" algn="l" rtl="0">
              <a:lnSpc>
                <a:spcPct val="100000"/>
              </a:lnSpc>
              <a:spcBef>
                <a:spcPts val="0"/>
              </a:spcBef>
              <a:spcAft>
                <a:spcPts val="0"/>
              </a:spcAft>
              <a:buSzPts val="1400"/>
              <a:buNone/>
            </a:pPr>
            <a:r>
              <a:rPr lang="en-GB" dirty="0"/>
              <a:t>S = Subtraction</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79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GB" dirty="0"/>
              <a:t>This slide refers back to the scenarios on slide 5.</a:t>
            </a:r>
          </a:p>
          <a:p>
            <a:pPr marL="0" lvl="0" indent="0" algn="l" rtl="0">
              <a:lnSpc>
                <a:spcPct val="100000"/>
              </a:lnSpc>
              <a:spcBef>
                <a:spcPts val="0"/>
              </a:spcBef>
              <a:spcAft>
                <a:spcPts val="0"/>
              </a:spcAft>
              <a:buSzPts val="1400"/>
              <a:buNone/>
            </a:pPr>
            <a:r>
              <a:rPr lang="en-GB" dirty="0"/>
              <a:t>Allow learners time to complete the calculations and support if necessary.</a:t>
            </a:r>
            <a:br>
              <a:rPr lang="en-GB" dirty="0"/>
            </a:br>
            <a:r>
              <a:rPr lang="en-GB" dirty="0"/>
              <a:t>Depending on groups dynamics, learners could complete these together or volunteer to complete the question using the whiteboard.</a:t>
            </a:r>
          </a:p>
          <a:p>
            <a:pPr marL="0" lvl="0" indent="0" algn="l" rtl="0">
              <a:lnSpc>
                <a:spcPct val="100000"/>
              </a:lnSpc>
              <a:spcBef>
                <a:spcPts val="0"/>
              </a:spcBef>
              <a:spcAft>
                <a:spcPts val="0"/>
              </a:spcAft>
              <a:buSzPts val="1400"/>
              <a:buNone/>
            </a:pPr>
            <a:r>
              <a:rPr lang="en-GB" dirty="0"/>
              <a:t>In the above example, remind students that 2</a:t>
            </a:r>
            <a:r>
              <a:rPr lang="en-GB" i="1" dirty="0"/>
              <a:t>a</a:t>
            </a:r>
            <a:r>
              <a:rPr lang="en-GB" dirty="0"/>
              <a:t> (no symbol in between) is equivalent to multiplication – so 2 × </a:t>
            </a:r>
            <a:r>
              <a:rPr lang="en-GB" i="1" dirty="0"/>
              <a:t>a</a:t>
            </a:r>
            <a:r>
              <a:rPr lang="en-GB" dirty="0"/>
              <a:t> or 2 × 2. Common misconception – students add numbers when there is no symbol present.</a:t>
            </a:r>
          </a:p>
          <a:p>
            <a:pPr marL="0" lvl="0" indent="0" algn="l" rtl="0">
              <a:lnSpc>
                <a:spcPct val="100000"/>
              </a:lnSpc>
              <a:spcBef>
                <a:spcPts val="0"/>
              </a:spcBef>
              <a:spcAft>
                <a:spcPts val="0"/>
              </a:spcAft>
              <a:buSzPts val="1400"/>
              <a:buNone/>
            </a:pPr>
            <a:r>
              <a:rPr lang="en-GB" dirty="0"/>
              <a:t>Explain that this would be the case in any other scenario where a symbol does not appear.</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520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FS L2 exam questions sometimes contain square roots, so this question is getting learners familiar with the operation.</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Allow learners time to complete the calculations and support if necessary.</a:t>
            </a:r>
            <a:br>
              <a:rPr lang="en-GB" dirty="0"/>
            </a:br>
            <a:r>
              <a:rPr lang="en-GB" dirty="0"/>
              <a:t>Depending on groups’ dynamics, learners could complete together or volunteer to complete the question using the whiteboard.</a:t>
            </a:r>
          </a:p>
          <a:p>
            <a:pPr marL="0" lvl="0" indent="0" algn="l" rtl="0">
              <a:lnSpc>
                <a:spcPct val="100000"/>
              </a:lnSpc>
              <a:spcBef>
                <a:spcPts val="0"/>
              </a:spcBef>
              <a:spcAft>
                <a:spcPts val="0"/>
              </a:spcAft>
              <a:buSzPts val="1400"/>
              <a:buNone/>
            </a:pPr>
            <a:r>
              <a:rPr lang="en-GB" dirty="0"/>
              <a:t>In the above example remind learners where the square root button is on their calculator. </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97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solidFill>
                      <a:srgbClr val="252525"/>
                    </a:solidFill>
                    <a:effectLst/>
                  </a:rPr>
                  <a:t>The questioning of Dev’s accuracy is an opportunity for learners to demonstrate their problem-solving skills.</a:t>
                </a:r>
              </a:p>
              <a:p>
                <a:r>
                  <a:rPr lang="en-US" dirty="0">
                    <a:solidFill>
                      <a:srgbClr val="252525"/>
                    </a:solidFill>
                    <a:effectLst/>
                  </a:rPr>
                  <a:t>The tutor should use ‘why’ questions to allow learners to explore Dev’s answer in more detail and offer their suggestions and opinions. This should give the tutor a much clearer insight into the learners’ learning journey.</a:t>
                </a:r>
              </a:p>
              <a:p>
                <a:r>
                  <a:rPr lang="en-US" dirty="0">
                    <a:solidFill>
                      <a:srgbClr val="252525"/>
                    </a:solidFill>
                    <a:effectLst/>
                  </a:rPr>
                  <a:t>The tutor can use this as an opportunity to identify who is consolidating their learning, is ready to learn the next concept, and has made links with previous learning.</a:t>
                </a:r>
              </a:p>
              <a:p>
                <a:endParaRPr lang="en-US" dirty="0">
                  <a:solidFill>
                    <a:srgbClr val="252525"/>
                  </a:solidFill>
                  <a:effectLst/>
                </a:endParaRPr>
              </a:p>
              <a:p>
                <a:r>
                  <a:rPr lang="en-US" dirty="0">
                    <a:solidFill>
                      <a:srgbClr val="252525"/>
                    </a:solidFill>
                    <a:effectLst/>
                  </a:rPr>
                  <a:t>Have learners write down the formula on whiteboards and substitute, resulting in an answer of 80 km/h.</a:t>
                </a:r>
              </a:p>
              <a:p>
                <a:endParaRPr lang="en-US" dirty="0">
                  <a:solidFill>
                    <a:srgbClr val="252525"/>
                  </a:solidFill>
                  <a:effectLst/>
                </a:endParaRPr>
              </a:p>
              <a:p>
                <a:r>
                  <a:rPr lang="en-US" dirty="0">
                    <a:solidFill>
                      <a:srgbClr val="252525"/>
                    </a:solidFill>
                    <a:effectLst/>
                  </a:rPr>
                  <a:t>The tutor will then have the blue box question appear and allow learners to consider whether Dev is correct or incorrect and offer reasons why, via class discussion.</a:t>
                </a:r>
              </a:p>
              <a:p>
                <a:r>
                  <a:rPr lang="en-US" dirty="0">
                    <a:solidFill>
                      <a:srgbClr val="252525"/>
                    </a:solidFill>
                    <a:effectLst/>
                  </a:rPr>
                  <a:t>The misconception addressed here is that Dev is misreading the formula and not substituting correctly. Dev has wrongly assumed that if the journey has doubled in time (1 hour to 2 hours), then the speed has doubled too (from 80 km/h to 160 km/h).</a:t>
                </a:r>
              </a:p>
              <a:p>
                <a:endParaRPr lang="en-US" dirty="0">
                  <a:solidFill>
                    <a:srgbClr val="252525"/>
                  </a:solidFill>
                  <a:effectLst/>
                </a:endParaRPr>
              </a:p>
              <a:p>
                <a:r>
                  <a:rPr lang="en-US" dirty="0">
                    <a:solidFill>
                      <a:srgbClr val="252525"/>
                    </a:solidFill>
                    <a:effectLst/>
                  </a:rPr>
                  <a:t>By working through the formula and substituting correctly, the tutor can demonstrate that S = </a:t>
                </a:r>
                <a14:m>
                  <m:oMath xmlns:m="http://schemas.openxmlformats.org/officeDocument/2006/math">
                    <m:f>
                      <m:fPr>
                        <m:ctrlPr>
                          <a:rPr lang="en-US" sz="2000" i="1" dirty="0" smtClean="0">
                            <a:solidFill>
                              <a:srgbClr val="252525"/>
                            </a:solidFill>
                            <a:effectLst/>
                            <a:latin typeface="Cambria Math" panose="02040503050406030204" pitchFamily="18" charset="0"/>
                          </a:rPr>
                        </m:ctrlPr>
                      </m:fPr>
                      <m:num>
                        <m:r>
                          <a:rPr lang="en-ZA" sz="2000" b="0" i="0" dirty="0" smtClean="0">
                            <a:solidFill>
                              <a:srgbClr val="252525"/>
                            </a:solidFill>
                            <a:effectLst/>
                            <a:latin typeface="Cambria Math" panose="02040503050406030204" pitchFamily="18" charset="0"/>
                          </a:rPr>
                          <m:t>80</m:t>
                        </m:r>
                      </m:num>
                      <m:den>
                        <m:r>
                          <a:rPr lang="en-ZA" sz="2000" b="0" i="0" dirty="0" smtClean="0">
                            <a:solidFill>
                              <a:srgbClr val="252525"/>
                            </a:solidFill>
                            <a:effectLst/>
                            <a:latin typeface="Cambria Math" panose="02040503050406030204" pitchFamily="18" charset="0"/>
                          </a:rPr>
                          <m:t>2</m:t>
                        </m:r>
                      </m:den>
                    </m:f>
                  </m:oMath>
                </a14:m>
                <a:r>
                  <a:rPr lang="en-US" dirty="0">
                    <a:solidFill>
                      <a:srgbClr val="252525"/>
                    </a:solidFill>
                    <a:effectLst/>
                  </a:rPr>
                  <a:t> = 40 km/h. Learners should be able to </a:t>
                </a:r>
                <a:r>
                  <a:rPr lang="en-US" dirty="0" err="1">
                    <a:solidFill>
                      <a:srgbClr val="252525"/>
                    </a:solidFill>
                    <a:effectLst/>
                  </a:rPr>
                  <a:t>recognise</a:t>
                </a:r>
                <a:r>
                  <a:rPr lang="en-US" dirty="0">
                    <a:solidFill>
                      <a:srgbClr val="252525"/>
                    </a:solidFill>
                    <a:effectLst/>
                  </a:rPr>
                  <a:t> that the journey was at a slower speed and therefore took longer.</a:t>
                </a:r>
              </a:p>
              <a:p>
                <a:r>
                  <a:rPr lang="en-US" dirty="0">
                    <a:solidFill>
                      <a:srgbClr val="252525"/>
                    </a:solidFill>
                    <a:effectLst/>
                  </a:rPr>
                  <a:t>The scenario can require significant structure from the tutor if learners are finding this question challenging. The concepts of time, distance and speed may require discussion to unpack and comprehend. Either way, </a:t>
                </a:r>
                <a:r>
                  <a:rPr lang="en-US" dirty="0" err="1">
                    <a:solidFill>
                      <a:srgbClr val="252525"/>
                    </a:solidFill>
                    <a:effectLst/>
                  </a:rPr>
                  <a:t>emphasise</a:t>
                </a:r>
                <a:r>
                  <a:rPr lang="en-US" dirty="0">
                    <a:solidFill>
                      <a:srgbClr val="252525"/>
                    </a:solidFill>
                    <a:effectLst/>
                  </a:rPr>
                  <a:t> that substitution is the key and is, in this case, straightforward.</a:t>
                </a:r>
              </a:p>
            </p:txBody>
          </p:sp>
        </mc:Choice>
        <mc:Fallback xmlns="">
          <p:sp>
            <p:nvSpPr>
              <p:cNvPr id="3" name="Notes Placeholder 2"/>
              <p:cNvSpPr>
                <a:spLocks noGrp="1"/>
              </p:cNvSpPr>
              <p:nvPr>
                <p:ph type="body" idx="1"/>
              </p:nvPr>
            </p:nvSpPr>
            <p:spPr/>
            <p:txBody>
              <a:bodyPr/>
              <a:lstStyle/>
              <a:p>
                <a:r>
                  <a:rPr lang="en-US" dirty="0">
                    <a:solidFill>
                      <a:srgbClr val="252525"/>
                    </a:solidFill>
                    <a:effectLst/>
                  </a:rPr>
                  <a:t>The questioning of Dev’s accuracy is an opportunity for learners to demonstrate their problem-solving skills.</a:t>
                </a:r>
              </a:p>
              <a:p>
                <a:r>
                  <a:rPr lang="en-US" dirty="0">
                    <a:solidFill>
                      <a:srgbClr val="252525"/>
                    </a:solidFill>
                    <a:effectLst/>
                  </a:rPr>
                  <a:t>The tutor should use "why" questions to allow learners to explore Dev’s answer in more detail and offer their suggestions and opinions. This should give the tutor a much clearer insight into the learners’ learning journey.</a:t>
                </a:r>
              </a:p>
              <a:p>
                <a:r>
                  <a:rPr lang="en-US" dirty="0">
                    <a:solidFill>
                      <a:srgbClr val="252525"/>
                    </a:solidFill>
                    <a:effectLst/>
                  </a:rPr>
                  <a:t>The tutor can use this as an opportunity to identify who is consolidating their learning, is ready to learn the next concept, and has made links with previous learning.</a:t>
                </a:r>
              </a:p>
              <a:p>
                <a:endParaRPr lang="en-US" dirty="0">
                  <a:solidFill>
                    <a:srgbClr val="252525"/>
                  </a:solidFill>
                  <a:effectLst/>
                </a:endParaRPr>
              </a:p>
              <a:p>
                <a:r>
                  <a:rPr lang="en-US" dirty="0">
                    <a:solidFill>
                      <a:srgbClr val="252525"/>
                    </a:solidFill>
                    <a:effectLst/>
                  </a:rPr>
                  <a:t>Have learners write down the formula on whiteboards and substitute, resulting in an answer of 80 km/h.</a:t>
                </a:r>
              </a:p>
              <a:p>
                <a:endParaRPr lang="en-US" dirty="0">
                  <a:solidFill>
                    <a:srgbClr val="252525"/>
                  </a:solidFill>
                  <a:effectLst/>
                </a:endParaRPr>
              </a:p>
              <a:p>
                <a:r>
                  <a:rPr lang="en-US" dirty="0">
                    <a:solidFill>
                      <a:srgbClr val="252525"/>
                    </a:solidFill>
                    <a:effectLst/>
                  </a:rPr>
                  <a:t>The tutor will then have the blue box question appear and allow learners to consider whether Dev is correct or incorrect and offer reasons why, via class discussion.</a:t>
                </a:r>
              </a:p>
              <a:p>
                <a:r>
                  <a:rPr lang="en-US" dirty="0">
                    <a:solidFill>
                      <a:srgbClr val="252525"/>
                    </a:solidFill>
                    <a:effectLst/>
                  </a:rPr>
                  <a:t>The misconception addressed here is that Dev is misreading the formula and not substituting correctly. Dev has wrongly assumed that if the journey has doubled in time (1 hour to 2 hours), then the speed has doubled too (from 80 km/h to 160 km/h).</a:t>
                </a:r>
              </a:p>
              <a:p>
                <a:endParaRPr lang="en-US" dirty="0">
                  <a:solidFill>
                    <a:srgbClr val="252525"/>
                  </a:solidFill>
                  <a:effectLst/>
                </a:endParaRPr>
              </a:p>
              <a:p>
                <a:r>
                  <a:rPr lang="en-US" dirty="0">
                    <a:solidFill>
                      <a:srgbClr val="252525"/>
                    </a:solidFill>
                    <a:effectLst/>
                  </a:rPr>
                  <a:t>By working through the formula and substituting correctly, the tutor can demonstrate that S = </a:t>
                </a:r>
                <a:r>
                  <a:rPr lang="en-ZA" sz="2000" b="0" i="0" dirty="0">
                    <a:solidFill>
                      <a:srgbClr val="252525"/>
                    </a:solidFill>
                    <a:effectLst/>
                    <a:latin typeface="Cambria Math" panose="02040503050406030204" pitchFamily="18" charset="0"/>
                  </a:rPr>
                  <a:t>80</a:t>
                </a:r>
                <a:r>
                  <a:rPr lang="en-US" sz="2000" b="0" i="0" dirty="0">
                    <a:solidFill>
                      <a:srgbClr val="252525"/>
                    </a:solidFill>
                    <a:effectLst/>
                    <a:latin typeface="Cambria Math" panose="02040503050406030204" pitchFamily="18" charset="0"/>
                  </a:rPr>
                  <a:t>/</a:t>
                </a:r>
                <a:r>
                  <a:rPr lang="en-ZA" sz="2000" b="0" i="0" dirty="0">
                    <a:solidFill>
                      <a:srgbClr val="252525"/>
                    </a:solidFill>
                    <a:effectLst/>
                    <a:latin typeface="Cambria Math" panose="02040503050406030204" pitchFamily="18" charset="0"/>
                  </a:rPr>
                  <a:t>2</a:t>
                </a:r>
                <a:r>
                  <a:rPr lang="en-US" dirty="0">
                    <a:solidFill>
                      <a:srgbClr val="252525"/>
                    </a:solidFill>
                    <a:effectLst/>
                  </a:rPr>
                  <a:t> = 40 km/h. Learners should be able to </a:t>
                </a:r>
                <a:r>
                  <a:rPr lang="en-US" dirty="0" err="1">
                    <a:solidFill>
                      <a:srgbClr val="252525"/>
                    </a:solidFill>
                    <a:effectLst/>
                  </a:rPr>
                  <a:t>recognise</a:t>
                </a:r>
                <a:r>
                  <a:rPr lang="en-US" dirty="0">
                    <a:solidFill>
                      <a:srgbClr val="252525"/>
                    </a:solidFill>
                    <a:effectLst/>
                  </a:rPr>
                  <a:t> that the journey was at a slower speed and therefore took longer.</a:t>
                </a:r>
              </a:p>
              <a:p>
                <a:r>
                  <a:rPr lang="en-US" dirty="0">
                    <a:solidFill>
                      <a:srgbClr val="252525"/>
                    </a:solidFill>
                    <a:effectLst/>
                  </a:rPr>
                  <a:t>The scenario can require significant structure from the tutor if learners are finding this question challenging. The concepts of time, distance, and speed may require discussion to unpack and comprehend. Either way, </a:t>
                </a:r>
                <a:r>
                  <a:rPr lang="en-US" dirty="0" err="1">
                    <a:solidFill>
                      <a:srgbClr val="252525"/>
                    </a:solidFill>
                    <a:effectLst/>
                  </a:rPr>
                  <a:t>emphasise</a:t>
                </a:r>
                <a:r>
                  <a:rPr lang="en-US" dirty="0">
                    <a:solidFill>
                      <a:srgbClr val="252525"/>
                    </a:solidFill>
                    <a:effectLst/>
                  </a:rPr>
                  <a:t> that substitution is the key and is, in this case, straightforward.</a:t>
                </a: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14607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8E5B8B94-E989-0448-A87B-DD0B0C859400}" type="datetime1">
              <a:rPr lang="en-GB" smtClean="0"/>
              <a:t>20/04/2023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A28F24B5-DFCD-2D48-A133-502CFE7F7690}" type="datetime1">
              <a:rPr lang="en-GB" smtClean="0"/>
              <a:t>20/04/2023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7162C85-4051-EC47-9C11-B9C9B991CE8C}" type="datetime1">
              <a:rPr lang="en-GB" smtClean="0"/>
              <a:t>20/04/2023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775A3D35-84F2-7D4B-B122-234B47BFC387}" type="datetime1">
              <a:rPr lang="en-GB" smtClean="0"/>
              <a:t>20/04/2023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6888991E-46D5-6748-820D-AE1030BA42FB}" type="datetime1">
              <a:rPr lang="en-GB" smtClean="0"/>
              <a:t>20/04/2023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DBD47B5F-E3C9-2640-A730-5C21B3202A89}" type="datetime1">
              <a:rPr lang="en-GB" smtClean="0"/>
              <a:t>20/04/2023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F0070E1F-B7EE-9841-8D6F-C53C23500D4F}" type="datetime1">
              <a:rPr lang="en-GB" smtClean="0"/>
              <a:t>20/04/2023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AC79F5B5-8C4E-584C-95FD-7DF45A575594}" type="datetime1">
              <a:rPr lang="en-GB" smtClean="0"/>
              <a:t>20/04/2023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73184B7E-C0CB-7E4F-93F5-E37FD6211F7C}" type="datetime1">
              <a:rPr lang="en-GB" smtClean="0"/>
              <a:t>20/04/2023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67C064AF-18A4-BB4E-A4F9-FE4C767DA40F}" type="datetime1">
              <a:rPr lang="en-GB" smtClean="0"/>
              <a:t>20/04/2023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6768B8CA-35B3-6C41-8FB5-4F26FCB84704}" type="datetime1">
              <a:rPr lang="en-GB" smtClean="0"/>
              <a:t>20/04/2023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BBB796D4-5224-2A4A-BEF3-10080E805E2F}" type="datetime1">
              <a:rPr lang="en-GB" smtClean="0"/>
              <a:t>20/04/2023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0972B554-E9E9-934D-9116-264DAF91AB72}" type="datetime1">
              <a:rPr lang="en-GB" smtClean="0"/>
              <a:t>20/04/2023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F98BF516-7AAC-EE40-ACF3-1F346BBC5F8D}" type="datetime1">
              <a:rPr lang="en-GB" smtClean="0"/>
              <a:t>20/04/2023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003C0749-2F5F-444B-8825-D294F8982D9D}" type="datetime1">
              <a:rPr lang="en-GB" smtClean="0"/>
              <a:t>20/04/2023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97D73DBA-F530-1E41-901C-EA4D21D32114}" type="datetime1">
              <a:rPr lang="en-GB" smtClean="0"/>
              <a:t>20/04/2023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E593ED8C-DE1A-7748-9B2D-184091E15872}" type="datetime1">
              <a:rPr lang="en-GB" smtClean="0"/>
              <a:t>20/04/2023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2F242D76-6CE8-6A4B-A563-430122042521}" type="datetime1">
              <a:rPr lang="en-GB" smtClean="0"/>
              <a:t>20/04/2023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F83DF77C-60CB-1541-ABB3-62A8066F9D37}" type="datetime1">
              <a:rPr lang="en-GB" smtClean="0"/>
              <a:t>20/04/2023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8E3C7EA4-7040-2A49-8F31-CA0E32E9EEAE}" type="datetime1">
              <a:rPr lang="en-GB" smtClean="0"/>
              <a:t>20/04/2023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E5A88FB3-9082-2949-B76C-A9949E9641AD}" type="datetime1">
              <a:rPr lang="en-GB" smtClean="0"/>
              <a:t>20/04/2023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05EB439D-6C40-9E4A-8762-4FCAB5E905FA}" type="datetime1">
              <a:rPr lang="en-GB" smtClean="0"/>
              <a:t>20/04/2023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7516E-129A-344E-A44A-74C7E58C0639}" type="datetime1">
              <a:rPr lang="en-GB" smtClean="0"/>
              <a:t>20/04/2023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EC6BB-30C9-2E41-9C13-3A388D775BF7}" type="datetime1">
              <a:rPr lang="en-GB" smtClean="0"/>
              <a:t>20/04/2023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9.pn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29</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Substitution </a:t>
            </a:r>
            <a:r>
              <a:rPr lang="en-US" dirty="0">
                <a:solidFill>
                  <a:schemeClr val="bg1"/>
                </a:solidFill>
              </a:rPr>
              <a:t>and</a:t>
            </a:r>
            <a:r>
              <a:rPr lang="en-US" sz="4000" b="1" dirty="0">
                <a:solidFill>
                  <a:schemeClr val="bg1"/>
                </a:solidFill>
                <a:latin typeface="Arial" panose="020B0604020202020204" pitchFamily="34" charset="0"/>
                <a:cs typeface="Arial" panose="020B0604020202020204" pitchFamily="34" charset="0"/>
              </a:rPr>
              <a:t> formulae Level 2</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353950"/>
          </a:xfrm>
          <a:ln w="38100">
            <a:solidFill>
              <a:schemeClr val="accent1"/>
            </a:solidFill>
          </a:ln>
        </p:spPr>
        <p:txBody>
          <a:bodyPr>
            <a:noAutofit/>
          </a:bodyPr>
          <a:lstStyle/>
          <a:p>
            <a:pPr algn="l">
              <a:lnSpc>
                <a:spcPct val="100000"/>
              </a:lnSpc>
              <a:spcAft>
                <a:spcPts val="600"/>
              </a:spcAft>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31775" marR="0" lvl="0" indent="-221608" algn="l" rtl="0">
              <a:lnSpc>
                <a:spcPct val="100000"/>
              </a:lnSpc>
              <a:spcBef>
                <a:spcPts val="0"/>
              </a:spcBef>
              <a:spcAft>
                <a:spcPts val="0"/>
              </a:spcAft>
              <a:buClr>
                <a:schemeClr val="dk1"/>
              </a:buClr>
              <a:buSzPct val="100000"/>
              <a:buFont typeface="Arial"/>
              <a:buChar char="•"/>
            </a:pPr>
            <a:r>
              <a:rPr lang="en-US" dirty="0">
                <a:solidFill>
                  <a:schemeClr val="dk1"/>
                </a:solidFill>
              </a:rPr>
              <a:t>Revise</a:t>
            </a:r>
            <a:r>
              <a:rPr lang="en-US" b="0" i="0" u="none" strike="noStrike" cap="none" dirty="0">
                <a:solidFill>
                  <a:schemeClr val="dk1"/>
                </a:solidFill>
                <a:latin typeface="Arial"/>
                <a:ea typeface="Arial"/>
                <a:cs typeface="Arial"/>
                <a:sym typeface="Arial"/>
              </a:rPr>
              <a:t> order of operations</a:t>
            </a:r>
          </a:p>
          <a:p>
            <a:pPr marL="231775" marR="0" lvl="0" indent="-221608" algn="l" rtl="0">
              <a:lnSpc>
                <a:spcPct val="100000"/>
              </a:lnSpc>
              <a:spcBef>
                <a:spcPts val="0"/>
              </a:spcBef>
              <a:spcAft>
                <a:spcPts val="0"/>
              </a:spcAft>
              <a:buClr>
                <a:schemeClr val="dk1"/>
              </a:buClr>
              <a:buSzPct val="100000"/>
              <a:buFont typeface="Arial"/>
              <a:buChar char="•"/>
            </a:pPr>
            <a:r>
              <a:rPr lang="en-US" b="0" i="0" u="none" strike="noStrike" cap="none" dirty="0">
                <a:solidFill>
                  <a:schemeClr val="dk1"/>
                </a:solidFill>
                <a:latin typeface="Arial"/>
                <a:ea typeface="Arial"/>
                <a:cs typeface="Arial"/>
                <a:sym typeface="Arial"/>
              </a:rPr>
              <a:t>Use formulae in words and symbols</a:t>
            </a:r>
            <a:endParaRPr lang="en-US" dirty="0">
              <a:solidFill>
                <a:schemeClr val="dk1"/>
              </a:solidFill>
              <a:latin typeface="Arial"/>
              <a:cs typeface="Arial"/>
              <a:sym typeface="Arial"/>
            </a:endParaRPr>
          </a:p>
          <a:p>
            <a:pPr marL="231775" marR="0" lvl="0" indent="-221608" algn="l" rtl="0">
              <a:lnSpc>
                <a:spcPct val="100000"/>
              </a:lnSpc>
              <a:spcBef>
                <a:spcPts val="0"/>
              </a:spcBef>
              <a:spcAft>
                <a:spcPts val="0"/>
              </a:spcAft>
              <a:buClr>
                <a:schemeClr val="dk1"/>
              </a:buClr>
              <a:buSzPct val="100000"/>
              <a:buFont typeface="Arial"/>
              <a:buChar char="•"/>
            </a:pPr>
            <a:r>
              <a:rPr lang="en-US" dirty="0">
                <a:solidFill>
                  <a:schemeClr val="dk1"/>
                </a:solidFill>
                <a:latin typeface="Arial"/>
                <a:cs typeface="Arial"/>
                <a:sym typeface="Calibri"/>
              </a:rPr>
              <a:t>Substitute positive and negative numbers in formulae</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43531" y="74268"/>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Formula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908489"/>
          </a:xfrm>
          <a:prstGeom prst="rect">
            <a:avLst/>
          </a:prstGeom>
          <a:noFill/>
        </p:spPr>
        <p:txBody>
          <a:bodyPr wrap="square" rtlCol="0">
            <a:spAutoFit/>
          </a:bodyPr>
          <a:lstStyle/>
          <a:p>
            <a:pPr marL="457200" marR="0" lvl="0" indent="-457200" algn="l" rtl="0">
              <a:lnSpc>
                <a:spcPct val="100000"/>
              </a:lnSpc>
              <a:spcBef>
                <a:spcPts val="600"/>
              </a:spcBef>
              <a:spcAft>
                <a:spcPts val="0"/>
              </a:spcAft>
              <a:buClr>
                <a:schemeClr val="dk1"/>
              </a:buClr>
              <a:buSzPts val="2800"/>
              <a:buFont typeface="Arial"/>
              <a:buChar char="•"/>
            </a:pPr>
            <a:r>
              <a:rPr lang="en-GB" sz="2800" dirty="0">
                <a:solidFill>
                  <a:schemeClr val="dk1"/>
                </a:solidFill>
                <a:latin typeface="Arial"/>
                <a:cs typeface="Arial"/>
                <a:sym typeface="Arial"/>
              </a:rPr>
              <a:t>A formula is a sum made with variables.</a:t>
            </a:r>
          </a:p>
          <a:p>
            <a:pPr marL="457200" marR="0" lvl="0" indent="-457200" algn="l" rtl="0">
              <a:lnSpc>
                <a:spcPct val="100000"/>
              </a:lnSpc>
              <a:spcBef>
                <a:spcPts val="600"/>
              </a:spcBef>
              <a:spcAft>
                <a:spcPts val="0"/>
              </a:spcAft>
              <a:buClr>
                <a:schemeClr val="dk1"/>
              </a:buClr>
              <a:buSzPts val="2800"/>
              <a:buFont typeface="Arial"/>
              <a:buChar char="•"/>
            </a:pPr>
            <a:r>
              <a:rPr lang="en-GB" sz="2800" dirty="0">
                <a:solidFill>
                  <a:schemeClr val="dk1"/>
                </a:solidFill>
                <a:latin typeface="Arial"/>
                <a:cs typeface="Arial"/>
                <a:sym typeface="Arial"/>
              </a:rPr>
              <a:t>Substitution is when you replace the variables (letters) with their numerical values and then work out the sum.</a:t>
            </a:r>
          </a:p>
          <a:p>
            <a:pPr marL="457200" marR="0" lvl="0" indent="-457200" algn="l" rtl="0">
              <a:lnSpc>
                <a:spcPct val="100000"/>
              </a:lnSpc>
              <a:spcBef>
                <a:spcPts val="600"/>
              </a:spcBef>
              <a:spcAft>
                <a:spcPts val="0"/>
              </a:spcAft>
              <a:buClr>
                <a:schemeClr val="dk1"/>
              </a:buClr>
              <a:buSzPts val="2800"/>
              <a:buFont typeface="Arial"/>
              <a:buChar char="•"/>
            </a:pPr>
            <a:r>
              <a:rPr lang="en-GB" sz="2800" dirty="0">
                <a:solidFill>
                  <a:schemeClr val="dk1"/>
                </a:solidFill>
                <a:latin typeface="Arial"/>
                <a:cs typeface="Arial"/>
                <a:sym typeface="Arial"/>
              </a:rPr>
              <a:t>Order of operations (BIDMAS) can define the steps required to solve the sum.</a:t>
            </a:r>
          </a:p>
        </p:txBody>
      </p:sp>
      <p:grpSp>
        <p:nvGrpSpPr>
          <p:cNvPr id="2" name="Group 1">
            <a:extLst>
              <a:ext uri="{FF2B5EF4-FFF2-40B4-BE49-F238E27FC236}">
                <a16:creationId xmlns:a16="http://schemas.microsoft.com/office/drawing/2014/main" id="{8D311714-23AC-1AA7-5F84-EF6B9828F466}"/>
              </a:ext>
            </a:extLst>
          </p:cNvPr>
          <p:cNvGrpSpPr/>
          <p:nvPr/>
        </p:nvGrpSpPr>
        <p:grpSpPr>
          <a:xfrm>
            <a:off x="-10794" y="-6023"/>
            <a:ext cx="2102384" cy="1923564"/>
            <a:chOff x="-33654" y="-17453"/>
            <a:chExt cx="2102384" cy="1923564"/>
          </a:xfrm>
        </p:grpSpPr>
        <p:sp>
          <p:nvSpPr>
            <p:cNvPr id="3" name="Isosceles Triangle 2">
              <a:extLst>
                <a:ext uri="{FF2B5EF4-FFF2-40B4-BE49-F238E27FC236}">
                  <a16:creationId xmlns:a16="http://schemas.microsoft.com/office/drawing/2014/main" id="{82AFCC61-78C0-D720-BA25-D48A4D02102B}"/>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5" name="TextBox 4">
              <a:extLst>
                <a:ext uri="{FF2B5EF4-FFF2-40B4-BE49-F238E27FC236}">
                  <a16:creationId xmlns:a16="http://schemas.microsoft.com/office/drawing/2014/main" id="{C51F946D-B60F-15BB-4826-26386FE88876}"/>
                </a:ext>
              </a:extLst>
            </p:cNvPr>
            <p:cNvSpPr txBox="1"/>
            <p:nvPr/>
          </p:nvSpPr>
          <p:spPr>
            <a:xfrm>
              <a:off x="-33654" y="109697"/>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Tree>
    <p:extLst>
      <p:ext uri="{BB962C8B-B14F-4D97-AF65-F5344CB8AC3E}">
        <p14:creationId xmlns:p14="http://schemas.microsoft.com/office/powerpoint/2010/main" val="161927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75258" y="43743"/>
            <a:ext cx="316498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Card match</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grpSp>
        <p:nvGrpSpPr>
          <p:cNvPr id="2" name="Google Shape;279;g1ba20597195_0_79" descr="Worksheet available icon">
            <a:extLst>
              <a:ext uri="{FF2B5EF4-FFF2-40B4-BE49-F238E27FC236}">
                <a16:creationId xmlns:a16="http://schemas.microsoft.com/office/drawing/2014/main" id="{DCAA4058-A13E-7EF8-7C5F-A33A8221DE5C}"/>
              </a:ext>
            </a:extLst>
          </p:cNvPr>
          <p:cNvGrpSpPr/>
          <p:nvPr/>
        </p:nvGrpSpPr>
        <p:grpSpPr>
          <a:xfrm>
            <a:off x="9594533" y="216780"/>
            <a:ext cx="2205963" cy="753403"/>
            <a:chOff x="9392300" y="211521"/>
            <a:chExt cx="2205963" cy="753403"/>
          </a:xfrm>
        </p:grpSpPr>
        <p:pic>
          <p:nvPicPr>
            <p:cNvPr id="5" name="Google Shape;280;g1ba20597195_0_79" descr="Document">
              <a:extLst>
                <a:ext uri="{FF2B5EF4-FFF2-40B4-BE49-F238E27FC236}">
                  <a16:creationId xmlns:a16="http://schemas.microsoft.com/office/drawing/2014/main" id="{29F1CE8F-7841-8D97-87B5-CA1E8F6AC8EA}"/>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10" name="Google Shape;281;g1ba20597195_0_79">
              <a:extLst>
                <a:ext uri="{FF2B5EF4-FFF2-40B4-BE49-F238E27FC236}">
                  <a16:creationId xmlns:a16="http://schemas.microsoft.com/office/drawing/2014/main" id="{B67F4AA0-34C7-5CBB-ED84-1075E2499C38}"/>
                </a:ext>
              </a:extLst>
            </p:cNvPr>
            <p:cNvSpPr txBox="1"/>
            <p:nvPr/>
          </p:nvSpPr>
          <p:spPr>
            <a:xfrm>
              <a:off x="9392300" y="228775"/>
              <a:ext cx="21951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Worksheets</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aphicFrame>
        <p:nvGraphicFramePr>
          <p:cNvPr id="14" name="Google Shape;278;g1ba20597195_0_79">
            <a:extLst>
              <a:ext uri="{FF2B5EF4-FFF2-40B4-BE49-F238E27FC236}">
                <a16:creationId xmlns:a16="http://schemas.microsoft.com/office/drawing/2014/main" id="{65434686-A091-0EF4-BB01-8FB5CEF68221}"/>
              </a:ext>
            </a:extLst>
          </p:cNvPr>
          <p:cNvGraphicFramePr/>
          <p:nvPr>
            <p:extLst>
              <p:ext uri="{D42A27DB-BD31-4B8C-83A1-F6EECF244321}">
                <p14:modId xmlns:p14="http://schemas.microsoft.com/office/powerpoint/2010/main" val="48286744"/>
              </p:ext>
            </p:extLst>
          </p:nvPr>
        </p:nvGraphicFramePr>
        <p:xfrm>
          <a:off x="1136794" y="1592424"/>
          <a:ext cx="10287000" cy="4113535"/>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943645">
                <a:tc>
                  <a:txBody>
                    <a:bodyPr/>
                    <a:lstStyle/>
                    <a:p>
                      <a:pPr marL="0" lvl="0" indent="0" algn="l" rtl="0">
                        <a:spcBef>
                          <a:spcPts val="0"/>
                        </a:spcBef>
                        <a:spcAft>
                          <a:spcPts val="0"/>
                        </a:spcAft>
                        <a:buNone/>
                      </a:pPr>
                      <a:r>
                        <a:rPr lang="en-GB" sz="2800" dirty="0">
                          <a:solidFill>
                            <a:schemeClr val="dk1"/>
                          </a:solidFill>
                          <a:latin typeface="Arial" panose="020B0604020202020204" pitchFamily="34" charset="0"/>
                          <a:cs typeface="Arial" panose="020B0604020202020204" pitchFamily="34" charset="0"/>
                        </a:rPr>
                        <a:t>Step 1: Card match up</a:t>
                      </a:r>
                      <a:endParaRPr sz="2800" dirty="0">
                        <a:solidFill>
                          <a:schemeClr val="dk1"/>
                        </a:solidFill>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3200"/>
                        <a:buFont typeface="Arial"/>
                        <a:buNone/>
                      </a:pPr>
                      <a:r>
                        <a:rPr lang="en-GB" sz="2800" dirty="0">
                          <a:solidFill>
                            <a:schemeClr val="dk1"/>
                          </a:solidFill>
                          <a:latin typeface="Arial" panose="020B0604020202020204" pitchFamily="34" charset="0"/>
                          <a:cs typeface="Arial" panose="020B0604020202020204" pitchFamily="34" charset="0"/>
                        </a:rPr>
                        <a:t>Step 2: Number tables</a:t>
                      </a:r>
                      <a:endParaRPr sz="2800" dirty="0">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651625">
                <a:tc>
                  <a:txBody>
                    <a:bodyPr/>
                    <a:lstStyle/>
                    <a:p>
                      <a:pPr marL="0" lvl="0" indent="0" algn="l" rtl="0">
                        <a:spcBef>
                          <a:spcPts val="0"/>
                        </a:spcBef>
                        <a:spcAft>
                          <a:spcPts val="0"/>
                        </a:spcAft>
                        <a:buClr>
                          <a:schemeClr val="dk1"/>
                        </a:buClr>
                        <a:buSzPts val="3200"/>
                        <a:buFont typeface="Arial"/>
                        <a:buNone/>
                      </a:pPr>
                      <a:r>
                        <a:rPr lang="en-GB" sz="2800" dirty="0">
                          <a:solidFill>
                            <a:schemeClr val="dk1"/>
                          </a:solidFill>
                          <a:latin typeface="Arial" panose="020B0604020202020204" pitchFamily="34" charset="0"/>
                          <a:cs typeface="Arial" panose="020B0604020202020204" pitchFamily="34" charset="0"/>
                        </a:rPr>
                        <a:t>Match up the formula with the expression using the cards provided.</a:t>
                      </a:r>
                      <a:endParaRPr sz="2800" dirty="0">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GB" sz="2800" dirty="0">
                          <a:solidFill>
                            <a:schemeClr val="dk1"/>
                          </a:solidFill>
                          <a:latin typeface="Arial" panose="020B0604020202020204" pitchFamily="34" charset="0"/>
                          <a:cs typeface="Arial" panose="020B0604020202020204" pitchFamily="34" charset="0"/>
                        </a:rPr>
                        <a:t>Calculate the missing numbers in the sequence by matching to the paired sentences and expressions.</a:t>
                      </a:r>
                      <a:endParaRPr sz="28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28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3200"/>
                        <a:buFont typeface="Arial"/>
                        <a:buNone/>
                      </a:pPr>
                      <a:r>
                        <a:rPr lang="en-GB" sz="2800" dirty="0">
                          <a:solidFill>
                            <a:schemeClr val="dk1"/>
                          </a:solidFill>
                          <a:latin typeface="Arial" panose="020B0604020202020204" pitchFamily="34" charset="0"/>
                          <a:cs typeface="Arial" panose="020B0604020202020204" pitchFamily="34" charset="0"/>
                        </a:rPr>
                        <a:t>How are you going to work out the missing numbers?</a:t>
                      </a:r>
                      <a:endParaRPr sz="2800" dirty="0">
                        <a:solidFill>
                          <a:schemeClr val="dk1"/>
                        </a:solidFill>
                        <a:latin typeface="Arial" panose="020B0604020202020204" pitchFamily="34" charset="0"/>
                        <a:cs typeface="Arial" panose="020B06040202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 name="Group 2">
            <a:extLst>
              <a:ext uri="{FF2B5EF4-FFF2-40B4-BE49-F238E27FC236}">
                <a16:creationId xmlns:a16="http://schemas.microsoft.com/office/drawing/2014/main" id="{10C21640-D20A-D9B6-2A59-A2D6DC531732}"/>
              </a:ext>
            </a:extLst>
          </p:cNvPr>
          <p:cNvGrpSpPr/>
          <p:nvPr/>
        </p:nvGrpSpPr>
        <p:grpSpPr>
          <a:xfrm>
            <a:off x="-10863" y="-6023"/>
            <a:ext cx="2102453" cy="1923564"/>
            <a:chOff x="-33723" y="-17453"/>
            <a:chExt cx="2102453" cy="1923564"/>
          </a:xfrm>
        </p:grpSpPr>
        <p:sp>
          <p:nvSpPr>
            <p:cNvPr id="6" name="Isosceles Triangle 5">
              <a:extLst>
                <a:ext uri="{FF2B5EF4-FFF2-40B4-BE49-F238E27FC236}">
                  <a16:creationId xmlns:a16="http://schemas.microsoft.com/office/drawing/2014/main" id="{1186383D-9765-2083-D61A-CE02A717DD9F}"/>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D4120A78-943C-8D82-BAA8-7E3DEF8E7D93}"/>
                </a:ext>
              </a:extLst>
            </p:cNvPr>
            <p:cNvSpPr txBox="1"/>
            <p:nvPr/>
          </p:nvSpPr>
          <p:spPr>
            <a:xfrm>
              <a:off x="-33723" y="-3563"/>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Tree>
    <p:extLst>
      <p:ext uri="{BB962C8B-B14F-4D97-AF65-F5344CB8AC3E}">
        <p14:creationId xmlns:p14="http://schemas.microsoft.com/office/powerpoint/2010/main" val="21585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384" y="0"/>
            <a:ext cx="475645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Card match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grpSp>
        <p:nvGrpSpPr>
          <p:cNvPr id="7" name="Group 6" descr="Worksheet available icon">
            <a:extLst>
              <a:ext uri="{FF2B5EF4-FFF2-40B4-BE49-F238E27FC236}">
                <a16:creationId xmlns:a16="http://schemas.microsoft.com/office/drawing/2014/main" id="{32352ACE-40B0-9961-D783-FB964817F66B}"/>
              </a:ext>
            </a:extLst>
          </p:cNvPr>
          <p:cNvGrpSpPr/>
          <p:nvPr/>
        </p:nvGrpSpPr>
        <p:grpSpPr>
          <a:xfrm>
            <a:off x="9495879" y="197667"/>
            <a:ext cx="2102384" cy="753403"/>
            <a:chOff x="9495879" y="211521"/>
            <a:chExt cx="2102384" cy="753403"/>
          </a:xfrm>
        </p:grpSpPr>
        <p:pic>
          <p:nvPicPr>
            <p:cNvPr id="8" name="Graphic 6" descr="Document">
              <a:extLst>
                <a:ext uri="{FF2B5EF4-FFF2-40B4-BE49-F238E27FC236}">
                  <a16:creationId xmlns:a16="http://schemas.microsoft.com/office/drawing/2014/main" id="{241F9B6B-DBB4-7C15-80A6-9BD880FFAE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0BCF65EC-2ACE-00AD-0D40-4F92E0CC081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74F52364-FCC7-75C8-A12A-688073C1E4F6}"/>
              </a:ext>
            </a:extLst>
          </p:cNvPr>
          <p:cNvGrpSpPr/>
          <p:nvPr/>
        </p:nvGrpSpPr>
        <p:grpSpPr>
          <a:xfrm>
            <a:off x="-10794" y="-6023"/>
            <a:ext cx="2102384" cy="1923564"/>
            <a:chOff x="-33654" y="-17453"/>
            <a:chExt cx="2102384" cy="1923564"/>
          </a:xfrm>
        </p:grpSpPr>
        <p:sp>
          <p:nvSpPr>
            <p:cNvPr id="5" name="Isosceles Triangle 4">
              <a:extLst>
                <a:ext uri="{FF2B5EF4-FFF2-40B4-BE49-F238E27FC236}">
                  <a16:creationId xmlns:a16="http://schemas.microsoft.com/office/drawing/2014/main" id="{AA463627-2F48-5D1F-49CE-94DF474E25D9}"/>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2AF847D7-810F-CCB7-5424-94809E910EDA}"/>
                </a:ext>
              </a:extLst>
            </p:cNvPr>
            <p:cNvSpPr txBox="1"/>
            <p:nvPr/>
          </p:nvSpPr>
          <p:spPr>
            <a:xfrm>
              <a:off x="-33654" y="109697"/>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pic>
        <p:nvPicPr>
          <p:cNvPr id="6" name="Picture 5">
            <a:extLst>
              <a:ext uri="{FF2B5EF4-FFF2-40B4-BE49-F238E27FC236}">
                <a16:creationId xmlns:a16="http://schemas.microsoft.com/office/drawing/2014/main" id="{823E1339-B8E1-EE7B-3324-0A41EA45860A}"/>
              </a:ext>
            </a:extLst>
          </p:cNvPr>
          <p:cNvPicPr>
            <a:picLocks noChangeAspect="1"/>
          </p:cNvPicPr>
          <p:nvPr/>
        </p:nvPicPr>
        <p:blipFill>
          <a:blip r:embed="rId5"/>
          <a:stretch>
            <a:fillRect/>
          </a:stretch>
        </p:blipFill>
        <p:spPr>
          <a:xfrm>
            <a:off x="970439" y="1276538"/>
            <a:ext cx="4810842" cy="4944890"/>
          </a:xfrm>
          <a:prstGeom prst="rect">
            <a:avLst/>
          </a:prstGeom>
        </p:spPr>
      </p:pic>
      <p:pic>
        <p:nvPicPr>
          <p:cNvPr id="11" name="Picture 10">
            <a:extLst>
              <a:ext uri="{FF2B5EF4-FFF2-40B4-BE49-F238E27FC236}">
                <a16:creationId xmlns:a16="http://schemas.microsoft.com/office/drawing/2014/main" id="{6090B552-DECD-2B6D-4440-5204039583C3}"/>
              </a:ext>
            </a:extLst>
          </p:cNvPr>
          <p:cNvPicPr>
            <a:picLocks noChangeAspect="1"/>
          </p:cNvPicPr>
          <p:nvPr/>
        </p:nvPicPr>
        <p:blipFill>
          <a:blip r:embed="rId6"/>
          <a:stretch>
            <a:fillRect/>
          </a:stretch>
        </p:blipFill>
        <p:spPr>
          <a:xfrm>
            <a:off x="5888399" y="1373948"/>
            <a:ext cx="5333162" cy="4559524"/>
          </a:xfrm>
          <a:prstGeom prst="rect">
            <a:avLst/>
          </a:prstGeom>
        </p:spPr>
      </p:pic>
    </p:spTree>
    <p:extLst>
      <p:ext uri="{BB962C8B-B14F-4D97-AF65-F5344CB8AC3E}">
        <p14:creationId xmlns:p14="http://schemas.microsoft.com/office/powerpoint/2010/main" val="336344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80160" y="19612"/>
            <a:ext cx="768820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Converting Fahrenheit to Celsius</a:t>
            </a:r>
          </a:p>
        </p:txBody>
      </p:sp>
      <p:sp>
        <p:nvSpPr>
          <p:cNvPr id="5" name="Google Shape;300;g1ba20597195_0_154">
            <a:extLst>
              <a:ext uri="{FF2B5EF4-FFF2-40B4-BE49-F238E27FC236}">
                <a16:creationId xmlns:a16="http://schemas.microsoft.com/office/drawing/2014/main" id="{03944808-CB78-0CFF-22AB-BBCFE5203CA3}"/>
              </a:ext>
            </a:extLst>
          </p:cNvPr>
          <p:cNvSpPr/>
          <p:nvPr/>
        </p:nvSpPr>
        <p:spPr>
          <a:xfrm>
            <a:off x="6404421" y="4030814"/>
            <a:ext cx="4709538" cy="2182176"/>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buClr>
                <a:srgbClr val="000000"/>
              </a:buClr>
              <a:buSzPts val="2600"/>
            </a:pPr>
            <a:r>
              <a:rPr lang="en-GB" sz="2800" dirty="0">
                <a:solidFill>
                  <a:schemeClr val="dk1"/>
                </a:solidFill>
                <a:latin typeface="Arial"/>
                <a:ea typeface="Arial"/>
                <a:cs typeface="Arial"/>
                <a:sym typeface="Arial"/>
              </a:rPr>
              <a:t>Substitute 104 for °F and complete the calculation. Remember your order of operations.</a:t>
            </a:r>
            <a:r>
              <a:rPr lang="en-GB" dirty="0"/>
              <a:t> </a:t>
            </a:r>
            <a:endParaRPr sz="2800" dirty="0">
              <a:solidFill>
                <a:schemeClr val="dk1"/>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6" name="Google Shape;301;g1ba20597195_0_154">
                <a:extLst>
                  <a:ext uri="{FF2B5EF4-FFF2-40B4-BE49-F238E27FC236}">
                    <a16:creationId xmlns:a16="http://schemas.microsoft.com/office/drawing/2014/main" id="{63EEAC11-3679-A0A7-CF95-003A867E45E7}"/>
                  </a:ext>
                </a:extLst>
              </p:cNvPr>
              <p:cNvSpPr txBox="1"/>
              <p:nvPr/>
            </p:nvSpPr>
            <p:spPr>
              <a:xfrm>
                <a:off x="670650" y="1348709"/>
                <a:ext cx="10850700" cy="45522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Dev is going on a family holiday to Texas. He checks the temperature forecast and it’s 10</a:t>
                </a:r>
                <a:r>
                  <a:rPr lang="en-GB" sz="2600" dirty="0">
                    <a:latin typeface="Arial" panose="020B0604020202020204" pitchFamily="34" charset="0"/>
                    <a:cs typeface="Arial" panose="020B0604020202020204" pitchFamily="34" charset="0"/>
                  </a:rPr>
                  <a:t>4</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º Fahrenheit. He wants to know what that temperature will be in Celsius so he can pack suitable clothes.</a:t>
                </a:r>
                <a:endParaRPr lang="en-GB" sz="26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600"/>
                  <a:buFont typeface="Arial"/>
                  <a:buNone/>
                </a:pPr>
                <a:r>
                  <a:rPr lang="en-GB" sz="2600" dirty="0">
                    <a:latin typeface="Arial" panose="020B0604020202020204" pitchFamily="34" charset="0"/>
                    <a:cs typeface="Arial" panose="020B0604020202020204" pitchFamily="34" charset="0"/>
                  </a:rPr>
                  <a:t>What is the temperature in Celsius?</a:t>
                </a:r>
                <a:endParaRPr lang="en-GB" sz="2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lang="en-GB" sz="2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GB" sz="2600" b="0" i="0" u="none" strike="noStrike" cap="none" dirty="0">
                    <a:solidFill>
                      <a:srgbClr val="000000"/>
                    </a:solidFill>
                    <a:latin typeface="Arial"/>
                    <a:ea typeface="Arial"/>
                    <a:cs typeface="Arial"/>
                    <a:sym typeface="Arial"/>
                  </a:rPr>
                  <a:t>Ruby shows how formulae and substitution can be used to calculate:</a:t>
                </a:r>
              </a:p>
              <a:p>
                <a:pPr marL="0" marR="0" lvl="0" indent="0" algn="l" rtl="0">
                  <a:lnSpc>
                    <a:spcPct val="100000"/>
                  </a:lnSpc>
                  <a:spcBef>
                    <a:spcPts val="0"/>
                  </a:spcBef>
                  <a:spcAft>
                    <a:spcPts val="0"/>
                  </a:spcAft>
                  <a:buClr>
                    <a:srgbClr val="000000"/>
                  </a:buClr>
                  <a:buSzPts val="2600"/>
                  <a:buFont typeface="Arial"/>
                  <a:buNone/>
                </a:pPr>
                <a:endParaRPr lang="en-GB" sz="2600" b="0" i="0" u="none" strike="noStrike" cap="none" dirty="0">
                  <a:solidFill>
                    <a:srgbClr val="000000"/>
                  </a:solidFill>
                  <a:latin typeface="Arial"/>
                  <a:ea typeface="Arial"/>
                  <a:cs typeface="Arial"/>
                  <a:sym typeface="Arial"/>
                </a:endParaRPr>
              </a:p>
              <a:p>
                <a:pPr lvl="0">
                  <a:lnSpc>
                    <a:spcPct val="75000"/>
                  </a:lnSpc>
                  <a:buClr>
                    <a:schemeClr val="dk1"/>
                  </a:buClr>
                  <a:buSzPts val="2600"/>
                </a:pPr>
                <a:r>
                  <a:rPr lang="en-GB" sz="2600" dirty="0">
                    <a:solidFill>
                      <a:schemeClr val="dk1"/>
                    </a:solidFill>
                    <a:latin typeface="Cambria Math" panose="02040503050406030204" pitchFamily="18" charset="0"/>
                    <a:ea typeface="Cambria Math" panose="02040503050406030204" pitchFamily="18" charset="0"/>
                    <a:cs typeface="Arial"/>
                    <a:sym typeface="Arial"/>
                  </a:rPr>
                  <a:t>°C </a:t>
                </a:r>
                <a:r>
                  <a:rPr lang="en-GB" sz="26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r>
                  <a:rPr lang="en-GB" sz="2600" dirty="0">
                    <a:solidFill>
                      <a:schemeClr val="dk1"/>
                    </a:solidFill>
                    <a:latin typeface="Cambria Math" panose="02040503050406030204" pitchFamily="18" charset="0"/>
                    <a:ea typeface="Cambria Math" panose="02040503050406030204" pitchFamily="18" charset="0"/>
                    <a:cs typeface="Arial"/>
                    <a:sym typeface="Arial"/>
                  </a:rPr>
                  <a:t>°</a:t>
                </a:r>
                <a:r>
                  <a:rPr lang="en-GB" sz="26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F </a:t>
                </a:r>
                <a:r>
                  <a:rPr lang="en-IN" b="1" dirty="0">
                    <a:latin typeface="Cambria Math" panose="02040503050406030204" pitchFamily="18" charset="0"/>
                    <a:ea typeface="Cambria Math" panose="02040503050406030204" pitchFamily="18" charset="0"/>
                  </a:rPr>
                  <a:t>−</a:t>
                </a:r>
                <a:r>
                  <a:rPr lang="en-GB" sz="26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32) </a:t>
                </a:r>
                <a:r>
                  <a:rPr lang="en-GB" sz="2800" dirty="0">
                    <a:solidFill>
                      <a:srgbClr val="252525"/>
                    </a:solidFill>
                    <a:latin typeface="Cambria Math" panose="02040503050406030204" pitchFamily="18" charset="0"/>
                    <a:ea typeface="Cambria Math" panose="02040503050406030204" pitchFamily="18" charset="0"/>
                  </a:rPr>
                  <a:t>× </a:t>
                </a:r>
                <a14:m>
                  <m:oMath xmlns:m="http://schemas.openxmlformats.org/officeDocument/2006/math">
                    <m:f>
                      <m:fPr>
                        <m:ctrlPr>
                          <a:rPr lang="ar-AE" sz="4400" i="1">
                            <a:solidFill>
                              <a:srgbClr val="000000"/>
                            </a:solidFill>
                            <a:latin typeface="Cambria Math" panose="02040503050406030204" pitchFamily="18" charset="0"/>
                            <a:ea typeface="Cambria Math" panose="02040503050406030204" pitchFamily="18" charset="0"/>
                          </a:rPr>
                        </m:ctrlPr>
                      </m:fPr>
                      <m:num>
                        <m:r>
                          <a:rPr lang="en-GB" sz="4400" b="0" i="0" smtClean="0">
                            <a:solidFill>
                              <a:srgbClr val="000000"/>
                            </a:solidFill>
                            <a:latin typeface="Cambria Math" panose="02040503050406030204" pitchFamily="18" charset="0"/>
                            <a:ea typeface="Cambria Math" panose="02040503050406030204" pitchFamily="18" charset="0"/>
                          </a:rPr>
                          <m:t>5</m:t>
                        </m:r>
                      </m:num>
                      <m:den>
                        <m:r>
                          <a:rPr lang="en-GB" sz="4400" b="0" i="0" smtClean="0">
                            <a:solidFill>
                              <a:srgbClr val="000000"/>
                            </a:solidFill>
                            <a:latin typeface="Cambria Math" panose="02040503050406030204" pitchFamily="18" charset="0"/>
                            <a:ea typeface="Cambria Math" panose="02040503050406030204" pitchFamily="18" charset="0"/>
                          </a:rPr>
                          <m:t>9</m:t>
                        </m:r>
                      </m:den>
                    </m:f>
                  </m:oMath>
                </a14:m>
                <a:endParaRPr lang="ar-AE" sz="4400" dirty="0">
                  <a:solidFill>
                    <a:srgbClr val="000000"/>
                  </a:solidFill>
                  <a:ea typeface="Cambria Math" panose="02040503050406030204" pitchFamily="18" charset="0"/>
                </a:endParaRPr>
              </a:p>
              <a:p>
                <a:pPr lvl="0">
                  <a:lnSpc>
                    <a:spcPct val="75000"/>
                  </a:lnSpc>
                  <a:buClr>
                    <a:schemeClr val="dk1"/>
                  </a:buClr>
                  <a:buSzPts val="2600"/>
                </a:pPr>
                <a:endParaRPr lang="ar-AE" sz="4400" b="0" i="0" u="none" strike="noStrike" cap="none" dirty="0">
                  <a:solidFill>
                    <a:srgbClr val="000000"/>
                  </a:solidFill>
                  <a:latin typeface="Arial"/>
                  <a:ea typeface="Arial"/>
                  <a:cs typeface="Arial"/>
                  <a:sym typeface="Arial"/>
                </a:endParaRPr>
              </a:p>
              <a:p>
                <a:pPr lvl="0">
                  <a:lnSpc>
                    <a:spcPct val="75000"/>
                  </a:lnSpc>
                  <a:buClr>
                    <a:srgbClr val="000000"/>
                  </a:buClr>
                  <a:buSzPts val="2600"/>
                </a:pPr>
                <a:r>
                  <a:rPr lang="en-GB" sz="2600" b="0" i="0" u="none" strike="noStrike" cap="none" dirty="0">
                    <a:solidFill>
                      <a:srgbClr val="000000"/>
                    </a:solidFill>
                    <a:latin typeface="Arial"/>
                    <a:ea typeface="Arial"/>
                    <a:cs typeface="Arial"/>
                    <a:sym typeface="Arial"/>
                  </a:rPr>
                  <a:t>Answer = </a:t>
                </a:r>
                <a:r>
                  <a:rPr lang="en-GB" sz="2600" dirty="0">
                    <a:latin typeface="Arial" panose="020B0604020202020204" pitchFamily="34" charset="0"/>
                    <a:cs typeface="Arial" panose="020B0604020202020204" pitchFamily="34" charset="0"/>
                  </a:rPr>
                  <a:t>40</a:t>
                </a:r>
                <a:r>
                  <a:rPr lang="en-GB" sz="2600" dirty="0">
                    <a:solidFill>
                      <a:schemeClr val="dk1"/>
                    </a:solidFill>
                    <a:latin typeface="Cambria Math" panose="02040503050406030204" pitchFamily="18" charset="0"/>
                    <a:ea typeface="Cambria Math" panose="02040503050406030204" pitchFamily="18" charset="0"/>
                    <a:cs typeface="Arial"/>
                    <a:sym typeface="Arial"/>
                  </a:rPr>
                  <a:t>° </a:t>
                </a:r>
                <a:r>
                  <a:rPr lang="en-GB" sz="2600" b="0" i="0" u="none" strike="noStrike" cap="none" dirty="0">
                    <a:solidFill>
                      <a:schemeClr val="dk1"/>
                    </a:solidFill>
                    <a:latin typeface="Arial"/>
                    <a:ea typeface="Arial"/>
                    <a:cs typeface="Arial"/>
                    <a:sym typeface="Arial"/>
                  </a:rPr>
                  <a:t>Celsius</a:t>
                </a:r>
                <a:endParaRPr sz="2600" b="0" i="0" u="none" strike="noStrike" cap="none" dirty="0">
                  <a:solidFill>
                    <a:srgbClr val="000000"/>
                  </a:solidFill>
                  <a:latin typeface="Arial"/>
                  <a:ea typeface="Arial"/>
                  <a:cs typeface="Arial"/>
                  <a:sym typeface="Arial"/>
                </a:endParaRPr>
              </a:p>
            </p:txBody>
          </p:sp>
        </mc:Choice>
        <mc:Fallback xmlns="">
          <p:sp>
            <p:nvSpPr>
              <p:cNvPr id="6" name="Google Shape;301;g1ba20597195_0_154">
                <a:extLst>
                  <a:ext uri="{FF2B5EF4-FFF2-40B4-BE49-F238E27FC236}">
                    <a16:creationId xmlns:a16="http://schemas.microsoft.com/office/drawing/2014/main" id="{63EEAC11-3679-A0A7-CF95-003A867E45E7}"/>
                  </a:ext>
                </a:extLst>
              </p:cNvPr>
              <p:cNvSpPr txBox="1">
                <a:spLocks noRot="1" noChangeAspect="1" noMove="1" noResize="1" noEditPoints="1" noAdjustHandles="1" noChangeArrowheads="1" noChangeShapeType="1" noTextEdit="1"/>
              </p:cNvSpPr>
              <p:nvPr/>
            </p:nvSpPr>
            <p:spPr>
              <a:xfrm>
                <a:off x="670650" y="1348709"/>
                <a:ext cx="10850700" cy="4552231"/>
              </a:xfrm>
              <a:prstGeom prst="rect">
                <a:avLst/>
              </a:prstGeom>
              <a:blipFill>
                <a:blip r:embed="rId3"/>
                <a:stretch>
                  <a:fillRect l="-2220" t="-1393"/>
                </a:stretch>
              </a:blipFill>
              <a:ln>
                <a:no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6B2C575-4ADF-641B-33CF-AA74F76E67EC}"/>
              </a:ext>
            </a:extLst>
          </p:cNvPr>
          <p:cNvGrpSpPr/>
          <p:nvPr/>
        </p:nvGrpSpPr>
        <p:grpSpPr>
          <a:xfrm>
            <a:off x="-99638" y="-6023"/>
            <a:ext cx="2191228" cy="1923564"/>
            <a:chOff x="-122498" y="-17453"/>
            <a:chExt cx="2191228" cy="1923564"/>
          </a:xfrm>
        </p:grpSpPr>
        <p:sp>
          <p:nvSpPr>
            <p:cNvPr id="7" name="Isosceles Triangle 6">
              <a:extLst>
                <a:ext uri="{FF2B5EF4-FFF2-40B4-BE49-F238E27FC236}">
                  <a16:creationId xmlns:a16="http://schemas.microsoft.com/office/drawing/2014/main" id="{0D07C96F-22E4-BBEA-566D-C659A7EB3C81}"/>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C316EE60-8688-5EEF-D18B-0FB569A11E38}"/>
                </a:ext>
              </a:extLst>
            </p:cNvPr>
            <p:cNvSpPr txBox="1"/>
            <p:nvPr/>
          </p:nvSpPr>
          <p:spPr>
            <a:xfrm>
              <a:off x="-122498" y="55041"/>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Slide Number Placeholder 1">
            <a:extLst>
              <a:ext uri="{FF2B5EF4-FFF2-40B4-BE49-F238E27FC236}">
                <a16:creationId xmlns:a16="http://schemas.microsoft.com/office/drawing/2014/main" id="{F4A94AD0-848C-EAA2-F306-5EEA6B7648B0}"/>
              </a:ext>
            </a:extLst>
          </p:cNvPr>
          <p:cNvSpPr>
            <a:spLocks noGrp="1"/>
          </p:cNvSpPr>
          <p:nvPr>
            <p:ph type="sldNum" sz="quarter" idx="12"/>
          </p:nvPr>
        </p:nvSpPr>
        <p:spPr/>
        <p:txBody>
          <a:bodyPr/>
          <a:lstStyle/>
          <a:p>
            <a:fld id="{892959B6-490E-A144-8C7C-88267F972F69}" type="slidenum">
              <a:rPr lang="en-US" smtClean="0"/>
              <a:t>13</a:t>
            </a:fld>
            <a:endParaRPr lang="en-US"/>
          </a:p>
        </p:txBody>
      </p:sp>
    </p:spTree>
    <p:extLst>
      <p:ext uri="{BB962C8B-B14F-4D97-AF65-F5344CB8AC3E}">
        <p14:creationId xmlns:p14="http://schemas.microsoft.com/office/powerpoint/2010/main" val="14616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mc:AlternateContent xmlns:mc="http://schemas.openxmlformats.org/markup-compatibility/2006" xmlns:a14="http://schemas.microsoft.com/office/drawing/2010/main">
        <mc:Choice Requires="a14">
          <p:sp>
            <p:nvSpPr>
              <p:cNvPr id="2" name="Google Shape;309;g1ba20597195_0_172">
                <a:extLst>
                  <a:ext uri="{FF2B5EF4-FFF2-40B4-BE49-F238E27FC236}">
                    <a16:creationId xmlns:a16="http://schemas.microsoft.com/office/drawing/2014/main" id="{664AED57-70B0-1B4C-DC8F-E1A1454393A2}"/>
                  </a:ext>
                </a:extLst>
              </p:cNvPr>
              <p:cNvSpPr/>
              <p:nvPr/>
            </p:nvSpPr>
            <p:spPr>
              <a:xfrm>
                <a:off x="1341300" y="4572463"/>
                <a:ext cx="3201900" cy="1189644"/>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75000"/>
                  </a:lnSpc>
                  <a:buClr>
                    <a:schemeClr val="dk1"/>
                  </a:buClr>
                  <a:buSzPts val="2600"/>
                </a:pPr>
                <a:r>
                  <a:rPr lang="en-GB" sz="2400" dirty="0">
                    <a:solidFill>
                      <a:srgbClr val="000000"/>
                    </a:solidFill>
                    <a:latin typeface="Arial" panose="020B0604020202020204" pitchFamily="34" charset="0"/>
                    <a:ea typeface="Arial"/>
                    <a:cs typeface="Arial" panose="020B0604020202020204" pitchFamily="34" charset="0"/>
                    <a:sym typeface="Arial"/>
                  </a:rPr>
                  <a:t>º</a:t>
                </a:r>
                <a:r>
                  <a:rPr lang="en-GB" sz="2600" dirty="0">
                    <a:solidFill>
                      <a:prstClr val="black"/>
                    </a:solidFill>
                    <a:latin typeface="Cambria Math" panose="02040503050406030204" pitchFamily="18" charset="0"/>
                    <a:ea typeface="Cambria Math" panose="02040503050406030204" pitchFamily="18" charset="0"/>
                    <a:cs typeface="Arial"/>
                    <a:sym typeface="Arial"/>
                  </a:rPr>
                  <a:t>C = (</a:t>
                </a:r>
                <a:r>
                  <a:rPr lang="en-GB" sz="2400" dirty="0">
                    <a:solidFill>
                      <a:srgbClr val="000000"/>
                    </a:solidFill>
                    <a:latin typeface="Arial" panose="020B0604020202020204" pitchFamily="34" charset="0"/>
                    <a:ea typeface="Arial"/>
                    <a:cs typeface="Arial" panose="020B0604020202020204" pitchFamily="34" charset="0"/>
                    <a:sym typeface="Arial"/>
                  </a:rPr>
                  <a:t>º</a:t>
                </a:r>
                <a:r>
                  <a:rPr lang="en-GB" sz="2600" dirty="0">
                    <a:solidFill>
                      <a:prstClr val="black"/>
                    </a:solidFill>
                    <a:latin typeface="Cambria Math" panose="02040503050406030204" pitchFamily="18" charset="0"/>
                    <a:ea typeface="Cambria Math" panose="02040503050406030204" pitchFamily="18" charset="0"/>
                    <a:cs typeface="Arial"/>
                    <a:sym typeface="Arial"/>
                  </a:rPr>
                  <a:t>F </a:t>
                </a:r>
                <a:r>
                  <a:rPr lang="en-IN" b="1" dirty="0">
                    <a:solidFill>
                      <a:prstClr val="black"/>
                    </a:solidFill>
                    <a:latin typeface="Cambria Math" panose="02040503050406030204" pitchFamily="18" charset="0"/>
                    <a:ea typeface="Cambria Math" panose="02040503050406030204" pitchFamily="18" charset="0"/>
                  </a:rPr>
                  <a:t>−</a:t>
                </a:r>
                <a:r>
                  <a:rPr lang="en-GB" sz="2600" dirty="0">
                    <a:solidFill>
                      <a:prstClr val="black"/>
                    </a:solidFill>
                    <a:latin typeface="Cambria Math" panose="02040503050406030204" pitchFamily="18" charset="0"/>
                    <a:ea typeface="Cambria Math" panose="02040503050406030204" pitchFamily="18" charset="0"/>
                    <a:cs typeface="Arial"/>
                    <a:sym typeface="Arial"/>
                  </a:rPr>
                  <a:t> 32) </a:t>
                </a:r>
                <a:r>
                  <a:rPr lang="en-GB" sz="2800" dirty="0">
                    <a:solidFill>
                      <a:srgbClr val="252525"/>
                    </a:solidFill>
                    <a:latin typeface="Cambria Math" panose="02040503050406030204" pitchFamily="18" charset="0"/>
                    <a:ea typeface="Cambria Math" panose="02040503050406030204" pitchFamily="18" charset="0"/>
                  </a:rPr>
                  <a:t>× </a:t>
                </a:r>
                <a14:m>
                  <m:oMath xmlns:m="http://schemas.openxmlformats.org/officeDocument/2006/math">
                    <m:f>
                      <m:fPr>
                        <m:ctrlPr>
                          <a:rPr lang="ar-AE" sz="4400" i="1">
                            <a:solidFill>
                              <a:srgbClr val="000000"/>
                            </a:solidFill>
                            <a:latin typeface="Cambria Math" panose="02040503050406030204" pitchFamily="18" charset="0"/>
                            <a:ea typeface="Cambria Math" panose="02040503050406030204" pitchFamily="18" charset="0"/>
                          </a:rPr>
                        </m:ctrlPr>
                      </m:fPr>
                      <m:num>
                        <m:r>
                          <a:rPr lang="en-GB" sz="4400" b="0" i="0" smtClean="0">
                            <a:solidFill>
                              <a:srgbClr val="000000"/>
                            </a:solidFill>
                            <a:latin typeface="Cambria Math" panose="02040503050406030204" pitchFamily="18" charset="0"/>
                            <a:ea typeface="Cambria Math" panose="02040503050406030204" pitchFamily="18" charset="0"/>
                          </a:rPr>
                          <m:t>5</m:t>
                        </m:r>
                      </m:num>
                      <m:den>
                        <m:r>
                          <a:rPr lang="en-GB" sz="4400" b="0" i="1" smtClean="0">
                            <a:solidFill>
                              <a:srgbClr val="000000"/>
                            </a:solidFill>
                            <a:latin typeface="Cambria Math" panose="02040503050406030204" pitchFamily="18" charset="0"/>
                            <a:ea typeface="Cambria Math" panose="02040503050406030204" pitchFamily="18" charset="0"/>
                          </a:rPr>
                          <m:t>9</m:t>
                        </m:r>
                      </m:den>
                    </m:f>
                  </m:oMath>
                </a14:m>
                <a:endParaRPr sz="1400" b="0" i="0" u="none" strike="noStrike" cap="none" dirty="0">
                  <a:solidFill>
                    <a:srgbClr val="000000"/>
                  </a:solidFill>
                  <a:latin typeface="Arial"/>
                  <a:ea typeface="Arial"/>
                  <a:cs typeface="Arial"/>
                  <a:sym typeface="Arial"/>
                </a:endParaRPr>
              </a:p>
            </p:txBody>
          </p:sp>
        </mc:Choice>
        <mc:Fallback xmlns="">
          <p:sp>
            <p:nvSpPr>
              <p:cNvPr id="2" name="Google Shape;309;g1ba20597195_0_172">
                <a:extLst>
                  <a:ext uri="{FF2B5EF4-FFF2-40B4-BE49-F238E27FC236}">
                    <a16:creationId xmlns:a16="http://schemas.microsoft.com/office/drawing/2014/main" id="{664AED57-70B0-1B4C-DC8F-E1A1454393A2}"/>
                  </a:ext>
                </a:extLst>
              </p:cNvPr>
              <p:cNvSpPr>
                <a:spLocks noRot="1" noChangeAspect="1" noMove="1" noResize="1" noEditPoints="1" noAdjustHandles="1" noChangeArrowheads="1" noChangeShapeType="1" noTextEdit="1"/>
              </p:cNvSpPr>
              <p:nvPr/>
            </p:nvSpPr>
            <p:spPr>
              <a:xfrm>
                <a:off x="1341300" y="4572463"/>
                <a:ext cx="3201900" cy="1189644"/>
              </a:xfrm>
              <a:prstGeom prst="roundRect">
                <a:avLst>
                  <a:gd name="adj" fmla="val 16667"/>
                </a:avLst>
              </a:prstGeom>
              <a:blipFill>
                <a:blip r:embed="rId4"/>
                <a:stretch>
                  <a:fillRect l="-949"/>
                </a:stretch>
              </a:blipFill>
              <a:ln w="12700" cap="flat" cmpd="sng">
                <a:solidFill>
                  <a:schemeClr val="lt1"/>
                </a:solidFill>
                <a:prstDash val="solid"/>
                <a:miter lim="800000"/>
                <a:headEnd type="none" w="sm" len="sm"/>
                <a:tailEnd type="none" w="sm" len="sm"/>
              </a:ln>
            </p:spPr>
            <p:txBody>
              <a:bodyPr/>
              <a:lstStyle/>
              <a:p>
                <a:r>
                  <a:rPr lang="en-GB">
                    <a:noFill/>
                  </a:rPr>
                  <a:t> </a:t>
                </a:r>
              </a:p>
            </p:txBody>
          </p:sp>
        </mc:Fallback>
      </mc:AlternateContent>
      <p:sp>
        <p:nvSpPr>
          <p:cNvPr id="3" name="Google Shape;310;g1ba20597195_0_172">
            <a:extLst>
              <a:ext uri="{FF2B5EF4-FFF2-40B4-BE49-F238E27FC236}">
                <a16:creationId xmlns:a16="http://schemas.microsoft.com/office/drawing/2014/main" id="{81111AF0-6CB0-E899-C62E-78A0B13FC948}"/>
              </a:ext>
            </a:extLst>
          </p:cNvPr>
          <p:cNvSpPr txBox="1"/>
          <p:nvPr/>
        </p:nvSpPr>
        <p:spPr>
          <a:xfrm>
            <a:off x="1341300" y="1308308"/>
            <a:ext cx="10012500" cy="2677616"/>
          </a:xfrm>
          <a:prstGeom prst="rect">
            <a:avLst/>
          </a:prstGeom>
          <a:noFill/>
          <a:ln>
            <a:noFill/>
          </a:ln>
        </p:spPr>
        <p:txBody>
          <a:bodyPr spcFirstLastPara="1" wrap="square" lIns="91425" tIns="45700" rIns="91425" bIns="45700" anchor="t" anchorCtr="0">
            <a:spAutoFit/>
          </a:bodyPr>
          <a:lstStyle/>
          <a:p>
            <a:r>
              <a:rPr lang="en-US" sz="2800" dirty="0">
                <a:latin typeface="Arial" panose="020B0604020202020204" pitchFamily="34" charset="0"/>
                <a:cs typeface="Arial" panose="020B0604020202020204" pitchFamily="34" charset="0"/>
              </a:rPr>
              <a:t>Ruby is going on holiday with her family to Mexico in December to celebrate the festive season.</a:t>
            </a:r>
          </a:p>
          <a:p>
            <a:r>
              <a:rPr lang="en-US" sz="2800" dirty="0">
                <a:latin typeface="Arial" panose="020B0604020202020204" pitchFamily="34" charset="0"/>
                <a:cs typeface="Arial" panose="020B0604020202020204" pitchFamily="34" charset="0"/>
              </a:rPr>
              <a:t>The forecast temperature is 79</a:t>
            </a:r>
            <a:r>
              <a:rPr lang="en-US" sz="1700" dirty="0">
                <a:latin typeface="Arial" panose="020B0604020202020204" pitchFamily="34" charset="0"/>
                <a:cs typeface="Arial" panose="020B0604020202020204" pitchFamily="34" charset="0"/>
              </a:rPr>
              <a:t> </a:t>
            </a:r>
            <a:r>
              <a:rPr lang="en-GB" sz="2800" dirty="0">
                <a:solidFill>
                  <a:srgbClr val="000000"/>
                </a:solidFill>
                <a:latin typeface="Arial" panose="020B0604020202020204" pitchFamily="34" charset="0"/>
                <a:ea typeface="Arial"/>
                <a:cs typeface="Arial" panose="020B0604020202020204" pitchFamily="34" charset="0"/>
                <a:sym typeface="Arial"/>
              </a:rPr>
              <a:t>º</a:t>
            </a:r>
            <a:r>
              <a:rPr lang="en-US" sz="2800" dirty="0">
                <a:latin typeface="Arial" panose="020B0604020202020204" pitchFamily="34" charset="0"/>
                <a:cs typeface="Arial" panose="020B0604020202020204" pitchFamily="34" charset="0"/>
              </a:rPr>
              <a:t>F.</a:t>
            </a:r>
          </a:p>
          <a:p>
            <a:r>
              <a:rPr lang="en-US" sz="2800" dirty="0">
                <a:latin typeface="Arial" panose="020B0604020202020204" pitchFamily="34" charset="0"/>
                <a:cs typeface="Arial" panose="020B0604020202020204" pitchFamily="34" charset="0"/>
              </a:rPr>
              <a:t>Dev tells Ruby to take a woolly hat and some gloves because December is always cold.</a:t>
            </a:r>
          </a:p>
          <a:p>
            <a:r>
              <a:rPr lang="en-US" sz="2800" dirty="0">
                <a:latin typeface="Arial" panose="020B0604020202020204" pitchFamily="34" charset="0"/>
                <a:cs typeface="Arial" panose="020B0604020202020204" pitchFamily="34" charset="0"/>
              </a:rPr>
              <a:t>Is he right? Why?</a:t>
            </a:r>
          </a:p>
        </p:txBody>
      </p:sp>
      <p:grpSp>
        <p:nvGrpSpPr>
          <p:cNvPr id="9" name="Group 8">
            <a:extLst>
              <a:ext uri="{FF2B5EF4-FFF2-40B4-BE49-F238E27FC236}">
                <a16:creationId xmlns:a16="http://schemas.microsoft.com/office/drawing/2014/main" id="{6A9EFB7A-8947-65BD-DB1F-BF41F714126B}"/>
              </a:ext>
            </a:extLst>
          </p:cNvPr>
          <p:cNvGrpSpPr/>
          <p:nvPr/>
        </p:nvGrpSpPr>
        <p:grpSpPr>
          <a:xfrm>
            <a:off x="-99638" y="-6023"/>
            <a:ext cx="2191228" cy="1923564"/>
            <a:chOff x="-122498" y="-17453"/>
            <a:chExt cx="2191228" cy="1923564"/>
          </a:xfrm>
        </p:grpSpPr>
        <p:sp>
          <p:nvSpPr>
            <p:cNvPr id="10" name="Isosceles Triangle 9">
              <a:extLst>
                <a:ext uri="{FF2B5EF4-FFF2-40B4-BE49-F238E27FC236}">
                  <a16:creationId xmlns:a16="http://schemas.microsoft.com/office/drawing/2014/main" id="{D13DDD26-7117-6252-D09F-B70943E3D9CE}"/>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1" name="TextBox 10">
              <a:extLst>
                <a:ext uri="{FF2B5EF4-FFF2-40B4-BE49-F238E27FC236}">
                  <a16:creationId xmlns:a16="http://schemas.microsoft.com/office/drawing/2014/main" id="{F848D3F7-6398-8900-2C08-7301D8E41B92}"/>
                </a:ext>
              </a:extLst>
            </p:cNvPr>
            <p:cNvSpPr txBox="1"/>
            <p:nvPr/>
          </p:nvSpPr>
          <p:spPr>
            <a:xfrm>
              <a:off x="-122498" y="32313"/>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
        <p:nvSpPr>
          <p:cNvPr id="14" name="Title 1">
            <a:extLst>
              <a:ext uri="{FF2B5EF4-FFF2-40B4-BE49-F238E27FC236}">
                <a16:creationId xmlns:a16="http://schemas.microsoft.com/office/drawing/2014/main" id="{450C811C-8212-FB58-44F1-6246B6ADBBFC}"/>
              </a:ext>
            </a:extLst>
          </p:cNvPr>
          <p:cNvSpPr txBox="1">
            <a:spLocks noGrp="1"/>
          </p:cNvSpPr>
          <p:nvPr>
            <p:ph type="title"/>
          </p:nvPr>
        </p:nvSpPr>
        <p:spPr>
          <a:xfrm>
            <a:off x="2080160" y="19612"/>
            <a:ext cx="8175948"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Converting Fahrenheit to Celsius 2</a:t>
            </a:r>
          </a:p>
        </p:txBody>
      </p:sp>
      <p:pic>
        <p:nvPicPr>
          <p:cNvPr id="1026" name="Picture 2" descr="A photo of a busy airport lounge. The signs and departure board in the lounge are in Spanish.">
            <a:extLst>
              <a:ext uri="{FF2B5EF4-FFF2-40B4-BE49-F238E27FC236}">
                <a16:creationId xmlns:a16="http://schemas.microsoft.com/office/drawing/2014/main" id="{7EE04622-0A59-FD43-E3AD-AA7AB2DFE77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6155979" y="3589007"/>
            <a:ext cx="4701068" cy="223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grpSp>
        <p:nvGrpSpPr>
          <p:cNvPr id="9" name="Group 8">
            <a:extLst>
              <a:ext uri="{FF2B5EF4-FFF2-40B4-BE49-F238E27FC236}">
                <a16:creationId xmlns:a16="http://schemas.microsoft.com/office/drawing/2014/main" id="{6A9EFB7A-8947-65BD-DB1F-BF41F714126B}"/>
              </a:ext>
            </a:extLst>
          </p:cNvPr>
          <p:cNvGrpSpPr/>
          <p:nvPr/>
        </p:nvGrpSpPr>
        <p:grpSpPr>
          <a:xfrm>
            <a:off x="-99638" y="-6023"/>
            <a:ext cx="2191228" cy="1923564"/>
            <a:chOff x="-122498" y="-17453"/>
            <a:chExt cx="2191228" cy="1923564"/>
          </a:xfrm>
        </p:grpSpPr>
        <p:sp>
          <p:nvSpPr>
            <p:cNvPr id="10" name="Isosceles Triangle 9">
              <a:extLst>
                <a:ext uri="{FF2B5EF4-FFF2-40B4-BE49-F238E27FC236}">
                  <a16:creationId xmlns:a16="http://schemas.microsoft.com/office/drawing/2014/main" id="{D13DDD26-7117-6252-D09F-B70943E3D9CE}"/>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1" name="TextBox 10">
              <a:extLst>
                <a:ext uri="{FF2B5EF4-FFF2-40B4-BE49-F238E27FC236}">
                  <a16:creationId xmlns:a16="http://schemas.microsoft.com/office/drawing/2014/main" id="{F848D3F7-6398-8900-2C08-7301D8E41B92}"/>
                </a:ext>
              </a:extLst>
            </p:cNvPr>
            <p:cNvSpPr txBox="1"/>
            <p:nvPr/>
          </p:nvSpPr>
          <p:spPr>
            <a:xfrm>
              <a:off x="-122498" y="32313"/>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sp>
        <p:nvSpPr>
          <p:cNvPr id="14" name="Title 1">
            <a:extLst>
              <a:ext uri="{FF2B5EF4-FFF2-40B4-BE49-F238E27FC236}">
                <a16:creationId xmlns:a16="http://schemas.microsoft.com/office/drawing/2014/main" id="{450C811C-8212-FB58-44F1-6246B6ADBBFC}"/>
              </a:ext>
            </a:extLst>
          </p:cNvPr>
          <p:cNvSpPr txBox="1">
            <a:spLocks noGrp="1"/>
          </p:cNvSpPr>
          <p:nvPr>
            <p:ph type="title"/>
          </p:nvPr>
        </p:nvSpPr>
        <p:spPr>
          <a:xfrm>
            <a:off x="2080160" y="19612"/>
            <a:ext cx="804355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Converting Fahrenheit to Celsius 3</a:t>
            </a:r>
          </a:p>
        </p:txBody>
      </p:sp>
      <p:sp>
        <p:nvSpPr>
          <p:cNvPr id="5" name="Google Shape;308;g1ba20597195_0_172">
            <a:extLst>
              <a:ext uri="{FF2B5EF4-FFF2-40B4-BE49-F238E27FC236}">
                <a16:creationId xmlns:a16="http://schemas.microsoft.com/office/drawing/2014/main" id="{BCCD4FA3-FEFD-C65E-9A6B-4D9B344C3E2A}"/>
              </a:ext>
            </a:extLst>
          </p:cNvPr>
          <p:cNvSpPr txBox="1">
            <a:spLocks/>
          </p:cNvSpPr>
          <p:nvPr/>
        </p:nvSpPr>
        <p:spPr>
          <a:xfrm>
            <a:off x="8610600" y="6356350"/>
            <a:ext cx="2743200" cy="365100"/>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en-GB" smtClean="0"/>
              <a:pPr>
                <a:buSzPts val="1200"/>
              </a:pPr>
              <a:t>15</a:t>
            </a:fld>
            <a:endParaRPr lang="en-GB"/>
          </a:p>
        </p:txBody>
      </p:sp>
      <p:sp>
        <p:nvSpPr>
          <p:cNvPr id="6" name="Google Shape;309;g1ba20597195_0_172">
            <a:extLst>
              <a:ext uri="{FF2B5EF4-FFF2-40B4-BE49-F238E27FC236}">
                <a16:creationId xmlns:a16="http://schemas.microsoft.com/office/drawing/2014/main" id="{09CAB118-609B-4BFD-D6A6-2D2B53617D37}"/>
              </a:ext>
            </a:extLst>
          </p:cNvPr>
          <p:cNvSpPr/>
          <p:nvPr/>
        </p:nvSpPr>
        <p:spPr>
          <a:xfrm>
            <a:off x="355497" y="5005423"/>
            <a:ext cx="4561296" cy="12924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75000"/>
              </a:lnSpc>
              <a:spcBef>
                <a:spcPts val="0"/>
              </a:spcBef>
              <a:spcAft>
                <a:spcPts val="0"/>
              </a:spcAft>
              <a:buClr>
                <a:schemeClr val="dk1"/>
              </a:buClr>
              <a:buSzPts val="2600"/>
              <a:buFont typeface="Arial"/>
              <a:buNone/>
            </a:pPr>
            <a:endParaRPr sz="14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 name="Google Shape;310;g1ba20597195_0_172">
                <a:extLst>
                  <a:ext uri="{FF2B5EF4-FFF2-40B4-BE49-F238E27FC236}">
                    <a16:creationId xmlns:a16="http://schemas.microsoft.com/office/drawing/2014/main" id="{B01987E4-8775-FE7E-47A1-961FC467E7E8}"/>
                  </a:ext>
                </a:extLst>
              </p:cNvPr>
              <p:cNvSpPr txBox="1"/>
              <p:nvPr/>
            </p:nvSpPr>
            <p:spPr>
              <a:xfrm>
                <a:off x="701505" y="1226002"/>
                <a:ext cx="10788989" cy="3975792"/>
              </a:xfrm>
              <a:prstGeom prst="rect">
                <a:avLst/>
              </a:prstGeom>
              <a:noFill/>
              <a:ln>
                <a:noFill/>
              </a:ln>
            </p:spPr>
            <p:txBody>
              <a:bodyPr spcFirstLastPara="1" wrap="square" lIns="91425" tIns="45700" rIns="91425" bIns="45700" anchor="t" anchorCtr="0">
                <a:spAutoFit/>
              </a:bodyPr>
              <a:lstStyle/>
              <a:p>
                <a:pPr>
                  <a:buSzPts val="2600"/>
                </a:pPr>
                <a:r>
                  <a:rPr lang="en-GB" sz="2000" dirty="0">
                    <a:solidFill>
                      <a:srgbClr val="000000"/>
                    </a:solidFill>
                    <a:latin typeface="Arial" panose="020B0604020202020204" pitchFamily="34" charset="0"/>
                    <a:cs typeface="Arial" panose="020B0604020202020204" pitchFamily="34" charset="0"/>
                    <a:sym typeface="Arial"/>
                  </a:rPr>
                  <a:t>Dev and Ruby race each other to convert </a:t>
                </a:r>
                <a:r>
                  <a:rPr lang="en-GB" sz="2000" dirty="0">
                    <a:latin typeface="Arial" panose="020B0604020202020204" pitchFamily="34" charset="0"/>
                    <a:cs typeface="Arial" panose="020B0604020202020204" pitchFamily="34" charset="0"/>
                  </a:rPr>
                  <a:t>95</a:t>
                </a:r>
                <a:r>
                  <a:rPr lang="en-GB" sz="2000" dirty="0">
                    <a:solidFill>
                      <a:schemeClr val="dk1"/>
                    </a:solidFill>
                    <a:latin typeface="Arial" panose="020B0604020202020204" pitchFamily="34" charset="0"/>
                    <a:cs typeface="Arial" panose="020B0604020202020204" pitchFamily="34" charset="0"/>
                  </a:rPr>
                  <a:t>º Fahrenheit to Celsius.</a:t>
                </a:r>
              </a:p>
              <a:p>
                <a:pPr>
                  <a:buSzPts val="2600"/>
                </a:pPr>
                <a:r>
                  <a:rPr lang="en-GB" sz="2000" dirty="0">
                    <a:solidFill>
                      <a:schemeClr val="dk1"/>
                    </a:solidFill>
                    <a:latin typeface="Arial" panose="020B0604020202020204" pitchFamily="34" charset="0"/>
                    <a:cs typeface="Arial" panose="020B0604020202020204" pitchFamily="34" charset="0"/>
                  </a:rPr>
                  <a:t>Their answers can be seen here:</a:t>
                </a:r>
              </a:p>
              <a:p>
                <a:pPr>
                  <a:buSzPts val="2600"/>
                </a:pPr>
                <a:endParaRPr lang="en-GB" sz="2000" dirty="0">
                  <a:solidFill>
                    <a:schemeClr val="dk1"/>
                  </a:solidFill>
                  <a:latin typeface="Arial" panose="020B0604020202020204" pitchFamily="34" charset="0"/>
                  <a:cs typeface="Arial" panose="020B0604020202020204" pitchFamily="34" charset="0"/>
                </a:endParaRPr>
              </a:p>
              <a:p>
                <a:pPr>
                  <a:buSzPts val="2600"/>
                </a:pPr>
                <a:r>
                  <a:rPr lang="en-GB" sz="2000" dirty="0">
                    <a:solidFill>
                      <a:schemeClr val="dk1"/>
                    </a:solidFill>
                    <a:latin typeface="Arial" panose="020B0604020202020204" pitchFamily="34" charset="0"/>
                    <a:cs typeface="Arial" panose="020B0604020202020204" pitchFamily="34" charset="0"/>
                  </a:rPr>
                  <a:t>Ruby</a:t>
                </a:r>
              </a:p>
              <a:p>
                <a:pPr>
                  <a:buSzPts val="2600"/>
                </a:pPr>
                <a:r>
                  <a:rPr lang="en-GB" sz="2000" dirty="0">
                    <a:solidFill>
                      <a:schemeClr val="dk1"/>
                    </a:solidFill>
                    <a:latin typeface="Arial" panose="020B0604020202020204" pitchFamily="34" charset="0"/>
                    <a:cs typeface="Arial" panose="020B0604020202020204" pitchFamily="34" charset="0"/>
                  </a:rPr>
                  <a:t>95 − 32 × </a:t>
                </a:r>
                <a14:m>
                  <m:oMath xmlns:m="http://schemas.openxmlformats.org/officeDocument/2006/math">
                    <m:f>
                      <m:fPr>
                        <m:ctrlPr>
                          <a:rPr lang="en-GB" sz="2000" i="1">
                            <a:solidFill>
                              <a:schemeClr val="dk1"/>
                            </a:solidFill>
                            <a:latin typeface="Cambria Math" panose="02040503050406030204" pitchFamily="18" charset="0"/>
                            <a:ea typeface="Cambria Math" panose="02040503050406030204" pitchFamily="18" charset="0"/>
                          </a:rPr>
                        </m:ctrlPr>
                      </m:fPr>
                      <m:num>
                        <m:r>
                          <a:rPr lang="en-GB" sz="2000" i="1">
                            <a:solidFill>
                              <a:schemeClr val="dk1"/>
                            </a:solidFill>
                            <a:latin typeface="Cambria Math" panose="02040503050406030204" pitchFamily="18" charset="0"/>
                            <a:ea typeface="Cambria Math" panose="02040503050406030204" pitchFamily="18" charset="0"/>
                          </a:rPr>
                          <m:t>5</m:t>
                        </m:r>
                      </m:num>
                      <m:den>
                        <m:r>
                          <a:rPr lang="en-GB" sz="2000" i="1">
                            <a:solidFill>
                              <a:schemeClr val="dk1"/>
                            </a:solidFill>
                            <a:latin typeface="Cambria Math" panose="02040503050406030204" pitchFamily="18" charset="0"/>
                            <a:ea typeface="Cambria Math" panose="02040503050406030204" pitchFamily="18" charset="0"/>
                          </a:rPr>
                          <m:t>9</m:t>
                        </m:r>
                      </m:den>
                    </m:f>
                  </m:oMath>
                </a14:m>
                <a:r>
                  <a:rPr lang="en-GB" sz="2000" dirty="0">
                    <a:solidFill>
                      <a:schemeClr val="dk1"/>
                    </a:solidFill>
                    <a:latin typeface="Arial" panose="020B0604020202020204" pitchFamily="34" charset="0"/>
                    <a:cs typeface="Arial" panose="020B0604020202020204" pitchFamily="34" charset="0"/>
                  </a:rPr>
                  <a:t> = 77.2 </a:t>
                </a:r>
                <a14:m>
                  <m:oMath xmlns:m="http://schemas.openxmlformats.org/officeDocument/2006/math">
                    <m:r>
                      <a:rPr lang="en-GB" sz="2000" i="1">
                        <a:solidFill>
                          <a:schemeClr val="dk1"/>
                        </a:solidFill>
                        <a:latin typeface="Cambria Math" panose="02040503050406030204" pitchFamily="18" charset="0"/>
                        <a:ea typeface="Cambria Math" panose="02040503050406030204" pitchFamily="18" charset="0"/>
                      </a:rPr>
                      <m:t>℃</m:t>
                    </m:r>
                  </m:oMath>
                </a14:m>
                <a:endParaRPr lang="en-GB" sz="2000" dirty="0">
                  <a:solidFill>
                    <a:schemeClr val="dk1"/>
                  </a:solidFill>
                  <a:latin typeface="Arial" panose="020B0604020202020204" pitchFamily="34" charset="0"/>
                  <a:cs typeface="Arial" panose="020B0604020202020204" pitchFamily="34" charset="0"/>
                </a:endParaRPr>
              </a:p>
              <a:p>
                <a:pPr>
                  <a:buSzPts val="2600"/>
                </a:pPr>
                <a:endParaRPr lang="en-GB" sz="2000" dirty="0">
                  <a:solidFill>
                    <a:schemeClr val="dk1"/>
                  </a:solidFill>
                  <a:latin typeface="Arial" panose="020B0604020202020204" pitchFamily="34" charset="0"/>
                  <a:cs typeface="Arial" panose="020B0604020202020204" pitchFamily="34" charset="0"/>
                </a:endParaRPr>
              </a:p>
              <a:p>
                <a:pPr>
                  <a:buSzPts val="2600"/>
                </a:pPr>
                <a:r>
                  <a:rPr lang="en-GB" sz="2000" dirty="0">
                    <a:solidFill>
                      <a:schemeClr val="dk1"/>
                    </a:solidFill>
                    <a:latin typeface="Arial" panose="020B0604020202020204" pitchFamily="34" charset="0"/>
                    <a:cs typeface="Arial" panose="020B0604020202020204" pitchFamily="34" charset="0"/>
                  </a:rPr>
                  <a:t>Dev</a:t>
                </a:r>
              </a:p>
              <a:p>
                <a:pPr>
                  <a:buSzPts val="2600"/>
                </a:pPr>
                <a:r>
                  <a:rPr lang="en-GB" sz="2000" dirty="0">
                    <a:solidFill>
                      <a:schemeClr val="dk1"/>
                    </a:solidFill>
                    <a:latin typeface="Arial" panose="020B0604020202020204" pitchFamily="34" charset="0"/>
                    <a:cs typeface="Arial" panose="020B0604020202020204" pitchFamily="34" charset="0"/>
                  </a:rPr>
                  <a:t>(95 − 32) × </a:t>
                </a:r>
                <a14:m>
                  <m:oMath xmlns:m="http://schemas.openxmlformats.org/officeDocument/2006/math">
                    <m:f>
                      <m:fPr>
                        <m:ctrlPr>
                          <a:rPr lang="en-GB" sz="2000" i="1">
                            <a:solidFill>
                              <a:schemeClr val="dk1"/>
                            </a:solidFill>
                            <a:latin typeface="Cambria Math" panose="02040503050406030204" pitchFamily="18" charset="0"/>
                            <a:ea typeface="Cambria Math" panose="02040503050406030204" pitchFamily="18" charset="0"/>
                          </a:rPr>
                        </m:ctrlPr>
                      </m:fPr>
                      <m:num>
                        <m:r>
                          <a:rPr lang="en-GB" sz="2000" i="1">
                            <a:solidFill>
                              <a:schemeClr val="dk1"/>
                            </a:solidFill>
                            <a:latin typeface="Cambria Math" panose="02040503050406030204" pitchFamily="18" charset="0"/>
                            <a:ea typeface="Cambria Math" panose="02040503050406030204" pitchFamily="18" charset="0"/>
                          </a:rPr>
                          <m:t>5</m:t>
                        </m:r>
                      </m:num>
                      <m:den>
                        <m:r>
                          <a:rPr lang="en-GB" sz="2000" i="1">
                            <a:solidFill>
                              <a:schemeClr val="dk1"/>
                            </a:solidFill>
                            <a:latin typeface="Cambria Math" panose="02040503050406030204" pitchFamily="18" charset="0"/>
                            <a:ea typeface="Cambria Math" panose="02040503050406030204" pitchFamily="18" charset="0"/>
                          </a:rPr>
                          <m:t>9</m:t>
                        </m:r>
                      </m:den>
                    </m:f>
                  </m:oMath>
                </a14:m>
                <a:r>
                  <a:rPr lang="en-GB" sz="2000" dirty="0">
                    <a:solidFill>
                      <a:schemeClr val="dk1"/>
                    </a:solidFill>
                    <a:latin typeface="Arial" panose="020B0604020202020204" pitchFamily="34" charset="0"/>
                    <a:cs typeface="Arial" panose="020B0604020202020204" pitchFamily="34" charset="0"/>
                  </a:rPr>
                  <a:t> = 35 </a:t>
                </a:r>
                <a14:m>
                  <m:oMath xmlns:m="http://schemas.openxmlformats.org/officeDocument/2006/math">
                    <m:r>
                      <a:rPr lang="en-GB" sz="2000" i="1">
                        <a:solidFill>
                          <a:schemeClr val="dk1"/>
                        </a:solidFill>
                        <a:latin typeface="Cambria Math" panose="02040503050406030204" pitchFamily="18" charset="0"/>
                        <a:ea typeface="Cambria Math" panose="02040503050406030204" pitchFamily="18" charset="0"/>
                      </a:rPr>
                      <m:t>℃</m:t>
                    </m:r>
                  </m:oMath>
                </a14:m>
                <a:endParaRPr lang="en-GB" sz="2000" dirty="0">
                  <a:solidFill>
                    <a:schemeClr val="dk1"/>
                  </a:solidFill>
                  <a:latin typeface="Arial" panose="020B0604020202020204" pitchFamily="34" charset="0"/>
                  <a:cs typeface="Arial" panose="020B0604020202020204" pitchFamily="34" charset="0"/>
                </a:endParaRPr>
              </a:p>
              <a:p>
                <a:pPr>
                  <a:buSzPts val="2600"/>
                </a:pPr>
                <a:endParaRPr lang="en-GB" sz="2000" dirty="0">
                  <a:solidFill>
                    <a:schemeClr val="dk1"/>
                  </a:solidFill>
                  <a:latin typeface="Arial" panose="020B0604020202020204" pitchFamily="34" charset="0"/>
                  <a:cs typeface="Arial" panose="020B0604020202020204" pitchFamily="34" charset="0"/>
                </a:endParaRPr>
              </a:p>
              <a:p>
                <a:pPr lvl="0">
                  <a:buClr>
                    <a:srgbClr val="000000"/>
                  </a:buClr>
                  <a:buSzPts val="2600"/>
                </a:pPr>
                <a:r>
                  <a:rPr lang="en-GB" sz="2000" dirty="0">
                    <a:solidFill>
                      <a:schemeClr val="dk1"/>
                    </a:solidFill>
                    <a:latin typeface="Arial" panose="020B0604020202020204" pitchFamily="34" charset="0"/>
                    <a:cs typeface="Arial" panose="020B0604020202020204" pitchFamily="34" charset="0"/>
                  </a:rPr>
                  <a:t>Who is correct and why? </a:t>
                </a:r>
              </a:p>
              <a:p>
                <a:pPr lvl="0">
                  <a:buClr>
                    <a:srgbClr val="000000"/>
                  </a:buClr>
                  <a:buSzPts val="2600"/>
                </a:pPr>
                <a:r>
                  <a:rPr lang="en-GB" sz="2000" dirty="0">
                    <a:solidFill>
                      <a:schemeClr val="dk1"/>
                    </a:solidFill>
                    <a:latin typeface="Arial" panose="020B0604020202020204" pitchFamily="34" charset="0"/>
                    <a:cs typeface="Arial" panose="020B0604020202020204" pitchFamily="34" charset="0"/>
                  </a:rPr>
                  <a:t>What was done wrong?</a:t>
                </a:r>
              </a:p>
              <a:p>
                <a:pPr marL="0" marR="0" lvl="0" indent="0" algn="l" rtl="0">
                  <a:lnSpc>
                    <a:spcPct val="75000"/>
                  </a:lnSpc>
                  <a:spcBef>
                    <a:spcPts val="0"/>
                  </a:spcBef>
                  <a:spcAft>
                    <a:spcPts val="0"/>
                  </a:spcAft>
                  <a:buClr>
                    <a:srgbClr val="000000"/>
                  </a:buClr>
                  <a:buSzPts val="2600"/>
                  <a:buFont typeface="Arial"/>
                  <a:buNone/>
                </a:pPr>
                <a:endParaRPr lang="en-GB" sz="2000" b="0" i="0" u="none" strike="noStrike" cap="none" dirty="0">
                  <a:solidFill>
                    <a:srgbClr val="000000"/>
                  </a:solidFill>
                  <a:latin typeface="Arial"/>
                  <a:ea typeface="Arial"/>
                  <a:cs typeface="Arial"/>
                  <a:sym typeface="Arial"/>
                </a:endParaRPr>
              </a:p>
            </p:txBody>
          </p:sp>
        </mc:Choice>
        <mc:Fallback xmlns="">
          <p:sp>
            <p:nvSpPr>
              <p:cNvPr id="7" name="Google Shape;310;g1ba20597195_0_172">
                <a:extLst>
                  <a:ext uri="{FF2B5EF4-FFF2-40B4-BE49-F238E27FC236}">
                    <a16:creationId xmlns:a16="http://schemas.microsoft.com/office/drawing/2014/main" id="{B01987E4-8775-FE7E-47A1-961FC467E7E8}"/>
                  </a:ext>
                </a:extLst>
              </p:cNvPr>
              <p:cNvSpPr txBox="1">
                <a:spLocks noRot="1" noChangeAspect="1" noMove="1" noResize="1" noEditPoints="1" noAdjustHandles="1" noChangeArrowheads="1" noChangeShapeType="1" noTextEdit="1"/>
              </p:cNvSpPr>
              <p:nvPr/>
            </p:nvSpPr>
            <p:spPr>
              <a:xfrm>
                <a:off x="701505" y="1226002"/>
                <a:ext cx="10788989" cy="3975792"/>
              </a:xfrm>
              <a:prstGeom prst="rect">
                <a:avLst/>
              </a:prstGeom>
              <a:blipFill>
                <a:blip r:embed="rId3"/>
                <a:stretch>
                  <a:fillRect l="-565" t="-613"/>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16B1C52-B780-DB9F-66BB-E71C385E93C5}"/>
                  </a:ext>
                </a:extLst>
              </p:cNvPr>
              <p:cNvSpPr txBox="1"/>
              <p:nvPr/>
            </p:nvSpPr>
            <p:spPr>
              <a:xfrm>
                <a:off x="436996" y="5129803"/>
                <a:ext cx="4080841" cy="10275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m:t>
                      </m:r>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m:t>
                      </m:r>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m:t>
                      </m:r>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 −</m:t>
                      </m:r>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32</m:t>
                      </m:r>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m:t>
                      </m:r>
                      <m:f>
                        <m:fPr>
                          <m:ctrlP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ctrlPr>
                        </m:fPr>
                        <m:num>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5</m:t>
                          </m:r>
                        </m:num>
                        <m:den>
                          <m:r>
                            <a:rPr lang="en-GB" sz="3200" b="0" i="1" u="none" strike="noStrike" cap="none" smtClean="0">
                              <a:solidFill>
                                <a:schemeClr val="dk1"/>
                              </a:solidFill>
                              <a:latin typeface="Cambria Math" panose="02040503050406030204" pitchFamily="18" charset="0"/>
                              <a:ea typeface="Cambria Math" panose="02040503050406030204" pitchFamily="18" charset="0"/>
                              <a:cs typeface="Arial"/>
                              <a:sym typeface="Arial"/>
                            </a:rPr>
                            <m:t>9</m:t>
                          </m:r>
                        </m:den>
                      </m:f>
                    </m:oMath>
                  </m:oMathPara>
                </a14:m>
                <a:endParaRPr lang="en-GB" sz="3200" dirty="0"/>
              </a:p>
            </p:txBody>
          </p:sp>
        </mc:Choice>
        <mc:Fallback xmlns="">
          <p:sp>
            <p:nvSpPr>
              <p:cNvPr id="3" name="TextBox 2">
                <a:extLst>
                  <a:ext uri="{FF2B5EF4-FFF2-40B4-BE49-F238E27FC236}">
                    <a16:creationId xmlns:a16="http://schemas.microsoft.com/office/drawing/2014/main" id="{916B1C52-B780-DB9F-66BB-E71C385E93C5}"/>
                  </a:ext>
                </a:extLst>
              </p:cNvPr>
              <p:cNvSpPr txBox="1">
                <a:spLocks noRot="1" noChangeAspect="1" noMove="1" noResize="1" noEditPoints="1" noAdjustHandles="1" noChangeArrowheads="1" noChangeShapeType="1" noTextEdit="1"/>
              </p:cNvSpPr>
              <p:nvPr/>
            </p:nvSpPr>
            <p:spPr>
              <a:xfrm>
                <a:off x="436996" y="5129803"/>
                <a:ext cx="4080841" cy="1027525"/>
              </a:xfrm>
              <a:prstGeom prst="rect">
                <a:avLst/>
              </a:prstGeom>
              <a:blipFill>
                <a:blip r:embed="rId6"/>
                <a:stretch>
                  <a:fillRect/>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7E7E6F9D-C07E-0824-FF62-C357C4CE6F5F}"/>
              </a:ext>
            </a:extLst>
          </p:cNvPr>
          <p:cNvGrpSpPr/>
          <p:nvPr/>
        </p:nvGrpSpPr>
        <p:grpSpPr>
          <a:xfrm>
            <a:off x="8514262" y="3640191"/>
            <a:ext cx="2743200" cy="2139965"/>
            <a:chOff x="4441824" y="2287217"/>
            <a:chExt cx="2677019" cy="2393402"/>
          </a:xfrm>
        </p:grpSpPr>
        <p:pic>
          <p:nvPicPr>
            <p:cNvPr id="15" name="Picture 14" descr="An avatar of a male character named Dev. The avatar has black spiky hair and is lifting a hand to his face, as if lost in thought.">
              <a:extLst>
                <a:ext uri="{FF2B5EF4-FFF2-40B4-BE49-F238E27FC236}">
                  <a16:creationId xmlns:a16="http://schemas.microsoft.com/office/drawing/2014/main" id="{C03A77D7-D169-9D8C-69FF-1E3E52C4B34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1824" y="2287217"/>
              <a:ext cx="1040696" cy="2294608"/>
            </a:xfrm>
            <a:prstGeom prst="rect">
              <a:avLst/>
            </a:prstGeom>
          </p:spPr>
        </p:pic>
        <p:pic>
          <p:nvPicPr>
            <p:cNvPr id="16" name="Picture 15"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17DF8F9C-90DB-2865-0DE7-52131CF205A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78147" y="2365774"/>
              <a:ext cx="1040696" cy="2314845"/>
            </a:xfrm>
            <a:prstGeom prst="rect">
              <a:avLst/>
            </a:prstGeom>
          </p:spPr>
        </p:pic>
      </p:grpSp>
    </p:spTree>
    <p:extLst>
      <p:ext uri="{BB962C8B-B14F-4D97-AF65-F5344CB8AC3E}">
        <p14:creationId xmlns:p14="http://schemas.microsoft.com/office/powerpoint/2010/main" val="41550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318573" y="74268"/>
            <a:ext cx="532161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Review</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2148" y="1571931"/>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726132"/>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510487"/>
            <a:ext cx="7551002" cy="2554545"/>
          </a:xfrm>
          <a:prstGeom prst="rect">
            <a:avLst/>
          </a:prstGeom>
          <a:noFill/>
        </p:spPr>
        <p:txBody>
          <a:bodyPr wrap="square" rtlCol="0">
            <a:spAutoFit/>
          </a:bodyPr>
          <a:lstStyle/>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Substitution changes letters for numbers</a:t>
            </a:r>
          </a:p>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A variable is not always the letter x</a:t>
            </a:r>
          </a:p>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Variables change in value</a:t>
            </a:r>
          </a:p>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Use BIDMAS to work through a formula</a:t>
            </a:r>
          </a:p>
          <a:p>
            <a:pPr marL="457200" lvl="0" indent="-457200" algn="l" rtl="0">
              <a:spcBef>
                <a:spcPts val="600"/>
              </a:spcBef>
              <a:spcAft>
                <a:spcPts val="0"/>
              </a:spcAft>
              <a:buClr>
                <a:schemeClr val="dk1"/>
              </a:buClr>
              <a:buSzPts val="2800"/>
              <a:buChar char="•"/>
            </a:pPr>
            <a:r>
              <a:rPr lang="en-GB" sz="2800" dirty="0">
                <a:solidFill>
                  <a:schemeClr val="dk1"/>
                </a:solidFill>
                <a:latin typeface="Arial" panose="020B0604020202020204" pitchFamily="34" charset="0"/>
                <a:cs typeface="Arial" panose="020B0604020202020204" pitchFamily="34" charset="0"/>
              </a:rPr>
              <a:t>Add units if appropriate</a:t>
            </a:r>
          </a:p>
        </p:txBody>
      </p:sp>
      <p:grpSp>
        <p:nvGrpSpPr>
          <p:cNvPr id="3" name="Group 2">
            <a:extLst>
              <a:ext uri="{FF2B5EF4-FFF2-40B4-BE49-F238E27FC236}">
                <a16:creationId xmlns:a16="http://schemas.microsoft.com/office/drawing/2014/main" id="{6D23A33F-EFCD-DA47-B25A-20D8B86A1787}"/>
              </a:ext>
            </a:extLst>
          </p:cNvPr>
          <p:cNvGrpSpPr/>
          <p:nvPr/>
        </p:nvGrpSpPr>
        <p:grpSpPr>
          <a:xfrm>
            <a:off x="-10794" y="-6023"/>
            <a:ext cx="2102384" cy="1923564"/>
            <a:chOff x="-33654" y="-17453"/>
            <a:chExt cx="2102384" cy="1923564"/>
          </a:xfrm>
        </p:grpSpPr>
        <p:sp>
          <p:nvSpPr>
            <p:cNvPr id="5" name="Isosceles Triangle 4">
              <a:extLst>
                <a:ext uri="{FF2B5EF4-FFF2-40B4-BE49-F238E27FC236}">
                  <a16:creationId xmlns:a16="http://schemas.microsoft.com/office/drawing/2014/main" id="{2F2A25E9-B282-606C-04D5-4AB47C128779}"/>
                </a:ext>
              </a:extLst>
            </p:cNvPr>
            <p:cNvSpPr/>
            <p:nvPr/>
          </p:nvSpPr>
          <p:spPr>
            <a:xfrm flipV="1">
              <a:off x="-22860"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0FCF31FE-31C6-FED4-7DEC-9ED57F7CFD34}"/>
                </a:ext>
              </a:extLst>
            </p:cNvPr>
            <p:cNvSpPr txBox="1"/>
            <p:nvPr/>
          </p:nvSpPr>
          <p:spPr>
            <a:xfrm>
              <a:off x="-33654" y="109697"/>
              <a:ext cx="1688407"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Tree>
    <p:extLst>
      <p:ext uri="{BB962C8B-B14F-4D97-AF65-F5344CB8AC3E}">
        <p14:creationId xmlns:p14="http://schemas.microsoft.com/office/powerpoint/2010/main" val="167726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examples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sp>
        <p:nvSpPr>
          <p:cNvPr id="8" name="Google Shape;333;g1c726f78e40_0_7">
            <a:extLst>
              <a:ext uri="{FF2B5EF4-FFF2-40B4-BE49-F238E27FC236}">
                <a16:creationId xmlns:a16="http://schemas.microsoft.com/office/drawing/2014/main" id="{4B58E959-D8E1-DE04-3F28-F545DA4C6E82}"/>
              </a:ext>
            </a:extLst>
          </p:cNvPr>
          <p:cNvSpPr/>
          <p:nvPr/>
        </p:nvSpPr>
        <p:spPr>
          <a:xfrm>
            <a:off x="1450184" y="2492700"/>
            <a:ext cx="7008016" cy="18726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chemeClr val="dk1"/>
                </a:solidFill>
                <a:latin typeface="Arial"/>
                <a:ea typeface="Arial"/>
                <a:cs typeface="Arial"/>
                <a:sym typeface="Arial"/>
              </a:rPr>
              <a:t>Remember to use units where possible. </a:t>
            </a:r>
            <a:endParaRPr sz="1200" b="0" i="0" u="none" strike="noStrike" cap="none" dirty="0">
              <a:solidFill>
                <a:srgbClr val="000000"/>
              </a:solidFill>
              <a:latin typeface="Arial"/>
              <a:ea typeface="Arial"/>
              <a:cs typeface="Arial"/>
              <a:sym typeface="Arial"/>
            </a:endParaRPr>
          </a:p>
        </p:txBody>
      </p:sp>
      <p:sp>
        <p:nvSpPr>
          <p:cNvPr id="9" name="Google Shape;334;g1c726f78e40_0_7">
            <a:extLst>
              <a:ext uri="{FF2B5EF4-FFF2-40B4-BE49-F238E27FC236}">
                <a16:creationId xmlns:a16="http://schemas.microsoft.com/office/drawing/2014/main" id="{3CC4429B-5F99-23B1-F04F-784E6AB805C8}"/>
              </a:ext>
            </a:extLst>
          </p:cNvPr>
          <p:cNvSpPr txBox="1"/>
          <p:nvPr/>
        </p:nvSpPr>
        <p:spPr>
          <a:xfrm>
            <a:off x="1450184" y="1667563"/>
            <a:ext cx="10850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00000"/>
                </a:solidFill>
                <a:latin typeface="Arial"/>
                <a:ea typeface="Arial"/>
                <a:cs typeface="Arial"/>
                <a:sym typeface="Arial"/>
              </a:rPr>
              <a:t>Use your skills to complete the exam questions. </a:t>
            </a:r>
            <a:endParaRPr sz="2800" b="0" i="0" u="none" strike="noStrike" cap="none" dirty="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Tree>
    <p:extLst>
      <p:ext uri="{BB962C8B-B14F-4D97-AF65-F5344CB8AC3E}">
        <p14:creationId xmlns:p14="http://schemas.microsoft.com/office/powerpoint/2010/main" val="40007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1</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F3DEBA-439B-87D7-C32C-54F6BF0AA8FB}"/>
                  </a:ext>
                </a:extLst>
              </p:cNvPr>
              <p:cNvSpPr txBox="1"/>
              <p:nvPr/>
            </p:nvSpPr>
            <p:spPr>
              <a:xfrm>
                <a:off x="1505268" y="1447506"/>
                <a:ext cx="7377345" cy="4189737"/>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pPr marL="688975" lvl="1" indent="-342900">
                  <a:buAutoNum type="alphaLcParenBoth"/>
                </a:pPr>
                <a:r>
                  <a:rPr lang="en-GB" sz="2400" dirty="0">
                    <a:latin typeface="Arial" panose="020B0604020202020204" pitchFamily="34" charset="0"/>
                    <a:cs typeface="Arial" panose="020B0604020202020204" pitchFamily="34" charset="0"/>
                  </a:rPr>
                  <a:t> Work out the value of 4</a:t>
                </a:r>
                <a:r>
                  <a:rPr lang="en-GB" sz="2400" i="1" dirty="0">
                    <a:latin typeface="Arial" panose="020B0604020202020204" pitchFamily="34" charset="0"/>
                    <a:cs typeface="Arial" panose="020B0604020202020204" pitchFamily="34" charset="0"/>
                  </a:rPr>
                  <a:t>x</a:t>
                </a:r>
                <a:r>
                  <a:rPr lang="en-GB" sz="2400" dirty="0">
                    <a:latin typeface="Arial" panose="020B0604020202020204" pitchFamily="34" charset="0"/>
                    <a:cs typeface="Arial" panose="020B0604020202020204" pitchFamily="34" charset="0"/>
                  </a:rPr>
                  <a:t> + 3 when </a:t>
                </a:r>
                <a:r>
                  <a:rPr lang="en-GB" sz="2400" i="1" dirty="0">
                    <a:latin typeface="Arial" panose="020B0604020202020204" pitchFamily="34" charset="0"/>
                    <a:cs typeface="Arial" panose="020B0604020202020204" pitchFamily="34" charset="0"/>
                  </a:rPr>
                  <a:t>x</a:t>
                </a:r>
                <a:r>
                  <a:rPr lang="en-GB" sz="2400" dirty="0">
                    <a:latin typeface="Arial" panose="020B0604020202020204" pitchFamily="34" charset="0"/>
                    <a:cs typeface="Arial" panose="020B0604020202020204" pitchFamily="34" charset="0"/>
                  </a:rPr>
                  <a:t> = 2</a:t>
                </a:r>
              </a:p>
              <a:p>
                <a:pPr marL="346075" lvl="1" algn="r"/>
                <a:endParaRPr lang="en-GB" sz="2400" b="1" dirty="0">
                  <a:latin typeface="Arial" panose="020B0604020202020204" pitchFamily="34" charset="0"/>
                  <a:cs typeface="Arial" panose="020B0604020202020204" pitchFamily="34" charset="0"/>
                </a:endParaRPr>
              </a:p>
              <a:p>
                <a:pPr marL="346075" lvl="1" algn="r"/>
                <a:endParaRPr lang="en-GB" sz="2400" b="1" dirty="0">
                  <a:latin typeface="Arial" panose="020B0604020202020204" pitchFamily="34" charset="0"/>
                  <a:cs typeface="Arial" panose="020B0604020202020204" pitchFamily="34" charset="0"/>
                </a:endParaRPr>
              </a:p>
              <a:p>
                <a:pPr marL="346075" lvl="1" algn="r"/>
                <a:endParaRPr lang="en-GB" sz="2400" b="1" dirty="0">
                  <a:latin typeface="Arial" panose="020B0604020202020204" pitchFamily="34" charset="0"/>
                  <a:cs typeface="Arial" panose="020B0604020202020204" pitchFamily="34" charset="0"/>
                </a:endParaRPr>
              </a:p>
              <a:p>
                <a:pPr marL="346075" lvl="1"/>
                <a:r>
                  <a:rPr lang="en-GB" sz="2400" dirty="0">
                    <a:latin typeface="Arial" panose="020B0604020202020204" pitchFamily="34" charset="0"/>
                    <a:cs typeface="Arial" panose="020B0604020202020204" pitchFamily="34" charset="0"/>
                  </a:rPr>
                  <a:t>Here is a formula</a:t>
                </a:r>
                <a:endParaRPr lang="en-GB" sz="2400" dirty="0">
                  <a:solidFill>
                    <a:schemeClr val="dk1"/>
                  </a:solidFill>
                  <a:latin typeface="Arial" panose="020B0604020202020204" pitchFamily="34" charset="0"/>
                  <a:cs typeface="Arial" panose="020B0604020202020204" pitchFamily="34" charset="0"/>
                </a:endParaRPr>
              </a:p>
              <a:p>
                <a:pPr marL="346075" lvl="1"/>
                <a:endParaRPr lang="en-GB" sz="2400" b="1" dirty="0">
                  <a:latin typeface="Arial" panose="020B0604020202020204" pitchFamily="34" charset="0"/>
                  <a:cs typeface="Arial" panose="020B0604020202020204" pitchFamily="34" charset="0"/>
                </a:endParaRPr>
              </a:p>
              <a:p>
                <a:pPr marL="684213" lvl="1"/>
                <a:r>
                  <a:rPr lang="en-GB" sz="2400" i="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 5</a:t>
                </a:r>
                <a14:m>
                  <m:oMath xmlns:m="http://schemas.openxmlformats.org/officeDocument/2006/math">
                    <m:rad>
                      <m:radPr>
                        <m:degHide m:val="on"/>
                        <m:ctrlPr>
                          <a:rPr lang="en-GB" sz="2400" i="1">
                            <a:latin typeface="Cambria Math" panose="02040503050406030204" pitchFamily="18" charset="0"/>
                            <a:cs typeface="Arial" panose="020B0604020202020204" pitchFamily="34" charset="0"/>
                          </a:rPr>
                        </m:ctrlPr>
                      </m:radPr>
                      <m:deg/>
                      <m:e>
                        <m:r>
                          <a:rPr lang="en-US" sz="2400" i="1">
                            <a:latin typeface="Cambria Math" panose="02040503050406030204" pitchFamily="18" charset="0"/>
                            <a:cs typeface="Arial" panose="020B0604020202020204" pitchFamily="34" charset="0"/>
                          </a:rPr>
                          <m:t>𝐵</m:t>
                        </m:r>
                      </m:e>
                    </m:rad>
                  </m:oMath>
                </a14:m>
                <a:endParaRPr lang="en-GB" sz="2400" dirty="0">
                  <a:solidFill>
                    <a:schemeClr val="dk1"/>
                  </a:solidFill>
                  <a:latin typeface="Arial" panose="020B0604020202020204" pitchFamily="34" charset="0"/>
                  <a:cs typeface="Arial" panose="020B0604020202020204" pitchFamily="34" charset="0"/>
                </a:endParaRPr>
              </a:p>
              <a:p>
                <a:pPr marL="346075" lvl="1"/>
                <a:endParaRPr lang="en-GB" sz="2400" dirty="0">
                  <a:latin typeface="Arial" panose="020B0604020202020204" pitchFamily="34" charset="0"/>
                  <a:cs typeface="Arial" panose="020B0604020202020204" pitchFamily="34" charset="0"/>
                </a:endParaRPr>
              </a:p>
              <a:p>
                <a:pPr marL="688975" lvl="1" indent="-342900">
                  <a:buAutoNum type="alphaLcParenBoth" startAt="2"/>
                </a:pPr>
                <a:r>
                  <a:rPr lang="en-GB" sz="2400" dirty="0">
                    <a:latin typeface="Arial" panose="020B0604020202020204" pitchFamily="34" charset="0"/>
                    <a:cs typeface="Arial" panose="020B0604020202020204" pitchFamily="34" charset="0"/>
                  </a:rPr>
                  <a:t> Work out the value of </a:t>
                </a:r>
                <a:r>
                  <a:rPr lang="en-GB" sz="2400" i="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when </a:t>
                </a:r>
                <a:r>
                  <a:rPr lang="en-GB" sz="2400" i="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 16</a:t>
                </a:r>
                <a:endParaRPr lang="en-GB" sz="2400" b="1" dirty="0">
                  <a:latin typeface="Arial" panose="020B0604020202020204" pitchFamily="34" charset="0"/>
                  <a:cs typeface="Arial" panose="020B0604020202020204" pitchFamily="34" charset="0"/>
                </a:endParaRPr>
              </a:p>
              <a:p>
                <a:pPr marL="346075" lvl="1" algn="r"/>
                <a:endParaRPr lang="en-GB" sz="2400" b="1"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EF3DEBA-439B-87D7-C32C-54F6BF0AA8FB}"/>
                  </a:ext>
                </a:extLst>
              </p:cNvPr>
              <p:cNvSpPr txBox="1">
                <a:spLocks noRot="1" noChangeAspect="1" noMove="1" noResize="1" noEditPoints="1" noAdjustHandles="1" noChangeArrowheads="1" noChangeShapeType="1" noTextEdit="1"/>
              </p:cNvSpPr>
              <p:nvPr/>
            </p:nvSpPr>
            <p:spPr>
              <a:xfrm>
                <a:off x="1505268" y="1447506"/>
                <a:ext cx="7377345" cy="4189737"/>
              </a:xfrm>
              <a:prstGeom prst="rect">
                <a:avLst/>
              </a:prstGeom>
              <a:blipFill>
                <a:blip r:embed="rId5"/>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035A18F1-DFC1-A540-93E2-79E3AD9063CB}"/>
              </a:ext>
            </a:extLst>
          </p:cNvPr>
          <p:cNvSpPr txBox="1"/>
          <p:nvPr/>
        </p:nvSpPr>
        <p:spPr>
          <a:xfrm>
            <a:off x="8882613" y="2610678"/>
            <a:ext cx="2471187"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Answer: 11</a:t>
            </a:r>
          </a:p>
        </p:txBody>
      </p:sp>
      <p:sp>
        <p:nvSpPr>
          <p:cNvPr id="11" name="TextBox 10">
            <a:extLst>
              <a:ext uri="{FF2B5EF4-FFF2-40B4-BE49-F238E27FC236}">
                <a16:creationId xmlns:a16="http://schemas.microsoft.com/office/drawing/2014/main" id="{A68E4995-FE04-6DC7-CEBA-BC43ABBA990D}"/>
              </a:ext>
            </a:extLst>
          </p:cNvPr>
          <p:cNvSpPr txBox="1"/>
          <p:nvPr/>
        </p:nvSpPr>
        <p:spPr>
          <a:xfrm>
            <a:off x="8882612" y="5604977"/>
            <a:ext cx="2471187"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Answer: 20</a:t>
            </a:r>
          </a:p>
        </p:txBody>
      </p:sp>
    </p:spTree>
    <p:extLst>
      <p:ext uri="{BB962C8B-B14F-4D97-AF65-F5344CB8AC3E}">
        <p14:creationId xmlns:p14="http://schemas.microsoft.com/office/powerpoint/2010/main" val="4362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9" name="TextBox 8">
            <a:extLst>
              <a:ext uri="{FF2B5EF4-FFF2-40B4-BE49-F238E27FC236}">
                <a16:creationId xmlns:a16="http://schemas.microsoft.com/office/drawing/2014/main" id="{29EB6B3E-8794-FB5E-F53D-C13E713F99F8}"/>
              </a:ext>
            </a:extLst>
          </p:cNvPr>
          <p:cNvSpPr txBox="1"/>
          <p:nvPr/>
        </p:nvSpPr>
        <p:spPr>
          <a:xfrm>
            <a:off x="1478060" y="1757302"/>
            <a:ext cx="7694731" cy="1938992"/>
          </a:xfrm>
          <a:prstGeom prst="rect">
            <a:avLst/>
          </a:prstGeom>
          <a:noFill/>
        </p:spPr>
        <p:txBody>
          <a:bodyPr wrap="square" rtlCol="0">
            <a:spAutoFit/>
          </a:bodyPr>
          <a:lstStyle/>
          <a:p>
            <a:pPr marL="346075" lvl="1"/>
            <a:r>
              <a:rPr lang="en-GB" sz="2400" dirty="0">
                <a:latin typeface="Arial" panose="020B0604020202020204" pitchFamily="34" charset="0"/>
                <a:cs typeface="Arial" panose="020B0604020202020204" pitchFamily="34" charset="0"/>
              </a:rPr>
              <a:t>Here is a formula.</a:t>
            </a:r>
            <a:endParaRPr lang="en-GB" sz="2400" dirty="0">
              <a:solidFill>
                <a:schemeClr val="dk1"/>
              </a:solidFill>
              <a:latin typeface="Arial" panose="020B0604020202020204" pitchFamily="34" charset="0"/>
              <a:cs typeface="Arial" panose="020B0604020202020204" pitchFamily="34" charset="0"/>
            </a:endParaRPr>
          </a:p>
          <a:p>
            <a:pPr marL="346075" lvl="1"/>
            <a:endParaRPr lang="en-GB" sz="2400" b="1" dirty="0">
              <a:latin typeface="Arial" panose="020B0604020202020204" pitchFamily="34" charset="0"/>
              <a:cs typeface="Arial" panose="020B0604020202020204" pitchFamily="34" charset="0"/>
            </a:endParaRPr>
          </a:p>
          <a:p>
            <a:pPr marL="914400" lvl="1"/>
            <a:r>
              <a:rPr lang="en-GB" sz="2400" i="1" dirty="0">
                <a:latin typeface="Arial" panose="020B0604020202020204" pitchFamily="34" charset="0"/>
                <a:cs typeface="Arial" panose="020B0604020202020204" pitchFamily="34" charset="0"/>
              </a:rPr>
              <a:t>P</a:t>
            </a:r>
            <a:r>
              <a:rPr lang="en-GB" sz="2400" dirty="0">
                <a:latin typeface="Arial" panose="020B0604020202020204" pitchFamily="34" charset="0"/>
                <a:cs typeface="Arial" panose="020B0604020202020204" pitchFamily="34" charset="0"/>
              </a:rPr>
              <a:t> = 3</a:t>
            </a:r>
            <a:r>
              <a:rPr lang="en-GB" sz="2400" i="1" dirty="0">
                <a:latin typeface="Arial" panose="020B0604020202020204" pitchFamily="34" charset="0"/>
                <a:cs typeface="Arial" panose="020B0604020202020204" pitchFamily="34" charset="0"/>
              </a:rPr>
              <a:t>T</a:t>
            </a:r>
            <a:r>
              <a:rPr lang="en-GB" sz="2400" i="1" baseline="30000" dirty="0">
                <a:latin typeface="Arial" panose="020B0604020202020204" pitchFamily="34" charset="0"/>
                <a:cs typeface="Arial" panose="020B0604020202020204" pitchFamily="34" charset="0"/>
              </a:rPr>
              <a:t>2</a:t>
            </a:r>
            <a:endParaRPr lang="en-GB" sz="2400" dirty="0">
              <a:solidFill>
                <a:schemeClr val="dk1"/>
              </a:solidFill>
              <a:latin typeface="Arial" panose="020B0604020202020204" pitchFamily="34" charset="0"/>
              <a:cs typeface="Arial" panose="020B0604020202020204" pitchFamily="34" charset="0"/>
            </a:endParaRPr>
          </a:p>
          <a:p>
            <a:pPr marL="346075" lvl="1"/>
            <a:endParaRPr lang="en-GB" sz="2400" dirty="0">
              <a:latin typeface="Arial" panose="020B0604020202020204" pitchFamily="34" charset="0"/>
              <a:cs typeface="Arial" panose="020B0604020202020204" pitchFamily="34" charset="0"/>
            </a:endParaRPr>
          </a:p>
          <a:p>
            <a:pPr marL="346075" lvl="1"/>
            <a:r>
              <a:rPr lang="en-GB" sz="2400" dirty="0">
                <a:latin typeface="Arial" panose="020B0604020202020204" pitchFamily="34" charset="0"/>
                <a:cs typeface="Arial" panose="020B0604020202020204" pitchFamily="34" charset="0"/>
              </a:rPr>
              <a:t>Work out the value of </a:t>
            </a:r>
            <a:r>
              <a:rPr lang="en-GB" sz="2400" i="1" dirty="0">
                <a:latin typeface="Arial" panose="020B0604020202020204" pitchFamily="34" charset="0"/>
                <a:cs typeface="Arial" panose="020B0604020202020204" pitchFamily="34" charset="0"/>
              </a:rPr>
              <a:t>P</a:t>
            </a:r>
            <a:r>
              <a:rPr lang="en-GB" sz="2400" dirty="0">
                <a:latin typeface="Arial" panose="020B0604020202020204" pitchFamily="34" charset="0"/>
                <a:cs typeface="Arial" panose="020B0604020202020204" pitchFamily="34" charset="0"/>
              </a:rPr>
              <a:t> when </a:t>
            </a:r>
            <a:r>
              <a:rPr lang="en-GB" sz="2400" i="1" dirty="0">
                <a:latin typeface="Arial" panose="020B0604020202020204" pitchFamily="34" charset="0"/>
                <a:cs typeface="Arial" panose="020B0604020202020204" pitchFamily="34" charset="0"/>
              </a:rPr>
              <a:t>T </a:t>
            </a:r>
            <a:r>
              <a:rPr lang="en-GB" sz="2400" dirty="0">
                <a:latin typeface="Arial" panose="020B0604020202020204" pitchFamily="34" charset="0"/>
                <a:cs typeface="Arial" panose="020B0604020202020204" pitchFamily="34" charset="0"/>
              </a:rPr>
              <a:t>= 10</a:t>
            </a:r>
          </a:p>
        </p:txBody>
      </p:sp>
      <p:sp>
        <p:nvSpPr>
          <p:cNvPr id="11" name="TextBox 10">
            <a:extLst>
              <a:ext uri="{FF2B5EF4-FFF2-40B4-BE49-F238E27FC236}">
                <a16:creationId xmlns:a16="http://schemas.microsoft.com/office/drawing/2014/main" id="{1D277755-ADC0-30AB-F8D5-1BFBA294FBBF}"/>
              </a:ext>
            </a:extLst>
          </p:cNvPr>
          <p:cNvSpPr txBox="1"/>
          <p:nvPr/>
        </p:nvSpPr>
        <p:spPr>
          <a:xfrm>
            <a:off x="8493788" y="4333824"/>
            <a:ext cx="2471187"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Answer: 300</a:t>
            </a:r>
          </a:p>
        </p:txBody>
      </p:sp>
    </p:spTree>
    <p:extLst>
      <p:ext uri="{BB962C8B-B14F-4D97-AF65-F5344CB8AC3E}">
        <p14:creationId xmlns:p14="http://schemas.microsoft.com/office/powerpoint/2010/main" val="352992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3" name="Google Shape;175;p3">
            <a:extLst>
              <a:ext uri="{FF2B5EF4-FFF2-40B4-BE49-F238E27FC236}">
                <a16:creationId xmlns:a16="http://schemas.microsoft.com/office/drawing/2014/main" id="{891E250E-9E0B-DF0C-6242-905B389CBC68}"/>
              </a:ext>
            </a:extLst>
          </p:cNvPr>
          <p:cNvSpPr/>
          <p:nvPr/>
        </p:nvSpPr>
        <p:spPr>
          <a:xfrm>
            <a:off x="1806494" y="4124725"/>
            <a:ext cx="7253400" cy="18726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800" dirty="0">
                <a:solidFill>
                  <a:schemeClr val="dk1"/>
                </a:solidFill>
                <a:latin typeface="Arial" panose="020B0604020202020204" pitchFamily="34" charset="0"/>
                <a:cs typeface="Arial" panose="020B0604020202020204" pitchFamily="34" charset="0"/>
              </a:rPr>
              <a:t>Any letter can be a variable, not just </a:t>
            </a:r>
            <a:r>
              <a:rPr lang="en-GB" sz="2800" i="1" dirty="0">
                <a:solidFill>
                  <a:srgbClr val="000000"/>
                </a:solidFill>
                <a:latin typeface="Cambria Math" panose="02040503050406030204" pitchFamily="18" charset="0"/>
                <a:ea typeface="Cambria Math" panose="02040503050406030204" pitchFamily="18" charset="0"/>
                <a:cs typeface="Arial"/>
              </a:rPr>
              <a:t>x</a:t>
            </a:r>
            <a:r>
              <a:rPr lang="en-GB" sz="2800" dirty="0">
                <a:solidFill>
                  <a:schemeClr val="dk1"/>
                </a:solidFill>
                <a:latin typeface="Arial" panose="020B0604020202020204" pitchFamily="34" charset="0"/>
                <a:cs typeface="Arial" panose="020B0604020202020204" pitchFamily="34" charset="0"/>
              </a:rPr>
              <a:t>.</a:t>
            </a:r>
            <a:r>
              <a:rPr lang="en-GB" sz="2800"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sz="2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Google Shape;176;p3">
                <a:extLst>
                  <a:ext uri="{FF2B5EF4-FFF2-40B4-BE49-F238E27FC236}">
                    <a16:creationId xmlns:a16="http://schemas.microsoft.com/office/drawing/2014/main" id="{A4F87B18-F0B2-F78E-7860-A3559190EE38}"/>
                  </a:ext>
                </a:extLst>
              </p:cNvPr>
              <p:cNvSpPr txBox="1"/>
              <p:nvPr/>
            </p:nvSpPr>
            <p:spPr>
              <a:xfrm>
                <a:off x="1787821" y="1308308"/>
                <a:ext cx="10850700" cy="2452298"/>
              </a:xfrm>
              <a:prstGeom prst="rect">
                <a:avLst/>
              </a:prstGeom>
              <a:noFill/>
              <a:ln>
                <a:noFill/>
              </a:ln>
            </p:spPr>
            <p:txBody>
              <a:bodyPr spcFirstLastPara="1" wrap="square" lIns="91425" tIns="45700" rIns="91425" bIns="45700" anchor="t" anchorCtr="0">
                <a:spAutoFit/>
              </a:bodyPr>
              <a:lstStyle/>
              <a:p>
                <a:pPr lvl="0">
                  <a:buClr>
                    <a:schemeClr val="dk1"/>
                  </a:buClr>
                  <a:buSzPts val="4800"/>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14:m>
                  <m:oMath xmlns:m="http://schemas.openxmlformats.org/officeDocument/2006/math">
                    <m:box>
                      <m:boxPr>
                        <m:ctrlPr>
                          <a:rPr lang="ar-AE" sz="4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ar-AE" sz="4800" i="1">
                                <a:solidFill>
                                  <a:srgbClr val="000000"/>
                                </a:solidFill>
                                <a:latin typeface="Cambria Math" panose="02040503050406030204" pitchFamily="18" charset="0"/>
                                <a:ea typeface="Cambria Math" panose="02040503050406030204" pitchFamily="18" charset="0"/>
                              </a:rPr>
                            </m:ctrlPr>
                          </m:fPr>
                          <m:num>
                            <m:r>
                              <a:rPr lang="en-IN" sz="4800" b="0" i="1" smtClean="0">
                                <a:solidFill>
                                  <a:srgbClr val="000000"/>
                                </a:solidFill>
                                <a:latin typeface="Cambria Math" panose="02040503050406030204" pitchFamily="18" charset="0"/>
                                <a:ea typeface="Cambria Math" panose="02040503050406030204" pitchFamily="18" charset="0"/>
                              </a:rPr>
                              <m:t>1</m:t>
                            </m:r>
                          </m:num>
                          <m:den>
                            <m:r>
                              <a:rPr lang="en-IN" sz="4800" b="0" i="1" smtClean="0">
                                <a:solidFill>
                                  <a:srgbClr val="000000"/>
                                </a:solidFill>
                                <a:latin typeface="Cambria Math" panose="02040503050406030204" pitchFamily="18" charset="0"/>
                                <a:ea typeface="Cambria Math" panose="02040503050406030204" pitchFamily="18" charset="0"/>
                              </a:rPr>
                              <m:t>2</m:t>
                            </m:r>
                          </m:den>
                        </m:f>
                      </m:e>
                    </m:box>
                    <m:r>
                      <a:rPr lang="en-IN" sz="4800" b="0" i="1" smtClean="0">
                        <a:solidFill>
                          <a:srgbClr val="000000"/>
                        </a:solidFill>
                        <a:latin typeface="Cambria Math" panose="02040503050406030204" pitchFamily="18" charset="0"/>
                        <a:ea typeface="Cambria Math" panose="02040503050406030204" pitchFamily="18" charset="0"/>
                      </a:rPr>
                      <m:t> </m:t>
                    </m:r>
                  </m:oMath>
                </a14:m>
                <a:r>
                  <a:rPr lang="en-GB" sz="4800" i="1" dirty="0">
                    <a:solidFill>
                      <a:srgbClr val="000000"/>
                    </a:solidFill>
                    <a:latin typeface="Cambria Math" panose="02040503050406030204" pitchFamily="18" charset="0"/>
                    <a:ea typeface="Cambria Math" panose="02040503050406030204" pitchFamily="18" charset="0"/>
                    <a:cs typeface="Arial"/>
                    <a:sym typeface="Arial"/>
                  </a:rPr>
                  <a:t>b</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r>
                  <a:rPr lang="en-GB" sz="4800" dirty="0">
                    <a:solidFill>
                      <a:srgbClr val="252525"/>
                    </a:solidFill>
                  </a:rPr>
                  <a:t>×</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r>
                  <a:rPr lang="en-GB" sz="4800" i="1" dirty="0">
                    <a:solidFill>
                      <a:srgbClr val="000000"/>
                    </a:solidFill>
                    <a:latin typeface="Cambria Math" panose="02040503050406030204" pitchFamily="18" charset="0"/>
                    <a:ea typeface="Cambria Math" panose="02040503050406030204" pitchFamily="18" charset="0"/>
                    <a:cs typeface="Arial"/>
                    <a:sym typeface="Arial"/>
                  </a:rPr>
                  <a:t>h</a:t>
                </a:r>
              </a:p>
              <a:p>
                <a:pPr marL="0" marR="0" lvl="0" indent="0" algn="l" rtl="0">
                  <a:lnSpc>
                    <a:spcPct val="100000"/>
                  </a:lnSpc>
                  <a:spcBef>
                    <a:spcPts val="0"/>
                  </a:spcBef>
                  <a:spcAft>
                    <a:spcPts val="0"/>
                  </a:spcAft>
                  <a:buClr>
                    <a:schemeClr val="dk1"/>
                  </a:buClr>
                  <a:buSzPts val="4800"/>
                  <a:buFont typeface="Arial"/>
                  <a:buNone/>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14:m>
                  <m:oMath xmlns:m="http://schemas.openxmlformats.org/officeDocument/2006/math">
                    <m:box>
                      <m:boxPr>
                        <m:ctrlPr>
                          <a:rPr lang="ar-AE" sz="4800" i="1" smtClean="0">
                            <a:solidFill>
                              <a:srgbClr val="000000"/>
                            </a:solidFill>
                            <a:latin typeface="Cambria Math" panose="02040503050406030204" pitchFamily="18" charset="0"/>
                            <a:ea typeface="Cambria Math" panose="02040503050406030204" pitchFamily="18" charset="0"/>
                          </a:rPr>
                        </m:ctrlPr>
                      </m:boxPr>
                      <m:e>
                        <m:argPr>
                          <m:argSz m:val="-1"/>
                        </m:argPr>
                        <m:f>
                          <m:fPr>
                            <m:ctrlPr>
                              <a:rPr lang="ar-AE" sz="4800" i="1">
                                <a:solidFill>
                                  <a:srgbClr val="000000"/>
                                </a:solidFill>
                                <a:latin typeface="Cambria Math" panose="02040503050406030204" pitchFamily="18" charset="0"/>
                                <a:ea typeface="Cambria Math" panose="02040503050406030204" pitchFamily="18" charset="0"/>
                              </a:rPr>
                            </m:ctrlPr>
                          </m:fPr>
                          <m:num>
                            <m:r>
                              <a:rPr lang="en-IN" sz="4800" b="0" i="1" smtClean="0">
                                <a:solidFill>
                                  <a:srgbClr val="000000"/>
                                </a:solidFill>
                                <a:latin typeface="Cambria Math" panose="02040503050406030204" pitchFamily="18" charset="0"/>
                                <a:ea typeface="Cambria Math" panose="02040503050406030204" pitchFamily="18" charset="0"/>
                              </a:rPr>
                              <m:t>1</m:t>
                            </m:r>
                          </m:num>
                          <m:den>
                            <m:r>
                              <a:rPr lang="en-IN" sz="4800" b="0" i="1" smtClean="0">
                                <a:solidFill>
                                  <a:srgbClr val="000000"/>
                                </a:solidFill>
                                <a:latin typeface="Cambria Math" panose="02040503050406030204" pitchFamily="18" charset="0"/>
                                <a:ea typeface="Cambria Math" panose="02040503050406030204" pitchFamily="18" charset="0"/>
                              </a:rPr>
                              <m:t>2</m:t>
                            </m:r>
                          </m:den>
                        </m:f>
                      </m:e>
                    </m:box>
                    <m:r>
                      <a:rPr lang="en-IN" sz="4800" b="0" i="0" smtClean="0">
                        <a:solidFill>
                          <a:srgbClr val="000000"/>
                        </a:solidFill>
                        <a:latin typeface="Cambria Math" panose="02040503050406030204" pitchFamily="18" charset="0"/>
                        <a:ea typeface="Cambria Math" panose="02040503050406030204" pitchFamily="18" charset="0"/>
                      </a:rPr>
                      <m:t> </m:t>
                    </m:r>
                  </m:oMath>
                </a14:m>
                <a:r>
                  <a:rPr lang="en-GB" sz="4800" i="1" dirty="0" err="1">
                    <a:solidFill>
                      <a:srgbClr val="000000"/>
                    </a:solidFill>
                    <a:latin typeface="Cambria Math" panose="02040503050406030204" pitchFamily="18" charset="0"/>
                    <a:ea typeface="Cambria Math" panose="02040503050406030204" pitchFamily="18" charset="0"/>
                    <a:cs typeface="Arial"/>
                    <a:sym typeface="Arial"/>
                  </a:rPr>
                  <a:t>bh</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a:t>
                </a:r>
              </a:p>
              <a:p>
                <a:pPr marL="0" marR="0" lvl="0" indent="0" algn="l" rtl="0">
                  <a:lnSpc>
                    <a:spcPct val="100000"/>
                  </a:lnSpc>
                  <a:spcBef>
                    <a:spcPts val="0"/>
                  </a:spcBef>
                  <a:spcAft>
                    <a:spcPts val="0"/>
                  </a:spcAft>
                  <a:buClr>
                    <a:schemeClr val="dk1"/>
                  </a:buClr>
                  <a:buSzPts val="4800"/>
                  <a:buFont typeface="Arial"/>
                  <a:buNone/>
                </a:pPr>
                <a:r>
                  <a:rPr lang="en-GB" sz="4800" i="1" dirty="0">
                    <a:solidFill>
                      <a:srgbClr val="000000"/>
                    </a:solidFill>
                    <a:latin typeface="Cambria Math" panose="02040503050406030204" pitchFamily="18" charset="0"/>
                    <a:ea typeface="Cambria Math" panose="02040503050406030204" pitchFamily="18" charset="0"/>
                    <a:cs typeface="Arial"/>
                    <a:sym typeface="Arial"/>
                  </a:rPr>
                  <a:t>A</a:t>
                </a:r>
                <a:r>
                  <a:rPr lang="en-GB" sz="4800" b="0" i="0" u="none" strike="noStrike" cap="none" dirty="0">
                    <a:solidFill>
                      <a:schemeClr val="dk1"/>
                    </a:solidFill>
                    <a:latin typeface="Cambria Math" panose="02040503050406030204" pitchFamily="18" charset="0"/>
                    <a:ea typeface="Cambria Math" panose="02040503050406030204" pitchFamily="18" charset="0"/>
                    <a:cs typeface="Arial"/>
                    <a:sym typeface="Arial"/>
                  </a:rPr>
                  <a:t> = </a:t>
                </a:r>
                <a:r>
                  <a:rPr lang="en-GB" sz="4800" i="1" dirty="0" err="1">
                    <a:solidFill>
                      <a:srgbClr val="000000"/>
                    </a:solidFill>
                    <a:latin typeface="Cambria Math" panose="02040503050406030204" pitchFamily="18" charset="0"/>
                    <a:ea typeface="Cambria Math" panose="02040503050406030204" pitchFamily="18" charset="0"/>
                    <a:cs typeface="Arial"/>
                    <a:sym typeface="Arial"/>
                  </a:rPr>
                  <a:t>bh</a:t>
                </a:r>
                <a:endParaRPr sz="4800" i="1" dirty="0">
                  <a:solidFill>
                    <a:srgbClr val="000000"/>
                  </a:solidFill>
                  <a:latin typeface="Cambria Math" panose="02040503050406030204" pitchFamily="18" charset="0"/>
                  <a:ea typeface="Cambria Math" panose="02040503050406030204" pitchFamily="18" charset="0"/>
                  <a:cs typeface="Arial"/>
                  <a:sym typeface="Arial"/>
                </a:endParaRPr>
              </a:p>
            </p:txBody>
          </p:sp>
        </mc:Choice>
        <mc:Fallback xmlns="">
          <p:sp>
            <p:nvSpPr>
              <p:cNvPr id="6" name="Google Shape;176;p3">
                <a:extLst>
                  <a:ext uri="{FF2B5EF4-FFF2-40B4-BE49-F238E27FC236}">
                    <a16:creationId xmlns:a16="http://schemas.microsoft.com/office/drawing/2014/main" id="{A4F87B18-F0B2-F78E-7860-A3559190EE38}"/>
                  </a:ext>
                </a:extLst>
              </p:cNvPr>
              <p:cNvSpPr txBox="1">
                <a:spLocks noRot="1" noChangeAspect="1" noMove="1" noResize="1" noEditPoints="1" noAdjustHandles="1" noChangeArrowheads="1" noChangeShapeType="1" noTextEdit="1"/>
              </p:cNvSpPr>
              <p:nvPr/>
            </p:nvSpPr>
            <p:spPr>
              <a:xfrm>
                <a:off x="1787821" y="1308308"/>
                <a:ext cx="10850700" cy="2452298"/>
              </a:xfrm>
              <a:prstGeom prst="rect">
                <a:avLst/>
              </a:prstGeom>
              <a:blipFill>
                <a:blip r:embed="rId3"/>
                <a:stretch>
                  <a:fillRect l="-2528" t="-5970" b="-12438"/>
                </a:stretch>
              </a:blipFill>
              <a:ln>
                <a:noFill/>
              </a:ln>
            </p:spPr>
            <p:txBody>
              <a:bodyPr/>
              <a:lstStyle/>
              <a:p>
                <a:r>
                  <a:rPr lang="en-GB">
                    <a:noFill/>
                  </a:rPr>
                  <a:t> </a:t>
                </a:r>
              </a:p>
            </p:txBody>
          </p:sp>
        </mc:Fallback>
      </mc:AlternateContent>
      <p:sp>
        <p:nvSpPr>
          <p:cNvPr id="7" name="Title 1">
            <a:extLst>
              <a:ext uri="{FF2B5EF4-FFF2-40B4-BE49-F238E27FC236}">
                <a16:creationId xmlns:a16="http://schemas.microsoft.com/office/drawing/2014/main" id="{6DCCD0CC-E590-EB43-81C0-1126EDDA2C26}"/>
              </a:ext>
            </a:extLst>
          </p:cNvPr>
          <p:cNvSpPr txBox="1">
            <a:spLocks noGrp="1"/>
          </p:cNvSpPr>
          <p:nvPr>
            <p:ph type="title" idx="4294967295"/>
          </p:nvPr>
        </p:nvSpPr>
        <p:spPr>
          <a:xfrm>
            <a:off x="169640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What’s the same? What’s different?</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8" name="Group 7">
            <a:extLst>
              <a:ext uri="{FF2B5EF4-FFF2-40B4-BE49-F238E27FC236}">
                <a16:creationId xmlns:a16="http://schemas.microsoft.com/office/drawing/2014/main" id="{97BD9BA2-1A99-84D8-869E-6EF30A6103A9}"/>
              </a:ext>
            </a:extLst>
          </p:cNvPr>
          <p:cNvGrpSpPr/>
          <p:nvPr/>
        </p:nvGrpSpPr>
        <p:grpSpPr>
          <a:xfrm>
            <a:off x="-4746" y="-6023"/>
            <a:ext cx="2091590" cy="1923564"/>
            <a:chOff x="-27606" y="-17453"/>
            <a:chExt cx="2091590" cy="1923564"/>
          </a:xfrm>
        </p:grpSpPr>
        <p:sp>
          <p:nvSpPr>
            <p:cNvPr id="9" name="Isosceles Triangle 8">
              <a:extLst>
                <a:ext uri="{FF2B5EF4-FFF2-40B4-BE49-F238E27FC236}">
                  <a16:creationId xmlns:a16="http://schemas.microsoft.com/office/drawing/2014/main" id="{551F5222-202D-6626-B9E4-F0A4FDFE16C0}"/>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07D870C1-13F9-CA61-AF9C-027D667CA623}"/>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073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8" name="Google Shape;310;g1ba20597195_0_172">
            <a:extLst>
              <a:ext uri="{FF2B5EF4-FFF2-40B4-BE49-F238E27FC236}">
                <a16:creationId xmlns:a16="http://schemas.microsoft.com/office/drawing/2014/main" id="{BA62EE10-919F-79F6-B008-BA745DCAFD21}"/>
              </a:ext>
            </a:extLst>
          </p:cNvPr>
          <p:cNvSpPr txBox="1"/>
          <p:nvPr/>
        </p:nvSpPr>
        <p:spPr>
          <a:xfrm>
            <a:off x="1404845" y="1521645"/>
            <a:ext cx="8418329" cy="3416279"/>
          </a:xfrm>
          <a:prstGeom prst="rect">
            <a:avLst/>
          </a:prstGeom>
          <a:noFill/>
          <a:ln>
            <a:noFill/>
          </a:ln>
        </p:spPr>
        <p:txBody>
          <a:bodyPr spcFirstLastPara="1" wrap="square" lIns="91425" tIns="45700" rIns="91425" bIns="45700" anchor="t" anchorCtr="0">
            <a:spAutoFit/>
          </a:bodyPr>
          <a:lstStyle/>
          <a:p>
            <a:pPr>
              <a:buSzPts val="2600"/>
            </a:pPr>
            <a:r>
              <a:rPr lang="en-GB" sz="2400" b="0" i="0" u="none" strike="noStrike" cap="none" dirty="0">
                <a:solidFill>
                  <a:srgbClr val="000000"/>
                </a:solidFill>
                <a:latin typeface="Arial" panose="020B0604020202020204" pitchFamily="34" charset="0"/>
                <a:cs typeface="Arial" panose="020B0604020202020204" pitchFamily="34" charset="0"/>
                <a:sym typeface="Arial"/>
              </a:rPr>
              <a:t>Here is a formula.</a:t>
            </a:r>
          </a:p>
          <a:p>
            <a:pPr>
              <a:buSzPts val="2600"/>
            </a:pPr>
            <a:endParaRPr lang="en-GB" sz="2400" dirty="0">
              <a:latin typeface="Arial" panose="020B0604020202020204" pitchFamily="34" charset="0"/>
              <a:cs typeface="Arial" panose="020B0604020202020204" pitchFamily="34" charset="0"/>
            </a:endParaRPr>
          </a:p>
          <a:p>
            <a:pPr>
              <a:buSzPts val="2600"/>
            </a:pPr>
            <a:endParaRPr lang="en-GB" sz="2400" b="0" i="0" u="none" strike="noStrike" cap="none" dirty="0">
              <a:solidFill>
                <a:srgbClr val="000000"/>
              </a:solidFill>
              <a:latin typeface="Arial" panose="020B0604020202020204" pitchFamily="34" charset="0"/>
              <a:cs typeface="Arial" panose="020B0604020202020204" pitchFamily="34" charset="0"/>
              <a:sym typeface="Arial"/>
            </a:endParaRPr>
          </a:p>
          <a:p>
            <a:pPr>
              <a:buSzPts val="2600"/>
            </a:pPr>
            <a:endParaRPr lang="en-GB" sz="2400" dirty="0">
              <a:latin typeface="Arial" panose="020B0604020202020204" pitchFamily="34" charset="0"/>
              <a:cs typeface="Arial" panose="020B0604020202020204" pitchFamily="34" charset="0"/>
            </a:endParaRPr>
          </a:p>
          <a:p>
            <a:pPr>
              <a:buSzPts val="2600"/>
            </a:pPr>
            <a:endParaRPr lang="en-GB" sz="2400" b="0" i="0" u="none" strike="noStrike" cap="none" dirty="0">
              <a:solidFill>
                <a:srgbClr val="000000"/>
              </a:solidFill>
              <a:latin typeface="Arial" panose="020B0604020202020204" pitchFamily="34" charset="0"/>
              <a:cs typeface="Arial" panose="020B0604020202020204" pitchFamily="34" charset="0"/>
              <a:sym typeface="Arial"/>
            </a:endParaRPr>
          </a:p>
          <a:p>
            <a:pPr>
              <a:buSzPts val="2600"/>
            </a:pPr>
            <a:endParaRPr lang="en-GB" sz="2400" b="0" i="0" u="none" strike="noStrike" cap="none" dirty="0">
              <a:solidFill>
                <a:srgbClr val="000000"/>
              </a:solidFill>
              <a:latin typeface="Arial" panose="020B0604020202020204" pitchFamily="34" charset="0"/>
              <a:cs typeface="Arial" panose="020B0604020202020204" pitchFamily="34" charset="0"/>
              <a:sym typeface="Arial"/>
            </a:endParaRPr>
          </a:p>
          <a:p>
            <a:pPr>
              <a:buSzPts val="2600"/>
            </a:pPr>
            <a:endParaRPr lang="en-GB" sz="2400" dirty="0">
              <a:latin typeface="Arial" panose="020B0604020202020204" pitchFamily="34" charset="0"/>
              <a:cs typeface="Arial" panose="020B0604020202020204" pitchFamily="34" charset="0"/>
            </a:endParaRPr>
          </a:p>
          <a:p>
            <a:pPr marL="346075">
              <a:buSzPts val="2600"/>
            </a:pPr>
            <a:r>
              <a:rPr lang="en-GB" sz="2400" dirty="0">
                <a:latin typeface="Arial" panose="020B0604020202020204" pitchFamily="34" charset="0"/>
                <a:cs typeface="Arial" panose="020B0604020202020204" pitchFamily="34" charset="0"/>
              </a:rPr>
              <a:t>Find the value of </a:t>
            </a:r>
            <a:r>
              <a:rPr lang="en-GB" sz="2400" i="1" dirty="0">
                <a:latin typeface="Arial" panose="020B0604020202020204" pitchFamily="34" charset="0"/>
                <a:cs typeface="Arial" panose="020B0604020202020204" pitchFamily="34" charset="0"/>
              </a:rPr>
              <a:t>m</a:t>
            </a:r>
            <a:r>
              <a:rPr lang="en-GB" sz="2400" dirty="0">
                <a:latin typeface="Arial" panose="020B0604020202020204" pitchFamily="34" charset="0"/>
                <a:cs typeface="Arial" panose="020B0604020202020204" pitchFamily="34" charset="0"/>
              </a:rPr>
              <a:t> when </a:t>
            </a:r>
            <a:r>
              <a:rPr lang="en-GB" sz="2400" i="1"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 8 and </a:t>
            </a:r>
            <a:r>
              <a:rPr lang="en-GB" sz="2400" i="1" dirty="0">
                <a:latin typeface="Arial" panose="020B0604020202020204" pitchFamily="34" charset="0"/>
                <a:cs typeface="Arial" panose="020B0604020202020204" pitchFamily="34" charset="0"/>
              </a:rPr>
              <a:t>y</a:t>
            </a:r>
            <a:r>
              <a:rPr lang="en-GB" sz="2400" dirty="0">
                <a:latin typeface="Arial" panose="020B0604020202020204" pitchFamily="34" charset="0"/>
                <a:cs typeface="Arial" panose="020B0604020202020204" pitchFamily="34" charset="0"/>
              </a:rPr>
              <a:t> = 3.5</a:t>
            </a:r>
          </a:p>
          <a:p>
            <a:pPr marL="346075">
              <a:buSzPts val="2600"/>
            </a:pPr>
            <a:r>
              <a:rPr lang="en-GB" sz="2400" dirty="0">
                <a:latin typeface="Arial" panose="020B0604020202020204" pitchFamily="34" charset="0"/>
                <a:cs typeface="Arial" panose="020B0604020202020204" pitchFamily="34" charset="0"/>
              </a:rPr>
              <a:t>Give your answer correct to 3 decimal places.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049CDD2-7462-D781-C55D-0FC2CE778358}"/>
                  </a:ext>
                </a:extLst>
              </p:cNvPr>
              <p:cNvSpPr txBox="1"/>
              <p:nvPr/>
            </p:nvSpPr>
            <p:spPr>
              <a:xfrm>
                <a:off x="4022918" y="2695634"/>
                <a:ext cx="1551066" cy="757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67</m:t>
                          </m:r>
                          <m:r>
                            <a:rPr lang="en-US" sz="2400" b="0" i="1" smtClean="0">
                              <a:latin typeface="Cambria Math" panose="02040503050406030204" pitchFamily="18" charset="0"/>
                            </a:rPr>
                            <m:t>𝑎</m:t>
                          </m:r>
                        </m:num>
                        <m:den>
                          <m:r>
                            <a:rPr lang="en-US" sz="2400" b="0" i="1" smtClean="0">
                              <a:latin typeface="Cambria Math" panose="02040503050406030204" pitchFamily="18" charset="0"/>
                            </a:rPr>
                            <m:t>4</m:t>
                          </m:r>
                          <m:r>
                            <a:rPr lang="en-US" sz="2400" b="0" i="1" smtClean="0">
                              <a:latin typeface="Cambria Math" panose="02040503050406030204" pitchFamily="18" charset="0"/>
                            </a:rPr>
                            <m:t>𝑦</m:t>
                          </m:r>
                        </m:den>
                      </m:f>
                    </m:oMath>
                  </m:oMathPara>
                </a14:m>
                <a:endParaRPr lang="en-US" sz="2400" dirty="0">
                  <a:latin typeface="+mj-lt"/>
                </a:endParaRPr>
              </a:p>
            </p:txBody>
          </p:sp>
        </mc:Choice>
        <mc:Fallback xmlns="">
          <p:sp>
            <p:nvSpPr>
              <p:cNvPr id="11" name="TextBox 10">
                <a:extLst>
                  <a:ext uri="{FF2B5EF4-FFF2-40B4-BE49-F238E27FC236}">
                    <a16:creationId xmlns:a16="http://schemas.microsoft.com/office/drawing/2014/main" id="{A049CDD2-7462-D781-C55D-0FC2CE778358}"/>
                  </a:ext>
                </a:extLst>
              </p:cNvPr>
              <p:cNvSpPr txBox="1">
                <a:spLocks noRot="1" noChangeAspect="1" noMove="1" noResize="1" noEditPoints="1" noAdjustHandles="1" noChangeArrowheads="1" noChangeShapeType="1" noTextEdit="1"/>
              </p:cNvSpPr>
              <p:nvPr/>
            </p:nvSpPr>
            <p:spPr>
              <a:xfrm>
                <a:off x="4022918" y="2695634"/>
                <a:ext cx="1551066" cy="757002"/>
              </a:xfrm>
              <a:prstGeom prst="rect">
                <a:avLst/>
              </a:prstGeom>
              <a:blipFill>
                <a:blip r:embed="rId5"/>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7AF0BB0C-0575-212E-7246-98395FA7BEDB}"/>
              </a:ext>
            </a:extLst>
          </p:cNvPr>
          <p:cNvSpPr txBox="1"/>
          <p:nvPr/>
        </p:nvSpPr>
        <p:spPr>
          <a:xfrm>
            <a:off x="7915219" y="5304994"/>
            <a:ext cx="3163144"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Answer: 1.526</a:t>
            </a:r>
          </a:p>
        </p:txBody>
      </p:sp>
    </p:spTree>
    <p:extLst>
      <p:ext uri="{BB962C8B-B14F-4D97-AF65-F5344CB8AC3E}">
        <p14:creationId xmlns:p14="http://schemas.microsoft.com/office/powerpoint/2010/main" val="25739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Effect transition="in" filter="fade">
                                      <p:cBhvr>
                                        <p:cTn id="16" dur="500"/>
                                        <p:tgtEl>
                                          <p:spTgt spid="8">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5647" y="112165"/>
            <a:ext cx="575595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4</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grpSp>
        <p:nvGrpSpPr>
          <p:cNvPr id="5" name="Google Shape;335;g1c726f78e40_0_7" descr="Worksheet available icon">
            <a:extLst>
              <a:ext uri="{FF2B5EF4-FFF2-40B4-BE49-F238E27FC236}">
                <a16:creationId xmlns:a16="http://schemas.microsoft.com/office/drawing/2014/main" id="{FEDCA35B-117C-FF3F-8674-B6270DACB887}"/>
              </a:ext>
            </a:extLst>
          </p:cNvPr>
          <p:cNvGrpSpPr/>
          <p:nvPr/>
        </p:nvGrpSpPr>
        <p:grpSpPr>
          <a:xfrm>
            <a:off x="9729382" y="69272"/>
            <a:ext cx="2102384" cy="770234"/>
            <a:chOff x="9495879" y="211521"/>
            <a:chExt cx="2102384" cy="770234"/>
          </a:xfrm>
        </p:grpSpPr>
        <p:pic>
          <p:nvPicPr>
            <p:cNvPr id="6" name="Google Shape;336;g1c726f78e40_0_7" descr="Document">
              <a:extLst>
                <a:ext uri="{FF2B5EF4-FFF2-40B4-BE49-F238E27FC236}">
                  <a16:creationId xmlns:a16="http://schemas.microsoft.com/office/drawing/2014/main" id="{865D8BCE-88FE-DA1B-D8C0-88F84E010412}"/>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844860" y="211521"/>
              <a:ext cx="753403" cy="753403"/>
            </a:xfrm>
            <a:prstGeom prst="rect">
              <a:avLst/>
            </a:prstGeom>
            <a:noFill/>
            <a:ln>
              <a:noFill/>
            </a:ln>
          </p:spPr>
        </p:pic>
        <p:sp>
          <p:nvSpPr>
            <p:cNvPr id="7" name="Google Shape;337;g1c726f78e40_0_7">
              <a:extLst>
                <a:ext uri="{FF2B5EF4-FFF2-40B4-BE49-F238E27FC236}">
                  <a16:creationId xmlns:a16="http://schemas.microsoft.com/office/drawing/2014/main" id="{8BF71539-2AAC-39EB-D6E5-497078307191}"/>
                </a:ext>
              </a:extLst>
            </p:cNvPr>
            <p:cNvSpPr txBox="1"/>
            <p:nvPr/>
          </p:nvSpPr>
          <p:spPr>
            <a:xfrm>
              <a:off x="9495879" y="273755"/>
              <a:ext cx="2091600" cy="708000"/>
            </a:xfrm>
            <a:prstGeom prst="rect">
              <a:avLst/>
            </a:prstGeom>
            <a:noFill/>
            <a:ln w="38100"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rgbClr val="000000"/>
                  </a:solidFill>
                  <a:latin typeface="Arial"/>
                  <a:ea typeface="Arial"/>
                  <a:cs typeface="Arial"/>
                  <a:sym typeface="Arial"/>
                </a:rPr>
                <a:t>Worksheet</a:t>
              </a:r>
              <a:br>
                <a:rPr lang="en-GB" sz="2000" b="1" i="0" u="none" strike="noStrike" cap="none" dirty="0">
                  <a:solidFill>
                    <a:srgbClr val="000000"/>
                  </a:solidFill>
                  <a:latin typeface="Arial"/>
                  <a:ea typeface="Arial"/>
                  <a:cs typeface="Arial"/>
                  <a:sym typeface="Arial"/>
                </a:rPr>
              </a:br>
              <a:r>
                <a:rPr lang="en-GB" sz="2000" b="1" i="0" u="none" strike="noStrike" cap="none" dirty="0">
                  <a:solidFill>
                    <a:srgbClr val="000000"/>
                  </a:solidFill>
                  <a:latin typeface="Arial"/>
                  <a:ea typeface="Arial"/>
                  <a:cs typeface="Arial"/>
                  <a:sym typeface="Arial"/>
                </a:rPr>
                <a:t>available</a:t>
              </a:r>
              <a:endParaRPr sz="1400" b="0" i="0" u="none" strike="noStrike" cap="none" dirty="0">
                <a:solidFill>
                  <a:srgbClr val="000000"/>
                </a:solidFill>
                <a:latin typeface="Arial"/>
                <a:ea typeface="Arial"/>
                <a:cs typeface="Arial"/>
                <a:sym typeface="Arial"/>
              </a:endParaRPr>
            </a:p>
          </p:txBody>
        </p:sp>
      </p:grpSp>
      <p:grpSp>
        <p:nvGrpSpPr>
          <p:cNvPr id="2" name="Group 1">
            <a:extLst>
              <a:ext uri="{FF2B5EF4-FFF2-40B4-BE49-F238E27FC236}">
                <a16:creationId xmlns:a16="http://schemas.microsoft.com/office/drawing/2014/main" id="{F74792E0-9161-C447-F7F8-4C4BCBD943B3}"/>
              </a:ext>
            </a:extLst>
          </p:cNvPr>
          <p:cNvGrpSpPr/>
          <p:nvPr/>
        </p:nvGrpSpPr>
        <p:grpSpPr>
          <a:xfrm>
            <a:off x="-240570" y="-42570"/>
            <a:ext cx="2315984" cy="1960111"/>
            <a:chOff x="-252000" y="-54000"/>
            <a:chExt cx="2315984" cy="1960111"/>
          </a:xfrm>
          <a:solidFill>
            <a:schemeClr val="accent1"/>
          </a:solidFill>
        </p:grpSpPr>
        <p:sp>
          <p:nvSpPr>
            <p:cNvPr id="3" name="Isosceles Triangle 2">
              <a:extLst>
                <a:ext uri="{FF2B5EF4-FFF2-40B4-BE49-F238E27FC236}">
                  <a16:creationId xmlns:a16="http://schemas.microsoft.com/office/drawing/2014/main" id="{60DEE205-22B2-44DA-44A0-8B4B6B9A27FD}"/>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F70505C-8BEA-C684-B1D9-D7AF74E69417}"/>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9" name="Google Shape;310;g1ba20597195_0_172">
            <a:extLst>
              <a:ext uri="{FF2B5EF4-FFF2-40B4-BE49-F238E27FC236}">
                <a16:creationId xmlns:a16="http://schemas.microsoft.com/office/drawing/2014/main" id="{CE398A79-4087-2D84-07F0-16406902D873}"/>
              </a:ext>
            </a:extLst>
          </p:cNvPr>
          <p:cNvSpPr txBox="1"/>
          <p:nvPr/>
        </p:nvSpPr>
        <p:spPr>
          <a:xfrm>
            <a:off x="1029619" y="1319129"/>
            <a:ext cx="7876321" cy="1554231"/>
          </a:xfrm>
          <a:prstGeom prst="rect">
            <a:avLst/>
          </a:prstGeom>
          <a:noFill/>
          <a:ln>
            <a:noFill/>
          </a:ln>
        </p:spPr>
        <p:txBody>
          <a:bodyPr spcFirstLastPara="1" wrap="square" lIns="91425" tIns="45700" rIns="91425" bIns="45700" anchor="t" anchorCtr="0">
            <a:spAutoFit/>
          </a:bodyPr>
          <a:lstStyle/>
          <a:p>
            <a:pPr>
              <a:buSzPts val="2600"/>
            </a:pPr>
            <a:r>
              <a:rPr lang="en-GB" sz="1900" b="0" i="0" u="none" strike="noStrike" cap="none" dirty="0">
                <a:solidFill>
                  <a:srgbClr val="000000"/>
                </a:solidFill>
                <a:latin typeface="Arial" panose="020B0604020202020204" pitchFamily="34" charset="0"/>
                <a:cs typeface="Arial" panose="020B0604020202020204" pitchFamily="34" charset="0"/>
                <a:sym typeface="Arial"/>
              </a:rPr>
              <a:t>Johan is cooking using an old recipe.</a:t>
            </a:r>
          </a:p>
          <a:p>
            <a:pPr>
              <a:buSzPts val="2600"/>
            </a:pPr>
            <a:r>
              <a:rPr lang="en-GB" sz="1900" dirty="0">
                <a:latin typeface="Arial" panose="020B0604020202020204" pitchFamily="34" charset="0"/>
                <a:cs typeface="Arial" panose="020B0604020202020204" pitchFamily="34" charset="0"/>
              </a:rPr>
              <a:t>The recipe says to preheat the oven to a temperature of 350 °F.</a:t>
            </a:r>
          </a:p>
          <a:p>
            <a:pPr>
              <a:buSzPts val="2600"/>
            </a:pPr>
            <a:endParaRPr lang="en-GB" sz="1900" dirty="0">
              <a:latin typeface="Arial" panose="020B0604020202020204" pitchFamily="34" charset="0"/>
              <a:cs typeface="Arial" panose="020B0604020202020204" pitchFamily="34" charset="0"/>
            </a:endParaRPr>
          </a:p>
          <a:p>
            <a:pPr>
              <a:buSzPts val="2600"/>
            </a:pPr>
            <a:r>
              <a:rPr lang="en-GB" sz="1900" dirty="0">
                <a:latin typeface="Arial" panose="020B0604020202020204" pitchFamily="34" charset="0"/>
                <a:cs typeface="Arial" panose="020B0604020202020204" pitchFamily="34" charset="0"/>
              </a:rPr>
              <a:t>The oven Johan uses is marked in centigrade (°C).</a:t>
            </a:r>
          </a:p>
          <a:p>
            <a:pPr>
              <a:buSzPts val="2600"/>
            </a:pPr>
            <a:r>
              <a:rPr lang="en-GB" sz="1900" dirty="0">
                <a:latin typeface="Arial" panose="020B0604020202020204" pitchFamily="34" charset="0"/>
                <a:cs typeface="Arial" panose="020B0604020202020204" pitchFamily="34" charset="0"/>
              </a:rPr>
              <a:t>He finds this formula to change from °F to °C.</a:t>
            </a:r>
            <a:endParaRPr lang="en-GB" sz="1900" dirty="0">
              <a:solidFill>
                <a:schemeClr val="dk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A093309-BA51-93D5-95B7-5C91F26762C4}"/>
              </a:ext>
            </a:extLst>
          </p:cNvPr>
          <p:cNvSpPr/>
          <p:nvPr/>
        </p:nvSpPr>
        <p:spPr>
          <a:xfrm>
            <a:off x="2981675" y="3071747"/>
            <a:ext cx="3263900" cy="1825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38809E2-E161-0A6D-D125-D7E0181A1C93}"/>
                  </a:ext>
                </a:extLst>
              </p:cNvPr>
              <p:cNvSpPr txBox="1"/>
              <p:nvPr/>
            </p:nvSpPr>
            <p:spPr>
              <a:xfrm>
                <a:off x="3614954" y="3283647"/>
                <a:ext cx="2075825" cy="1811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32</m:t>
                          </m:r>
                          <m:r>
                            <a:rPr lang="en-US" sz="2400" b="0" i="1" smtClean="0">
                              <a:latin typeface="Cambria Math" panose="02040503050406030204" pitchFamily="18" charset="0"/>
                            </a:rPr>
                            <m:t>)</m:t>
                          </m:r>
                        </m:num>
                        <m:den>
                          <m:r>
                            <a:rPr lang="en-US" sz="2400" b="0" i="1" smtClean="0">
                              <a:latin typeface="Cambria Math" panose="02040503050406030204" pitchFamily="18" charset="0"/>
                            </a:rPr>
                            <m:t>9</m:t>
                          </m:r>
                        </m:den>
                      </m:f>
                    </m:oMath>
                  </m:oMathPara>
                </a14:m>
                <a:endParaRPr lang="en-US" sz="2400" dirty="0">
                  <a:latin typeface="+mj-lt"/>
                </a:endParaRPr>
              </a:p>
              <a:p>
                <a:endParaRPr lang="en-US" sz="1800" dirty="0">
                  <a:latin typeface="+mj-lt"/>
                </a:endParaRPr>
              </a:p>
              <a:p>
                <a:pPr>
                  <a:buSzPts val="2600"/>
                </a:pPr>
                <a:r>
                  <a:rPr lang="en-GB" sz="1800" i="1" dirty="0">
                    <a:latin typeface="Arial" panose="020B0604020202020204" pitchFamily="34" charset="0"/>
                    <a:cs typeface="Arial" panose="020B0604020202020204" pitchFamily="34" charset="0"/>
                  </a:rPr>
                  <a:t>C</a:t>
                </a:r>
                <a:r>
                  <a:rPr lang="en-GB" sz="1800" dirty="0">
                    <a:latin typeface="Arial" panose="020B0604020202020204" pitchFamily="34" charset="0"/>
                    <a:cs typeface="Arial" panose="020B0604020202020204" pitchFamily="34" charset="0"/>
                  </a:rPr>
                  <a:t> = temperature °C</a:t>
                </a:r>
              </a:p>
              <a:p>
                <a:pPr>
                  <a:buSzPts val="2600"/>
                </a:pPr>
                <a:r>
                  <a:rPr lang="en-GB" sz="1800" i="1" dirty="0">
                    <a:latin typeface="Arial" panose="020B0604020202020204" pitchFamily="34" charset="0"/>
                    <a:cs typeface="Arial" panose="020B0604020202020204" pitchFamily="34" charset="0"/>
                  </a:rPr>
                  <a:t>F</a:t>
                </a:r>
                <a:r>
                  <a:rPr lang="en-GB" sz="1800" dirty="0">
                    <a:latin typeface="Arial" panose="020B0604020202020204" pitchFamily="34" charset="0"/>
                    <a:cs typeface="Arial" panose="020B0604020202020204" pitchFamily="34" charset="0"/>
                  </a:rPr>
                  <a:t> = temperature °F</a:t>
                </a:r>
                <a:endParaRPr lang="en-GB" sz="1800" dirty="0">
                  <a:solidFill>
                    <a:schemeClr val="dk1"/>
                  </a:solidFill>
                  <a:latin typeface="Arial" panose="020B0604020202020204" pitchFamily="34" charset="0"/>
                  <a:cs typeface="Arial" panose="020B0604020202020204" pitchFamily="34" charset="0"/>
                </a:endParaRPr>
              </a:p>
              <a:p>
                <a:endParaRPr lang="en-US" sz="1800" dirty="0">
                  <a:latin typeface="+mj-lt"/>
                </a:endParaRPr>
              </a:p>
            </p:txBody>
          </p:sp>
        </mc:Choice>
        <mc:Fallback xmlns="">
          <p:sp>
            <p:nvSpPr>
              <p:cNvPr id="12" name="TextBox 11">
                <a:extLst>
                  <a:ext uri="{FF2B5EF4-FFF2-40B4-BE49-F238E27FC236}">
                    <a16:creationId xmlns:a16="http://schemas.microsoft.com/office/drawing/2014/main" id="{038809E2-E161-0A6D-D125-D7E0181A1C93}"/>
                  </a:ext>
                </a:extLst>
              </p:cNvPr>
              <p:cNvSpPr txBox="1">
                <a:spLocks noRot="1" noChangeAspect="1" noMove="1" noResize="1" noEditPoints="1" noAdjustHandles="1" noChangeArrowheads="1" noChangeShapeType="1" noTextEdit="1"/>
              </p:cNvSpPr>
              <p:nvPr/>
            </p:nvSpPr>
            <p:spPr>
              <a:xfrm>
                <a:off x="3614954" y="3283647"/>
                <a:ext cx="2075825" cy="1811458"/>
              </a:xfrm>
              <a:prstGeom prst="rect">
                <a:avLst/>
              </a:prstGeom>
              <a:blipFill>
                <a:blip r:embed="rId5"/>
                <a:stretch>
                  <a:fillRect l="-6745" r="-2053"/>
                </a:stretch>
              </a:blipFill>
            </p:spPr>
            <p:txBody>
              <a:bodyPr/>
              <a:lstStyle/>
              <a:p>
                <a:r>
                  <a:rPr lang="en-GB">
                    <a:noFill/>
                  </a:rPr>
                  <a:t> </a:t>
                </a:r>
              </a:p>
            </p:txBody>
          </p:sp>
        </mc:Fallback>
      </mc:AlternateContent>
      <p:sp>
        <p:nvSpPr>
          <p:cNvPr id="13" name="Google Shape;310;g1ba20597195_0_172">
            <a:extLst>
              <a:ext uri="{FF2B5EF4-FFF2-40B4-BE49-F238E27FC236}">
                <a16:creationId xmlns:a16="http://schemas.microsoft.com/office/drawing/2014/main" id="{6C462386-81E1-343B-C1BD-B557FBEC14A0}"/>
              </a:ext>
            </a:extLst>
          </p:cNvPr>
          <p:cNvSpPr txBox="1"/>
          <p:nvPr/>
        </p:nvSpPr>
        <p:spPr>
          <a:xfrm>
            <a:off x="1101248" y="5054143"/>
            <a:ext cx="8604480" cy="969456"/>
          </a:xfrm>
          <a:prstGeom prst="rect">
            <a:avLst/>
          </a:prstGeom>
          <a:noFill/>
          <a:ln>
            <a:noFill/>
          </a:ln>
        </p:spPr>
        <p:txBody>
          <a:bodyPr spcFirstLastPara="1" wrap="square" lIns="91425" tIns="45700" rIns="91425" bIns="45700" anchor="t" anchorCtr="0">
            <a:spAutoFit/>
          </a:bodyPr>
          <a:lstStyle/>
          <a:p>
            <a:pPr>
              <a:buSzPts val="2600"/>
            </a:pPr>
            <a:r>
              <a:rPr lang="en-GB" sz="1900" b="0" i="0" u="none" strike="noStrike" cap="none" dirty="0">
                <a:solidFill>
                  <a:srgbClr val="000000"/>
                </a:solidFill>
                <a:latin typeface="Arial" panose="020B0604020202020204" pitchFamily="34" charset="0"/>
                <a:cs typeface="Arial" panose="020B0604020202020204" pitchFamily="34" charset="0"/>
                <a:sym typeface="Arial"/>
              </a:rPr>
              <a:t>Johan sets the oven temperature </a:t>
            </a:r>
            <a:r>
              <a:rPr lang="en-GB" sz="1900" dirty="0">
                <a:latin typeface="Arial" panose="020B0604020202020204" pitchFamily="34" charset="0"/>
                <a:cs typeface="Arial" panose="020B0604020202020204" pitchFamily="34" charset="0"/>
              </a:rPr>
              <a:t>to 190 °C.</a:t>
            </a:r>
          </a:p>
          <a:p>
            <a:pPr>
              <a:buSzPts val="2600"/>
            </a:pPr>
            <a:endParaRPr lang="en-GB" sz="1900" dirty="0">
              <a:latin typeface="Arial" panose="020B0604020202020204" pitchFamily="34" charset="0"/>
              <a:cs typeface="Arial" panose="020B0604020202020204" pitchFamily="34" charset="0"/>
            </a:endParaRPr>
          </a:p>
          <a:p>
            <a:pPr>
              <a:buSzPts val="2600"/>
            </a:pPr>
            <a:r>
              <a:rPr lang="en-GB" sz="1900" dirty="0">
                <a:latin typeface="Arial" panose="020B0604020202020204" pitchFamily="34" charset="0"/>
                <a:cs typeface="Arial" panose="020B0604020202020204" pitchFamily="34" charset="0"/>
              </a:rPr>
              <a:t>Has Johan set the oven to the correct temperature for this recipe?</a:t>
            </a:r>
          </a:p>
        </p:txBody>
      </p:sp>
      <p:sp>
        <p:nvSpPr>
          <p:cNvPr id="15" name="TextBox 14">
            <a:extLst>
              <a:ext uri="{FF2B5EF4-FFF2-40B4-BE49-F238E27FC236}">
                <a16:creationId xmlns:a16="http://schemas.microsoft.com/office/drawing/2014/main" id="{36E31CBA-451A-6D90-7C73-1BF4B2934887}"/>
              </a:ext>
            </a:extLst>
          </p:cNvPr>
          <p:cNvSpPr txBox="1"/>
          <p:nvPr/>
        </p:nvSpPr>
        <p:spPr>
          <a:xfrm>
            <a:off x="7690338" y="3283647"/>
            <a:ext cx="3873434" cy="120032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Answer: No, 350 °F is equal to 176.67 °C. So 190 °C is too hot.</a:t>
            </a:r>
          </a:p>
        </p:txBody>
      </p:sp>
    </p:spTree>
    <p:extLst>
      <p:ext uri="{BB962C8B-B14F-4D97-AF65-F5344CB8AC3E}">
        <p14:creationId xmlns:p14="http://schemas.microsoft.com/office/powerpoint/2010/main" val="286465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22</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19497" y="496622"/>
            <a:ext cx="9144000" cy="1395412"/>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Substitution </a:t>
            </a:r>
            <a:r>
              <a:rPr lang="en-US" sz="4000" dirty="0">
                <a:solidFill>
                  <a:schemeClr val="bg1"/>
                </a:solidFill>
              </a:rPr>
              <a:t>and</a:t>
            </a:r>
            <a:r>
              <a:rPr lang="en-US" sz="4000" b="1" dirty="0">
                <a:solidFill>
                  <a:schemeClr val="bg1"/>
                </a:solidFill>
                <a:latin typeface="Arial" panose="020B0604020202020204" pitchFamily="34" charset="0"/>
                <a:cs typeface="Arial" panose="020B0604020202020204" pitchFamily="34" charset="0"/>
              </a:rPr>
              <a:t> formulae Level 2</a:t>
            </a:r>
            <a:endParaRPr lang="en-GB" sz="4000" dirty="0"/>
          </a:p>
        </p:txBody>
      </p:sp>
      <p:sp>
        <p:nvSpPr>
          <p:cNvPr id="3" name="Subtitle 2">
            <a:extLst>
              <a:ext uri="{FF2B5EF4-FFF2-40B4-BE49-F238E27FC236}">
                <a16:creationId xmlns:a16="http://schemas.microsoft.com/office/drawing/2014/main" id="{0BB1ABF3-878C-208A-2F04-63C5E45CA52D}"/>
              </a:ext>
            </a:extLst>
          </p:cNvPr>
          <p:cNvSpPr>
            <a:spLocks noGrp="1"/>
          </p:cNvSpPr>
          <p:nvPr>
            <p:ph type="subTitle" idx="4294967295"/>
          </p:nvPr>
        </p:nvSpPr>
        <p:spPr>
          <a:xfrm>
            <a:off x="1419497" y="2052372"/>
            <a:ext cx="9144000" cy="3514710"/>
          </a:xfrm>
          <a:ln w="38100">
            <a:solidFill>
              <a:schemeClr val="accent1"/>
            </a:solidFill>
          </a:ln>
        </p:spPr>
        <p:txBody>
          <a:bodyPr>
            <a:normAutofit/>
          </a:bodyPr>
          <a:lstStyle/>
          <a:p>
            <a:pPr marL="0" indent="0" algn="l">
              <a:lnSpc>
                <a:spcPts val="3100"/>
              </a:lnSpc>
              <a:spcAft>
                <a:spcPts val="600"/>
              </a:spcAft>
              <a:buNone/>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marR="0" lvl="0" indent="-221608" algn="l" rtl="0">
              <a:lnSpc>
                <a:spcPct val="100000"/>
              </a:lnSpc>
              <a:spcBef>
                <a:spcPts val="0"/>
              </a:spcBef>
              <a:spcAft>
                <a:spcPts val="0"/>
              </a:spcAft>
              <a:buClr>
                <a:schemeClr val="dk1"/>
              </a:buClr>
              <a:buSzPct val="100000"/>
              <a:buFont typeface="Arial"/>
              <a:buChar char="•"/>
            </a:pPr>
            <a:r>
              <a:rPr lang="en-US" dirty="0">
                <a:solidFill>
                  <a:schemeClr val="dk1"/>
                </a:solidFill>
              </a:rPr>
              <a:t>Revise</a:t>
            </a:r>
            <a:r>
              <a:rPr lang="en-US" b="0" i="0" u="none" strike="noStrike" cap="none" dirty="0">
                <a:solidFill>
                  <a:schemeClr val="dk1"/>
                </a:solidFill>
                <a:latin typeface="Arial"/>
                <a:ea typeface="Arial"/>
                <a:cs typeface="Arial"/>
                <a:sym typeface="Arial"/>
              </a:rPr>
              <a:t> order of operations</a:t>
            </a:r>
          </a:p>
          <a:p>
            <a:pPr marL="231775" marR="0" lvl="0" indent="-221608" algn="l" rtl="0">
              <a:lnSpc>
                <a:spcPct val="100000"/>
              </a:lnSpc>
              <a:spcBef>
                <a:spcPts val="0"/>
              </a:spcBef>
              <a:spcAft>
                <a:spcPts val="0"/>
              </a:spcAft>
              <a:buClr>
                <a:schemeClr val="dk1"/>
              </a:buClr>
              <a:buSzPct val="100000"/>
              <a:buFont typeface="Arial"/>
              <a:buChar char="•"/>
            </a:pPr>
            <a:r>
              <a:rPr lang="en-US" b="0" i="0" u="none" strike="noStrike" cap="none" dirty="0">
                <a:solidFill>
                  <a:schemeClr val="dk1"/>
                </a:solidFill>
                <a:latin typeface="Arial"/>
                <a:ea typeface="Arial"/>
                <a:cs typeface="Arial"/>
                <a:sym typeface="Arial"/>
              </a:rPr>
              <a:t>Use formulae in words and symbols</a:t>
            </a:r>
            <a:endParaRPr lang="en-US" dirty="0">
              <a:solidFill>
                <a:schemeClr val="dk1"/>
              </a:solidFill>
              <a:latin typeface="Arial"/>
              <a:cs typeface="Arial"/>
              <a:sym typeface="Arial"/>
            </a:endParaRPr>
          </a:p>
          <a:p>
            <a:pPr marL="231775" marR="0" lvl="0" indent="-221608" algn="l" rtl="0">
              <a:lnSpc>
                <a:spcPct val="100000"/>
              </a:lnSpc>
              <a:spcBef>
                <a:spcPts val="0"/>
              </a:spcBef>
              <a:spcAft>
                <a:spcPts val="0"/>
              </a:spcAft>
              <a:buClr>
                <a:schemeClr val="dk1"/>
              </a:buClr>
              <a:buSzPct val="100000"/>
              <a:buFont typeface="Arial"/>
              <a:buChar char="•"/>
            </a:pPr>
            <a:r>
              <a:rPr lang="en-US" dirty="0">
                <a:solidFill>
                  <a:schemeClr val="dk1"/>
                </a:solidFill>
                <a:latin typeface="Arial"/>
                <a:cs typeface="Arial"/>
                <a:sym typeface="Calibri"/>
              </a:rPr>
              <a:t>Substitute positive and negative numbers in formulae</a:t>
            </a:r>
          </a:p>
          <a:p>
            <a:pPr marL="10167" marR="0" lvl="0" indent="0" algn="l" rtl="0">
              <a:lnSpc>
                <a:spcPct val="120000"/>
              </a:lnSpc>
              <a:spcBef>
                <a:spcPts val="0"/>
              </a:spcBef>
              <a:spcAft>
                <a:spcPts val="0"/>
              </a:spcAft>
              <a:buClr>
                <a:schemeClr val="dk1"/>
              </a:buClr>
              <a:buSzPct val="100000"/>
              <a:buNone/>
            </a:pPr>
            <a:endParaRPr lang="en-GB" dirty="0">
              <a:solidFill>
                <a:schemeClr val="dk1"/>
              </a:solidFill>
              <a:latin typeface="Arial"/>
              <a:cs typeface="Arial"/>
              <a:sym typeface="Calibri"/>
            </a:endParaRPr>
          </a:p>
        </p:txBody>
      </p:sp>
    </p:spTree>
    <p:extLst>
      <p:ext uri="{BB962C8B-B14F-4D97-AF65-F5344CB8AC3E}">
        <p14:creationId xmlns:p14="http://schemas.microsoft.com/office/powerpoint/2010/main" val="47648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16: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23</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92500" lnSpcReduction="20000"/>
          </a:bodyPr>
          <a:lstStyle/>
          <a:p>
            <a:pPr algn="l">
              <a:lnSpc>
                <a:spcPct val="120000"/>
              </a:lnSpc>
              <a:spcBef>
                <a:spcPts val="0"/>
              </a:spcBef>
            </a:pPr>
            <a:r>
              <a:rPr kumimoji="0" lang="en-US" sz="2200" b="1" i="0" u="none" strike="noStrike" kern="1200" cap="none" spc="0" normalizeH="0" baseline="0" noProof="0" dirty="0">
                <a:ln>
                  <a:noFill/>
                </a:ln>
                <a:solidFill>
                  <a:schemeClr val="accent1"/>
                </a:solidFill>
                <a:effectLst/>
                <a:uLnTx/>
                <a:uFillTx/>
                <a:ea typeface="+mj-ea"/>
              </a:rPr>
              <a:t>Photo acknowledgements</a:t>
            </a:r>
          </a:p>
          <a:p>
            <a:pPr algn="l">
              <a:lnSpc>
                <a:spcPct val="107000"/>
              </a:lnSpc>
              <a:spcAft>
                <a:spcPts val="800"/>
              </a:spcAft>
            </a:pPr>
            <a:r>
              <a:rPr lang="en-GB" sz="2200" b="1" kern="0" dirty="0">
                <a:effectLst/>
                <a:ea typeface="Times New Roman" panose="02020603050405020304" pitchFamily="18" charset="0"/>
              </a:rPr>
              <a:t>Shutterstock.com: </a:t>
            </a:r>
            <a:r>
              <a:rPr lang="en-GB" sz="2200" kern="0" dirty="0">
                <a:effectLst/>
                <a:ea typeface="Times New Roman" panose="02020603050405020304" pitchFamily="18" charset="0"/>
              </a:rPr>
              <a:t>BOOCYS</a:t>
            </a:r>
            <a:endParaRPr lang="en-US" sz="2200" dirty="0"/>
          </a:p>
          <a:p>
            <a:pPr algn="l">
              <a:lnSpc>
                <a:spcPct val="120000"/>
              </a:lnSpc>
              <a:spcBef>
                <a:spcPts val="0"/>
              </a:spcBef>
            </a:pPr>
            <a:r>
              <a:rPr kumimoji="0" lang="en-US" sz="2200" b="1" i="0" u="none" strike="noStrike" kern="1200" cap="none" spc="0" normalizeH="0" baseline="0" noProof="0" dirty="0">
                <a:ln>
                  <a:noFill/>
                </a:ln>
                <a:solidFill>
                  <a:schemeClr val="accent1"/>
                </a:solidFill>
                <a:effectLst/>
                <a:uLnTx/>
                <a:uFillTx/>
                <a:ea typeface="+mj-ea"/>
              </a:rPr>
              <a:t>Text acknowledgements</a:t>
            </a:r>
          </a:p>
          <a:p>
            <a:pPr algn="l">
              <a:lnSpc>
                <a:spcPct val="120000"/>
              </a:lnSpc>
              <a:spcBef>
                <a:spcPts val="0"/>
              </a:spcBef>
            </a:pPr>
            <a:r>
              <a:rPr lang="en-GB" sz="2200" kern="0" dirty="0">
                <a:effectLst/>
                <a:ea typeface="Times New Roman" panose="02020603050405020304" pitchFamily="18" charset="0"/>
              </a:rPr>
              <a:t>Pearson Edexcel Functional Skills, Past Paper 3 - Mathematics Level 2 (Non-Calculator) PMAT2/N03 Question 2, Pearson Edexcel Functional Skills, Practice Paper 1 - Mathematics Level 2 (Non-Calculator) PRACL2/N01 Question 2, Pearson Edexcel Functional Skills, Practice Paper 3 - Mathematics Level 2 (Calculator) PRACL2/C01 Question 2, Pearson Edexcel Functional Skills, Past Paper 4 - Mathematics Level 2 (Calculator) PMAT2/C04 Question 1</a:t>
            </a:r>
            <a:endParaRPr kumimoji="0" lang="en-US" sz="2200" b="1" i="0" u="none" strike="noStrike" kern="1200" cap="none" spc="0" normalizeH="0" baseline="0" noProof="0" dirty="0">
              <a:ln>
                <a:noFill/>
              </a:ln>
              <a:solidFill>
                <a:schemeClr val="accent1"/>
              </a:solidFill>
              <a:effectLst/>
              <a:uLnTx/>
              <a:uFillTx/>
              <a:ea typeface="+mj-ea"/>
            </a:endParaRPr>
          </a:p>
          <a:p>
            <a:pPr algn="l">
              <a:lnSpc>
                <a:spcPct val="120000"/>
              </a:lnSpc>
              <a:spcBef>
                <a:spcPts val="0"/>
              </a:spcBef>
            </a:pPr>
            <a:endParaRPr lang="en-GB" sz="40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98B2FB5-C676-1D3B-754A-1772290334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169908"/>
            <a:ext cx="2123825" cy="796434"/>
          </a:xfrm>
          <a:prstGeom prst="rect">
            <a:avLst/>
          </a:prstGeom>
        </p:spPr>
      </p:pic>
    </p:spTree>
    <p:extLst>
      <p:ext uri="{BB962C8B-B14F-4D97-AF65-F5344CB8AC3E}">
        <p14:creationId xmlns:p14="http://schemas.microsoft.com/office/powerpoint/2010/main" val="20688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87062" y="108358"/>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What other formula can you think of?</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Google Shape;175;p3">
            <a:extLst>
              <a:ext uri="{FF2B5EF4-FFF2-40B4-BE49-F238E27FC236}">
                <a16:creationId xmlns:a16="http://schemas.microsoft.com/office/drawing/2014/main" id="{23764C80-2441-BCE6-7A3D-FF474C699207}"/>
              </a:ext>
            </a:extLst>
          </p:cNvPr>
          <p:cNvSpPr/>
          <p:nvPr/>
        </p:nvSpPr>
        <p:spPr>
          <a:xfrm>
            <a:off x="2293171" y="4050648"/>
            <a:ext cx="7993830" cy="18726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00000"/>
                </a:solidFill>
                <a:latin typeface="Arial"/>
                <a:ea typeface="Arial"/>
                <a:cs typeface="Arial"/>
                <a:sym typeface="Arial"/>
              </a:rPr>
              <a:t>Remember that a formula in a question is there</a:t>
            </a:r>
          </a:p>
          <a:p>
            <a:pPr marL="0" marR="0" lvl="0" indent="0" algn="l" rtl="0">
              <a:lnSpc>
                <a:spcPct val="100000"/>
              </a:lnSpc>
              <a:spcBef>
                <a:spcPts val="0"/>
              </a:spcBef>
              <a:spcAft>
                <a:spcPts val="0"/>
              </a:spcAft>
              <a:buClr>
                <a:srgbClr val="000000"/>
              </a:buClr>
              <a:buSzPts val="3200"/>
              <a:buFont typeface="Arial"/>
              <a:buNone/>
            </a:pPr>
            <a:endParaRPr lang="en-GB" sz="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rgbClr val="000000"/>
                </a:solidFill>
                <a:latin typeface="Arial"/>
                <a:ea typeface="Arial"/>
                <a:cs typeface="Arial"/>
                <a:sym typeface="Arial"/>
              </a:rPr>
              <a:t>to help you answer it.</a:t>
            </a:r>
            <a:endParaRPr sz="28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9" name="Google Shape;176;p3">
                <a:extLst>
                  <a:ext uri="{FF2B5EF4-FFF2-40B4-BE49-F238E27FC236}">
                    <a16:creationId xmlns:a16="http://schemas.microsoft.com/office/drawing/2014/main" id="{4FC53AB8-8FE4-B637-8F9B-FC05C58F2416}"/>
                  </a:ext>
                </a:extLst>
              </p:cNvPr>
              <p:cNvSpPr txBox="1"/>
              <p:nvPr/>
            </p:nvSpPr>
            <p:spPr>
              <a:xfrm>
                <a:off x="587062" y="1604159"/>
                <a:ext cx="5531189" cy="2717435"/>
              </a:xfrm>
              <a:prstGeom prst="rect">
                <a:avLst/>
              </a:prstGeom>
              <a:noFill/>
              <a:ln>
                <a:noFill/>
              </a:ln>
            </p:spPr>
            <p:txBody>
              <a:bodyPr spcFirstLastPara="1" wrap="square" lIns="91425" tIns="45700" rIns="91425" bIns="45700" anchor="t" anchorCtr="0">
                <a:spAutoFit/>
              </a:bodyPr>
              <a:lstStyle/>
              <a:p>
                <a:pPr lvl="0">
                  <a:buClr>
                    <a:schemeClr val="dk1"/>
                  </a:buClr>
                  <a:buSzPts val="4800"/>
                </a:pP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Area of a rectangle </a:t>
                </a:r>
                <a:r>
                  <a:rPr lang="en-GB" sz="3200" dirty="0">
                    <a:solidFill>
                      <a:schemeClr val="dk1"/>
                    </a:solidFill>
                    <a:latin typeface="Arial" panose="020B0604020202020204" pitchFamily="34" charset="0"/>
                    <a:ea typeface="Arial"/>
                    <a:cs typeface="Arial" panose="020B0604020202020204" pitchFamily="34" charset="0"/>
                    <a:sym typeface="Arial"/>
                  </a:rPr>
                  <a:t>= </a:t>
                </a:r>
                <a:r>
                  <a:rPr lang="en-GB" sz="3200" i="1" dirty="0">
                    <a:solidFill>
                      <a:schemeClr val="dk1"/>
                    </a:solidFill>
                    <a:latin typeface="Arial" panose="020B0604020202020204" pitchFamily="34" charset="0"/>
                    <a:ea typeface="Arial"/>
                    <a:cs typeface="Arial" panose="020B0604020202020204" pitchFamily="34" charset="0"/>
                    <a:sym typeface="Arial"/>
                  </a:rPr>
                  <a:t>l </a:t>
                </a:r>
                <a:r>
                  <a:rPr lang="en-GB" sz="3200" dirty="0">
                    <a:solidFill>
                      <a:schemeClr val="dk1"/>
                    </a:solidFill>
                    <a:latin typeface="Arial" panose="020B0604020202020204" pitchFamily="34" charset="0"/>
                    <a:ea typeface="Arial"/>
                    <a:cs typeface="Arial" panose="020B0604020202020204" pitchFamily="34" charset="0"/>
                    <a:sym typeface="Arial"/>
                  </a:rPr>
                  <a:t>× </a:t>
                </a:r>
                <a:r>
                  <a:rPr lang="en-GB" sz="3200" i="1" dirty="0">
                    <a:solidFill>
                      <a:schemeClr val="dk1"/>
                    </a:solidFill>
                    <a:latin typeface="Arial" panose="020B0604020202020204" pitchFamily="34" charset="0"/>
                    <a:ea typeface="Arial"/>
                    <a:cs typeface="Arial" panose="020B0604020202020204" pitchFamily="34" charset="0"/>
                    <a:sym typeface="Arial"/>
                  </a:rPr>
                  <a:t>w</a:t>
                </a:r>
                <a:r>
                  <a:rPr lang="en-GB" sz="3200" dirty="0">
                    <a:solidFill>
                      <a:schemeClr val="dk1"/>
                    </a:solidFill>
                    <a:latin typeface="Arial" panose="020B0604020202020204" pitchFamily="34" charset="0"/>
                    <a:ea typeface="Arial"/>
                    <a:cs typeface="Arial" panose="020B0604020202020204" pitchFamily="34" charset="0"/>
                    <a:sym typeface="Arial"/>
                  </a:rPr>
                  <a:t> </a:t>
                </a:r>
              </a:p>
              <a:p>
                <a:pPr lvl="0">
                  <a:buClr>
                    <a:schemeClr val="dk1"/>
                  </a:buClr>
                  <a:buSzPts val="4800"/>
                </a:pPr>
                <a:endParaRPr lang="en-GB" sz="8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4800"/>
                </a:pP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Perimeter =</a:t>
                </a:r>
                <a:r>
                  <a:rPr lang="en-GB" sz="3200" dirty="0">
                    <a:solidFill>
                      <a:schemeClr val="dk1"/>
                    </a:solidFill>
                    <a:latin typeface="Arial" panose="020B0604020202020204" pitchFamily="34" charset="0"/>
                    <a:ea typeface="Arial"/>
                    <a:cs typeface="Arial" panose="020B0604020202020204" pitchFamily="34" charset="0"/>
                    <a:sym typeface="Arial"/>
                  </a:rPr>
                  <a:t> </a:t>
                </a:r>
                <a:r>
                  <a:rPr lang="en-GB" sz="3200" i="1" dirty="0">
                    <a:solidFill>
                      <a:schemeClr val="dk1"/>
                    </a:solidFill>
                    <a:latin typeface="Arial" panose="020B0604020202020204" pitchFamily="34" charset="0"/>
                    <a:ea typeface="Arial"/>
                    <a:cs typeface="Arial" panose="020B0604020202020204" pitchFamily="34" charset="0"/>
                    <a:sym typeface="Arial"/>
                  </a:rPr>
                  <a:t>l </a:t>
                </a:r>
                <a:r>
                  <a:rPr lang="en-GB" sz="3200" dirty="0">
                    <a:solidFill>
                      <a:schemeClr val="dk1"/>
                    </a:solidFill>
                    <a:latin typeface="Arial" panose="020B0604020202020204" pitchFamily="34" charset="0"/>
                    <a:ea typeface="Arial"/>
                    <a:cs typeface="Arial" panose="020B0604020202020204" pitchFamily="34" charset="0"/>
                    <a:sym typeface="Arial"/>
                  </a:rPr>
                  <a:t>+ </a:t>
                </a:r>
                <a:r>
                  <a:rPr lang="en-GB" sz="3200" i="1" dirty="0">
                    <a:solidFill>
                      <a:schemeClr val="dk1"/>
                    </a:solidFill>
                    <a:latin typeface="Arial" panose="020B0604020202020204" pitchFamily="34" charset="0"/>
                    <a:ea typeface="Arial"/>
                    <a:cs typeface="Arial" panose="020B0604020202020204" pitchFamily="34" charset="0"/>
                    <a:sym typeface="Arial"/>
                  </a:rPr>
                  <a:t>w</a:t>
                </a:r>
                <a:r>
                  <a:rPr lang="en-GB" sz="3200" dirty="0">
                    <a:solidFill>
                      <a:schemeClr val="dk1"/>
                    </a:solidFill>
                    <a:latin typeface="Arial" panose="020B0604020202020204" pitchFamily="34" charset="0"/>
                    <a:ea typeface="Arial"/>
                    <a:cs typeface="Arial" panose="020B0604020202020204" pitchFamily="34" charset="0"/>
                    <a:sym typeface="Arial"/>
                  </a:rPr>
                  <a:t> +</a:t>
                </a:r>
                <a:r>
                  <a:rPr lang="en-GB" sz="3200" i="1" dirty="0">
                    <a:solidFill>
                      <a:schemeClr val="dk1"/>
                    </a:solidFill>
                    <a:latin typeface="Arial" panose="020B0604020202020204" pitchFamily="34" charset="0"/>
                    <a:ea typeface="Arial"/>
                    <a:cs typeface="Arial" panose="020B0604020202020204" pitchFamily="34" charset="0"/>
                    <a:sym typeface="Arial"/>
                  </a:rPr>
                  <a:t> l </a:t>
                </a:r>
                <a:r>
                  <a:rPr lang="en-GB" sz="3200" dirty="0">
                    <a:solidFill>
                      <a:schemeClr val="dk1"/>
                    </a:solidFill>
                    <a:latin typeface="Arial" panose="020B0604020202020204" pitchFamily="34" charset="0"/>
                    <a:ea typeface="Arial"/>
                    <a:cs typeface="Arial" panose="020B0604020202020204" pitchFamily="34" charset="0"/>
                    <a:sym typeface="Arial"/>
                  </a:rPr>
                  <a:t>+ </a:t>
                </a:r>
                <a:r>
                  <a:rPr lang="en-GB" sz="3200" i="1" dirty="0">
                    <a:solidFill>
                      <a:schemeClr val="dk1"/>
                    </a:solidFill>
                    <a:latin typeface="Arial" panose="020B0604020202020204" pitchFamily="34" charset="0"/>
                    <a:ea typeface="Arial"/>
                    <a:cs typeface="Arial" panose="020B0604020202020204" pitchFamily="34" charset="0"/>
                    <a:sym typeface="Arial"/>
                  </a:rPr>
                  <a:t>w</a:t>
                </a:r>
                <a:r>
                  <a:rPr lang="en-GB" sz="3200" dirty="0">
                    <a:solidFill>
                      <a:schemeClr val="dk1"/>
                    </a:solidFill>
                    <a:latin typeface="Arial" panose="020B0604020202020204" pitchFamily="34" charset="0"/>
                    <a:ea typeface="Arial"/>
                    <a:cs typeface="Arial" panose="020B0604020202020204" pitchFamily="34" charset="0"/>
                    <a:sym typeface="Arial"/>
                  </a:rPr>
                  <a:t> </a:t>
                </a:r>
              </a:p>
              <a:p>
                <a:pPr lvl="0">
                  <a:buClr>
                    <a:schemeClr val="dk1"/>
                  </a:buClr>
                  <a:buSzPts val="4800"/>
                </a:pPr>
                <a:endParaRPr lang="en-GB" sz="800"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4800"/>
                </a:pP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Speed = </a:t>
                </a:r>
                <a14:m>
                  <m:oMath xmlns:m="http://schemas.openxmlformats.org/officeDocument/2006/math">
                    <m:f>
                      <m:fPr>
                        <m:ctrlPr>
                          <a:rPr lang="ar-AE" sz="3200" b="0" i="1" u="none" strike="noStrike" cap="none" smtClean="0">
                            <a:solidFill>
                              <a:schemeClr val="dk1"/>
                            </a:solidFill>
                            <a:latin typeface="Cambria Math" panose="02040503050406030204" pitchFamily="18" charset="0"/>
                            <a:cs typeface="Arial"/>
                            <a:sym typeface="Arial"/>
                          </a:rPr>
                        </m:ctrlPr>
                      </m:fPr>
                      <m:num>
                        <m:r>
                          <a:rPr lang="ar-AE" sz="3200" b="0" i="1" u="none" strike="noStrike" cap="none" smtClean="0">
                            <a:solidFill>
                              <a:schemeClr val="dk1"/>
                            </a:solidFill>
                            <a:latin typeface="Cambria Math" panose="02040503050406030204" pitchFamily="18" charset="0"/>
                            <a:cs typeface="Arial"/>
                            <a:sym typeface="Arial"/>
                          </a:rPr>
                          <m:t>𝐷</m:t>
                        </m:r>
                      </m:num>
                      <m:den>
                        <m:r>
                          <a:rPr lang="en-GB" sz="3200" b="0" i="1" u="none" strike="noStrike" cap="none" smtClean="0">
                            <a:solidFill>
                              <a:schemeClr val="dk1"/>
                            </a:solidFill>
                            <a:latin typeface="Cambria Math" panose="02040503050406030204" pitchFamily="18" charset="0"/>
                            <a:cs typeface="Arial"/>
                            <a:sym typeface="Arial"/>
                          </a:rPr>
                          <m:t>𝑇</m:t>
                        </m:r>
                      </m:den>
                    </m:f>
                  </m:oMath>
                </a14:m>
                <a:endParaRPr lang="ar-AE"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4800"/>
                  <a:buFont typeface="Arial"/>
                  <a:buNone/>
                </a:pPr>
                <a:r>
                  <a:rPr lang="ar-AE" sz="3200" dirty="0">
                    <a:solidFill>
                      <a:schemeClr val="dk1"/>
                    </a:solidFill>
                    <a:latin typeface="Arial" panose="020B0604020202020204" pitchFamily="34" charset="0"/>
                    <a:cs typeface="Arial" panose="020B0604020202020204" pitchFamily="34" charset="0"/>
                  </a:rPr>
                  <a:t>		</a:t>
                </a:r>
                <a:endParaRPr lang="ar-AE"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chemeClr val="dk1"/>
                  </a:buClr>
                  <a:buSzPts val="4800"/>
                  <a:buFont typeface="Arial"/>
                  <a:buNone/>
                </a:pPr>
                <a:endParaRPr sz="1050" b="0" i="0" u="none" strike="noStrike" cap="none" dirty="0">
                  <a:solidFill>
                    <a:srgbClr val="000000"/>
                  </a:solidFill>
                  <a:latin typeface="Arial"/>
                  <a:ea typeface="Arial"/>
                  <a:cs typeface="Arial"/>
                  <a:sym typeface="Arial"/>
                </a:endParaRPr>
              </a:p>
            </p:txBody>
          </p:sp>
        </mc:Choice>
        <mc:Fallback xmlns="">
          <p:sp>
            <p:nvSpPr>
              <p:cNvPr id="9" name="Google Shape;176;p3">
                <a:extLst>
                  <a:ext uri="{FF2B5EF4-FFF2-40B4-BE49-F238E27FC236}">
                    <a16:creationId xmlns:a16="http://schemas.microsoft.com/office/drawing/2014/main" id="{4FC53AB8-8FE4-B637-8F9B-FC05C58F2416}"/>
                  </a:ext>
                </a:extLst>
              </p:cNvPr>
              <p:cNvSpPr txBox="1">
                <a:spLocks noRot="1" noChangeAspect="1" noMove="1" noResize="1" noEditPoints="1" noAdjustHandles="1" noChangeArrowheads="1" noChangeShapeType="1" noTextEdit="1"/>
              </p:cNvSpPr>
              <p:nvPr/>
            </p:nvSpPr>
            <p:spPr>
              <a:xfrm>
                <a:off x="587062" y="1604159"/>
                <a:ext cx="5531189" cy="2717435"/>
              </a:xfrm>
              <a:prstGeom prst="rect">
                <a:avLst/>
              </a:prstGeom>
              <a:blipFill>
                <a:blip r:embed="rId4"/>
                <a:stretch>
                  <a:fillRect l="-2753" t="-291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Google Shape;176;p3">
                <a:extLst>
                  <a:ext uri="{FF2B5EF4-FFF2-40B4-BE49-F238E27FC236}">
                    <a16:creationId xmlns:a16="http://schemas.microsoft.com/office/drawing/2014/main" id="{40557E2F-7CED-D56A-FAA6-C0342553E4F6}"/>
                  </a:ext>
                </a:extLst>
              </p:cNvPr>
              <p:cNvSpPr txBox="1"/>
              <p:nvPr/>
            </p:nvSpPr>
            <p:spPr>
              <a:xfrm>
                <a:off x="6096000" y="1613159"/>
                <a:ext cx="5823857"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800"/>
                  <a:buFont typeface="Arial"/>
                  <a:buNone/>
                </a:pP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Area of a circle = </a:t>
                </a:r>
                <a14:m>
                  <m:oMath xmlns:m="http://schemas.openxmlformats.org/officeDocument/2006/math">
                    <m:r>
                      <a:rPr lang="el-GR" sz="3200" b="0" i="1" u="none" strike="noStrike" cap="none" smtClean="0">
                        <a:solidFill>
                          <a:schemeClr val="dk1"/>
                        </a:solidFill>
                        <a:latin typeface="Cambria Math" panose="02040503050406030204" pitchFamily="18" charset="0"/>
                        <a:ea typeface="Arial"/>
                        <a:cs typeface="Arial"/>
                        <a:sym typeface="Arial"/>
                      </a:rPr>
                      <m:t>𝜋</m:t>
                    </m:r>
                  </m:oMath>
                </a14:m>
                <a:r>
                  <a:rPr lang="en-GB" sz="3200" b="0" i="1" u="none" strike="noStrike" cap="none" dirty="0">
                    <a:solidFill>
                      <a:schemeClr val="dk1"/>
                    </a:solidFill>
                    <a:latin typeface="Arial" panose="020B0604020202020204" pitchFamily="34" charset="0"/>
                    <a:ea typeface="Arial"/>
                    <a:cs typeface="Arial" panose="020B0604020202020204" pitchFamily="34" charset="0"/>
                    <a:sym typeface="Arial"/>
                  </a:rPr>
                  <a:t>r</a:t>
                </a: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²</a:t>
                </a:r>
              </a:p>
              <a:p>
                <a:pPr marL="0" marR="0" lvl="0" indent="0" algn="l" rtl="0">
                  <a:lnSpc>
                    <a:spcPct val="100000"/>
                  </a:lnSpc>
                  <a:spcBef>
                    <a:spcPts val="0"/>
                  </a:spcBef>
                  <a:spcAft>
                    <a:spcPts val="0"/>
                  </a:spcAft>
                  <a:buClr>
                    <a:schemeClr val="dk1"/>
                  </a:buClr>
                  <a:buSzPts val="4800"/>
                  <a:buFont typeface="Arial"/>
                  <a:buNone/>
                </a:pPr>
                <a:endParaRPr sz="8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4800"/>
                </a:pP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Volume of a cuboid = </a:t>
                </a:r>
                <a:r>
                  <a:rPr lang="en-GB" sz="3200" b="0" i="1" u="none" strike="noStrike" cap="none" dirty="0">
                    <a:solidFill>
                      <a:schemeClr val="dk1"/>
                    </a:solidFill>
                    <a:latin typeface="Arial" panose="020B0604020202020204" pitchFamily="34" charset="0"/>
                    <a:ea typeface="Arial"/>
                    <a:cs typeface="Arial" panose="020B0604020202020204" pitchFamily="34" charset="0"/>
                    <a:sym typeface="Arial"/>
                  </a:rPr>
                  <a:t>l </a:t>
                </a:r>
                <a:r>
                  <a:rPr lang="en-GB" sz="3200" dirty="0">
                    <a:solidFill>
                      <a:schemeClr val="dk1"/>
                    </a:solidFill>
                    <a:latin typeface="Arial" panose="020B0604020202020204" pitchFamily="34" charset="0"/>
                    <a:ea typeface="Arial"/>
                    <a:cs typeface="Arial" panose="020B0604020202020204" pitchFamily="34" charset="0"/>
                    <a:sym typeface="Arial"/>
                  </a:rPr>
                  <a:t>×</a:t>
                </a: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GB" sz="3200" b="0" i="1" u="none" strike="noStrike" cap="none" dirty="0">
                    <a:solidFill>
                      <a:schemeClr val="dk1"/>
                    </a:solidFill>
                    <a:latin typeface="Arial" panose="020B0604020202020204" pitchFamily="34" charset="0"/>
                    <a:ea typeface="Arial"/>
                    <a:cs typeface="Arial" panose="020B0604020202020204" pitchFamily="34" charset="0"/>
                    <a:sym typeface="Arial"/>
                  </a:rPr>
                  <a:t>w</a:t>
                </a: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GB" sz="3200" dirty="0">
                    <a:solidFill>
                      <a:schemeClr val="dk1"/>
                    </a:solidFill>
                    <a:latin typeface="Arial" panose="020B0604020202020204" pitchFamily="34" charset="0"/>
                    <a:ea typeface="Arial"/>
                    <a:cs typeface="Arial" panose="020B0604020202020204" pitchFamily="34" charset="0"/>
                    <a:sym typeface="Arial"/>
                  </a:rPr>
                  <a:t>×</a:t>
                </a: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GB" sz="3200" b="0" i="1" u="none" strike="noStrike" cap="none" dirty="0">
                    <a:solidFill>
                      <a:schemeClr val="dk1"/>
                    </a:solidFill>
                    <a:latin typeface="Arial" panose="020B0604020202020204" pitchFamily="34" charset="0"/>
                    <a:ea typeface="Arial"/>
                    <a:cs typeface="Arial" panose="020B0604020202020204" pitchFamily="34" charset="0"/>
                    <a:sym typeface="Arial"/>
                  </a:rPr>
                  <a:t>h</a:t>
                </a:r>
              </a:p>
              <a:p>
                <a:pPr marL="0" marR="0" lvl="0" indent="0" algn="l" rtl="0">
                  <a:lnSpc>
                    <a:spcPct val="100000"/>
                  </a:lnSpc>
                  <a:spcBef>
                    <a:spcPts val="0"/>
                  </a:spcBef>
                  <a:spcAft>
                    <a:spcPts val="0"/>
                  </a:spcAft>
                  <a:buClr>
                    <a:schemeClr val="dk1"/>
                  </a:buClr>
                  <a:buSzPts val="4800"/>
                  <a:buFont typeface="Arial"/>
                  <a:buNone/>
                </a:pPr>
                <a:endParaRPr sz="8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4800"/>
                </a:pPr>
                <a:r>
                  <a:rPr lang="en-GB" sz="3200" b="0" i="0" u="none" strike="noStrike" cap="none" dirty="0">
                    <a:solidFill>
                      <a:schemeClr val="dk1"/>
                    </a:solidFill>
                    <a:latin typeface="Arial" panose="020B0604020202020204" pitchFamily="34" charset="0"/>
                    <a:ea typeface="Arial"/>
                    <a:cs typeface="Arial" panose="020B0604020202020204" pitchFamily="34" charset="0"/>
                    <a:sym typeface="Arial"/>
                  </a:rPr>
                  <a:t>Circumference = </a:t>
                </a:r>
                <a14:m>
                  <m:oMath xmlns:m="http://schemas.openxmlformats.org/officeDocument/2006/math">
                    <m:r>
                      <a:rPr lang="el-GR" sz="3200" i="1">
                        <a:solidFill>
                          <a:schemeClr val="dk1"/>
                        </a:solidFill>
                        <a:latin typeface="Cambria Math" panose="02040503050406030204" pitchFamily="18" charset="0"/>
                      </a:rPr>
                      <m:t>𝜋</m:t>
                    </m:r>
                  </m:oMath>
                </a14:m>
                <a:r>
                  <a:rPr lang="en-GB" sz="3200" b="0" i="1" u="none" strike="noStrike" cap="none" dirty="0">
                    <a:solidFill>
                      <a:srgbClr val="000000"/>
                    </a:solidFill>
                    <a:latin typeface="Arial" panose="020B0604020202020204" pitchFamily="34" charset="0"/>
                    <a:ea typeface="Arial"/>
                    <a:cs typeface="Arial" panose="020B0604020202020204" pitchFamily="34" charset="0"/>
                    <a:sym typeface="Arial"/>
                  </a:rPr>
                  <a:t>d</a:t>
                </a:r>
                <a:endParaRPr sz="3200" b="0" i="1"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mc:Choice>
        <mc:Fallback xmlns="">
          <p:sp>
            <p:nvSpPr>
              <p:cNvPr id="11" name="Google Shape;176;p3">
                <a:extLst>
                  <a:ext uri="{FF2B5EF4-FFF2-40B4-BE49-F238E27FC236}">
                    <a16:creationId xmlns:a16="http://schemas.microsoft.com/office/drawing/2014/main" id="{40557E2F-7CED-D56A-FAA6-C0342553E4F6}"/>
                  </a:ext>
                </a:extLst>
              </p:cNvPr>
              <p:cNvSpPr txBox="1">
                <a:spLocks noRot="1" noChangeAspect="1" noMove="1" noResize="1" noEditPoints="1" noAdjustHandles="1" noChangeArrowheads="1" noChangeShapeType="1" noTextEdit="1"/>
              </p:cNvSpPr>
              <p:nvPr/>
            </p:nvSpPr>
            <p:spPr>
              <a:xfrm>
                <a:off x="6096000" y="1613159"/>
                <a:ext cx="5823857" cy="1815841"/>
              </a:xfrm>
              <a:prstGeom prst="rect">
                <a:avLst/>
              </a:prstGeom>
              <a:blipFill>
                <a:blip r:embed="rId5"/>
                <a:stretch>
                  <a:fillRect l="-2723" t="-4362" b="-10067"/>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269980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87062" y="108358"/>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What’s the same? What’s different? (1)</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3" name="Google Shape;184;g1ba20597195_0_0">
            <a:extLst>
              <a:ext uri="{FF2B5EF4-FFF2-40B4-BE49-F238E27FC236}">
                <a16:creationId xmlns:a16="http://schemas.microsoft.com/office/drawing/2014/main" id="{7BF70515-599B-EA53-CE49-AB6D2C66E8FA}"/>
              </a:ext>
            </a:extLst>
          </p:cNvPr>
          <p:cNvSpPr/>
          <p:nvPr/>
        </p:nvSpPr>
        <p:spPr>
          <a:xfrm>
            <a:off x="1405500" y="4303200"/>
            <a:ext cx="9381000" cy="1872600"/>
          </a:xfrm>
          <a:prstGeom prst="roundRect">
            <a:avLst>
              <a:gd name="adj" fmla="val 16667"/>
            </a:avLst>
          </a:prstGeom>
          <a:solidFill>
            <a:srgbClr val="B3C6E7"/>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3200"/>
              <a:buFont typeface="Arial"/>
              <a:buNone/>
              <a:tabLst/>
              <a:defRPr/>
            </a:pPr>
            <a:r>
              <a:rPr kumimoji="0" lang="en-GB" sz="2800" b="0" i="0" u="none" strike="noStrike" kern="0" cap="none" spc="0" normalizeH="0" baseline="0" noProof="0" dirty="0">
                <a:ln>
                  <a:noFill/>
                </a:ln>
                <a:solidFill>
                  <a:srgbClr val="000000"/>
                </a:solidFill>
                <a:effectLst/>
                <a:uLnTx/>
                <a:uFillTx/>
                <a:latin typeface="Arial"/>
                <a:cs typeface="Arial"/>
                <a:sym typeface="Arial"/>
              </a:rPr>
              <a:t>Dev thinks the expressions are both the same.</a:t>
            </a:r>
          </a:p>
          <a:p>
            <a:pPr marL="0" marR="0" lvl="0" indent="0" defTabSz="914400" eaLnBrk="1" fontAlgn="auto" latinLnBrk="0" hangingPunct="1">
              <a:lnSpc>
                <a:spcPct val="100000"/>
              </a:lnSpc>
              <a:spcBef>
                <a:spcPts val="0"/>
              </a:spcBef>
              <a:spcAft>
                <a:spcPts val="0"/>
              </a:spcAft>
              <a:buClr>
                <a:srgbClr val="000000"/>
              </a:buClr>
              <a:buSzPts val="3200"/>
              <a:buFont typeface="Arial"/>
              <a:buNone/>
              <a:tabLst/>
              <a:defRPr/>
            </a:pPr>
            <a:r>
              <a:rPr kumimoji="0" lang="en-GB" sz="2800" b="0" i="0" u="none" strike="noStrike" kern="0" cap="none" spc="0" normalizeH="0" baseline="0" noProof="0" dirty="0">
                <a:ln>
                  <a:noFill/>
                </a:ln>
                <a:solidFill>
                  <a:srgbClr val="000000"/>
                </a:solidFill>
                <a:effectLst/>
                <a:uLnTx/>
                <a:uFillTx/>
                <a:latin typeface="Arial"/>
                <a:ea typeface="Arial"/>
                <a:cs typeface="Arial"/>
                <a:sym typeface="Arial"/>
              </a:rPr>
              <a:t>Ruby thinks that they are different.</a:t>
            </a:r>
          </a:p>
          <a:p>
            <a:pPr marL="0" marR="0" lvl="0" indent="0" defTabSz="914400" eaLnBrk="1" fontAlgn="auto" latinLnBrk="0" hangingPunct="1">
              <a:lnSpc>
                <a:spcPct val="100000"/>
              </a:lnSpc>
              <a:spcBef>
                <a:spcPts val="0"/>
              </a:spcBef>
              <a:spcAft>
                <a:spcPts val="0"/>
              </a:spcAft>
              <a:buClr>
                <a:srgbClr val="000000"/>
              </a:buClr>
              <a:buSzPts val="3200"/>
              <a:buFont typeface="Arial"/>
              <a:buNone/>
              <a:tabLst/>
              <a:defRPr/>
            </a:pPr>
            <a:r>
              <a:rPr kumimoji="0" lang="en-GB" sz="2800" b="0" i="0" u="none" strike="noStrike" kern="0" cap="none" spc="0" normalizeH="0" baseline="0" noProof="0" dirty="0">
                <a:ln>
                  <a:noFill/>
                </a:ln>
                <a:solidFill>
                  <a:srgbClr val="000000"/>
                </a:solidFill>
                <a:effectLst/>
                <a:uLnTx/>
                <a:uFillTx/>
                <a:latin typeface="Arial"/>
                <a:cs typeface="Arial"/>
                <a:sym typeface="Arial"/>
              </a:rPr>
              <a:t>Who do you think is correct?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0" name="Group 9">
            <a:extLst>
              <a:ext uri="{FF2B5EF4-FFF2-40B4-BE49-F238E27FC236}">
                <a16:creationId xmlns:a16="http://schemas.microsoft.com/office/drawing/2014/main" id="{21DFD99B-836D-8424-B70A-03EC0F9C8E86}"/>
              </a:ext>
            </a:extLst>
          </p:cNvPr>
          <p:cNvGrpSpPr/>
          <p:nvPr/>
        </p:nvGrpSpPr>
        <p:grpSpPr>
          <a:xfrm>
            <a:off x="1930477" y="1627778"/>
            <a:ext cx="8746488" cy="2509672"/>
            <a:chOff x="1930477" y="1320350"/>
            <a:chExt cx="8469672" cy="2509672"/>
          </a:xfrm>
        </p:grpSpPr>
        <p:pic>
          <p:nvPicPr>
            <p:cNvPr id="2" name="Picture 1" descr="An avatar of a male character named Dev. The avatar has black spiky hair and is lifting a hand to his face, as if lost in thought.">
              <a:extLst>
                <a:ext uri="{FF2B5EF4-FFF2-40B4-BE49-F238E27FC236}">
                  <a16:creationId xmlns:a16="http://schemas.microsoft.com/office/drawing/2014/main" id="{186DBB6C-8F4F-48CE-BD31-275277D950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0477" y="1461496"/>
              <a:ext cx="1040696" cy="2294608"/>
            </a:xfrm>
            <a:prstGeom prst="rect">
              <a:avLst/>
            </a:prstGeom>
          </p:spPr>
        </p:pic>
        <p:pic>
          <p:nvPicPr>
            <p:cNvPr id="4" name="Picture 3"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BE1FD22D-C6CA-95FF-FB80-90373DE7A6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72389" y="1321518"/>
              <a:ext cx="1127760" cy="2508504"/>
            </a:xfrm>
            <a:prstGeom prst="rect">
              <a:avLst/>
            </a:prstGeom>
          </p:spPr>
        </p:pic>
        <p:sp>
          <p:nvSpPr>
            <p:cNvPr id="8" name="Thought Bubble: Cloud 7">
              <a:extLst>
                <a:ext uri="{FF2B5EF4-FFF2-40B4-BE49-F238E27FC236}">
                  <a16:creationId xmlns:a16="http://schemas.microsoft.com/office/drawing/2014/main" id="{000E18DC-E5A0-D85D-3D31-CEAD5AF17B0F}"/>
                </a:ext>
              </a:extLst>
            </p:cNvPr>
            <p:cNvSpPr/>
            <p:nvPr/>
          </p:nvSpPr>
          <p:spPr>
            <a:xfrm>
              <a:off x="3910667" y="1321518"/>
              <a:ext cx="4197730" cy="2107482"/>
            </a:xfrm>
            <a:prstGeom prst="cloudCallout">
              <a:avLst>
                <a:gd name="adj1" fmla="val -67651"/>
                <a:gd name="adj2" fmla="val -249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hought Bubble: Cloud 8">
              <a:extLst>
                <a:ext uri="{FF2B5EF4-FFF2-40B4-BE49-F238E27FC236}">
                  <a16:creationId xmlns:a16="http://schemas.microsoft.com/office/drawing/2014/main" id="{B277B14C-7A3C-A615-395A-1DAF4D9B2B45}"/>
                </a:ext>
              </a:extLst>
            </p:cNvPr>
            <p:cNvSpPr/>
            <p:nvPr/>
          </p:nvSpPr>
          <p:spPr>
            <a:xfrm>
              <a:off x="3910667" y="1320350"/>
              <a:ext cx="4197730" cy="2107482"/>
            </a:xfrm>
            <a:prstGeom prst="cloudCallout">
              <a:avLst>
                <a:gd name="adj1" fmla="val 69476"/>
                <a:gd name="adj2" fmla="val -3565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Google Shape;185;g1ba20597195_0_0">
            <a:extLst>
              <a:ext uri="{FF2B5EF4-FFF2-40B4-BE49-F238E27FC236}">
                <a16:creationId xmlns:a16="http://schemas.microsoft.com/office/drawing/2014/main" id="{BB507FFB-6F63-8C4C-1D5E-11206DDA5570}"/>
              </a:ext>
            </a:extLst>
          </p:cNvPr>
          <p:cNvSpPr txBox="1"/>
          <p:nvPr/>
        </p:nvSpPr>
        <p:spPr>
          <a:xfrm>
            <a:off x="4256979" y="2172995"/>
            <a:ext cx="3729604" cy="1017047"/>
          </a:xfrm>
          <a:prstGeom prst="rect">
            <a:avLst/>
          </a:prstGeom>
          <a:noFill/>
          <a:ln>
            <a:noFill/>
          </a:ln>
        </p:spPr>
        <p:txBody>
          <a:bodyPr spcFirstLastPara="1" wrap="square" lIns="91425" tIns="45700" rIns="91425" bIns="45700" anchor="t" anchorCtr="0">
            <a:noAutofit/>
          </a:bodyPr>
          <a:lstStyle/>
          <a:p>
            <a:pPr>
              <a:buClr>
                <a:srgbClr val="000000"/>
              </a:buClr>
              <a:buSzPts val="1100"/>
              <a:buFont typeface="Arial"/>
              <a:buNone/>
            </a:pPr>
            <a:r>
              <a:rPr lang="en-GB" sz="4400" kern="0" dirty="0">
                <a:solidFill>
                  <a:srgbClr val="000000"/>
                </a:solidFill>
                <a:latin typeface="Arial"/>
                <a:ea typeface="Arial"/>
                <a:cs typeface="Arial"/>
                <a:sym typeface="Arial"/>
              </a:rPr>
              <a:t>(3</a:t>
            </a:r>
            <a:r>
              <a:rPr lang="en-GB" sz="4400" i="1" kern="0" dirty="0">
                <a:solidFill>
                  <a:srgbClr val="000000"/>
                </a:solidFill>
                <a:latin typeface="Arial"/>
                <a:ea typeface="Arial"/>
                <a:cs typeface="Arial"/>
                <a:sym typeface="Arial"/>
              </a:rPr>
              <a:t>a</a:t>
            </a:r>
            <a:r>
              <a:rPr lang="en-GB" sz="4400" kern="0" dirty="0">
                <a:solidFill>
                  <a:srgbClr val="000000"/>
                </a:solidFill>
                <a:latin typeface="Arial"/>
                <a:ea typeface="Arial"/>
                <a:cs typeface="Arial"/>
                <a:sym typeface="Arial"/>
              </a:rPr>
              <a:t>)² and 3</a:t>
            </a:r>
            <a:r>
              <a:rPr lang="en-GB" sz="4400" i="1" kern="0" dirty="0">
                <a:solidFill>
                  <a:srgbClr val="000000"/>
                </a:solidFill>
                <a:latin typeface="Arial"/>
                <a:ea typeface="Arial"/>
                <a:cs typeface="Arial"/>
                <a:sym typeface="Arial"/>
              </a:rPr>
              <a:t>a</a:t>
            </a:r>
            <a:r>
              <a:rPr lang="en-GB" sz="4400" kern="0" dirty="0">
                <a:solidFill>
                  <a:srgbClr val="000000"/>
                </a:solidFill>
                <a:latin typeface="Arial"/>
                <a:cs typeface="Arial"/>
                <a:sym typeface="Arial"/>
              </a:rPr>
              <a:t>²</a:t>
            </a:r>
            <a:endParaRPr sz="4400" kern="0" baseline="30000" dirty="0">
              <a:solidFill>
                <a:srgbClr val="000000"/>
              </a:solidFill>
              <a:latin typeface="Arial"/>
              <a:ea typeface="Arial"/>
              <a:cs typeface="Arial"/>
              <a:sym typeface="Arial"/>
            </a:endParaRPr>
          </a:p>
          <a:p>
            <a:pPr>
              <a:buClr>
                <a:srgbClr val="000000"/>
              </a:buClr>
              <a:buSzPts val="3200"/>
              <a:buFont typeface="Arial"/>
              <a:buNone/>
            </a:pPr>
            <a:r>
              <a:rPr lang="en-GB" sz="3200" kern="0" dirty="0">
                <a:solidFill>
                  <a:srgbClr val="000000"/>
                </a:solidFill>
                <a:latin typeface="Arial"/>
                <a:ea typeface="Arial"/>
                <a:cs typeface="Arial"/>
                <a:sym typeface="Arial"/>
              </a:rPr>
              <a:t> </a:t>
            </a:r>
            <a:endParaRPr sz="3200" kern="0" dirty="0">
              <a:solidFill>
                <a:srgbClr val="000000"/>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0A5E99DB-F164-EE6A-8B4C-B40E696AD87A}"/>
              </a:ext>
            </a:extLst>
          </p:cNvPr>
          <p:cNvSpPr>
            <a:spLocks noGrp="1"/>
          </p:cNvSpPr>
          <p:nvPr>
            <p:ph type="sldNum" sz="quarter" idx="12"/>
          </p:nvPr>
        </p:nvSpPr>
        <p:spPr/>
        <p:txBody>
          <a:bodyPr/>
          <a:lstStyle/>
          <a:p>
            <a:fld id="{892959B6-490E-A144-8C7C-88267F972F69}" type="slidenum">
              <a:rPr lang="en-US" smtClean="0"/>
              <a:t>4</a:t>
            </a:fld>
            <a:endParaRPr lang="en-US"/>
          </a:p>
        </p:txBody>
      </p:sp>
    </p:spTree>
    <p:extLst>
      <p:ext uri="{BB962C8B-B14F-4D97-AF65-F5344CB8AC3E}">
        <p14:creationId xmlns:p14="http://schemas.microsoft.com/office/powerpoint/2010/main" val="24480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87062" y="108358"/>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What’s the same? What’s different? (2)</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Google Shape;184;g1ba20597195_0_0">
            <a:extLst>
              <a:ext uri="{FF2B5EF4-FFF2-40B4-BE49-F238E27FC236}">
                <a16:creationId xmlns:a16="http://schemas.microsoft.com/office/drawing/2014/main" id="{A352C496-676B-0011-6DB9-912DFDAE67F7}"/>
              </a:ext>
            </a:extLst>
          </p:cNvPr>
          <p:cNvSpPr/>
          <p:nvPr/>
        </p:nvSpPr>
        <p:spPr>
          <a:xfrm>
            <a:off x="2383123" y="4721901"/>
            <a:ext cx="7715618" cy="1493029"/>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4000" dirty="0">
                <a:solidFill>
                  <a:schemeClr val="dk1"/>
                </a:solidFill>
                <a:latin typeface="Arial" panose="020B0604020202020204" pitchFamily="34" charset="0"/>
                <a:cs typeface="Arial" panose="020B0604020202020204" pitchFamily="34" charset="0"/>
              </a:rPr>
              <a:t>Are these the same or different?</a:t>
            </a:r>
            <a:endParaRPr sz="4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2" name="Group 1">
            <a:extLst>
              <a:ext uri="{FF2B5EF4-FFF2-40B4-BE49-F238E27FC236}">
                <a16:creationId xmlns:a16="http://schemas.microsoft.com/office/drawing/2014/main" id="{28814247-38A2-B35B-2B24-D3547BE3151C}"/>
              </a:ext>
            </a:extLst>
          </p:cNvPr>
          <p:cNvGrpSpPr/>
          <p:nvPr/>
        </p:nvGrpSpPr>
        <p:grpSpPr>
          <a:xfrm>
            <a:off x="1399342" y="1791095"/>
            <a:ext cx="9393316" cy="2508504"/>
            <a:chOff x="1930477" y="1321518"/>
            <a:chExt cx="9393316" cy="2508504"/>
          </a:xfrm>
        </p:grpSpPr>
        <p:pic>
          <p:nvPicPr>
            <p:cNvPr id="3" name="Picture 2" descr="An avatar of a male character named Dev. The avatar has black spiky hair and is lifting a hand to his face, as if lost in thought.">
              <a:extLst>
                <a:ext uri="{FF2B5EF4-FFF2-40B4-BE49-F238E27FC236}">
                  <a16:creationId xmlns:a16="http://schemas.microsoft.com/office/drawing/2014/main" id="{1DE62FF7-44E7-1FF0-AB10-B5609FACD9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0477" y="1461496"/>
              <a:ext cx="1040696" cy="2294608"/>
            </a:xfrm>
            <a:prstGeom prst="rect">
              <a:avLst/>
            </a:prstGeom>
          </p:spPr>
        </p:pic>
        <p:pic>
          <p:nvPicPr>
            <p:cNvPr id="5" name="Picture 4"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E23B3A8D-5DDE-9329-61BF-0FEE1CE6D75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96033" y="1321518"/>
              <a:ext cx="1127760" cy="2508504"/>
            </a:xfrm>
            <a:prstGeom prst="rect">
              <a:avLst/>
            </a:prstGeom>
          </p:spPr>
        </p:pic>
        <p:sp>
          <p:nvSpPr>
            <p:cNvPr id="6" name="Thought Bubble: Cloud 5">
              <a:extLst>
                <a:ext uri="{FF2B5EF4-FFF2-40B4-BE49-F238E27FC236}">
                  <a16:creationId xmlns:a16="http://schemas.microsoft.com/office/drawing/2014/main" id="{ADAE268B-31F9-735B-2991-909AC936F9BA}"/>
                </a:ext>
              </a:extLst>
            </p:cNvPr>
            <p:cNvSpPr/>
            <p:nvPr/>
          </p:nvSpPr>
          <p:spPr>
            <a:xfrm>
              <a:off x="3910667" y="1321518"/>
              <a:ext cx="5113410" cy="2107482"/>
            </a:xfrm>
            <a:prstGeom prst="cloudCallout">
              <a:avLst>
                <a:gd name="adj1" fmla="val -67651"/>
                <a:gd name="adj2" fmla="val -249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589E96E2-A847-16A4-DDD7-79307C60940B}"/>
                </a:ext>
              </a:extLst>
            </p:cNvPr>
            <p:cNvSpPr/>
            <p:nvPr/>
          </p:nvSpPr>
          <p:spPr>
            <a:xfrm>
              <a:off x="3904290" y="1321518"/>
              <a:ext cx="5113411" cy="2107482"/>
            </a:xfrm>
            <a:prstGeom prst="cloudCallout">
              <a:avLst>
                <a:gd name="adj1" fmla="val 69476"/>
                <a:gd name="adj2" fmla="val -3565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Google Shape;185;g1ba20597195_0_0">
            <a:extLst>
              <a:ext uri="{FF2B5EF4-FFF2-40B4-BE49-F238E27FC236}">
                <a16:creationId xmlns:a16="http://schemas.microsoft.com/office/drawing/2014/main" id="{2288B841-CFE7-9BBF-C72B-BF8A585F2C3E}"/>
              </a:ext>
            </a:extLst>
          </p:cNvPr>
          <p:cNvSpPr txBox="1"/>
          <p:nvPr/>
        </p:nvSpPr>
        <p:spPr>
          <a:xfrm>
            <a:off x="3478181" y="2415129"/>
            <a:ext cx="5941502" cy="1017047"/>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GB" sz="4400" b="0" i="0" u="none" strike="noStrike" cap="none" dirty="0">
                <a:solidFill>
                  <a:schemeClr val="dk1"/>
                </a:solidFill>
                <a:latin typeface="Arial"/>
                <a:ea typeface="Arial"/>
                <a:cs typeface="Arial"/>
                <a:sym typeface="Arial"/>
              </a:rPr>
              <a:t>2</a:t>
            </a:r>
            <a:r>
              <a:rPr lang="en-GB" sz="4400" b="0" i="1" u="none" strike="noStrike" cap="none" dirty="0">
                <a:solidFill>
                  <a:schemeClr val="dk1"/>
                </a:solidFill>
                <a:latin typeface="Arial"/>
                <a:ea typeface="Arial"/>
                <a:cs typeface="Arial"/>
                <a:sym typeface="Arial"/>
              </a:rPr>
              <a:t>a</a:t>
            </a:r>
            <a:r>
              <a:rPr lang="en-GB" sz="4400" b="0" i="0" u="none" strike="noStrike" cap="none" dirty="0">
                <a:solidFill>
                  <a:schemeClr val="dk1"/>
                </a:solidFill>
                <a:latin typeface="Arial"/>
                <a:ea typeface="Arial"/>
                <a:cs typeface="Arial"/>
                <a:sym typeface="Arial"/>
              </a:rPr>
              <a:t> + 3 and 2(</a:t>
            </a:r>
            <a:r>
              <a:rPr lang="en-GB" sz="4400" b="0" i="1" u="none" strike="noStrike" cap="none" dirty="0">
                <a:solidFill>
                  <a:schemeClr val="dk1"/>
                </a:solidFill>
                <a:latin typeface="Arial"/>
                <a:ea typeface="Arial"/>
                <a:cs typeface="Arial"/>
                <a:sym typeface="Arial"/>
              </a:rPr>
              <a:t>a</a:t>
            </a:r>
            <a:r>
              <a:rPr lang="en-GB" sz="4400" b="0" i="0" u="none" strike="noStrike" cap="none" dirty="0">
                <a:solidFill>
                  <a:schemeClr val="dk1"/>
                </a:solidFill>
                <a:latin typeface="Arial"/>
                <a:ea typeface="Arial"/>
                <a:cs typeface="Arial"/>
                <a:sym typeface="Arial"/>
              </a:rPr>
              <a:t> + 3)</a:t>
            </a:r>
            <a:endParaRPr sz="4400" b="0" i="0" u="none" strike="noStrike" cap="none" baseline="300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a:ea typeface="Arial"/>
                <a:cs typeface="Arial"/>
                <a:sym typeface="Arial"/>
              </a:rPr>
              <a:t> </a:t>
            </a:r>
            <a:endParaRPr sz="3200" b="0" i="0" u="none" strike="noStrike" cap="none" dirty="0">
              <a:solidFill>
                <a:schemeClr val="dk1"/>
              </a:solidFill>
              <a:latin typeface="Arial"/>
              <a:ea typeface="Arial"/>
              <a:cs typeface="Arial"/>
              <a:sym typeface="Arial"/>
            </a:endParaRPr>
          </a:p>
        </p:txBody>
      </p:sp>
      <p:sp>
        <p:nvSpPr>
          <p:cNvPr id="9" name="Slide Number Placeholder 8">
            <a:extLst>
              <a:ext uri="{FF2B5EF4-FFF2-40B4-BE49-F238E27FC236}">
                <a16:creationId xmlns:a16="http://schemas.microsoft.com/office/drawing/2014/main" id="{CA66CFC4-45E5-514C-B8E9-70059384578D}"/>
              </a:ext>
            </a:extLst>
          </p:cNvPr>
          <p:cNvSpPr>
            <a:spLocks noGrp="1"/>
          </p:cNvSpPr>
          <p:nvPr>
            <p:ph type="sldNum" sz="quarter" idx="12"/>
          </p:nvPr>
        </p:nvSpPr>
        <p:spPr/>
        <p:txBody>
          <a:bodyPr/>
          <a:lstStyle/>
          <a:p>
            <a:fld id="{892959B6-490E-A144-8C7C-88267F972F69}" type="slidenum">
              <a:rPr lang="en-US" smtClean="0"/>
              <a:t>5</a:t>
            </a:fld>
            <a:endParaRPr lang="en-US"/>
          </a:p>
        </p:txBody>
      </p:sp>
    </p:spTree>
    <p:extLst>
      <p:ext uri="{BB962C8B-B14F-4D97-AF65-F5344CB8AC3E}">
        <p14:creationId xmlns:p14="http://schemas.microsoft.com/office/powerpoint/2010/main" val="94794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3650" y="153896"/>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What if </a:t>
            </a:r>
            <a:r>
              <a:rPr lang="en-GB" sz="3600" b="1" i="1" dirty="0">
                <a:solidFill>
                  <a:schemeClr val="accent1"/>
                </a:solidFill>
                <a:latin typeface="Arial" panose="020B0604020202020204" pitchFamily="34" charset="0"/>
                <a:cs typeface="Arial" panose="020B0604020202020204" pitchFamily="34" charset="0"/>
              </a:rPr>
              <a:t>a</a:t>
            </a:r>
            <a:r>
              <a:rPr lang="en-GB" sz="3600" b="1" dirty="0">
                <a:solidFill>
                  <a:schemeClr val="accent1"/>
                </a:solidFill>
                <a:latin typeface="Arial" panose="020B0604020202020204" pitchFamily="34" charset="0"/>
                <a:cs typeface="Arial" panose="020B0604020202020204" pitchFamily="34" charset="0"/>
              </a:rPr>
              <a:t> = 2? </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852BCCA-C58B-D19D-6579-0101D301216B}"/>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AC754546-C7FB-1498-39DE-A0C10657954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5D297178-39F6-8755-7EC9-AAF700485C80}"/>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7" name="Google Shape;183;g1ba20597195_0_0">
            <a:extLst>
              <a:ext uri="{FF2B5EF4-FFF2-40B4-BE49-F238E27FC236}">
                <a16:creationId xmlns:a16="http://schemas.microsoft.com/office/drawing/2014/main" id="{467A4D23-2884-52B8-705D-D9E0522D7AA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sp>
        <p:nvSpPr>
          <p:cNvPr id="11" name="Google Shape;184;g1ba20597195_0_0">
            <a:extLst>
              <a:ext uri="{FF2B5EF4-FFF2-40B4-BE49-F238E27FC236}">
                <a16:creationId xmlns:a16="http://schemas.microsoft.com/office/drawing/2014/main" id="{EFCB18B1-CA60-FB65-AD55-8CE6280540F9}"/>
              </a:ext>
            </a:extLst>
          </p:cNvPr>
          <p:cNvSpPr/>
          <p:nvPr/>
        </p:nvSpPr>
        <p:spPr>
          <a:xfrm>
            <a:off x="2224486" y="4901584"/>
            <a:ext cx="7757714" cy="130586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2800" dirty="0">
                <a:solidFill>
                  <a:schemeClr val="dk1"/>
                </a:solidFill>
                <a:latin typeface="Arial" panose="020B0604020202020204" pitchFamily="34" charset="0"/>
                <a:cs typeface="Arial" panose="020B0604020202020204" pitchFamily="34" charset="0"/>
              </a:rPr>
              <a:t>Substitution replaces the letter with a number.</a:t>
            </a:r>
          </a:p>
          <a:p>
            <a:pPr marL="0" marR="0" lvl="0" indent="0" algn="l" rtl="0">
              <a:lnSpc>
                <a:spcPct val="100000"/>
              </a:lnSpc>
              <a:spcBef>
                <a:spcPts val="0"/>
              </a:spcBef>
              <a:spcAft>
                <a:spcPts val="0"/>
              </a:spcAft>
              <a:buClr>
                <a:srgbClr val="000000"/>
              </a:buClr>
              <a:buSzPts val="3200"/>
              <a:buFont typeface="Arial"/>
              <a:buNone/>
            </a:pPr>
            <a:r>
              <a:rPr lang="en-GB" sz="2800" b="0" i="0" u="none" strike="noStrike" cap="none" dirty="0">
                <a:solidFill>
                  <a:schemeClr val="dk1"/>
                </a:solidFill>
                <a:latin typeface="Arial" panose="020B0604020202020204" pitchFamily="34" charset="0"/>
                <a:ea typeface="Arial"/>
                <a:cs typeface="Arial" panose="020B0604020202020204" pitchFamily="34" charset="0"/>
                <a:sym typeface="Arial"/>
              </a:rPr>
              <a:t>In this case </a:t>
            </a:r>
            <a:r>
              <a:rPr lang="en-GB" sz="2800" b="0" i="1" u="none" strike="noStrike" cap="none" dirty="0">
                <a:solidFill>
                  <a:schemeClr val="dk1"/>
                </a:solidFill>
                <a:latin typeface="Arial" panose="020B0604020202020204" pitchFamily="34" charset="0"/>
                <a:ea typeface="Arial"/>
                <a:cs typeface="Arial" panose="020B0604020202020204" pitchFamily="34" charset="0"/>
                <a:sym typeface="Arial"/>
              </a:rPr>
              <a:t>a</a:t>
            </a:r>
            <a:r>
              <a:rPr lang="en-GB" sz="2800" b="0" i="0" u="none" strike="noStrike" cap="none" dirty="0">
                <a:solidFill>
                  <a:schemeClr val="dk1"/>
                </a:solidFill>
                <a:latin typeface="Arial" panose="020B0604020202020204" pitchFamily="34" charset="0"/>
                <a:ea typeface="Arial"/>
                <a:cs typeface="Arial" panose="020B0604020202020204" pitchFamily="34" charset="0"/>
                <a:sym typeface="Arial"/>
              </a:rPr>
              <a:t> is replaced by 2.</a:t>
            </a:r>
            <a:endParaRPr sz="2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185;g1ba20597195_0_0">
            <a:extLst>
              <a:ext uri="{FF2B5EF4-FFF2-40B4-BE49-F238E27FC236}">
                <a16:creationId xmlns:a16="http://schemas.microsoft.com/office/drawing/2014/main" id="{45EBAB5E-D280-0EF9-9B95-20D186E220F9}"/>
              </a:ext>
            </a:extLst>
          </p:cNvPr>
          <p:cNvSpPr txBox="1"/>
          <p:nvPr/>
        </p:nvSpPr>
        <p:spPr>
          <a:xfrm>
            <a:off x="1101835" y="2069219"/>
            <a:ext cx="3042175" cy="2639410"/>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rPr>
              <a:t>(3</a:t>
            </a:r>
            <a:r>
              <a:rPr lang="en-GB" sz="3600" b="0" i="1" u="none" strike="noStrike" cap="none" dirty="0">
                <a:solidFill>
                  <a:schemeClr val="dk1"/>
                </a:solidFill>
                <a:latin typeface="Arial" panose="020B0604020202020204" pitchFamily="34" charset="0"/>
                <a:ea typeface="Arial"/>
                <a:cs typeface="Arial" panose="020B0604020202020204" pitchFamily="34" charset="0"/>
                <a:sym typeface="Arial"/>
              </a:rPr>
              <a:t>a</a:t>
            </a:r>
            <a:r>
              <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rPr>
              <a:t>)</a:t>
            </a:r>
            <a:r>
              <a:rPr lang="en-GB" sz="3600" dirty="0">
                <a:solidFill>
                  <a:schemeClr val="dk1"/>
                </a:solidFill>
                <a:latin typeface="Arial" panose="020B0604020202020204" pitchFamily="34" charset="0"/>
                <a:cs typeface="Arial" panose="020B0604020202020204" pitchFamily="34" charset="0"/>
              </a:rPr>
              <a:t>²</a:t>
            </a:r>
            <a:endPar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3600" dirty="0">
                <a:solidFill>
                  <a:schemeClr val="dk1"/>
                </a:solidFill>
                <a:latin typeface="Arial" panose="020B0604020202020204" pitchFamily="34" charset="0"/>
                <a:cs typeface="Arial" panose="020B0604020202020204" pitchFamily="34" charset="0"/>
              </a:rPr>
              <a:t>= (3 </a:t>
            </a:r>
            <a:r>
              <a:rPr lang="en-GB" sz="3600" dirty="0">
                <a:solidFill>
                  <a:schemeClr val="dk1"/>
                </a:solidFill>
                <a:latin typeface="Arial"/>
                <a:ea typeface="Arial"/>
                <a:cs typeface="Arial"/>
                <a:sym typeface="Arial"/>
              </a:rPr>
              <a:t>× </a:t>
            </a:r>
            <a:r>
              <a:rPr lang="en-GB" sz="3600" dirty="0">
                <a:solidFill>
                  <a:schemeClr val="dk1"/>
                </a:solidFill>
                <a:latin typeface="Arial" panose="020B0604020202020204" pitchFamily="34" charset="0"/>
                <a:cs typeface="Arial" panose="020B0604020202020204" pitchFamily="34" charset="0"/>
              </a:rPr>
              <a:t>2)</a:t>
            </a:r>
            <a:r>
              <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rPr>
              <a:t>²</a:t>
            </a:r>
          </a:p>
          <a:p>
            <a:pPr lvl="0">
              <a:buClr>
                <a:schemeClr val="dk1"/>
              </a:buClr>
              <a:buSzPts val="1100"/>
            </a:pPr>
            <a:r>
              <a:rPr lang="en-GB" sz="3600" dirty="0">
                <a:solidFill>
                  <a:schemeClr val="dk1"/>
                </a:solidFill>
                <a:latin typeface="Arial" panose="020B0604020202020204" pitchFamily="34" charset="0"/>
                <a:cs typeface="Arial" panose="020B0604020202020204" pitchFamily="34" charset="0"/>
              </a:rPr>
              <a:t>= 6²</a:t>
            </a:r>
          </a:p>
          <a:p>
            <a:pPr lvl="0">
              <a:buClr>
                <a:schemeClr val="dk1"/>
              </a:buClr>
              <a:buSzPts val="1100"/>
            </a:pPr>
            <a:r>
              <a:rPr lang="en-GB" sz="3600" dirty="0">
                <a:solidFill>
                  <a:schemeClr val="dk1"/>
                </a:solidFill>
                <a:latin typeface="Arial" panose="020B0604020202020204" pitchFamily="34" charset="0"/>
                <a:cs typeface="Arial" panose="020B0604020202020204" pitchFamily="34" charset="0"/>
              </a:rPr>
              <a:t>= 36</a:t>
            </a:r>
          </a:p>
          <a:p>
            <a:pPr lvl="0">
              <a:buClr>
                <a:schemeClr val="dk1"/>
              </a:buClr>
              <a:buSzPts val="1100"/>
            </a:pPr>
            <a:endParaRPr sz="4100" b="0" i="0" u="none" strike="noStrike" cap="none" baseline="30000"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14" name="Google Shape;185;g1ba20597195_0_0">
            <a:extLst>
              <a:ext uri="{FF2B5EF4-FFF2-40B4-BE49-F238E27FC236}">
                <a16:creationId xmlns:a16="http://schemas.microsoft.com/office/drawing/2014/main" id="{075E33B8-AE3B-20F0-0E9E-45A005C94309}"/>
              </a:ext>
            </a:extLst>
          </p:cNvPr>
          <p:cNvSpPr txBox="1"/>
          <p:nvPr/>
        </p:nvSpPr>
        <p:spPr>
          <a:xfrm>
            <a:off x="8900283" y="2069219"/>
            <a:ext cx="2600569" cy="2611400"/>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rPr>
              <a:t>3</a:t>
            </a:r>
            <a:r>
              <a:rPr lang="en-GB" sz="3600" b="0" i="1" u="none" strike="noStrike" cap="none" dirty="0">
                <a:solidFill>
                  <a:schemeClr val="dk1"/>
                </a:solidFill>
                <a:latin typeface="Arial" panose="020B0604020202020204" pitchFamily="34" charset="0"/>
                <a:ea typeface="Arial"/>
                <a:cs typeface="Arial" panose="020B0604020202020204" pitchFamily="34" charset="0"/>
                <a:sym typeface="Arial"/>
              </a:rPr>
              <a:t>a</a:t>
            </a:r>
            <a:r>
              <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rPr>
              <a:t>² </a:t>
            </a:r>
          </a:p>
          <a:p>
            <a:pPr lvl="0">
              <a:buClr>
                <a:schemeClr val="dk1"/>
              </a:buClr>
              <a:buSzPts val="1100"/>
            </a:pPr>
            <a:r>
              <a:rPr lang="en-GB" sz="3600" b="0" i="0" u="none" strike="noStrike" cap="none" dirty="0">
                <a:solidFill>
                  <a:schemeClr val="dk1"/>
                </a:solidFill>
                <a:latin typeface="Arial" panose="020B0604020202020204" pitchFamily="34" charset="0"/>
                <a:ea typeface="Arial"/>
                <a:cs typeface="Arial" panose="020B0604020202020204" pitchFamily="34" charset="0"/>
                <a:sym typeface="Arial"/>
              </a:rPr>
              <a:t>= 3 × 2</a:t>
            </a:r>
            <a:r>
              <a:rPr lang="en-GB" sz="3600" dirty="0">
                <a:solidFill>
                  <a:schemeClr val="dk1"/>
                </a:solidFill>
                <a:latin typeface="Arial" panose="020B0604020202020204" pitchFamily="34" charset="0"/>
                <a:cs typeface="Arial" panose="020B0604020202020204" pitchFamily="34" charset="0"/>
              </a:rPr>
              <a:t>²</a:t>
            </a:r>
          </a:p>
          <a:p>
            <a:pPr lvl="0">
              <a:buClr>
                <a:schemeClr val="dk1"/>
              </a:buClr>
              <a:buSzPts val="1100"/>
            </a:pPr>
            <a:r>
              <a:rPr lang="en-GB" sz="3600" dirty="0">
                <a:solidFill>
                  <a:schemeClr val="dk1"/>
                </a:solidFill>
                <a:latin typeface="Arial" panose="020B0604020202020204" pitchFamily="34" charset="0"/>
                <a:cs typeface="Arial" panose="020B0604020202020204" pitchFamily="34" charset="0"/>
                <a:sym typeface="Arial"/>
              </a:rPr>
              <a:t>= </a:t>
            </a:r>
            <a:r>
              <a:rPr lang="en-GB" sz="3600" dirty="0">
                <a:solidFill>
                  <a:schemeClr val="dk1"/>
                </a:solidFill>
                <a:latin typeface="Arial" panose="020B0604020202020204" pitchFamily="34" charset="0"/>
                <a:cs typeface="Arial" panose="020B0604020202020204" pitchFamily="34" charset="0"/>
              </a:rPr>
              <a:t>3 </a:t>
            </a:r>
            <a:r>
              <a:rPr lang="en-GB" sz="3600" dirty="0">
                <a:solidFill>
                  <a:schemeClr val="dk1"/>
                </a:solidFill>
                <a:latin typeface="Arial" panose="020B0604020202020204" pitchFamily="34" charset="0"/>
                <a:ea typeface="Arial"/>
                <a:cs typeface="Arial" panose="020B0604020202020204" pitchFamily="34" charset="0"/>
                <a:sym typeface="Arial"/>
              </a:rPr>
              <a:t>× </a:t>
            </a:r>
            <a:r>
              <a:rPr lang="en-GB" sz="3600" dirty="0">
                <a:solidFill>
                  <a:schemeClr val="dk1"/>
                </a:solidFill>
                <a:latin typeface="Arial" panose="020B0604020202020204" pitchFamily="34" charset="0"/>
                <a:cs typeface="Arial" panose="020B0604020202020204" pitchFamily="34" charset="0"/>
              </a:rPr>
              <a:t>4</a:t>
            </a:r>
          </a:p>
          <a:p>
            <a:pPr lvl="0">
              <a:buClr>
                <a:schemeClr val="dk1"/>
              </a:buClr>
              <a:buSzPts val="1100"/>
            </a:pPr>
            <a:r>
              <a:rPr lang="en-GB" sz="3600" dirty="0">
                <a:solidFill>
                  <a:schemeClr val="dk1"/>
                </a:solidFill>
                <a:latin typeface="Arial" panose="020B0604020202020204" pitchFamily="34" charset="0"/>
                <a:cs typeface="Arial" panose="020B0604020202020204" pitchFamily="34" charset="0"/>
              </a:rPr>
              <a:t>= 12</a:t>
            </a:r>
          </a:p>
          <a:p>
            <a:pPr lvl="0">
              <a:buClr>
                <a:schemeClr val="dk1"/>
              </a:buClr>
              <a:buSzPts val="1100"/>
            </a:pPr>
            <a:endParaRPr sz="4100" b="0" i="0" u="none" strike="noStrike" cap="none" baseline="300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a:ea typeface="Arial"/>
                <a:cs typeface="Arial"/>
                <a:sym typeface="Arial"/>
              </a:rPr>
              <a:t> </a:t>
            </a:r>
            <a:endParaRPr sz="3200" b="0" i="0" u="none" strike="noStrike" cap="none" dirty="0">
              <a:solidFill>
                <a:schemeClr val="dk1"/>
              </a:solidFill>
              <a:latin typeface="Arial"/>
              <a:ea typeface="Arial"/>
              <a:cs typeface="Arial"/>
              <a:sym typeface="Arial"/>
            </a:endParaRPr>
          </a:p>
        </p:txBody>
      </p:sp>
      <p:sp>
        <p:nvSpPr>
          <p:cNvPr id="15" name="Rectangle 14">
            <a:extLst>
              <a:ext uri="{FF2B5EF4-FFF2-40B4-BE49-F238E27FC236}">
                <a16:creationId xmlns:a16="http://schemas.microsoft.com/office/drawing/2014/main" id="{4EFE3CA1-8E7B-6041-5A76-3CCD517794DA}"/>
              </a:ext>
            </a:extLst>
          </p:cNvPr>
          <p:cNvSpPr/>
          <p:nvPr/>
        </p:nvSpPr>
        <p:spPr>
          <a:xfrm>
            <a:off x="4163405" y="1255371"/>
            <a:ext cx="4103026" cy="830997"/>
          </a:xfrm>
          <a:prstGeom prst="rect">
            <a:avLst/>
          </a:prstGeom>
        </p:spPr>
        <p:txBody>
          <a:bodyPr wrap="square">
            <a:spAutoFit/>
          </a:bodyPr>
          <a:lstStyle/>
          <a:p>
            <a:pPr lvl="0">
              <a:buClr>
                <a:schemeClr val="dk1"/>
              </a:buClr>
              <a:buSzPts val="1100"/>
            </a:pPr>
            <a:r>
              <a:rPr lang="en-GB" sz="4800" dirty="0">
                <a:solidFill>
                  <a:schemeClr val="dk1"/>
                </a:solidFill>
                <a:latin typeface="Arial" panose="020B0604020202020204" pitchFamily="34" charset="0"/>
                <a:cs typeface="Arial" panose="020B0604020202020204" pitchFamily="34" charset="0"/>
              </a:rPr>
              <a:t>(3</a:t>
            </a:r>
            <a:r>
              <a:rPr lang="en-GB" sz="4800" i="1" dirty="0">
                <a:solidFill>
                  <a:schemeClr val="dk1"/>
                </a:solidFill>
                <a:latin typeface="Arial" panose="020B0604020202020204" pitchFamily="34" charset="0"/>
                <a:cs typeface="Arial" panose="020B0604020202020204" pitchFamily="34" charset="0"/>
              </a:rPr>
              <a:t>a</a:t>
            </a:r>
            <a:r>
              <a:rPr lang="en-GB" sz="4800" dirty="0">
                <a:solidFill>
                  <a:schemeClr val="dk1"/>
                </a:solidFill>
                <a:latin typeface="Arial" panose="020B0604020202020204" pitchFamily="34" charset="0"/>
                <a:cs typeface="Arial" panose="020B0604020202020204" pitchFamily="34" charset="0"/>
              </a:rPr>
              <a:t>)² and 3</a:t>
            </a:r>
            <a:r>
              <a:rPr lang="en-GB" sz="4800" i="1" dirty="0">
                <a:solidFill>
                  <a:schemeClr val="dk1"/>
                </a:solidFill>
                <a:latin typeface="Arial" panose="020B0604020202020204" pitchFamily="34" charset="0"/>
                <a:cs typeface="Arial" panose="020B0604020202020204" pitchFamily="34" charset="0"/>
              </a:rPr>
              <a:t>a</a:t>
            </a:r>
            <a:r>
              <a:rPr lang="en-GB" sz="4800" dirty="0">
                <a:solidFill>
                  <a:schemeClr val="dk1"/>
                </a:solidFill>
                <a:latin typeface="Arial" panose="020B0604020202020204" pitchFamily="34" charset="0"/>
                <a:cs typeface="Arial" panose="020B0604020202020204" pitchFamily="34" charset="0"/>
              </a:rPr>
              <a:t>²</a:t>
            </a:r>
            <a:endParaRPr lang="en-GB" sz="4800"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FD42E54-52A7-ED4F-8452-BE981A0928B1}"/>
              </a:ext>
            </a:extLst>
          </p:cNvPr>
          <p:cNvSpPr txBox="1"/>
          <p:nvPr/>
        </p:nvSpPr>
        <p:spPr>
          <a:xfrm>
            <a:off x="1041049" y="1132178"/>
            <a:ext cx="2726871" cy="646331"/>
          </a:xfrm>
          <a:prstGeom prst="rect">
            <a:avLst/>
          </a:prstGeom>
          <a:noFill/>
        </p:spPr>
        <p:txBody>
          <a:bodyPr wrap="square" rtlCol="0">
            <a:spAutoFit/>
          </a:bodyPr>
          <a:lstStyle/>
          <a:p>
            <a:r>
              <a:rPr lang="en-GB" sz="3600" b="1" dirty="0">
                <a:solidFill>
                  <a:schemeClr val="accent1"/>
                </a:solidFill>
              </a:rPr>
              <a:t>Discuss</a:t>
            </a:r>
          </a:p>
        </p:txBody>
      </p:sp>
      <p:pic>
        <p:nvPicPr>
          <p:cNvPr id="2" name="Picture 1" descr="An avatar of a male character named Dev. The avatar has black spiky hair and is lifting a hand to his face, as if lost in thought.">
            <a:extLst>
              <a:ext uri="{FF2B5EF4-FFF2-40B4-BE49-F238E27FC236}">
                <a16:creationId xmlns:a16="http://schemas.microsoft.com/office/drawing/2014/main" id="{78E9912D-ED1B-5D3A-A5DD-8BCA5CF173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824" y="2287217"/>
            <a:ext cx="1040696" cy="2294608"/>
          </a:xfrm>
          <a:prstGeom prst="rect">
            <a:avLst/>
          </a:prstGeom>
        </p:spPr>
      </p:pic>
      <p:pic>
        <p:nvPicPr>
          <p:cNvPr id="4" name="Picture 3"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5FB65F22-901B-5B00-AD06-B597E78F51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8147" y="2365774"/>
            <a:ext cx="1040696" cy="2314845"/>
          </a:xfrm>
          <a:prstGeom prst="rect">
            <a:avLst/>
          </a:prstGeom>
        </p:spPr>
      </p:pic>
    </p:spTree>
    <p:extLst>
      <p:ext uri="{BB962C8B-B14F-4D97-AF65-F5344CB8AC3E}">
        <p14:creationId xmlns:p14="http://schemas.microsoft.com/office/powerpoint/2010/main" val="12038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fade">
                                      <p:cBhvr>
                                        <p:cTn id="24" dur="500"/>
                                        <p:tgtEl>
                                          <p:spTgt spid="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fade">
                                      <p:cBhvr>
                                        <p:cTn id="29" dur="500"/>
                                        <p:tgtEl>
                                          <p:spTgt spid="1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500"/>
                                        <p:tgtEl>
                                          <p:spTgt spid="1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fade">
                                      <p:cBhvr>
                                        <p:cTn id="44" dur="500"/>
                                        <p:tgtEl>
                                          <p:spTgt spid="1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fade">
                                      <p:cBhvr>
                                        <p:cTn id="49" dur="500"/>
                                        <p:tgtEl>
                                          <p:spTgt spid="1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52BCCA-C58B-D19D-6579-0101D301216B}"/>
              </a:ext>
            </a:extLst>
          </p:cNvPr>
          <p:cNvGrpSpPr/>
          <p:nvPr/>
        </p:nvGrpSpPr>
        <p:grpSpPr>
          <a:xfrm>
            <a:off x="-104860" y="-6023"/>
            <a:ext cx="2191704" cy="1923564"/>
            <a:chOff x="-127720" y="-17453"/>
            <a:chExt cx="2191704" cy="1923564"/>
          </a:xfrm>
        </p:grpSpPr>
        <p:sp>
          <p:nvSpPr>
            <p:cNvPr id="5" name="Isosceles Triangle 4">
              <a:extLst>
                <a:ext uri="{FF2B5EF4-FFF2-40B4-BE49-F238E27FC236}">
                  <a16:creationId xmlns:a16="http://schemas.microsoft.com/office/drawing/2014/main" id="{AC754546-C7FB-1498-39DE-A0C10657954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297178-39F6-8755-7EC9-AAF700485C80}"/>
                </a:ext>
              </a:extLst>
            </p:cNvPr>
            <p:cNvSpPr txBox="1"/>
            <p:nvPr/>
          </p:nvSpPr>
          <p:spPr>
            <a:xfrm>
              <a:off x="-127720" y="111600"/>
              <a:ext cx="1593170"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sp>
        <p:nvSpPr>
          <p:cNvPr id="7" name="Google Shape;183;g1ba20597195_0_0">
            <a:extLst>
              <a:ext uri="{FF2B5EF4-FFF2-40B4-BE49-F238E27FC236}">
                <a16:creationId xmlns:a16="http://schemas.microsoft.com/office/drawing/2014/main" id="{467A4D23-2884-52B8-705D-D9E0522D7AA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7</a:t>
            </a:fld>
            <a:endParaRPr/>
          </a:p>
        </p:txBody>
      </p:sp>
      <p:sp>
        <p:nvSpPr>
          <p:cNvPr id="2" name="Google Shape;184;g1ba20597195_0_0">
            <a:extLst>
              <a:ext uri="{FF2B5EF4-FFF2-40B4-BE49-F238E27FC236}">
                <a16:creationId xmlns:a16="http://schemas.microsoft.com/office/drawing/2014/main" id="{A2197751-7C3B-4EC9-114A-F92415809F80}"/>
              </a:ext>
            </a:extLst>
          </p:cNvPr>
          <p:cNvSpPr/>
          <p:nvPr/>
        </p:nvSpPr>
        <p:spPr>
          <a:xfrm>
            <a:off x="2192302" y="5030058"/>
            <a:ext cx="8160068" cy="120586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chemeClr val="dk1"/>
                </a:solidFill>
                <a:latin typeface="Arial" panose="020B0604020202020204" pitchFamily="34" charset="0"/>
                <a:cs typeface="Arial" panose="020B0604020202020204" pitchFamily="34" charset="0"/>
              </a:rPr>
              <a:t>Use BIDMAS to complete the calculations.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4" name="Google Shape;185;g1ba20597195_0_0">
            <a:extLst>
              <a:ext uri="{FF2B5EF4-FFF2-40B4-BE49-F238E27FC236}">
                <a16:creationId xmlns:a16="http://schemas.microsoft.com/office/drawing/2014/main" id="{ACE316BD-DBFD-A9EF-B3FA-9FC54BDB2DBD}"/>
              </a:ext>
            </a:extLst>
          </p:cNvPr>
          <p:cNvSpPr txBox="1"/>
          <p:nvPr/>
        </p:nvSpPr>
        <p:spPr>
          <a:xfrm>
            <a:off x="3537881" y="1178144"/>
            <a:ext cx="5941502" cy="963514"/>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GB" sz="4400" b="0" i="0" u="none" strike="noStrike" cap="none" dirty="0">
                <a:solidFill>
                  <a:schemeClr val="dk1"/>
                </a:solidFill>
                <a:latin typeface="Arial" panose="020B0604020202020204" pitchFamily="34" charset="0"/>
                <a:ea typeface="Arial"/>
                <a:cs typeface="Arial" panose="020B0604020202020204" pitchFamily="34" charset="0"/>
                <a:sym typeface="Arial"/>
              </a:rPr>
              <a:t>2</a:t>
            </a:r>
            <a:r>
              <a:rPr lang="en-GB" sz="4400" b="0" i="1" u="none" strike="noStrike" cap="none" dirty="0">
                <a:solidFill>
                  <a:schemeClr val="dk1"/>
                </a:solidFill>
                <a:latin typeface="Arial" panose="020B0604020202020204" pitchFamily="34" charset="0"/>
                <a:ea typeface="Arial"/>
                <a:cs typeface="Arial" panose="020B0604020202020204" pitchFamily="34" charset="0"/>
                <a:sym typeface="Arial"/>
              </a:rPr>
              <a:t>a</a:t>
            </a:r>
            <a:r>
              <a:rPr lang="en-GB" sz="4400" b="0" i="0" u="none" strike="noStrike" cap="none" dirty="0">
                <a:solidFill>
                  <a:schemeClr val="dk1"/>
                </a:solidFill>
                <a:latin typeface="Arial" panose="020B0604020202020204" pitchFamily="34" charset="0"/>
                <a:ea typeface="Arial"/>
                <a:cs typeface="Arial" panose="020B0604020202020204" pitchFamily="34" charset="0"/>
                <a:sym typeface="Arial"/>
              </a:rPr>
              <a:t> + 3 and 2(</a:t>
            </a:r>
            <a:r>
              <a:rPr lang="en-GB" sz="4400" b="0" i="1" u="none" strike="noStrike" cap="none" dirty="0">
                <a:solidFill>
                  <a:schemeClr val="dk1"/>
                </a:solidFill>
                <a:latin typeface="Arial" panose="020B0604020202020204" pitchFamily="34" charset="0"/>
                <a:ea typeface="Arial"/>
                <a:cs typeface="Arial" panose="020B0604020202020204" pitchFamily="34" charset="0"/>
                <a:sym typeface="Arial"/>
              </a:rPr>
              <a:t>a</a:t>
            </a:r>
            <a:r>
              <a:rPr lang="en-GB" sz="4400" b="0" i="0" u="none" strike="noStrike" cap="none" dirty="0">
                <a:solidFill>
                  <a:schemeClr val="dk1"/>
                </a:solidFill>
                <a:latin typeface="Arial" panose="020B0604020202020204" pitchFamily="34" charset="0"/>
                <a:ea typeface="Arial"/>
                <a:cs typeface="Arial" panose="020B0604020202020204" pitchFamily="34" charset="0"/>
                <a:sym typeface="Arial"/>
              </a:rPr>
              <a:t> + 3)</a:t>
            </a:r>
            <a:endParaRPr sz="4400" b="0" i="0" u="none" strike="noStrike" cap="none" baseline="30000"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9" name="Google Shape;185;g1ba20597195_0_0">
            <a:extLst>
              <a:ext uri="{FF2B5EF4-FFF2-40B4-BE49-F238E27FC236}">
                <a16:creationId xmlns:a16="http://schemas.microsoft.com/office/drawing/2014/main" id="{DAC624C2-3EEC-621B-3724-4FAC1B500511}"/>
              </a:ext>
            </a:extLst>
          </p:cNvPr>
          <p:cNvSpPr txBox="1"/>
          <p:nvPr/>
        </p:nvSpPr>
        <p:spPr>
          <a:xfrm>
            <a:off x="691725" y="2270216"/>
            <a:ext cx="3218227" cy="2639410"/>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2</a:t>
            </a:r>
            <a:r>
              <a:rPr lang="en-GB" sz="4000" i="1" dirty="0">
                <a:solidFill>
                  <a:schemeClr val="dk1"/>
                </a:solidFill>
                <a:latin typeface="Arial" panose="020B0604020202020204" pitchFamily="34" charset="0"/>
                <a:cs typeface="Arial" panose="020B0604020202020204" pitchFamily="34" charset="0"/>
              </a:rPr>
              <a:t>a</a:t>
            </a:r>
            <a:r>
              <a:rPr lang="en-GB" sz="4000" dirty="0">
                <a:solidFill>
                  <a:schemeClr val="dk1"/>
                </a:solidFill>
                <a:latin typeface="Arial" panose="020B0604020202020204" pitchFamily="34" charset="0"/>
                <a:cs typeface="Arial" panose="020B0604020202020204" pitchFamily="34" charset="0"/>
              </a:rPr>
              <a:t> + 3</a:t>
            </a:r>
            <a:endParaRPr lang="en-GB" sz="40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2</a:t>
            </a:r>
            <a:r>
              <a:rPr lang="en-GB" sz="4000" dirty="0">
                <a:solidFill>
                  <a:schemeClr val="dk1"/>
                </a:solidFill>
                <a:latin typeface="Arial"/>
                <a:ea typeface="Arial"/>
                <a:cs typeface="Arial"/>
                <a:sym typeface="Arial"/>
              </a:rPr>
              <a:t> × </a:t>
            </a:r>
            <a:r>
              <a:rPr lang="en-GB" sz="4000" dirty="0">
                <a:solidFill>
                  <a:schemeClr val="dk1"/>
                </a:solidFill>
                <a:latin typeface="Arial" panose="020B0604020202020204" pitchFamily="34" charset="0"/>
                <a:cs typeface="Arial" panose="020B0604020202020204" pitchFamily="34" charset="0"/>
              </a:rPr>
              <a:t>2 + 3</a:t>
            </a:r>
            <a:endParaRPr lang="en-GB" sz="40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4 + 3</a:t>
            </a: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7</a:t>
            </a:r>
          </a:p>
          <a:p>
            <a:pPr lvl="0">
              <a:buClr>
                <a:schemeClr val="dk1"/>
              </a:buClr>
              <a:buSzPts val="1100"/>
            </a:pPr>
            <a:endParaRPr sz="4100" b="0" i="0" u="none" strike="noStrike" cap="none" baseline="30000"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10" name="Google Shape;185;g1ba20597195_0_0">
            <a:extLst>
              <a:ext uri="{FF2B5EF4-FFF2-40B4-BE49-F238E27FC236}">
                <a16:creationId xmlns:a16="http://schemas.microsoft.com/office/drawing/2014/main" id="{7D348516-8756-5C14-DC8C-9EAF74B2F10C}"/>
              </a:ext>
            </a:extLst>
          </p:cNvPr>
          <p:cNvSpPr txBox="1"/>
          <p:nvPr/>
        </p:nvSpPr>
        <p:spPr>
          <a:xfrm>
            <a:off x="8610600" y="2215929"/>
            <a:ext cx="3729604" cy="2639410"/>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2(</a:t>
            </a:r>
            <a:r>
              <a:rPr lang="en-GB" sz="4000" i="1" dirty="0">
                <a:solidFill>
                  <a:schemeClr val="dk1"/>
                </a:solidFill>
                <a:latin typeface="Arial" panose="020B0604020202020204" pitchFamily="34" charset="0"/>
                <a:cs typeface="Arial" panose="020B0604020202020204" pitchFamily="34" charset="0"/>
              </a:rPr>
              <a:t>a</a:t>
            </a:r>
            <a:r>
              <a:rPr lang="en-GB" sz="4000" dirty="0">
                <a:solidFill>
                  <a:schemeClr val="dk1"/>
                </a:solidFill>
                <a:latin typeface="Arial" panose="020B0604020202020204" pitchFamily="34" charset="0"/>
                <a:cs typeface="Arial" panose="020B0604020202020204" pitchFamily="34" charset="0"/>
              </a:rPr>
              <a:t> + 3)</a:t>
            </a:r>
          </a:p>
          <a:p>
            <a:pPr lvl="0">
              <a:buClr>
                <a:schemeClr val="dk1"/>
              </a:buClr>
              <a:buSzPts val="1100"/>
            </a:pPr>
            <a:r>
              <a:rPr lang="en-GB" sz="4000" b="0" i="0" u="none" strike="noStrike" cap="none" dirty="0">
                <a:solidFill>
                  <a:schemeClr val="dk1"/>
                </a:solidFill>
                <a:latin typeface="Arial" panose="020B0604020202020204" pitchFamily="34" charset="0"/>
                <a:ea typeface="Arial"/>
                <a:cs typeface="Arial" panose="020B0604020202020204" pitchFamily="34" charset="0"/>
                <a:sym typeface="Arial"/>
              </a:rPr>
              <a:t>= 2 </a:t>
            </a:r>
            <a:r>
              <a:rPr lang="en-GB" sz="4000" dirty="0">
                <a:solidFill>
                  <a:schemeClr val="dk1"/>
                </a:solidFill>
                <a:latin typeface="Arial"/>
                <a:ea typeface="Arial"/>
                <a:cs typeface="Arial"/>
                <a:sym typeface="Arial"/>
              </a:rPr>
              <a:t>× (2 + 3)</a:t>
            </a:r>
            <a:endParaRPr lang="en-GB" sz="40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2</a:t>
            </a:r>
            <a:r>
              <a:rPr lang="en-GB" sz="4000" dirty="0">
                <a:solidFill>
                  <a:schemeClr val="dk1"/>
                </a:solidFill>
                <a:latin typeface="Arial"/>
                <a:ea typeface="Arial"/>
                <a:cs typeface="Arial"/>
                <a:sym typeface="Arial"/>
              </a:rPr>
              <a:t> × </a:t>
            </a:r>
            <a:r>
              <a:rPr lang="en-GB" sz="4000" dirty="0">
                <a:solidFill>
                  <a:schemeClr val="dk1"/>
                </a:solidFill>
                <a:latin typeface="Arial" panose="020B0604020202020204" pitchFamily="34" charset="0"/>
                <a:cs typeface="Arial" panose="020B0604020202020204" pitchFamily="34" charset="0"/>
              </a:rPr>
              <a:t>5</a:t>
            </a:r>
            <a:endParaRPr lang="en-GB" sz="40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10</a:t>
            </a:r>
          </a:p>
          <a:p>
            <a:pPr lvl="0">
              <a:buClr>
                <a:schemeClr val="dk1"/>
              </a:buClr>
              <a:buSzPts val="1100"/>
            </a:pPr>
            <a:endParaRPr sz="4100" b="0" i="0" u="none" strike="noStrike" cap="none" baseline="30000"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11" name="Title 1">
            <a:extLst>
              <a:ext uri="{FF2B5EF4-FFF2-40B4-BE49-F238E27FC236}">
                <a16:creationId xmlns:a16="http://schemas.microsoft.com/office/drawing/2014/main" id="{0904B9D6-F86F-E43D-2C11-AFA241A469ED}"/>
              </a:ext>
            </a:extLst>
          </p:cNvPr>
          <p:cNvSpPr txBox="1">
            <a:spLocks/>
          </p:cNvSpPr>
          <p:nvPr/>
        </p:nvSpPr>
        <p:spPr>
          <a:xfrm>
            <a:off x="2086844" y="69333"/>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defRPr/>
            </a:pPr>
            <a:r>
              <a:rPr lang="en-GB" sz="3600" dirty="0">
                <a:solidFill>
                  <a:schemeClr val="accent1"/>
                </a:solidFill>
                <a:latin typeface="Arial" panose="020B0604020202020204" pitchFamily="34" charset="0"/>
                <a:cs typeface="Arial" panose="020B0604020202020204" pitchFamily="34" charset="0"/>
              </a:rPr>
              <a:t>What if </a:t>
            </a:r>
            <a:r>
              <a:rPr lang="en-GB" sz="3600" i="1" dirty="0">
                <a:solidFill>
                  <a:schemeClr val="accent1"/>
                </a:solidFill>
                <a:latin typeface="Arial" panose="020B0604020202020204" pitchFamily="34" charset="0"/>
                <a:cs typeface="Arial" panose="020B0604020202020204" pitchFamily="34" charset="0"/>
              </a:rPr>
              <a:t>a</a:t>
            </a:r>
            <a:r>
              <a:rPr lang="en-GB" sz="3600" dirty="0">
                <a:solidFill>
                  <a:schemeClr val="accent1"/>
                </a:solidFill>
                <a:latin typeface="Arial" panose="020B0604020202020204" pitchFamily="34" charset="0"/>
                <a:cs typeface="Arial" panose="020B0604020202020204" pitchFamily="34" charset="0"/>
              </a:rPr>
              <a:t> = 2? </a:t>
            </a:r>
            <a:endParaRPr lang="en-US" sz="3600" dirty="0">
              <a:solidFill>
                <a:schemeClr val="accent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CD431224-5B18-B0F1-D02A-34760BB12067}"/>
              </a:ext>
            </a:extLst>
          </p:cNvPr>
          <p:cNvGrpSpPr/>
          <p:nvPr/>
        </p:nvGrpSpPr>
        <p:grpSpPr>
          <a:xfrm>
            <a:off x="4441824" y="2287217"/>
            <a:ext cx="2677019" cy="2393402"/>
            <a:chOff x="4441824" y="2287217"/>
            <a:chExt cx="2677019" cy="2393402"/>
          </a:xfrm>
        </p:grpSpPr>
        <p:pic>
          <p:nvPicPr>
            <p:cNvPr id="14" name="Picture 13" descr="An avatar of a male character named Dev. The avatar has black spiky hair and is lifting a hand to his face, as if lost in thought.">
              <a:extLst>
                <a:ext uri="{FF2B5EF4-FFF2-40B4-BE49-F238E27FC236}">
                  <a16:creationId xmlns:a16="http://schemas.microsoft.com/office/drawing/2014/main" id="{70135D68-609E-F98E-26E7-0921680F98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824" y="2287217"/>
              <a:ext cx="1040696" cy="2294608"/>
            </a:xfrm>
            <a:prstGeom prst="rect">
              <a:avLst/>
            </a:prstGeom>
          </p:spPr>
        </p:pic>
        <p:pic>
          <p:nvPicPr>
            <p:cNvPr id="15" name="Picture 14"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51B35C46-6962-40A4-F778-D1243737CE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8147" y="2365774"/>
              <a:ext cx="1040696" cy="2314845"/>
            </a:xfrm>
            <a:prstGeom prst="rect">
              <a:avLst/>
            </a:prstGeom>
          </p:spPr>
        </p:pic>
      </p:grpSp>
    </p:spTree>
    <p:extLst>
      <p:ext uri="{BB962C8B-B14F-4D97-AF65-F5344CB8AC3E}">
        <p14:creationId xmlns:p14="http://schemas.microsoft.com/office/powerpoint/2010/main" val="20022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5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500"/>
                                        <p:tgtEl>
                                          <p:spTgt spid="1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animEffect transition="in" filter="fade">
                                      <p:cBhvr>
                                        <p:cTn id="5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3650" y="153896"/>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600" dirty="0">
                <a:solidFill>
                  <a:schemeClr val="accent1"/>
                </a:solidFill>
                <a:latin typeface="Arial" panose="020B0604020202020204" pitchFamily="34" charset="0"/>
                <a:cs typeface="Arial" panose="020B0604020202020204" pitchFamily="34" charset="0"/>
              </a:rPr>
              <a:t>What if </a:t>
            </a:r>
            <a:r>
              <a:rPr lang="en-GB" sz="3600" i="1" dirty="0">
                <a:solidFill>
                  <a:schemeClr val="accent1"/>
                </a:solidFill>
                <a:latin typeface="Arial" panose="020B0604020202020204" pitchFamily="34" charset="0"/>
                <a:cs typeface="Arial" panose="020B0604020202020204" pitchFamily="34" charset="0"/>
              </a:rPr>
              <a:t>a</a:t>
            </a:r>
            <a:r>
              <a:rPr lang="en-GB" sz="3600" dirty="0">
                <a:solidFill>
                  <a:schemeClr val="accent1"/>
                </a:solidFill>
                <a:latin typeface="Arial" panose="020B0604020202020204" pitchFamily="34" charset="0"/>
                <a:cs typeface="Arial" panose="020B0604020202020204" pitchFamily="34" charset="0"/>
              </a:rPr>
              <a:t> = 25? </a:t>
            </a:r>
            <a:endParaRPr lang="en-US" sz="3600" dirty="0">
              <a:solidFill>
                <a:schemeClr val="accent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852BCCA-C58B-D19D-6579-0101D301216B}"/>
              </a:ext>
            </a:extLst>
          </p:cNvPr>
          <p:cNvGrpSpPr/>
          <p:nvPr/>
        </p:nvGrpSpPr>
        <p:grpSpPr>
          <a:xfrm>
            <a:off x="-104860" y="-6023"/>
            <a:ext cx="2191704" cy="1923564"/>
            <a:chOff x="-127720" y="-17453"/>
            <a:chExt cx="2191704" cy="1923564"/>
          </a:xfrm>
        </p:grpSpPr>
        <p:sp>
          <p:nvSpPr>
            <p:cNvPr id="5" name="Isosceles Triangle 4">
              <a:extLst>
                <a:ext uri="{FF2B5EF4-FFF2-40B4-BE49-F238E27FC236}">
                  <a16:creationId xmlns:a16="http://schemas.microsoft.com/office/drawing/2014/main" id="{AC754546-C7FB-1498-39DE-A0C10657954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5D297178-39F6-8755-7EC9-AAF700485C80}"/>
                </a:ext>
              </a:extLst>
            </p:cNvPr>
            <p:cNvSpPr txBox="1"/>
            <p:nvPr/>
          </p:nvSpPr>
          <p:spPr>
            <a:xfrm>
              <a:off x="-127720" y="111600"/>
              <a:ext cx="1593170"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grpSp>
      <p:sp>
        <p:nvSpPr>
          <p:cNvPr id="7" name="Google Shape;183;g1ba20597195_0_0">
            <a:extLst>
              <a:ext uri="{FF2B5EF4-FFF2-40B4-BE49-F238E27FC236}">
                <a16:creationId xmlns:a16="http://schemas.microsoft.com/office/drawing/2014/main" id="{467A4D23-2884-52B8-705D-D9E0522D7AA0}"/>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8</a:t>
            </a:fld>
            <a:endParaRPr/>
          </a:p>
        </p:txBody>
      </p:sp>
      <p:sp>
        <p:nvSpPr>
          <p:cNvPr id="11" name="Google Shape;183;g1ba20597195_0_0">
            <a:extLst>
              <a:ext uri="{FF2B5EF4-FFF2-40B4-BE49-F238E27FC236}">
                <a16:creationId xmlns:a16="http://schemas.microsoft.com/office/drawing/2014/main" id="{2A5E71B5-9462-5BCD-526E-56446D486BB0}"/>
              </a:ext>
            </a:extLst>
          </p:cNvPr>
          <p:cNvSpPr txBox="1">
            <a:spLocks/>
          </p:cNvSpPr>
          <p:nvPr/>
        </p:nvSpPr>
        <p:spPr>
          <a:xfrm>
            <a:off x="8610600" y="6356350"/>
            <a:ext cx="2743200" cy="365100"/>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fld id="{00000000-1234-1234-1234-123412341234}" type="slidenum">
              <a:rPr lang="en-GB" smtClean="0"/>
              <a:pPr>
                <a:buSzPts val="1200"/>
              </a:pPr>
              <a:t>8</a:t>
            </a:fld>
            <a:endParaRPr lang="en-GB"/>
          </a:p>
        </p:txBody>
      </p:sp>
      <p:sp>
        <p:nvSpPr>
          <p:cNvPr id="12" name="Google Shape;184;g1ba20597195_0_0">
            <a:extLst>
              <a:ext uri="{FF2B5EF4-FFF2-40B4-BE49-F238E27FC236}">
                <a16:creationId xmlns:a16="http://schemas.microsoft.com/office/drawing/2014/main" id="{8C10ABED-8FCB-5B9A-7155-AD11AAA82287}"/>
              </a:ext>
            </a:extLst>
          </p:cNvPr>
          <p:cNvSpPr/>
          <p:nvPr/>
        </p:nvSpPr>
        <p:spPr>
          <a:xfrm>
            <a:off x="992262" y="4882305"/>
            <a:ext cx="10207475" cy="120586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000" dirty="0">
                <a:solidFill>
                  <a:schemeClr val="dk1"/>
                </a:solidFill>
                <a:latin typeface="Arial" panose="020B0604020202020204" pitchFamily="34" charset="0"/>
                <a:cs typeface="Arial" panose="020B0604020202020204" pitchFamily="34" charset="0"/>
              </a:rPr>
              <a:t>Substitute </a:t>
            </a:r>
            <a:r>
              <a:rPr lang="en-GB" sz="3000" i="1" dirty="0">
                <a:solidFill>
                  <a:schemeClr val="dk1"/>
                </a:solidFill>
                <a:latin typeface="Arial" panose="020B0604020202020204" pitchFamily="34" charset="0"/>
                <a:cs typeface="Arial" panose="020B0604020202020204" pitchFamily="34" charset="0"/>
              </a:rPr>
              <a:t>a</a:t>
            </a:r>
            <a:r>
              <a:rPr lang="en-GB" sz="3000" dirty="0">
                <a:solidFill>
                  <a:schemeClr val="dk1"/>
                </a:solidFill>
                <a:latin typeface="Arial" panose="020B0604020202020204" pitchFamily="34" charset="0"/>
                <a:cs typeface="Arial" panose="020B0604020202020204" pitchFamily="34" charset="0"/>
              </a:rPr>
              <a:t> into both expressions to calculate their values.</a:t>
            </a:r>
            <a:endParaRPr sz="3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3" name="Google Shape;185;g1ba20597195_0_0">
                <a:extLst>
                  <a:ext uri="{FF2B5EF4-FFF2-40B4-BE49-F238E27FC236}">
                    <a16:creationId xmlns:a16="http://schemas.microsoft.com/office/drawing/2014/main" id="{60EFB70A-DC03-35B6-B91F-6CA640D6C3BE}"/>
                  </a:ext>
                </a:extLst>
              </p:cNvPr>
              <p:cNvSpPr txBox="1"/>
              <p:nvPr/>
            </p:nvSpPr>
            <p:spPr>
              <a:xfrm>
                <a:off x="4001707" y="1160459"/>
                <a:ext cx="5941502" cy="1160103"/>
              </a:xfrm>
              <a:prstGeom prst="rect">
                <a:avLst/>
              </a:prstGeom>
              <a:noFill/>
              <a:ln>
                <a:noFill/>
              </a:ln>
            </p:spPr>
            <p:txBody>
              <a:bodyPr spcFirstLastPara="1" wrap="square" lIns="91425" tIns="45700" rIns="91425" bIns="45700" anchor="t" anchorCtr="0">
                <a:noAutofit/>
              </a:bodyPr>
              <a:lstStyle/>
              <a:p>
                <a:pPr lvl="0">
                  <a:buClr>
                    <a:schemeClr val="dk1"/>
                  </a:buClr>
                  <a:buSzPts val="1100"/>
                </a:pPr>
                <a14:m>
                  <m:oMath xmlns:m="http://schemas.openxmlformats.org/officeDocument/2006/math">
                    <m:r>
                      <a:rPr lang="en-GB" sz="4800" b="0" i="0" u="none" strike="noStrike" cap="none" smtClean="0">
                        <a:solidFill>
                          <a:schemeClr val="dk1"/>
                        </a:solidFill>
                        <a:latin typeface="Cambria Math" panose="02040503050406030204" pitchFamily="18" charset="0"/>
                        <a:cs typeface="Arial"/>
                        <a:sym typeface="Arial"/>
                      </a:rPr>
                      <m:t>3</m:t>
                    </m:r>
                    <m:rad>
                      <m:radPr>
                        <m:degHide m:val="on"/>
                        <m:ctrlPr>
                          <a:rPr lang="ar-AE" sz="4800" b="0" i="1" u="none" strike="noStrike" cap="none" smtClean="0">
                            <a:solidFill>
                              <a:schemeClr val="dk1"/>
                            </a:solidFill>
                            <a:latin typeface="Cambria Math" panose="02040503050406030204" pitchFamily="18" charset="0"/>
                            <a:cs typeface="Arial"/>
                            <a:sym typeface="Arial"/>
                          </a:rPr>
                        </m:ctrlPr>
                      </m:radPr>
                      <m:deg/>
                      <m:e>
                        <m:r>
                          <a:rPr lang="ar-AE" sz="4800" b="0" i="1" u="none" strike="noStrike" cap="none" smtClean="0">
                            <a:solidFill>
                              <a:schemeClr val="dk1"/>
                            </a:solidFill>
                            <a:latin typeface="Cambria Math" panose="02040503050406030204" pitchFamily="18" charset="0"/>
                            <a:cs typeface="Arial"/>
                            <a:sym typeface="Arial"/>
                          </a:rPr>
                          <m:t>𝑎</m:t>
                        </m:r>
                      </m:e>
                    </m:rad>
                  </m:oMath>
                </a14:m>
                <a:r>
                  <a:rPr lang="ar-AE" sz="4800" b="0" i="0" u="none" strike="noStrike" cap="none" dirty="0">
                    <a:solidFill>
                      <a:schemeClr val="dk1"/>
                    </a:solidFill>
                    <a:latin typeface="Arial"/>
                    <a:ea typeface="Arial"/>
                    <a:cs typeface="Arial"/>
                    <a:sym typeface="Arial"/>
                  </a:rPr>
                  <a:t> </a:t>
                </a:r>
                <a:r>
                  <a:rPr lang="en-GB" sz="4800" b="0" i="0" u="none" strike="noStrike" cap="none" dirty="0">
                    <a:solidFill>
                      <a:schemeClr val="dk1"/>
                    </a:solidFill>
                    <a:latin typeface="Arial"/>
                    <a:ea typeface="Arial"/>
                    <a:cs typeface="Arial"/>
                    <a:sym typeface="Arial"/>
                  </a:rPr>
                  <a:t>and </a:t>
                </a:r>
                <a14:m>
                  <m:oMath xmlns:m="http://schemas.openxmlformats.org/officeDocument/2006/math">
                    <m:rad>
                      <m:radPr>
                        <m:degHide m:val="on"/>
                        <m:ctrlPr>
                          <a:rPr lang="ar-AE" sz="4400" i="1">
                            <a:solidFill>
                              <a:schemeClr val="dk1"/>
                            </a:solidFill>
                            <a:latin typeface="Cambria Math" panose="02040503050406030204" pitchFamily="18" charset="0"/>
                            <a:cs typeface="Arial"/>
                            <a:sym typeface="Arial"/>
                          </a:rPr>
                        </m:ctrlPr>
                      </m:radPr>
                      <m:deg/>
                      <m:e>
                        <m:r>
                          <a:rPr lang="en-GB" sz="4400" b="0" i="1" smtClean="0">
                            <a:solidFill>
                              <a:schemeClr val="dk1"/>
                            </a:solidFill>
                            <a:latin typeface="Cambria Math" panose="02040503050406030204" pitchFamily="18" charset="0"/>
                            <a:cs typeface="Arial"/>
                            <a:sym typeface="Arial"/>
                          </a:rPr>
                          <m:t>3</m:t>
                        </m:r>
                        <m:r>
                          <a:rPr lang="ar-AE" sz="4400" i="1">
                            <a:solidFill>
                              <a:schemeClr val="dk1"/>
                            </a:solidFill>
                            <a:latin typeface="Cambria Math" panose="02040503050406030204" pitchFamily="18" charset="0"/>
                            <a:cs typeface="Arial"/>
                            <a:sym typeface="Arial"/>
                          </a:rPr>
                          <m:t>𝑎</m:t>
                        </m:r>
                      </m:e>
                    </m:rad>
                  </m:oMath>
                </a14:m>
                <a:r>
                  <a:rPr lang="ar-AE" sz="4400" dirty="0">
                    <a:solidFill>
                      <a:schemeClr val="dk1"/>
                    </a:solidFill>
                    <a:latin typeface="Arial"/>
                    <a:ea typeface="Arial"/>
                    <a:cs typeface="Arial"/>
                    <a:sym typeface="Arial"/>
                  </a:rPr>
                  <a:t> </a:t>
                </a:r>
                <a:endParaRPr lang="en-GB" sz="4100" b="0" i="0" u="none" strike="noStrike" cap="none" baseline="3000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a:ea typeface="Arial"/>
                    <a:cs typeface="Arial"/>
                    <a:sym typeface="Arial"/>
                  </a:rPr>
                  <a:t> </a:t>
                </a:r>
                <a:endParaRPr sz="3200" b="0" i="0" u="none" strike="noStrike" cap="none" dirty="0">
                  <a:solidFill>
                    <a:schemeClr val="dk1"/>
                  </a:solidFill>
                  <a:latin typeface="Arial"/>
                  <a:ea typeface="Arial"/>
                  <a:cs typeface="Arial"/>
                  <a:sym typeface="Arial"/>
                </a:endParaRPr>
              </a:p>
            </p:txBody>
          </p:sp>
        </mc:Choice>
        <mc:Fallback xmlns="">
          <p:sp>
            <p:nvSpPr>
              <p:cNvPr id="13" name="Google Shape;185;g1ba20597195_0_0">
                <a:extLst>
                  <a:ext uri="{FF2B5EF4-FFF2-40B4-BE49-F238E27FC236}">
                    <a16:creationId xmlns:a16="http://schemas.microsoft.com/office/drawing/2014/main" id="{60EFB70A-DC03-35B6-B91F-6CA640D6C3BE}"/>
                  </a:ext>
                </a:extLst>
              </p:cNvPr>
              <p:cNvSpPr txBox="1">
                <a:spLocks noRot="1" noChangeAspect="1" noMove="1" noResize="1" noEditPoints="1" noAdjustHandles="1" noChangeArrowheads="1" noChangeShapeType="1" noTextEdit="1"/>
              </p:cNvSpPr>
              <p:nvPr/>
            </p:nvSpPr>
            <p:spPr>
              <a:xfrm>
                <a:off x="4001707" y="1160459"/>
                <a:ext cx="5941502" cy="1160103"/>
              </a:xfrm>
              <a:prstGeom prst="rect">
                <a:avLst/>
              </a:prstGeom>
              <a:blipFill>
                <a:blip r:embed="rId4"/>
                <a:stretch>
                  <a:fillRect t="-1151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Google Shape;185;g1ba20597195_0_0">
                <a:extLst>
                  <a:ext uri="{FF2B5EF4-FFF2-40B4-BE49-F238E27FC236}">
                    <a16:creationId xmlns:a16="http://schemas.microsoft.com/office/drawing/2014/main" id="{60E7B909-9F54-C3C6-642D-BCD13E2FA0CF}"/>
                  </a:ext>
                </a:extLst>
              </p:cNvPr>
              <p:cNvSpPr txBox="1"/>
              <p:nvPr/>
            </p:nvSpPr>
            <p:spPr>
              <a:xfrm>
                <a:off x="989784" y="1835482"/>
                <a:ext cx="2802427" cy="2639410"/>
              </a:xfrm>
              <a:prstGeom prst="rect">
                <a:avLst/>
              </a:prstGeom>
              <a:noFill/>
              <a:ln>
                <a:noFill/>
              </a:ln>
            </p:spPr>
            <p:txBody>
              <a:bodyPr spcFirstLastPara="1" wrap="square" lIns="91425" tIns="45700" rIns="91425" bIns="45700" anchor="t" anchorCtr="0">
                <a:noAutofit/>
              </a:bodyPr>
              <a:lstStyle/>
              <a:p>
                <a:pPr lvl="0">
                  <a:buClr>
                    <a:schemeClr val="dk1"/>
                  </a:buClr>
                  <a:buSzPts val="1100"/>
                </a:pPr>
                <a14:m>
                  <m:oMath xmlns:m="http://schemas.openxmlformats.org/officeDocument/2006/math">
                    <m:r>
                      <a:rPr lang="ar-AE" sz="4000" b="0" i="1" smtClean="0">
                        <a:solidFill>
                          <a:schemeClr val="dk1"/>
                        </a:solidFill>
                        <a:latin typeface="Cambria Math" panose="02040503050406030204" pitchFamily="18" charset="0"/>
                        <a:cs typeface="Arial"/>
                        <a:sym typeface="Arial"/>
                      </a:rPr>
                      <m:t>3</m:t>
                    </m:r>
                    <m:rad>
                      <m:radPr>
                        <m:degHide m:val="on"/>
                        <m:ctrlPr>
                          <a:rPr lang="ar-AE" sz="4000" i="1">
                            <a:solidFill>
                              <a:schemeClr val="dk1"/>
                            </a:solidFill>
                            <a:latin typeface="Cambria Math" panose="02040503050406030204" pitchFamily="18" charset="0"/>
                            <a:cs typeface="Arial"/>
                            <a:sym typeface="Arial"/>
                          </a:rPr>
                        </m:ctrlPr>
                      </m:radPr>
                      <m:deg/>
                      <m:e>
                        <m:r>
                          <a:rPr lang="ar-AE" sz="4000" i="1">
                            <a:solidFill>
                              <a:schemeClr val="dk1"/>
                            </a:solidFill>
                            <a:latin typeface="Cambria Math" panose="02040503050406030204" pitchFamily="18" charset="0"/>
                            <a:cs typeface="Arial"/>
                            <a:sym typeface="Arial"/>
                          </a:rPr>
                          <m:t>𝑎</m:t>
                        </m:r>
                      </m:e>
                    </m:rad>
                  </m:oMath>
                </a14:m>
                <a:r>
                  <a:rPr lang="ar-AE" sz="4000" dirty="0">
                    <a:solidFill>
                      <a:schemeClr val="dk1"/>
                    </a:solidFill>
                    <a:latin typeface="Arial" panose="020B0604020202020204" pitchFamily="34" charset="0"/>
                    <a:ea typeface="Arial"/>
                    <a:sym typeface="Arial"/>
                  </a:rPr>
                  <a:t> </a:t>
                </a:r>
                <a:endParaRPr lang="ar-AE" sz="4000"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sym typeface="Arial"/>
                  </a:rPr>
                  <a:t>=</a:t>
                </a:r>
                <a14:m>
                  <m:oMath xmlns:m="http://schemas.openxmlformats.org/officeDocument/2006/math">
                    <m:r>
                      <a:rPr lang="en-GB" sz="4000" b="0" i="0" smtClean="0">
                        <a:solidFill>
                          <a:schemeClr val="dk1"/>
                        </a:solidFill>
                        <a:latin typeface="Cambria Math" panose="02040503050406030204" pitchFamily="18" charset="0"/>
                        <a:cs typeface="Arial"/>
                        <a:sym typeface="Arial"/>
                      </a:rPr>
                      <m:t> </m:t>
                    </m:r>
                    <m:r>
                      <a:rPr lang="ar-AE" sz="4000" i="1">
                        <a:solidFill>
                          <a:schemeClr val="dk1"/>
                        </a:solidFill>
                        <a:latin typeface="Cambria Math" panose="02040503050406030204" pitchFamily="18" charset="0"/>
                        <a:cs typeface="Arial"/>
                        <a:sym typeface="Arial"/>
                      </a:rPr>
                      <m:t>3</m:t>
                    </m:r>
                    <m:r>
                      <a:rPr lang="ar-AE" sz="4000" i="1" smtClean="0">
                        <a:solidFill>
                          <a:schemeClr val="dk1"/>
                        </a:solidFill>
                        <a:latin typeface="Cambria Math" panose="02040503050406030204" pitchFamily="18" charset="0"/>
                        <a:ea typeface="Cambria Math" panose="02040503050406030204" pitchFamily="18" charset="0"/>
                        <a:cs typeface="Arial"/>
                        <a:sym typeface="Arial"/>
                      </a:rPr>
                      <m:t>×</m:t>
                    </m:r>
                    <m:rad>
                      <m:radPr>
                        <m:degHide m:val="on"/>
                        <m:ctrlPr>
                          <a:rPr lang="ar-AE" sz="4000" i="1">
                            <a:solidFill>
                              <a:schemeClr val="dk1"/>
                            </a:solidFill>
                            <a:latin typeface="Cambria Math" panose="02040503050406030204" pitchFamily="18" charset="0"/>
                            <a:cs typeface="Arial"/>
                            <a:sym typeface="Arial"/>
                          </a:rPr>
                        </m:ctrlPr>
                      </m:radPr>
                      <m:deg/>
                      <m:e>
                        <m:r>
                          <a:rPr lang="ar-AE" sz="4000" i="1">
                            <a:solidFill>
                              <a:schemeClr val="dk1"/>
                            </a:solidFill>
                            <a:latin typeface="Cambria Math" panose="02040503050406030204" pitchFamily="18" charset="0"/>
                            <a:ea typeface="Cambria Math" panose="02040503050406030204" pitchFamily="18" charset="0"/>
                            <a:cs typeface="Arial"/>
                            <a:sym typeface="Arial"/>
                          </a:rPr>
                          <m:t>25</m:t>
                        </m:r>
                      </m:e>
                    </m:rad>
                  </m:oMath>
                </a14:m>
                <a:endParaRPr lang="ar-AE" sz="4000" dirty="0">
                  <a:solidFill>
                    <a:schemeClr val="dk1"/>
                  </a:solidFill>
                  <a:latin typeface="Arial" panose="020B0604020202020204" pitchFamily="34" charset="0"/>
                  <a:cs typeface="Arial" panose="020B0604020202020204" pitchFamily="34" charset="0"/>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a:t>
                </a:r>
                <a:r>
                  <a:rPr lang="ar-AE" sz="4000" dirty="0">
                    <a:solidFill>
                      <a:schemeClr val="dk1"/>
                    </a:solidFill>
                    <a:cs typeface="Arial"/>
                    <a:sym typeface="Arial"/>
                  </a:rPr>
                  <a:t> </a:t>
                </a:r>
                <a14:m>
                  <m:oMath xmlns:m="http://schemas.openxmlformats.org/officeDocument/2006/math">
                    <m:r>
                      <a:rPr lang="ar-AE" sz="4000" i="1">
                        <a:solidFill>
                          <a:schemeClr val="dk1"/>
                        </a:solidFill>
                        <a:latin typeface="Cambria Math" panose="02040503050406030204" pitchFamily="18" charset="0"/>
                        <a:cs typeface="Arial"/>
                        <a:sym typeface="Arial"/>
                      </a:rPr>
                      <m:t>3</m:t>
                    </m:r>
                    <m:r>
                      <a:rPr lang="ar-AE" sz="4000" i="1" smtClean="0">
                        <a:solidFill>
                          <a:schemeClr val="dk1"/>
                        </a:solidFill>
                        <a:latin typeface="Cambria Math" panose="02040503050406030204" pitchFamily="18" charset="0"/>
                        <a:ea typeface="Cambria Math" panose="02040503050406030204" pitchFamily="18" charset="0"/>
                        <a:cs typeface="Arial"/>
                        <a:sym typeface="Arial"/>
                      </a:rPr>
                      <m:t>×</m:t>
                    </m:r>
                    <m:r>
                      <a:rPr lang="en-GB" sz="4000" b="0" i="1" smtClean="0">
                        <a:solidFill>
                          <a:schemeClr val="dk1"/>
                        </a:solidFill>
                        <a:latin typeface="Cambria Math" panose="02040503050406030204" pitchFamily="18" charset="0"/>
                        <a:ea typeface="Cambria Math" panose="02040503050406030204" pitchFamily="18" charset="0"/>
                        <a:cs typeface="Arial"/>
                        <a:sym typeface="Arial"/>
                      </a:rPr>
                      <m:t>5</m:t>
                    </m:r>
                  </m:oMath>
                </a14:m>
                <a:endParaRPr lang="en-GB" sz="4000" dirty="0">
                  <a:solidFill>
                    <a:schemeClr val="dk1"/>
                  </a:solidFill>
                  <a:latin typeface="Arial" panose="020B0604020202020204" pitchFamily="34" charset="0"/>
                  <a:cs typeface="Arial" panose="020B0604020202020204" pitchFamily="34" charset="0"/>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15</a:t>
                </a:r>
                <a:r>
                  <a:rPr lang="ar-AE" sz="4000" b="0" i="0" u="none" strike="noStrike" cap="none" dirty="0">
                    <a:solidFill>
                      <a:srgbClr val="000000"/>
                    </a:solidFill>
                    <a:latin typeface="Arial"/>
                    <a:ea typeface="Arial"/>
                    <a:cs typeface="Arial"/>
                    <a:sym typeface="Arial"/>
                  </a:rPr>
                  <a:t> </a:t>
                </a:r>
                <a:endParaRPr sz="4000" b="0" i="0" u="none" strike="noStrike" cap="none" dirty="0">
                  <a:solidFill>
                    <a:schemeClr val="dk1"/>
                  </a:solidFill>
                  <a:latin typeface="Arial"/>
                  <a:ea typeface="Arial"/>
                  <a:cs typeface="Arial"/>
                  <a:sym typeface="Arial"/>
                </a:endParaRPr>
              </a:p>
            </p:txBody>
          </p:sp>
        </mc:Choice>
        <mc:Fallback xmlns="">
          <p:sp>
            <p:nvSpPr>
              <p:cNvPr id="15" name="Google Shape;185;g1ba20597195_0_0">
                <a:extLst>
                  <a:ext uri="{FF2B5EF4-FFF2-40B4-BE49-F238E27FC236}">
                    <a16:creationId xmlns:a16="http://schemas.microsoft.com/office/drawing/2014/main" id="{60E7B909-9F54-C3C6-642D-BCD13E2FA0CF}"/>
                  </a:ext>
                </a:extLst>
              </p:cNvPr>
              <p:cNvSpPr txBox="1">
                <a:spLocks noRot="1" noChangeAspect="1" noMove="1" noResize="1" noEditPoints="1" noAdjustHandles="1" noChangeArrowheads="1" noChangeShapeType="1" noTextEdit="1"/>
              </p:cNvSpPr>
              <p:nvPr/>
            </p:nvSpPr>
            <p:spPr>
              <a:xfrm>
                <a:off x="989784" y="1835482"/>
                <a:ext cx="2802427" cy="2639410"/>
              </a:xfrm>
              <a:prstGeom prst="rect">
                <a:avLst/>
              </a:prstGeom>
              <a:blipFill>
                <a:blip r:embed="rId5"/>
                <a:stretch>
                  <a:fillRect l="-7609" t="-3926" b="-8545"/>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Google Shape;185;g1ba20597195_0_0">
                <a:extLst>
                  <a:ext uri="{FF2B5EF4-FFF2-40B4-BE49-F238E27FC236}">
                    <a16:creationId xmlns:a16="http://schemas.microsoft.com/office/drawing/2014/main" id="{FE3934FB-B913-0509-83DD-73636693B261}"/>
                  </a:ext>
                </a:extLst>
              </p:cNvPr>
              <p:cNvSpPr txBox="1"/>
              <p:nvPr/>
            </p:nvSpPr>
            <p:spPr>
              <a:xfrm>
                <a:off x="8462396" y="1696256"/>
                <a:ext cx="2891404" cy="2917863"/>
              </a:xfrm>
              <a:prstGeom prst="rect">
                <a:avLst/>
              </a:prstGeom>
              <a:noFill/>
              <a:ln>
                <a:noFill/>
              </a:ln>
            </p:spPr>
            <p:txBody>
              <a:bodyPr spcFirstLastPara="1" wrap="square" lIns="91425" tIns="45700" rIns="91425" bIns="45700" anchor="t" anchorCtr="0">
                <a:noAutofit/>
              </a:bodyPr>
              <a:lstStyle/>
              <a:p>
                <a:pPr lvl="0">
                  <a:buClr>
                    <a:schemeClr val="dk1"/>
                  </a:buClr>
                  <a:buSzPts val="1100"/>
                </a:pPr>
                <a14:m>
                  <m:oMath xmlns:m="http://schemas.openxmlformats.org/officeDocument/2006/math">
                    <m:rad>
                      <m:radPr>
                        <m:degHide m:val="on"/>
                        <m:ctrlPr>
                          <a:rPr lang="ar-AE" sz="4000" i="1" smtClean="0">
                            <a:solidFill>
                              <a:schemeClr val="dk1"/>
                            </a:solidFill>
                            <a:latin typeface="Cambria Math" panose="02040503050406030204" pitchFamily="18" charset="0"/>
                            <a:cs typeface="Arial"/>
                            <a:sym typeface="Arial"/>
                          </a:rPr>
                        </m:ctrlPr>
                      </m:radPr>
                      <m:deg/>
                      <m:e>
                        <m:r>
                          <a:rPr lang="ar-AE" sz="4000" i="1">
                            <a:solidFill>
                              <a:schemeClr val="dk1"/>
                            </a:solidFill>
                            <a:latin typeface="Cambria Math" panose="02040503050406030204" pitchFamily="18" charset="0"/>
                            <a:cs typeface="Arial"/>
                            <a:sym typeface="Arial"/>
                          </a:rPr>
                          <m:t>3</m:t>
                        </m:r>
                        <m:r>
                          <a:rPr lang="ar-AE" sz="4000" i="1">
                            <a:solidFill>
                              <a:schemeClr val="dk1"/>
                            </a:solidFill>
                            <a:latin typeface="Cambria Math" panose="02040503050406030204" pitchFamily="18" charset="0"/>
                            <a:cs typeface="Arial"/>
                            <a:sym typeface="Arial"/>
                          </a:rPr>
                          <m:t>𝑎</m:t>
                        </m:r>
                      </m:e>
                    </m:rad>
                  </m:oMath>
                </a14:m>
                <a:r>
                  <a:rPr lang="ar-AE" sz="4000" dirty="0">
                    <a:solidFill>
                      <a:schemeClr val="dk1"/>
                    </a:solidFill>
                    <a:latin typeface="Arial" panose="020B0604020202020204" pitchFamily="34" charset="0"/>
                    <a:ea typeface="Arial"/>
                    <a:cs typeface="Arial" panose="020B0604020202020204" pitchFamily="34" charset="0"/>
                    <a:sym typeface="Arial"/>
                  </a:rPr>
                  <a:t> </a:t>
                </a:r>
                <a:endParaRPr lang="en-GB" sz="4000" dirty="0">
                  <a:solidFill>
                    <a:schemeClr val="dk1"/>
                  </a:solidFill>
                  <a:latin typeface="Arial" panose="020B0604020202020204" pitchFamily="34" charset="0"/>
                  <a:ea typeface="Arial"/>
                  <a:cs typeface="Arial" panose="020B0604020202020204" pitchFamily="34" charset="0"/>
                  <a:sym typeface="Arial"/>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sym typeface="Arial"/>
                  </a:rPr>
                  <a:t>= </a:t>
                </a:r>
                <a14:m>
                  <m:oMath xmlns:m="http://schemas.openxmlformats.org/officeDocument/2006/math">
                    <m:rad>
                      <m:radPr>
                        <m:degHide m:val="on"/>
                        <m:ctrlPr>
                          <a:rPr lang="ar-AE" sz="4000" i="1">
                            <a:solidFill>
                              <a:schemeClr val="dk1"/>
                            </a:solidFill>
                            <a:latin typeface="Cambria Math" panose="02040503050406030204" pitchFamily="18" charset="0"/>
                            <a:cs typeface="Arial"/>
                            <a:sym typeface="Arial"/>
                          </a:rPr>
                        </m:ctrlPr>
                      </m:radPr>
                      <m:deg/>
                      <m:e>
                        <m:r>
                          <a:rPr lang="ar-AE" sz="4000" i="1">
                            <a:solidFill>
                              <a:schemeClr val="dk1"/>
                            </a:solidFill>
                            <a:latin typeface="Cambria Math" panose="02040503050406030204" pitchFamily="18" charset="0"/>
                            <a:cs typeface="Arial"/>
                            <a:sym typeface="Arial"/>
                          </a:rPr>
                          <m:t>3</m:t>
                        </m:r>
                        <m:r>
                          <a:rPr lang="ar-AE" sz="4000" i="1" smtClean="0">
                            <a:solidFill>
                              <a:schemeClr val="dk1"/>
                            </a:solidFill>
                            <a:latin typeface="Cambria Math" panose="02040503050406030204" pitchFamily="18" charset="0"/>
                            <a:ea typeface="Cambria Math" panose="02040503050406030204" pitchFamily="18" charset="0"/>
                            <a:cs typeface="Arial"/>
                            <a:sym typeface="Arial"/>
                          </a:rPr>
                          <m:t>×</m:t>
                        </m:r>
                        <m:r>
                          <a:rPr lang="ar-AE" sz="4000" b="0" i="1" smtClean="0">
                            <a:solidFill>
                              <a:schemeClr val="dk1"/>
                            </a:solidFill>
                            <a:latin typeface="Cambria Math" panose="02040503050406030204" pitchFamily="18" charset="0"/>
                            <a:ea typeface="Cambria Math" panose="02040503050406030204" pitchFamily="18" charset="0"/>
                            <a:cs typeface="Arial"/>
                            <a:sym typeface="Arial"/>
                          </a:rPr>
                          <m:t>2</m:t>
                        </m:r>
                        <m:r>
                          <a:rPr lang="en-GB" sz="4000" b="0" i="1" smtClean="0">
                            <a:solidFill>
                              <a:schemeClr val="dk1"/>
                            </a:solidFill>
                            <a:latin typeface="Cambria Math" panose="02040503050406030204" pitchFamily="18" charset="0"/>
                            <a:ea typeface="Cambria Math" panose="02040503050406030204" pitchFamily="18" charset="0"/>
                            <a:cs typeface="Arial"/>
                            <a:sym typeface="Arial"/>
                          </a:rPr>
                          <m:t>5</m:t>
                        </m:r>
                      </m:e>
                    </m:rad>
                  </m:oMath>
                </a14:m>
                <a:endParaRPr lang="en-GB" sz="4000" dirty="0">
                  <a:solidFill>
                    <a:schemeClr val="dk1"/>
                  </a:solidFill>
                  <a:latin typeface="Arial" panose="020B0604020202020204" pitchFamily="34" charset="0"/>
                  <a:cs typeface="Arial" panose="020B0604020202020204" pitchFamily="34" charset="0"/>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GB" sz="4000" i="1" smtClean="0">
                            <a:solidFill>
                              <a:schemeClr val="dk1"/>
                            </a:solidFill>
                            <a:latin typeface="Cambria Math" panose="02040503050406030204" pitchFamily="18" charset="0"/>
                            <a:cs typeface="Arial" panose="020B0604020202020204" pitchFamily="34" charset="0"/>
                          </a:rPr>
                        </m:ctrlPr>
                      </m:radPr>
                      <m:deg/>
                      <m:e>
                        <m:r>
                          <a:rPr lang="en-GB" sz="4000" b="0" i="1" smtClean="0">
                            <a:solidFill>
                              <a:schemeClr val="dk1"/>
                            </a:solidFill>
                            <a:latin typeface="Cambria Math" panose="02040503050406030204" pitchFamily="18" charset="0"/>
                            <a:cs typeface="Arial" panose="020B0604020202020204" pitchFamily="34" charset="0"/>
                          </a:rPr>
                          <m:t>75</m:t>
                        </m:r>
                      </m:e>
                    </m:rad>
                  </m:oMath>
                </a14:m>
                <a:endParaRPr lang="en-GB" sz="4000" dirty="0">
                  <a:solidFill>
                    <a:schemeClr val="dk1"/>
                  </a:solidFill>
                  <a:latin typeface="Arial" panose="020B0604020202020204" pitchFamily="34" charset="0"/>
                  <a:cs typeface="Arial" panose="020B0604020202020204" pitchFamily="34" charset="0"/>
                </a:endParaRPr>
              </a:p>
              <a:p>
                <a:pPr lvl="0">
                  <a:buClr>
                    <a:schemeClr val="dk1"/>
                  </a:buClr>
                  <a:buSzPts val="1100"/>
                </a:pPr>
                <a:r>
                  <a:rPr lang="en-GB" sz="4000" dirty="0">
                    <a:solidFill>
                      <a:schemeClr val="dk1"/>
                    </a:solidFill>
                    <a:latin typeface="Arial" panose="020B0604020202020204" pitchFamily="34" charset="0"/>
                    <a:cs typeface="Arial" panose="020B0604020202020204" pitchFamily="34" charset="0"/>
                  </a:rPr>
                  <a:t>= 8.66</a:t>
                </a:r>
              </a:p>
              <a:p>
                <a:pPr lvl="0">
                  <a:buClr>
                    <a:schemeClr val="dk1"/>
                  </a:buClr>
                  <a:buSzPts val="1100"/>
                </a:pPr>
                <a:endParaRPr lang="en-GB" sz="4100" b="0" i="0" u="none" strike="noStrike" cap="none" baseline="30000"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3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mc:Choice>
        <mc:Fallback xmlns="">
          <p:sp>
            <p:nvSpPr>
              <p:cNvPr id="16" name="Google Shape;185;g1ba20597195_0_0">
                <a:extLst>
                  <a:ext uri="{FF2B5EF4-FFF2-40B4-BE49-F238E27FC236}">
                    <a16:creationId xmlns:a16="http://schemas.microsoft.com/office/drawing/2014/main" id="{FE3934FB-B913-0509-83DD-73636693B261}"/>
                  </a:ext>
                </a:extLst>
              </p:cNvPr>
              <p:cNvSpPr txBox="1">
                <a:spLocks noRot="1" noChangeAspect="1" noMove="1" noResize="1" noEditPoints="1" noAdjustHandles="1" noChangeArrowheads="1" noChangeShapeType="1" noTextEdit="1"/>
              </p:cNvSpPr>
              <p:nvPr/>
            </p:nvSpPr>
            <p:spPr>
              <a:xfrm>
                <a:off x="8462396" y="1696256"/>
                <a:ext cx="2891404" cy="2917863"/>
              </a:xfrm>
              <a:prstGeom prst="rect">
                <a:avLst/>
              </a:prstGeom>
              <a:blipFill>
                <a:blip r:embed="rId6"/>
                <a:stretch>
                  <a:fillRect l="-7368" t="-1670" b="-1879"/>
                </a:stretch>
              </a:blipFill>
              <a:ln>
                <a:noFill/>
              </a:ln>
            </p:spPr>
            <p:txBody>
              <a:bodyPr/>
              <a:lstStyle/>
              <a:p>
                <a:r>
                  <a:rPr lang="en-GB">
                    <a:noFill/>
                  </a:rPr>
                  <a:t> </a:t>
                </a:r>
              </a:p>
            </p:txBody>
          </p:sp>
        </mc:Fallback>
      </mc:AlternateContent>
      <p:pic>
        <p:nvPicPr>
          <p:cNvPr id="2" name="Picture 1" descr="An avatar of a male character named Dev. The avatar has black spiky hair and is lifting a hand to his face, as if lost in thought.">
            <a:extLst>
              <a:ext uri="{FF2B5EF4-FFF2-40B4-BE49-F238E27FC236}">
                <a16:creationId xmlns:a16="http://schemas.microsoft.com/office/drawing/2014/main" id="{C2BD667D-2549-076B-0D45-E2647B72337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1824" y="2287217"/>
            <a:ext cx="1040696" cy="2294608"/>
          </a:xfrm>
          <a:prstGeom prst="rect">
            <a:avLst/>
          </a:prstGeom>
        </p:spPr>
      </p:pic>
      <p:pic>
        <p:nvPicPr>
          <p:cNvPr id="4" name="Picture 3" descr="An avatar of a female character named Ruby. The avatar has black, shoulder-length hair and a fringe. She has a thoughtful expression and is lifting a finger to her chin.">
            <a:extLst>
              <a:ext uri="{FF2B5EF4-FFF2-40B4-BE49-F238E27FC236}">
                <a16:creationId xmlns:a16="http://schemas.microsoft.com/office/drawing/2014/main" id="{2FE8E0D9-1257-5FC9-6D72-9408DEC3C09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78147" y="2365774"/>
            <a:ext cx="1040696" cy="2314845"/>
          </a:xfrm>
          <a:prstGeom prst="rect">
            <a:avLst/>
          </a:prstGeom>
        </p:spPr>
      </p:pic>
    </p:spTree>
    <p:extLst>
      <p:ext uri="{BB962C8B-B14F-4D97-AF65-F5344CB8AC3E}">
        <p14:creationId xmlns:p14="http://schemas.microsoft.com/office/powerpoint/2010/main" val="2174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fade">
                                      <p:cBhvr>
                                        <p:cTn id="38" dur="500"/>
                                        <p:tgtEl>
                                          <p:spTgt spid="1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animEffect transition="in" filter="fade">
                                      <p:cBhvr>
                                        <p:cTn id="43" dur="500"/>
                                        <p:tgtEl>
                                          <p:spTgt spid="1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xEl>
                                              <p:pRg st="3" end="3"/>
                                            </p:txEl>
                                          </p:spTgt>
                                        </p:tgtEl>
                                        <p:attrNameLst>
                                          <p:attrName>style.visibility</p:attrName>
                                        </p:attrNameLst>
                                      </p:cBhvr>
                                      <p:to>
                                        <p:strVal val="visible"/>
                                      </p:to>
                                    </p:set>
                                    <p:animEffect transition="in" filter="fade">
                                      <p:cBhvr>
                                        <p:cTn id="48" dur="500"/>
                                        <p:tgtEl>
                                          <p:spTgt spid="1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5" end="5"/>
                                            </p:txEl>
                                          </p:spTgt>
                                        </p:tgtEl>
                                        <p:attrNameLst>
                                          <p:attrName>style.visibility</p:attrName>
                                        </p:attrNameLst>
                                      </p:cBhvr>
                                      <p:to>
                                        <p:strVal val="visible"/>
                                      </p:to>
                                    </p:set>
                                    <p:animEffect transition="in" filter="fade">
                                      <p:cBhvr>
                                        <p:cTn id="53"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09579" y="112165"/>
            <a:ext cx="1023132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Substitution example: calculating speed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3" name="Google Shape;265;g1ba20597195_0_142">
            <a:extLst>
              <a:ext uri="{FF2B5EF4-FFF2-40B4-BE49-F238E27FC236}">
                <a16:creationId xmlns:a16="http://schemas.microsoft.com/office/drawing/2014/main" id="{D3FF1F00-674E-175A-4E73-9EFE68BACD82}"/>
              </a:ext>
            </a:extLst>
          </p:cNvPr>
          <p:cNvSpPr txBox="1"/>
          <p:nvPr/>
        </p:nvSpPr>
        <p:spPr>
          <a:xfrm>
            <a:off x="1044871" y="1293660"/>
            <a:ext cx="9893639" cy="24775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Dev and Ruby take the </a:t>
            </a:r>
            <a:r>
              <a:rPr lang="en-GB" sz="2600" dirty="0">
                <a:latin typeface="Arial" panose="020B0604020202020204" pitchFamily="34" charset="0"/>
                <a:cs typeface="Arial" panose="020B0604020202020204" pitchFamily="34" charset="0"/>
              </a:rPr>
              <a:t>train</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a:t>
            </a:r>
            <a:r>
              <a:rPr lang="en-GB" sz="2600" dirty="0">
                <a:latin typeface="Arial" panose="020B0604020202020204" pitchFamily="34" charset="0"/>
                <a:cs typeface="Arial" panose="020B0604020202020204" pitchFamily="34" charset="0"/>
              </a:rPr>
              <a:t>o London for a college trip</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They travel </a:t>
            </a:r>
            <a:r>
              <a:rPr lang="en-GB" sz="2600" dirty="0">
                <a:latin typeface="Arial" panose="020B0604020202020204" pitchFamily="34" charset="0"/>
                <a:cs typeface="Arial" panose="020B0604020202020204" pitchFamily="34" charset="0"/>
              </a:rPr>
              <a:t>80</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kilometres from their </a:t>
            </a:r>
            <a:r>
              <a:rPr lang="en-GB" sz="2600" dirty="0">
                <a:latin typeface="Arial" panose="020B0604020202020204" pitchFamily="34" charset="0"/>
                <a:cs typeface="Arial" panose="020B0604020202020204" pitchFamily="34" charset="0"/>
              </a:rPr>
              <a:t>town</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to the</a:t>
            </a:r>
            <a:r>
              <a:rPr lang="en-GB" sz="2600" dirty="0">
                <a:latin typeface="Arial" panose="020B0604020202020204" pitchFamily="34" charset="0"/>
                <a:cs typeface="Arial" panose="020B0604020202020204" pitchFamily="34" charset="0"/>
              </a:rPr>
              <a:t> city</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The train journey takes </a:t>
            </a:r>
            <a:r>
              <a:rPr lang="en-GB" sz="2600" dirty="0">
                <a:latin typeface="Arial" panose="020B0604020202020204" pitchFamily="34" charset="0"/>
                <a:cs typeface="Arial" panose="020B0604020202020204" pitchFamily="34" charset="0"/>
              </a:rPr>
              <a:t>1</a:t>
            </a:r>
            <a:r>
              <a:rPr lang="en-GB" sz="2600" b="0" i="0" u="none" strike="noStrike" cap="none" dirty="0">
                <a:solidFill>
                  <a:srgbClr val="000000"/>
                </a:solidFill>
                <a:latin typeface="Arial" panose="020B0604020202020204" pitchFamily="34" charset="0"/>
                <a:ea typeface="Arial"/>
                <a:cs typeface="Arial" panose="020B0604020202020204" pitchFamily="34" charset="0"/>
                <a:sym typeface="Arial"/>
              </a:rPr>
              <a:t> hour. Dev wonders how fast they travelled.</a:t>
            </a:r>
          </a:p>
          <a:p>
            <a:pPr marL="0" marR="0" lvl="0" indent="0" algn="l" rtl="0">
              <a:lnSpc>
                <a:spcPct val="100000"/>
              </a:lnSpc>
              <a:spcBef>
                <a:spcPts val="0"/>
              </a:spcBef>
              <a:spcAft>
                <a:spcPts val="0"/>
              </a:spcAft>
              <a:buClr>
                <a:srgbClr val="000000"/>
              </a:buClr>
              <a:buSzPts val="2200"/>
              <a:buFont typeface="Arial"/>
              <a:buNone/>
            </a:pPr>
            <a:endParaRPr lang="en-GB" sz="2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endParaRPr lang="en-GB" sz="4000" b="0" i="0"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endParaRPr lang="en-GB" sz="1500" dirty="0">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270;g1ba20597195_0_142">
            <a:extLst>
              <a:ext uri="{FF2B5EF4-FFF2-40B4-BE49-F238E27FC236}">
                <a16:creationId xmlns:a16="http://schemas.microsoft.com/office/drawing/2014/main" id="{E7976FE3-30A1-F687-A326-566FBCBBCC77}"/>
              </a:ext>
            </a:extLst>
          </p:cNvPr>
          <p:cNvSpPr/>
          <p:nvPr/>
        </p:nvSpPr>
        <p:spPr>
          <a:xfrm>
            <a:off x="1044871" y="4809961"/>
            <a:ext cx="10477274" cy="1349700"/>
          </a:xfrm>
          <a:prstGeom prst="roundRect">
            <a:avLst>
              <a:gd name="adj" fmla="val 16667"/>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600" dirty="0">
                <a:solidFill>
                  <a:schemeClr val="dk1"/>
                </a:solidFill>
                <a:latin typeface="Arial"/>
                <a:ea typeface="Arial"/>
                <a:cs typeface="Arial"/>
                <a:sym typeface="Arial"/>
              </a:rPr>
              <a:t>Dev says when he and h</a:t>
            </a:r>
            <a:r>
              <a:rPr lang="en-GB" sz="2600" dirty="0">
                <a:solidFill>
                  <a:schemeClr val="dk1"/>
                </a:solidFill>
                <a:latin typeface="Arial"/>
                <a:ea typeface="Arial"/>
                <a:cs typeface="Arial"/>
              </a:rPr>
              <a:t>is dad drove to London</a:t>
            </a:r>
            <a:r>
              <a:rPr lang="en-GB" sz="2600" dirty="0">
                <a:solidFill>
                  <a:schemeClr val="dk1"/>
                </a:solidFill>
                <a:latin typeface="Arial"/>
                <a:ea typeface="Arial"/>
                <a:cs typeface="Arial"/>
                <a:sym typeface="Arial"/>
              </a:rPr>
              <a:t> from their to</a:t>
            </a:r>
            <a:r>
              <a:rPr lang="en-GB" sz="2600" dirty="0">
                <a:solidFill>
                  <a:schemeClr val="dk1"/>
                </a:solidFill>
                <a:latin typeface="Arial"/>
                <a:ea typeface="Arial"/>
                <a:cs typeface="Arial"/>
              </a:rPr>
              <a:t>wn,</a:t>
            </a:r>
            <a:r>
              <a:rPr lang="en-GB" sz="2600" dirty="0">
                <a:solidFill>
                  <a:schemeClr val="dk1"/>
                </a:solidFill>
                <a:latin typeface="Arial"/>
                <a:ea typeface="Arial"/>
                <a:cs typeface="Arial"/>
                <a:sym typeface="Arial"/>
              </a:rPr>
              <a:t> it took </a:t>
            </a:r>
            <a:r>
              <a:rPr lang="en-GB" sz="2600" dirty="0">
                <a:solidFill>
                  <a:schemeClr val="dk1"/>
                </a:solidFill>
                <a:latin typeface="Arial"/>
                <a:ea typeface="Arial"/>
                <a:cs typeface="Arial"/>
              </a:rPr>
              <a:t>2</a:t>
            </a:r>
            <a:r>
              <a:rPr lang="en-GB" sz="2600" dirty="0">
                <a:solidFill>
                  <a:schemeClr val="dk1"/>
                </a:solidFill>
                <a:latin typeface="Arial"/>
                <a:ea typeface="Arial"/>
                <a:cs typeface="Arial"/>
                <a:sym typeface="Arial"/>
              </a:rPr>
              <a:t> hours, so they were travelling at 160 km/h. </a:t>
            </a:r>
            <a:endParaRPr sz="26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600" dirty="0">
                <a:solidFill>
                  <a:schemeClr val="dk1"/>
                </a:solidFill>
                <a:latin typeface="Arial"/>
                <a:ea typeface="Arial"/>
                <a:cs typeface="Arial"/>
                <a:sym typeface="Arial"/>
              </a:rPr>
              <a:t>Is Dev correct? Why?</a:t>
            </a:r>
            <a:endParaRPr sz="2600" dirty="0">
              <a:solidFill>
                <a:schemeClr val="dk1"/>
              </a:solidFill>
              <a:latin typeface="Arial"/>
              <a:ea typeface="Arial"/>
              <a:cs typeface="Arial"/>
              <a:sym typeface="Arial"/>
            </a:endParaRPr>
          </a:p>
        </p:txBody>
      </p:sp>
      <p:pic>
        <p:nvPicPr>
          <p:cNvPr id="7" name="Picture 4" descr="A man standing on a platform watching a blurred image of a train moving past.&#10;">
            <a:extLst>
              <a:ext uri="{FF2B5EF4-FFF2-40B4-BE49-F238E27FC236}">
                <a16:creationId xmlns:a16="http://schemas.microsoft.com/office/drawing/2014/main" id="{A1A01211-9CD3-2465-60C6-4C760F19BFE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9010674" y="2556043"/>
            <a:ext cx="2830227" cy="18868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7897735-F727-AC5B-F557-41DB289F5E8D}"/>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0051DF47-5B49-0F0A-E1CF-81921EC83B2F}"/>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B068129C-CF01-914A-CCD6-81578A6AB03E}"/>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4F0211B-07A6-7B74-C069-72E0B038CC45}"/>
                  </a:ext>
                </a:extLst>
              </p:cNvPr>
              <p:cNvSpPr txBox="1"/>
              <p:nvPr/>
            </p:nvSpPr>
            <p:spPr>
              <a:xfrm>
                <a:off x="1066985" y="2704844"/>
                <a:ext cx="5658255" cy="1351909"/>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200"/>
                  <a:buFont typeface="Arial"/>
                  <a:buNone/>
                </a:pPr>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Ruby knows the formula is:           </a:t>
                </a:r>
              </a:p>
              <a:p>
                <a:pPr marL="0" marR="0" lvl="0" indent="0" algn="l" rtl="0">
                  <a:lnSpc>
                    <a:spcPct val="100000"/>
                  </a:lnSpc>
                  <a:spcBef>
                    <a:spcPts val="0"/>
                  </a:spcBef>
                  <a:spcAft>
                    <a:spcPts val="0"/>
                  </a:spcAft>
                  <a:buClr>
                    <a:srgbClr val="000000"/>
                  </a:buClr>
                  <a:buSzPts val="2200"/>
                  <a:buFont typeface="Arial"/>
                  <a:buNone/>
                </a:pPr>
                <a:endParaRPr lang="en-GB" sz="2600" dirty="0">
                  <a:solidFill>
                    <a:srgbClr val="000000"/>
                  </a:solidFill>
                  <a:latin typeface="Arial" panose="020B0604020202020204" pitchFamily="34" charset="0"/>
                  <a:ea typeface="Cambria Math" panose="02040503050406030204" pitchFamily="18"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0"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a:t>Speed = </a:t>
                </a:r>
                <a14:m>
                  <m:oMath xmlns:m="http://schemas.openxmlformats.org/officeDocument/2006/math">
                    <m:box>
                      <m:boxPr>
                        <m:ctrlPr>
                          <a:rPr lang="ar-AE" sz="2600" i="1">
                            <a:solidFill>
                              <a:srgbClr val="000000"/>
                            </a:solidFill>
                            <a:latin typeface="Cambria Math" panose="02040503050406030204" pitchFamily="18" charset="0"/>
                            <a:ea typeface="Cambria Math" panose="02040503050406030204" pitchFamily="18" charset="0"/>
                          </a:rPr>
                        </m:ctrlPr>
                      </m:boxPr>
                      <m:e>
                        <m:argPr>
                          <m:argSz m:val="-1"/>
                        </m:argPr>
                        <m:f>
                          <m:fPr>
                            <m:ctrlPr>
                              <a:rPr lang="ar-AE" sz="2600" i="1">
                                <a:solidFill>
                                  <a:srgbClr val="000000"/>
                                </a:solidFill>
                                <a:latin typeface="Cambria Math" panose="02040503050406030204" pitchFamily="18" charset="0"/>
                                <a:ea typeface="Cambria Math" panose="02040503050406030204" pitchFamily="18" charset="0"/>
                              </a:rPr>
                            </m:ctrlPr>
                          </m:fPr>
                          <m:num>
                            <m:r>
                              <m:rPr>
                                <m:sty m:val="p"/>
                              </m:rPr>
                              <a:rPr lang="en-GB" sz="2600" b="0" i="0" smtClean="0">
                                <a:solidFill>
                                  <a:srgbClr val="000000"/>
                                </a:solidFill>
                                <a:latin typeface="Cambria Math" panose="02040503050406030204" pitchFamily="18" charset="0"/>
                                <a:ea typeface="Cambria Math" panose="02040503050406030204" pitchFamily="18" charset="0"/>
                              </a:rPr>
                              <m:t>d</m:t>
                            </m:r>
                            <m:r>
                              <m:rPr>
                                <m:sty m:val="p"/>
                              </m:rPr>
                              <a:rPr lang="en-IN" sz="2600" b="0" i="0" smtClean="0">
                                <a:solidFill>
                                  <a:srgbClr val="000000"/>
                                </a:solidFill>
                                <a:latin typeface="Cambria Math" panose="02040503050406030204" pitchFamily="18" charset="0"/>
                                <a:ea typeface="Cambria Math" panose="02040503050406030204" pitchFamily="18" charset="0"/>
                              </a:rPr>
                              <m:t>istance</m:t>
                            </m:r>
                          </m:num>
                          <m:den>
                            <m:r>
                              <m:rPr>
                                <m:sty m:val="p"/>
                              </m:rPr>
                              <a:rPr lang="en-IN" sz="2600" b="0" i="0" smtClean="0">
                                <a:solidFill>
                                  <a:srgbClr val="000000"/>
                                </a:solidFill>
                                <a:latin typeface="Cambria Math" panose="02040503050406030204" pitchFamily="18" charset="0"/>
                                <a:ea typeface="Cambria Math" panose="02040503050406030204" pitchFamily="18" charset="0"/>
                              </a:rPr>
                              <m:t>time</m:t>
                            </m:r>
                          </m:den>
                        </m:f>
                      </m:e>
                    </m:box>
                  </m:oMath>
                </a14:m>
                <a:endParaRPr lang="en-GB" sz="2600" dirty="0"/>
              </a:p>
            </p:txBody>
          </p:sp>
        </mc:Choice>
        <mc:Fallback xmlns="">
          <p:sp>
            <p:nvSpPr>
              <p:cNvPr id="10" name="TextBox 9">
                <a:extLst>
                  <a:ext uri="{FF2B5EF4-FFF2-40B4-BE49-F238E27FC236}">
                    <a16:creationId xmlns:a16="http://schemas.microsoft.com/office/drawing/2014/main" id="{74F0211B-07A6-7B74-C069-72E0B038CC45}"/>
                  </a:ext>
                </a:extLst>
              </p:cNvPr>
              <p:cNvSpPr txBox="1">
                <a:spLocks noRot="1" noChangeAspect="1" noMove="1" noResize="1" noEditPoints="1" noAdjustHandles="1" noChangeArrowheads="1" noChangeShapeType="1" noTextEdit="1"/>
              </p:cNvSpPr>
              <p:nvPr/>
            </p:nvSpPr>
            <p:spPr>
              <a:xfrm>
                <a:off x="1066985" y="2704844"/>
                <a:ext cx="5658255" cy="1351909"/>
              </a:xfrm>
              <a:prstGeom prst="rect">
                <a:avLst/>
              </a:prstGeom>
              <a:blipFill>
                <a:blip r:embed="rId4"/>
                <a:stretch>
                  <a:fillRect l="-1940" t="-3167" b="-45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CDD081-2004-F25F-6636-367FC61B2AB5}"/>
                  </a:ext>
                </a:extLst>
              </p:cNvPr>
              <p:cNvSpPr txBox="1"/>
              <p:nvPr/>
            </p:nvSpPr>
            <p:spPr>
              <a:xfrm>
                <a:off x="5807315" y="2704844"/>
                <a:ext cx="4309353" cy="1300805"/>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200"/>
                  <a:buFont typeface="Arial"/>
                  <a:buNone/>
                </a:pPr>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Dev substitutes:</a:t>
                </a:r>
              </a:p>
              <a:p>
                <a:pPr marL="0" marR="0" lvl="0" indent="0" algn="l" rtl="0">
                  <a:lnSpc>
                    <a:spcPct val="100000"/>
                  </a:lnSpc>
                  <a:spcBef>
                    <a:spcPts val="0"/>
                  </a:spcBef>
                  <a:spcAft>
                    <a:spcPts val="0"/>
                  </a:spcAft>
                  <a:buClr>
                    <a:srgbClr val="000000"/>
                  </a:buClr>
                  <a:buSzPts val="2200"/>
                  <a:buFont typeface="Arial"/>
                  <a:buNone/>
                </a:pPr>
                <a:endParaRPr lang="en-GB" sz="2600" b="0" i="1"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200"/>
                  <a:buFont typeface="Arial"/>
                  <a:buNone/>
                </a:pPr>
                <a:r>
                  <a:rPr lang="en-GB" sz="2600" b="0" i="1"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a:t>S</a:t>
                </a:r>
                <a:r>
                  <a:rPr lang="en-GB" sz="2600" b="0" i="0" u="none" strike="noStrike" cap="none" dirty="0">
                    <a:solidFill>
                      <a:srgbClr val="000000"/>
                    </a:solidFill>
                    <a:latin typeface="Cambria Math" panose="02040503050406030204" pitchFamily="18" charset="0"/>
                    <a:ea typeface="Cambria Math" panose="02040503050406030204" pitchFamily="18" charset="0"/>
                    <a:cs typeface="Arial" panose="020B0604020202020204" pitchFamily="34" charset="0"/>
                    <a:sym typeface="Arial"/>
                  </a:rPr>
                  <a:t> = </a:t>
                </a:r>
                <a14:m>
                  <m:oMath xmlns:m="http://schemas.openxmlformats.org/officeDocument/2006/math">
                    <m:box>
                      <m:boxPr>
                        <m:ctrlPr>
                          <a:rPr lang="ar-AE" sz="2600" i="1">
                            <a:solidFill>
                              <a:srgbClr val="000000"/>
                            </a:solidFill>
                            <a:latin typeface="Cambria Math" panose="02040503050406030204" pitchFamily="18" charset="0"/>
                            <a:ea typeface="Cambria Math" panose="02040503050406030204" pitchFamily="18" charset="0"/>
                          </a:rPr>
                        </m:ctrlPr>
                      </m:boxPr>
                      <m:e>
                        <m:argPr>
                          <m:argSz m:val="-1"/>
                        </m:argPr>
                        <m:f>
                          <m:fPr>
                            <m:ctrlPr>
                              <a:rPr lang="ar-AE" sz="2600" i="1">
                                <a:solidFill>
                                  <a:srgbClr val="000000"/>
                                </a:solidFill>
                                <a:latin typeface="Cambria Math" panose="02040503050406030204" pitchFamily="18" charset="0"/>
                                <a:ea typeface="Cambria Math" panose="02040503050406030204" pitchFamily="18" charset="0"/>
                              </a:rPr>
                            </m:ctrlPr>
                          </m:fPr>
                          <m:num>
                            <m:r>
                              <a:rPr lang="en-GB" sz="2600" b="0" i="0" smtClean="0">
                                <a:solidFill>
                                  <a:srgbClr val="000000"/>
                                </a:solidFill>
                                <a:latin typeface="Cambria Math" panose="02040503050406030204" pitchFamily="18" charset="0"/>
                                <a:ea typeface="Cambria Math" panose="02040503050406030204" pitchFamily="18" charset="0"/>
                              </a:rPr>
                              <m:t>80</m:t>
                            </m:r>
                          </m:num>
                          <m:den>
                            <m:r>
                              <a:rPr lang="en-GB" sz="2600" b="0" i="1" smtClean="0">
                                <a:solidFill>
                                  <a:srgbClr val="000000"/>
                                </a:solidFill>
                                <a:latin typeface="Cambria Math" panose="02040503050406030204" pitchFamily="18" charset="0"/>
                                <a:ea typeface="Cambria Math" panose="02040503050406030204" pitchFamily="18" charset="0"/>
                              </a:rPr>
                              <m:t>1</m:t>
                            </m:r>
                          </m:den>
                        </m:f>
                      </m:e>
                    </m:box>
                  </m:oMath>
                </a14:m>
                <a:endParaRPr lang="en-GB" sz="2600" dirty="0"/>
              </a:p>
            </p:txBody>
          </p:sp>
        </mc:Choice>
        <mc:Fallback xmlns="">
          <p:sp>
            <p:nvSpPr>
              <p:cNvPr id="11" name="TextBox 10">
                <a:extLst>
                  <a:ext uri="{FF2B5EF4-FFF2-40B4-BE49-F238E27FC236}">
                    <a16:creationId xmlns:a16="http://schemas.microsoft.com/office/drawing/2014/main" id="{C9CDD081-2004-F25F-6636-367FC61B2AB5}"/>
                  </a:ext>
                </a:extLst>
              </p:cNvPr>
              <p:cNvSpPr txBox="1">
                <a:spLocks noRot="1" noChangeAspect="1" noMove="1" noResize="1" noEditPoints="1" noAdjustHandles="1" noChangeArrowheads="1" noChangeShapeType="1" noTextEdit="1"/>
              </p:cNvSpPr>
              <p:nvPr/>
            </p:nvSpPr>
            <p:spPr>
              <a:xfrm>
                <a:off x="5807315" y="2704844"/>
                <a:ext cx="4309353" cy="1300805"/>
              </a:xfrm>
              <a:prstGeom prst="rect">
                <a:avLst/>
              </a:prstGeom>
              <a:blipFill>
                <a:blip r:embed="rId5"/>
                <a:stretch>
                  <a:fillRect l="-2546" t="-3286" b="-7512"/>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1398D06B-9EA3-ED06-2E13-49F8E8488485}"/>
              </a:ext>
            </a:extLst>
          </p:cNvPr>
          <p:cNvSpPr txBox="1"/>
          <p:nvPr/>
        </p:nvSpPr>
        <p:spPr>
          <a:xfrm>
            <a:off x="1066985" y="4157950"/>
            <a:ext cx="6812419" cy="830997"/>
          </a:xfrm>
          <a:prstGeom prst="rect">
            <a:avLst/>
          </a:prstGeom>
          <a:noFill/>
        </p:spPr>
        <p:txBody>
          <a:bodyPr wrap="square" rtlCol="0">
            <a:spAutoFit/>
          </a:bodyPr>
          <a:lstStyle/>
          <a:p>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Ruby explains that they travelled at </a:t>
            </a:r>
            <a:r>
              <a:rPr lang="en-GB" sz="2400" dirty="0">
                <a:latin typeface="Arial" panose="020B0604020202020204" pitchFamily="34" charset="0"/>
                <a:cs typeface="Arial" panose="020B0604020202020204" pitchFamily="34" charset="0"/>
              </a:rPr>
              <a:t>80 </a:t>
            </a:r>
            <a:r>
              <a:rPr lang="en-GB" sz="2400" b="0" i="0" u="none" strike="noStrike" cap="none" dirty="0">
                <a:solidFill>
                  <a:srgbClr val="000000"/>
                </a:solidFill>
                <a:latin typeface="Arial" panose="020B0604020202020204" pitchFamily="34" charset="0"/>
                <a:ea typeface="Arial"/>
                <a:cs typeface="Arial" panose="020B0604020202020204" pitchFamily="34" charset="0"/>
                <a:sym typeface="Arial"/>
              </a:rPr>
              <a:t>km/h. </a:t>
            </a:r>
            <a:endParaRPr lang="en-GB" sz="2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endParaRPr lang="en-GB" sz="2400" dirty="0"/>
          </a:p>
        </p:txBody>
      </p:sp>
    </p:spTree>
    <p:extLst>
      <p:ext uri="{BB962C8B-B14F-4D97-AF65-F5344CB8AC3E}">
        <p14:creationId xmlns:p14="http://schemas.microsoft.com/office/powerpoint/2010/main" val="82924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customXml/itemProps3.xml><?xml version="1.0" encoding="utf-8"?>
<ds:datastoreItem xmlns:ds="http://schemas.openxmlformats.org/officeDocument/2006/customXml" ds:itemID="{C5A8CC73-FCE5-4DAE-9643-A40E0C665981}"/>
</file>

<file path=docProps/app.xml><?xml version="1.0" encoding="utf-8"?>
<Properties xmlns="http://schemas.openxmlformats.org/officeDocument/2006/extended-properties" xmlns:vt="http://schemas.openxmlformats.org/officeDocument/2006/docPropsVTypes">
  <TotalTime>34820</TotalTime>
  <Words>3402</Words>
  <Application>Microsoft Office PowerPoint</Application>
  <PresentationFormat>Widescreen</PresentationFormat>
  <Paragraphs>402</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Cambria Math</vt:lpstr>
      <vt:lpstr>Google Sans</vt:lpstr>
      <vt:lpstr>Office Theme</vt:lpstr>
      <vt:lpstr>Custom Design</vt:lpstr>
      <vt:lpstr>Lesson 29:  Substitution and formulae Level 2</vt:lpstr>
      <vt:lpstr>What’s the same? What’s different?</vt:lpstr>
      <vt:lpstr>What other formula can you think of?</vt:lpstr>
      <vt:lpstr>What’s the same? What’s different? (1)</vt:lpstr>
      <vt:lpstr>What’s the same? What’s different? (2)</vt:lpstr>
      <vt:lpstr>What if a = 2? </vt:lpstr>
      <vt:lpstr>PowerPoint Presentation</vt:lpstr>
      <vt:lpstr>What if a = 25? </vt:lpstr>
      <vt:lpstr>Substitution example: calculating speed </vt:lpstr>
      <vt:lpstr>Formula</vt:lpstr>
      <vt:lpstr>Card match</vt:lpstr>
      <vt:lpstr>Card match answers</vt:lpstr>
      <vt:lpstr>Converting Fahrenheit to Celsius</vt:lpstr>
      <vt:lpstr>Converting Fahrenheit to Celsius 2</vt:lpstr>
      <vt:lpstr>Converting Fahrenheit to Celsius 3</vt:lpstr>
      <vt:lpstr>Review</vt:lpstr>
      <vt:lpstr>Exam question examples</vt:lpstr>
      <vt:lpstr>Exam question 1</vt:lpstr>
      <vt:lpstr>Exam question 2</vt:lpstr>
      <vt:lpstr>Exam question 3</vt:lpstr>
      <vt:lpstr>Exam question 4</vt:lpstr>
      <vt:lpstr>Lesson review:  Substitution and formulae Level 2</vt:lpstr>
      <vt:lpstr>Lesson 16: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437</cp:revision>
  <dcterms:created xsi:type="dcterms:W3CDTF">2019-07-11T15:46:02Z</dcterms:created>
  <dcterms:modified xsi:type="dcterms:W3CDTF">2023-04-19T22:47:25Z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