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209"/>
  </p:notesMasterIdLst>
  <p:handoutMasterIdLst>
    <p:handoutMasterId r:id="rId210"/>
  </p:handoutMasterIdLst>
  <p:sldIdLst>
    <p:sldId id="296" r:id="rId5"/>
    <p:sldId id="298" r:id="rId6"/>
    <p:sldId id="338" r:id="rId7"/>
    <p:sldId id="369" r:id="rId8"/>
    <p:sldId id="368" r:id="rId9"/>
    <p:sldId id="370" r:id="rId10"/>
    <p:sldId id="380" r:id="rId11"/>
    <p:sldId id="371" r:id="rId12"/>
    <p:sldId id="372" r:id="rId13"/>
    <p:sldId id="378" r:id="rId14"/>
    <p:sldId id="379" r:id="rId15"/>
    <p:sldId id="373" r:id="rId16"/>
    <p:sldId id="453" r:id="rId17"/>
    <p:sldId id="452" r:id="rId18"/>
    <p:sldId id="375" r:id="rId19"/>
    <p:sldId id="374" r:id="rId20"/>
    <p:sldId id="376" r:id="rId21"/>
    <p:sldId id="377" r:id="rId22"/>
    <p:sldId id="366" r:id="rId23"/>
    <p:sldId id="367" r:id="rId24"/>
    <p:sldId id="300" r:id="rId25"/>
    <p:sldId id="339" r:id="rId26"/>
    <p:sldId id="432" r:id="rId27"/>
    <p:sldId id="459" r:id="rId28"/>
    <p:sldId id="454" r:id="rId29"/>
    <p:sldId id="574" r:id="rId30"/>
    <p:sldId id="460" r:id="rId31"/>
    <p:sldId id="456" r:id="rId32"/>
    <p:sldId id="457" r:id="rId33"/>
    <p:sldId id="458" r:id="rId34"/>
    <p:sldId id="461" r:id="rId35"/>
    <p:sldId id="463" r:id="rId36"/>
    <p:sldId id="462" r:id="rId37"/>
    <p:sldId id="364" r:id="rId38"/>
    <p:sldId id="365" r:id="rId39"/>
    <p:sldId id="304" r:id="rId40"/>
    <p:sldId id="340" r:id="rId41"/>
    <p:sldId id="429" r:id="rId42"/>
    <p:sldId id="470" r:id="rId43"/>
    <p:sldId id="471" r:id="rId44"/>
    <p:sldId id="472" r:id="rId45"/>
    <p:sldId id="473" r:id="rId46"/>
    <p:sldId id="474" r:id="rId47"/>
    <p:sldId id="475" r:id="rId48"/>
    <p:sldId id="476" r:id="rId49"/>
    <p:sldId id="464" r:id="rId50"/>
    <p:sldId id="465" r:id="rId51"/>
    <p:sldId id="466" r:id="rId52"/>
    <p:sldId id="467" r:id="rId53"/>
    <p:sldId id="468" r:id="rId54"/>
    <p:sldId id="469" r:id="rId55"/>
    <p:sldId id="477" r:id="rId56"/>
    <p:sldId id="478" r:id="rId57"/>
    <p:sldId id="479" r:id="rId58"/>
    <p:sldId id="480" r:id="rId59"/>
    <p:sldId id="575" r:id="rId60"/>
    <p:sldId id="481" r:id="rId61"/>
    <p:sldId id="482" r:id="rId62"/>
    <p:sldId id="363" r:id="rId63"/>
    <p:sldId id="307" r:id="rId64"/>
    <p:sldId id="341" r:id="rId65"/>
    <p:sldId id="383" r:id="rId66"/>
    <p:sldId id="384" r:id="rId67"/>
    <p:sldId id="385" r:id="rId68"/>
    <p:sldId id="386" r:id="rId69"/>
    <p:sldId id="387" r:id="rId70"/>
    <p:sldId id="388" r:id="rId71"/>
    <p:sldId id="389" r:id="rId72"/>
    <p:sldId id="390" r:id="rId73"/>
    <p:sldId id="391" r:id="rId74"/>
    <p:sldId id="393" r:id="rId75"/>
    <p:sldId id="392" r:id="rId76"/>
    <p:sldId id="397" r:id="rId77"/>
    <p:sldId id="394" r:id="rId78"/>
    <p:sldId id="395" r:id="rId79"/>
    <p:sldId id="396" r:id="rId80"/>
    <p:sldId id="398" r:id="rId81"/>
    <p:sldId id="399" r:id="rId82"/>
    <p:sldId id="400" r:id="rId83"/>
    <p:sldId id="404" r:id="rId84"/>
    <p:sldId id="401" r:id="rId85"/>
    <p:sldId id="402" r:id="rId86"/>
    <p:sldId id="403" r:id="rId87"/>
    <p:sldId id="405" r:id="rId88"/>
    <p:sldId id="343" r:id="rId89"/>
    <p:sldId id="310" r:id="rId90"/>
    <p:sldId id="359" r:id="rId91"/>
    <p:sldId id="407" r:id="rId92"/>
    <p:sldId id="408" r:id="rId93"/>
    <p:sldId id="409" r:id="rId94"/>
    <p:sldId id="410" r:id="rId95"/>
    <p:sldId id="411" r:id="rId96"/>
    <p:sldId id="412" r:id="rId97"/>
    <p:sldId id="413" r:id="rId98"/>
    <p:sldId id="414" r:id="rId99"/>
    <p:sldId id="415" r:id="rId100"/>
    <p:sldId id="416" r:id="rId101"/>
    <p:sldId id="417" r:id="rId102"/>
    <p:sldId id="418" r:id="rId103"/>
    <p:sldId id="419" r:id="rId104"/>
    <p:sldId id="483" r:id="rId105"/>
    <p:sldId id="420" r:id="rId106"/>
    <p:sldId id="421" r:id="rId107"/>
    <p:sldId id="422" r:id="rId108"/>
    <p:sldId id="423" r:id="rId109"/>
    <p:sldId id="424" r:id="rId110"/>
    <p:sldId id="425" r:id="rId111"/>
    <p:sldId id="426" r:id="rId112"/>
    <p:sldId id="427" r:id="rId113"/>
    <p:sldId id="313" r:id="rId114"/>
    <p:sldId id="344" r:id="rId115"/>
    <p:sldId id="434" r:id="rId116"/>
    <p:sldId id="437" r:id="rId117"/>
    <p:sldId id="438" r:id="rId118"/>
    <p:sldId id="439" r:id="rId119"/>
    <p:sldId id="440" r:id="rId120"/>
    <p:sldId id="441" r:id="rId121"/>
    <p:sldId id="442" r:id="rId122"/>
    <p:sldId id="443" r:id="rId123"/>
    <p:sldId id="444" r:id="rId124"/>
    <p:sldId id="445" r:id="rId125"/>
    <p:sldId id="446" r:id="rId126"/>
    <p:sldId id="447" r:id="rId127"/>
    <p:sldId id="448" r:id="rId128"/>
    <p:sldId id="449" r:id="rId129"/>
    <p:sldId id="450" r:id="rId130"/>
    <p:sldId id="451" r:id="rId131"/>
    <p:sldId id="346" r:id="rId132"/>
    <p:sldId id="316" r:id="rId133"/>
    <p:sldId id="356" r:id="rId134"/>
    <p:sldId id="484" r:id="rId135"/>
    <p:sldId id="485" r:id="rId136"/>
    <p:sldId id="486" r:id="rId137"/>
    <p:sldId id="487" r:id="rId138"/>
    <p:sldId id="488" r:id="rId139"/>
    <p:sldId id="561" r:id="rId140"/>
    <p:sldId id="530" r:id="rId141"/>
    <p:sldId id="531" r:id="rId142"/>
    <p:sldId id="532" r:id="rId143"/>
    <p:sldId id="493" r:id="rId144"/>
    <p:sldId id="494" r:id="rId145"/>
    <p:sldId id="495" r:id="rId146"/>
    <p:sldId id="533" r:id="rId147"/>
    <p:sldId id="496" r:id="rId148"/>
    <p:sldId id="497" r:id="rId149"/>
    <p:sldId id="498" r:id="rId150"/>
    <p:sldId id="358" r:id="rId151"/>
    <p:sldId id="319" r:id="rId152"/>
    <p:sldId id="347" r:id="rId153"/>
    <p:sldId id="501" r:id="rId154"/>
    <p:sldId id="502" r:id="rId155"/>
    <p:sldId id="503" r:id="rId156"/>
    <p:sldId id="504" r:id="rId157"/>
    <p:sldId id="505" r:id="rId158"/>
    <p:sldId id="506" r:id="rId159"/>
    <p:sldId id="508" r:id="rId160"/>
    <p:sldId id="563" r:id="rId161"/>
    <p:sldId id="564" r:id="rId162"/>
    <p:sldId id="562" r:id="rId163"/>
    <p:sldId id="536" r:id="rId164"/>
    <p:sldId id="537" r:id="rId165"/>
    <p:sldId id="538" r:id="rId166"/>
    <p:sldId id="540" r:id="rId167"/>
    <p:sldId id="539" r:id="rId168"/>
    <p:sldId id="541" r:id="rId169"/>
    <p:sldId id="322" r:id="rId170"/>
    <p:sldId id="353" r:id="rId171"/>
    <p:sldId id="522" r:id="rId172"/>
    <p:sldId id="525" r:id="rId173"/>
    <p:sldId id="526" r:id="rId174"/>
    <p:sldId id="527" r:id="rId175"/>
    <p:sldId id="528" r:id="rId176"/>
    <p:sldId id="565" r:id="rId177"/>
    <p:sldId id="566" r:id="rId178"/>
    <p:sldId id="567" r:id="rId179"/>
    <p:sldId id="568" r:id="rId180"/>
    <p:sldId id="569" r:id="rId181"/>
    <p:sldId id="570" r:id="rId182"/>
    <p:sldId id="571" r:id="rId183"/>
    <p:sldId id="572" r:id="rId184"/>
    <p:sldId id="573" r:id="rId185"/>
    <p:sldId id="529" r:id="rId186"/>
    <p:sldId id="542" r:id="rId187"/>
    <p:sldId id="543" r:id="rId188"/>
    <p:sldId id="544" r:id="rId189"/>
    <p:sldId id="545" r:id="rId190"/>
    <p:sldId id="546" r:id="rId191"/>
    <p:sldId id="547" r:id="rId192"/>
    <p:sldId id="548" r:id="rId193"/>
    <p:sldId id="549" r:id="rId194"/>
    <p:sldId id="550" r:id="rId195"/>
    <p:sldId id="551" r:id="rId196"/>
    <p:sldId id="552" r:id="rId197"/>
    <p:sldId id="325" r:id="rId198"/>
    <p:sldId id="553" r:id="rId199"/>
    <p:sldId id="554" r:id="rId200"/>
    <p:sldId id="555" r:id="rId201"/>
    <p:sldId id="556" r:id="rId202"/>
    <p:sldId id="557" r:id="rId203"/>
    <p:sldId id="560" r:id="rId204"/>
    <p:sldId id="558" r:id="rId205"/>
    <p:sldId id="559" r:id="rId206"/>
    <p:sldId id="351" r:id="rId207"/>
    <p:sldId id="262" r:id="rId208"/>
  </p:sldIdLst>
  <p:sldSz cx="9144000" cy="5143500" type="screen16x9"/>
  <p:notesSz cx="6889750" cy="9671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1107EDC4-A40D-1651-B5CF-13FF167D3B1A}" name="Alison Ivins" initials="AI" userId="S::alison.ivins@aoc.co.uk::ab52a48f-ae0c-4269-956e-e77168aefa26" providerId="AD"/>
  <p188:author id="{0EB5D5CD-C5E7-58EC-4B95-D6C83A0C2ACD}" name="Kirsten Hollister" initials="KH" userId="Kirsten Hollister" providerId="None"/>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68" autoAdjust="0"/>
    <p:restoredTop sz="78255" autoAdjust="0"/>
  </p:normalViewPr>
  <p:slideViewPr>
    <p:cSldViewPr snapToGrid="0">
      <p:cViewPr varScale="1">
        <p:scale>
          <a:sx n="114" d="100"/>
          <a:sy n="114" d="100"/>
        </p:scale>
        <p:origin x="1098" y="102"/>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p:scale>
          <a:sx n="1" d="2"/>
          <a:sy n="1" d="2"/>
        </p:scale>
        <p:origin x="0" y="0"/>
      </p:cViewPr>
      <p:guideLst>
        <p:guide orient="horz" pos="3046"/>
        <p:guide pos="217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slide" Target="slides/slide187.xml"/><Relationship Id="rId205" Type="http://schemas.openxmlformats.org/officeDocument/2006/relationships/slide" Target="slides/slide201.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slide" Target="slides/slide177.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92" Type="http://schemas.openxmlformats.org/officeDocument/2006/relationships/slide" Target="slides/slide188.xml"/><Relationship Id="rId206" Type="http://schemas.openxmlformats.org/officeDocument/2006/relationships/slide" Target="slides/slide202.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slide" Target="slides/slide178.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93" Type="http://schemas.openxmlformats.org/officeDocument/2006/relationships/slide" Target="slides/slide189.xml"/><Relationship Id="rId207" Type="http://schemas.openxmlformats.org/officeDocument/2006/relationships/slide" Target="slides/slide203.xml"/><Relationship Id="rId13" Type="http://schemas.openxmlformats.org/officeDocument/2006/relationships/slide" Target="slides/slide9.xml"/><Relationship Id="rId109" Type="http://schemas.openxmlformats.org/officeDocument/2006/relationships/slide" Target="slides/slide105.xml"/><Relationship Id="rId34" Type="http://schemas.openxmlformats.org/officeDocument/2006/relationships/slide" Target="slides/slide30.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20" Type="http://schemas.openxmlformats.org/officeDocument/2006/relationships/slide" Target="slides/slide116.xml"/><Relationship Id="rId141" Type="http://schemas.openxmlformats.org/officeDocument/2006/relationships/slide" Target="slides/slide137.xml"/><Relationship Id="rId7" Type="http://schemas.openxmlformats.org/officeDocument/2006/relationships/slide" Target="slides/slide3.xml"/><Relationship Id="rId162" Type="http://schemas.openxmlformats.org/officeDocument/2006/relationships/slide" Target="slides/slide158.xml"/><Relationship Id="rId183" Type="http://schemas.openxmlformats.org/officeDocument/2006/relationships/slide" Target="slides/slide179.xml"/><Relationship Id="rId24" Type="http://schemas.openxmlformats.org/officeDocument/2006/relationships/slide" Target="slides/slide20.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31" Type="http://schemas.openxmlformats.org/officeDocument/2006/relationships/slide" Target="slides/slide127.xml"/><Relationship Id="rId152" Type="http://schemas.openxmlformats.org/officeDocument/2006/relationships/slide" Target="slides/slide148.xml"/><Relationship Id="rId173" Type="http://schemas.openxmlformats.org/officeDocument/2006/relationships/slide" Target="slides/slide169.xml"/><Relationship Id="rId194" Type="http://schemas.openxmlformats.org/officeDocument/2006/relationships/slide" Target="slides/slide190.xml"/><Relationship Id="rId208" Type="http://schemas.openxmlformats.org/officeDocument/2006/relationships/slide" Target="slides/slide204.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slide" Target="slides/slide180.xml"/><Relationship Id="rId189" Type="http://schemas.openxmlformats.org/officeDocument/2006/relationships/slide" Target="slides/slide185.xml"/><Relationship Id="rId3" Type="http://schemas.openxmlformats.org/officeDocument/2006/relationships/customXml" Target="../customXml/item3.xml"/><Relationship Id="rId214" Type="http://schemas.openxmlformats.org/officeDocument/2006/relationships/tableStyles" Target="tableStyles.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5" Type="http://schemas.openxmlformats.org/officeDocument/2006/relationships/slide" Target="slides/slide191.xml"/><Relationship Id="rId209" Type="http://schemas.openxmlformats.org/officeDocument/2006/relationships/notesMaster" Target="notesMasters/notesMaster1.xml"/><Relationship Id="rId190" Type="http://schemas.openxmlformats.org/officeDocument/2006/relationships/slide" Target="slides/slide186.xml"/><Relationship Id="rId204" Type="http://schemas.openxmlformats.org/officeDocument/2006/relationships/slide" Target="slides/slide200.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slide" Target="slides/slide18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10" Type="http://schemas.openxmlformats.org/officeDocument/2006/relationships/handoutMaster" Target="handoutMasters/handoutMaster1.xml"/><Relationship Id="rId215" Type="http://schemas.microsoft.com/office/2018/10/relationships/authors" Target="authors.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96" Type="http://schemas.openxmlformats.org/officeDocument/2006/relationships/slide" Target="slides/slide192.xml"/><Relationship Id="rId200" Type="http://schemas.openxmlformats.org/officeDocument/2006/relationships/slide" Target="slides/slide196.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slide" Target="slides/slide182.xml"/><Relationship Id="rId211" Type="http://schemas.openxmlformats.org/officeDocument/2006/relationships/presProps" Target="presProps.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97" Type="http://schemas.openxmlformats.org/officeDocument/2006/relationships/slide" Target="slides/slide193.xml"/><Relationship Id="rId201" Type="http://schemas.openxmlformats.org/officeDocument/2006/relationships/slide" Target="slides/slide197.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openxmlformats.org/officeDocument/2006/relationships/slide" Target="slides/slide183.xml"/><Relationship Id="rId1" Type="http://schemas.openxmlformats.org/officeDocument/2006/relationships/customXml" Target="../customXml/item1.xml"/><Relationship Id="rId212" Type="http://schemas.openxmlformats.org/officeDocument/2006/relationships/viewProps" Target="viewProps.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 Id="rId198" Type="http://schemas.openxmlformats.org/officeDocument/2006/relationships/slide" Target="slides/slide194.xml"/><Relationship Id="rId202" Type="http://schemas.openxmlformats.org/officeDocument/2006/relationships/slide" Target="slides/slide198.xml"/><Relationship Id="rId18" Type="http://schemas.openxmlformats.org/officeDocument/2006/relationships/slide" Target="slides/slide14.xml"/><Relationship Id="rId39" Type="http://schemas.openxmlformats.org/officeDocument/2006/relationships/slide" Target="slides/slide35.xml"/><Relationship Id="rId50" Type="http://schemas.openxmlformats.org/officeDocument/2006/relationships/slide" Target="slides/slide46.xml"/><Relationship Id="rId104" Type="http://schemas.openxmlformats.org/officeDocument/2006/relationships/slide" Target="slides/slide100.xml"/><Relationship Id="rId125" Type="http://schemas.openxmlformats.org/officeDocument/2006/relationships/slide" Target="slides/slide121.xml"/><Relationship Id="rId146" Type="http://schemas.openxmlformats.org/officeDocument/2006/relationships/slide" Target="slides/slide142.xml"/><Relationship Id="rId167" Type="http://schemas.openxmlformats.org/officeDocument/2006/relationships/slide" Target="slides/slide163.xml"/><Relationship Id="rId188" Type="http://schemas.openxmlformats.org/officeDocument/2006/relationships/slide" Target="slides/slide184.xml"/><Relationship Id="rId71" Type="http://schemas.openxmlformats.org/officeDocument/2006/relationships/slide" Target="slides/slide67.xml"/><Relationship Id="rId92" Type="http://schemas.openxmlformats.org/officeDocument/2006/relationships/slide" Target="slides/slide88.xml"/><Relationship Id="rId213"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5.xml"/><Relationship Id="rId40" Type="http://schemas.openxmlformats.org/officeDocument/2006/relationships/slide" Target="slides/slide36.xml"/><Relationship Id="rId115" Type="http://schemas.openxmlformats.org/officeDocument/2006/relationships/slide" Target="slides/slide111.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99" Type="http://schemas.openxmlformats.org/officeDocument/2006/relationships/slide" Target="slides/slide195.xml"/><Relationship Id="rId203" Type="http://schemas.openxmlformats.org/officeDocument/2006/relationships/slide" Target="slides/slide19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dirty="0"/>
          </a:p>
        </p:txBody>
      </p:sp>
      <p:sp>
        <p:nvSpPr>
          <p:cNvPr id="3" name="Date Placeholder 2"/>
          <p:cNvSpPr>
            <a:spLocks noGrp="1"/>
          </p:cNvSpPr>
          <p:nvPr>
            <p:ph type="dt" sz="quarter" idx="1"/>
          </p:nvPr>
        </p:nvSpPr>
        <p:spPr>
          <a:xfrm>
            <a:off x="3902597" y="0"/>
            <a:ext cx="2985558" cy="483553"/>
          </a:xfrm>
          <a:prstGeom prst="rect">
            <a:avLst/>
          </a:prstGeom>
        </p:spPr>
        <p:txBody>
          <a:bodyPr vert="horz" lIns="94631" tIns="47316" rIns="94631" bIns="47316" rtlCol="0"/>
          <a:lstStyle>
            <a:lvl1pPr algn="r">
              <a:defRPr sz="1200"/>
            </a:lvl1pPr>
          </a:lstStyle>
          <a:p>
            <a:fld id="{E4B82452-3B3D-4B10-B5B2-216C3ED6E0C1}" type="datetimeFigureOut">
              <a:rPr lang="en-GB" smtClean="0"/>
              <a:pPr/>
              <a:t>06/05/2026</a:t>
            </a:fld>
            <a:endParaRPr lang="en-GB" dirty="0"/>
          </a:p>
        </p:txBody>
      </p:sp>
      <p:sp>
        <p:nvSpPr>
          <p:cNvPr id="4" name="Footer Placeholder 3"/>
          <p:cNvSpPr>
            <a:spLocks noGrp="1"/>
          </p:cNvSpPr>
          <p:nvPr>
            <p:ph type="ftr" sz="quarter" idx="2"/>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02597" y="9185819"/>
            <a:ext cx="2985558" cy="483553"/>
          </a:xfrm>
          <a:prstGeom prst="rect">
            <a:avLst/>
          </a:prstGeom>
        </p:spPr>
        <p:txBody>
          <a:bodyPr vert="horz" lIns="94631" tIns="47316" rIns="94631" bIns="47316"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dirty="0"/>
          </a:p>
        </p:txBody>
      </p:sp>
      <p:sp>
        <p:nvSpPr>
          <p:cNvPr id="3" name="Date Placeholder 2"/>
          <p:cNvSpPr>
            <a:spLocks noGrp="1"/>
          </p:cNvSpPr>
          <p:nvPr>
            <p:ph type="dt" idx="1"/>
          </p:nvPr>
        </p:nvSpPr>
        <p:spPr>
          <a:xfrm>
            <a:off x="3902597" y="0"/>
            <a:ext cx="2985558" cy="483553"/>
          </a:xfrm>
          <a:prstGeom prst="rect">
            <a:avLst/>
          </a:prstGeom>
        </p:spPr>
        <p:txBody>
          <a:bodyPr vert="horz" lIns="94631" tIns="47316" rIns="94631" bIns="47316" rtlCol="0"/>
          <a:lstStyle>
            <a:lvl1pPr algn="r">
              <a:defRPr sz="1200"/>
            </a:lvl1pPr>
          </a:lstStyle>
          <a:p>
            <a:fld id="{DE3A1484-528B-4725-8337-7ACDB6138B8F}" type="datetimeFigureOut">
              <a:rPr lang="en-GB" smtClean="0"/>
              <a:pPr/>
              <a:t>06/05/2026</a:t>
            </a:fld>
            <a:endParaRPr lang="en-GB" dirty="0"/>
          </a:p>
        </p:txBody>
      </p:sp>
      <p:sp>
        <p:nvSpPr>
          <p:cNvPr id="4" name="Slide Image Placeholder 3"/>
          <p:cNvSpPr>
            <a:spLocks noGrp="1" noRot="1" noChangeAspect="1"/>
          </p:cNvSpPr>
          <p:nvPr>
            <p:ph type="sldImg" idx="2"/>
          </p:nvPr>
        </p:nvSpPr>
        <p:spPr>
          <a:xfrm>
            <a:off x="222250" y="725488"/>
            <a:ext cx="6445250" cy="3625850"/>
          </a:xfrm>
          <a:prstGeom prst="rect">
            <a:avLst/>
          </a:prstGeom>
          <a:noFill/>
          <a:ln w="12700">
            <a:solidFill>
              <a:prstClr val="black"/>
            </a:solidFill>
          </a:ln>
        </p:spPr>
        <p:txBody>
          <a:bodyPr vert="horz" lIns="94631" tIns="47316" rIns="94631" bIns="47316" rtlCol="0" anchor="ctr"/>
          <a:lstStyle/>
          <a:p>
            <a:endParaRPr lang="en-GB" dirty="0"/>
          </a:p>
        </p:txBody>
      </p:sp>
      <p:sp>
        <p:nvSpPr>
          <p:cNvPr id="5" name="Notes Placeholder 4"/>
          <p:cNvSpPr>
            <a:spLocks noGrp="1"/>
          </p:cNvSpPr>
          <p:nvPr>
            <p:ph type="body" sz="quarter" idx="3"/>
          </p:nvPr>
        </p:nvSpPr>
        <p:spPr>
          <a:xfrm>
            <a:off x="688975" y="4593749"/>
            <a:ext cx="5511800" cy="4351973"/>
          </a:xfrm>
          <a:prstGeom prst="rect">
            <a:avLst/>
          </a:prstGeom>
        </p:spPr>
        <p:txBody>
          <a:bodyPr vert="horz" lIns="94631" tIns="47316" rIns="94631" bIns="473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2597" y="9185819"/>
            <a:ext cx="2985558" cy="483553"/>
          </a:xfrm>
          <a:prstGeom prst="rect">
            <a:avLst/>
          </a:prstGeom>
        </p:spPr>
        <p:txBody>
          <a:bodyPr vert="horz" lIns="94631" tIns="47316" rIns="94631" bIns="47316"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110</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129</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148</a:t>
            </a:fld>
            <a:endParaRPr lang="en-GB" dirty="0"/>
          </a:p>
        </p:txBody>
      </p:sp>
    </p:spTree>
    <p:extLst>
      <p:ext uri="{BB962C8B-B14F-4D97-AF65-F5344CB8AC3E}">
        <p14:creationId xmlns:p14="http://schemas.microsoft.com/office/powerpoint/2010/main" val="2464287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166</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194</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204</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21</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36</a:t>
            </a:fld>
            <a:endParaRPr lang="en-GB" dirty="0"/>
          </a:p>
        </p:txBody>
      </p:sp>
    </p:spTree>
    <p:extLst>
      <p:ext uri="{BB962C8B-B14F-4D97-AF65-F5344CB8AC3E}">
        <p14:creationId xmlns:p14="http://schemas.microsoft.com/office/powerpoint/2010/main" val="4034336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60</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Based on the case study, Pipling has several clear constraints:</a:t>
            </a:r>
          </a:p>
          <a:p>
            <a:r>
              <a:rPr lang="en-GB" dirty="0"/>
              <a:t>The brand must remain </a:t>
            </a:r>
            <a:r>
              <a:rPr lang="en-GB" b="1" dirty="0"/>
              <a:t>warm, personal, and human</a:t>
            </a:r>
            <a:endParaRPr lang="en-GB" dirty="0"/>
          </a:p>
          <a:p>
            <a:r>
              <a:rPr lang="en-GB" dirty="0"/>
              <a:t>Customers value </a:t>
            </a:r>
            <a:r>
              <a:rPr lang="en-GB" b="1" dirty="0"/>
              <a:t>speaking to real people</a:t>
            </a:r>
            <a:r>
              <a:rPr lang="en-GB" dirty="0"/>
              <a:t>, especially for support</a:t>
            </a:r>
          </a:p>
          <a:p>
            <a:r>
              <a:rPr lang="en-GB" dirty="0"/>
              <a:t>Brand trust and reputation are critical to success</a:t>
            </a:r>
          </a:p>
          <a:p>
            <a:r>
              <a:rPr lang="en-GB" dirty="0"/>
              <a:t>Changes to marketing must not damage the brand’s tone or values</a:t>
            </a:r>
          </a:p>
          <a:p>
            <a:r>
              <a:rPr lang="en-GB" dirty="0"/>
              <a:t>New technology must feel appropriate for a </a:t>
            </a:r>
            <a:r>
              <a:rPr lang="en-GB" b="1" dirty="0"/>
              <a:t>premium children’s brand</a:t>
            </a:r>
            <a:endParaRPr lang="en-GB" dirty="0"/>
          </a:p>
          <a:p>
            <a:r>
              <a:rPr lang="en-GB" dirty="0"/>
              <a:t>Poor use of technology could reduce customer confidence</a:t>
            </a:r>
          </a:p>
          <a:p>
            <a:r>
              <a:rPr lang="en-GB" dirty="0"/>
              <a:t>These constraints limit how voice search and AI tools can be used.</a:t>
            </a:r>
          </a:p>
          <a:p>
            <a:endParaRPr lang="en-GB" dirty="0"/>
          </a:p>
          <a:p>
            <a:r>
              <a:rPr lang="en-GB" b="1" dirty="0"/>
              <a:t>Guided Questions to Support Discussion</a:t>
            </a:r>
          </a:p>
          <a:p>
            <a:r>
              <a:rPr lang="en-GB" dirty="0"/>
              <a:t>Use these questions to help you think.</a:t>
            </a:r>
          </a:p>
          <a:p>
            <a:r>
              <a:rPr lang="en-GB" dirty="0"/>
              <a:t>You do not need to answer all of them, but they should guide your ideas.</a:t>
            </a:r>
          </a:p>
          <a:p>
            <a:r>
              <a:rPr lang="en-GB" b="1" dirty="0"/>
              <a:t>Understanding the brand</a:t>
            </a:r>
            <a:endParaRPr lang="en-GB" dirty="0"/>
          </a:p>
          <a:p>
            <a:r>
              <a:rPr lang="en-GB" dirty="0"/>
              <a:t>What makes Pipling’s brand different from other clothing brands?</a:t>
            </a:r>
          </a:p>
          <a:p>
            <a:r>
              <a:rPr lang="en-GB" dirty="0"/>
              <a:t>Why is the brand described as “human” and “approachable”?</a:t>
            </a:r>
          </a:p>
          <a:p>
            <a:r>
              <a:rPr lang="en-GB" b="1" dirty="0"/>
              <a:t>Voice search and marketing</a:t>
            </a:r>
            <a:endParaRPr lang="en-GB" dirty="0"/>
          </a:p>
          <a:p>
            <a:r>
              <a:rPr lang="en-GB" dirty="0"/>
              <a:t>How might customers use voice search to find a brand like Pipling?</a:t>
            </a:r>
          </a:p>
          <a:p>
            <a:r>
              <a:rPr lang="en-GB" dirty="0"/>
              <a:t>What type of voice search queries might parents use?</a:t>
            </a:r>
          </a:p>
          <a:p>
            <a:r>
              <a:rPr lang="en-GB" b="1" dirty="0"/>
              <a:t>Constraints and risks</a:t>
            </a:r>
            <a:endParaRPr lang="en-GB" dirty="0"/>
          </a:p>
          <a:p>
            <a:r>
              <a:rPr lang="en-GB" dirty="0"/>
              <a:t>Why could voice search optimisation be risky for this brand?</a:t>
            </a:r>
          </a:p>
          <a:p>
            <a:r>
              <a:rPr lang="en-GB" dirty="0"/>
              <a:t>How might voice search change how customers experience the brand?</a:t>
            </a:r>
          </a:p>
          <a:p>
            <a:r>
              <a:rPr lang="en-GB" dirty="0"/>
              <a:t>What could go wrong if voice search content sounds too generic or automated?</a:t>
            </a:r>
          </a:p>
          <a:p>
            <a:r>
              <a:rPr lang="en-GB" b="1" dirty="0"/>
              <a:t>Decision making</a:t>
            </a:r>
            <a:endParaRPr lang="en-GB" dirty="0"/>
          </a:p>
          <a:p>
            <a:r>
              <a:rPr lang="en-GB" dirty="0"/>
              <a:t>Based on the constraints, should Pipling be cautious or confident about voice search?</a:t>
            </a:r>
          </a:p>
          <a:p>
            <a:r>
              <a:rPr lang="en-GB" dirty="0"/>
              <a:t>What would the marketing team need to control carefully if they adopted it?</a:t>
            </a:r>
          </a:p>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72</a:t>
            </a:fld>
            <a:endParaRPr lang="en-GB" dirty="0"/>
          </a:p>
        </p:txBody>
      </p:sp>
    </p:spTree>
    <p:extLst>
      <p:ext uri="{BB962C8B-B14F-4D97-AF65-F5344CB8AC3E}">
        <p14:creationId xmlns:p14="http://schemas.microsoft.com/office/powerpoint/2010/main" val="372759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86</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92</a:t>
            </a:fld>
            <a:endParaRPr lang="en-GB" dirty="0"/>
          </a:p>
        </p:txBody>
      </p:sp>
    </p:spTree>
    <p:extLst>
      <p:ext uri="{BB962C8B-B14F-4D97-AF65-F5344CB8AC3E}">
        <p14:creationId xmlns:p14="http://schemas.microsoft.com/office/powerpoint/2010/main" val="2507635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103</a:t>
            </a:fld>
            <a:endParaRPr lang="en-GB" dirty="0"/>
          </a:p>
        </p:txBody>
      </p:sp>
    </p:spTree>
    <p:extLst>
      <p:ext uri="{BB962C8B-B14F-4D97-AF65-F5344CB8AC3E}">
        <p14:creationId xmlns:p14="http://schemas.microsoft.com/office/powerpoint/2010/main" val="19075496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a:t>CLICK TO EDIT MASTER TITLE STYLE</a:t>
            </a:r>
            <a:endParaRPr lang="en-GB"/>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image" Target="../media/image6.jpeg"/><Relationship Id="rId4" Type="http://schemas.openxmlformats.org/officeDocument/2006/relationships/image" Target="../media/image5.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1950750"/>
            <a:ext cx="5220104" cy="1242000"/>
          </a:xfrm>
        </p:spPr>
        <p:txBody>
          <a:bodyPr/>
          <a:lstStyle/>
          <a:p>
            <a:r>
              <a:rPr lang="en-US" sz="4000" dirty="0"/>
              <a:t>T LEVEL IN MARKETING</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477986"/>
            <a:ext cx="5220104" cy="1393434"/>
          </a:xfrm>
        </p:spPr>
        <p:txBody>
          <a:bodyPr/>
          <a:lstStyle/>
          <a:p>
            <a:pPr>
              <a:lnSpc>
                <a:spcPct val="100000"/>
              </a:lnSpc>
            </a:pPr>
            <a:r>
              <a:rPr lang="en-GB" dirty="0"/>
              <a:t>Supporting the delivery of Core Knowledge Content - Understanding      benefits and risks of emerging technologies</a:t>
            </a:r>
            <a:endParaRPr lang="en-US"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E8DEE-A5B4-3A57-3657-E824957AF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82498-D233-88D6-8E55-72F659E89BCD}"/>
              </a:ext>
            </a:extLst>
          </p:cNvPr>
          <p:cNvSpPr>
            <a:spLocks noGrp="1"/>
          </p:cNvSpPr>
          <p:nvPr>
            <p:ph type="title"/>
          </p:nvPr>
        </p:nvSpPr>
        <p:spPr/>
        <p:txBody>
          <a:bodyPr/>
          <a:lstStyle/>
          <a:p>
            <a:r>
              <a:rPr lang="en-GB" dirty="0"/>
              <a:t>Share Wellies choice with new group</a:t>
            </a:r>
          </a:p>
        </p:txBody>
      </p:sp>
      <p:sp>
        <p:nvSpPr>
          <p:cNvPr id="3" name="Text Placeholder 2">
            <a:extLst>
              <a:ext uri="{FF2B5EF4-FFF2-40B4-BE49-F238E27FC236}">
                <a16:creationId xmlns:a16="http://schemas.microsoft.com/office/drawing/2014/main" id="{6EE6C3E9-84B5-1D2D-0164-C565C0F7B8D6}"/>
              </a:ext>
            </a:extLst>
          </p:cNvPr>
          <p:cNvSpPr>
            <a:spLocks noGrp="1"/>
          </p:cNvSpPr>
          <p:nvPr>
            <p:ph type="body" sz="quarter" idx="12"/>
          </p:nvPr>
        </p:nvSpPr>
        <p:spPr/>
        <p:txBody>
          <a:bodyPr/>
          <a:lstStyle/>
          <a:p>
            <a:r>
              <a:rPr lang="en-GB" dirty="0"/>
              <a:t>Move to new group.</a:t>
            </a:r>
          </a:p>
          <a:p>
            <a:endParaRPr lang="en-GB" dirty="0"/>
          </a:p>
          <a:p>
            <a:r>
              <a:rPr lang="en-GB" dirty="0"/>
              <a:t>Share analysis with new group.</a:t>
            </a:r>
          </a:p>
          <a:p>
            <a:endParaRPr lang="en-GB" dirty="0"/>
          </a:p>
        </p:txBody>
      </p:sp>
      <p:sp>
        <p:nvSpPr>
          <p:cNvPr id="4" name="Slide Number Placeholder 3">
            <a:extLst>
              <a:ext uri="{FF2B5EF4-FFF2-40B4-BE49-F238E27FC236}">
                <a16:creationId xmlns:a16="http://schemas.microsoft.com/office/drawing/2014/main" id="{02310FDF-C3EF-D37B-A6CF-F8AC11F3BB27}"/>
              </a:ext>
            </a:extLst>
          </p:cNvPr>
          <p:cNvSpPr>
            <a:spLocks noGrp="1"/>
          </p:cNvSpPr>
          <p:nvPr>
            <p:ph type="sldNum" sz="quarter" idx="11"/>
          </p:nvPr>
        </p:nvSpPr>
        <p:spPr/>
        <p:txBody>
          <a:bodyPr/>
          <a:lstStyle/>
          <a:p>
            <a:fld id="{DA2C159E-F13C-4A85-9A41-E7669D3E0D70}" type="slidenum">
              <a:rPr lang="en-GB" smtClean="0"/>
              <a:pPr/>
              <a:t>10</a:t>
            </a:fld>
            <a:endParaRPr lang="en-GB" dirty="0"/>
          </a:p>
        </p:txBody>
      </p:sp>
      <p:sp>
        <p:nvSpPr>
          <p:cNvPr id="5" name="Footer Placeholder 4">
            <a:extLst>
              <a:ext uri="{FF2B5EF4-FFF2-40B4-BE49-F238E27FC236}">
                <a16:creationId xmlns:a16="http://schemas.microsoft.com/office/drawing/2014/main" id="{4EEDBDD7-B87F-0C52-B43D-8F184526721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4995733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0446-0CFE-2854-33BC-BCE118EA3ED8}"/>
              </a:ext>
            </a:extLst>
          </p:cNvPr>
          <p:cNvSpPr>
            <a:spLocks noGrp="1"/>
          </p:cNvSpPr>
          <p:nvPr>
            <p:ph type="title"/>
          </p:nvPr>
        </p:nvSpPr>
        <p:spPr/>
        <p:txBody>
          <a:bodyPr/>
          <a:lstStyle/>
          <a:p>
            <a:r>
              <a:rPr lang="en-GB" dirty="0"/>
              <a:t>First decision point</a:t>
            </a:r>
          </a:p>
        </p:txBody>
      </p:sp>
      <p:sp>
        <p:nvSpPr>
          <p:cNvPr id="3" name="Text Placeholder 2">
            <a:extLst>
              <a:ext uri="{FF2B5EF4-FFF2-40B4-BE49-F238E27FC236}">
                <a16:creationId xmlns:a16="http://schemas.microsoft.com/office/drawing/2014/main" id="{613964AB-8472-ECDA-8057-C11ED1283798}"/>
              </a:ext>
            </a:extLst>
          </p:cNvPr>
          <p:cNvSpPr>
            <a:spLocks noGrp="1"/>
          </p:cNvSpPr>
          <p:nvPr>
            <p:ph type="body" sz="quarter" idx="12"/>
          </p:nvPr>
        </p:nvSpPr>
        <p:spPr/>
        <p:txBody>
          <a:bodyPr vert="horz" lIns="0" tIns="0" rIns="0" bIns="0" rtlCol="0" anchor="t">
            <a:noAutofit/>
          </a:bodyPr>
          <a:lstStyle/>
          <a:p>
            <a:r>
              <a:rPr lang="en-GB" b="1" dirty="0"/>
              <a:t>Should </a:t>
            </a:r>
            <a:r>
              <a:rPr lang="en-GB" b="1" dirty="0" err="1"/>
              <a:t>Pipling</a:t>
            </a:r>
            <a:r>
              <a:rPr lang="en-GB" b="1" dirty="0"/>
              <a:t> use a chatbot for marketing support?</a:t>
            </a:r>
            <a:endParaRPr lang="en-GB" dirty="0"/>
          </a:p>
          <a:p>
            <a:endParaRPr lang="en-GB" dirty="0"/>
          </a:p>
          <a:p>
            <a:r>
              <a:rPr lang="en-GB" dirty="0"/>
              <a:t>On a piece of plain paper write either 'Yes or No’.</a:t>
            </a:r>
            <a:endParaRPr lang="en-GB" dirty="0">
              <a:cs typeface="Arial"/>
            </a:endParaRPr>
          </a:p>
          <a:p>
            <a:endParaRPr lang="en-GB" dirty="0">
              <a:cs typeface="Arial"/>
            </a:endParaRPr>
          </a:p>
          <a:p>
            <a:r>
              <a:rPr lang="en-GB" dirty="0"/>
              <a:t>Show your answer to the teacher.</a:t>
            </a:r>
          </a:p>
          <a:p>
            <a:endParaRPr lang="en-GB" dirty="0"/>
          </a:p>
        </p:txBody>
      </p:sp>
      <p:sp>
        <p:nvSpPr>
          <p:cNvPr id="4" name="Slide Number Placeholder 3">
            <a:extLst>
              <a:ext uri="{FF2B5EF4-FFF2-40B4-BE49-F238E27FC236}">
                <a16:creationId xmlns:a16="http://schemas.microsoft.com/office/drawing/2014/main" id="{7CF2CF44-29F8-727A-6AC1-48F26BBDBB26}"/>
              </a:ext>
            </a:extLst>
          </p:cNvPr>
          <p:cNvSpPr>
            <a:spLocks noGrp="1"/>
          </p:cNvSpPr>
          <p:nvPr>
            <p:ph type="sldNum" sz="quarter" idx="11"/>
          </p:nvPr>
        </p:nvSpPr>
        <p:spPr/>
        <p:txBody>
          <a:bodyPr/>
          <a:lstStyle/>
          <a:p>
            <a:fld id="{DA2C159E-F13C-4A85-9A41-E7669D3E0D70}" type="slidenum">
              <a:rPr lang="en-GB" smtClean="0"/>
              <a:pPr/>
              <a:t>100</a:t>
            </a:fld>
            <a:endParaRPr lang="en-GB" dirty="0"/>
          </a:p>
        </p:txBody>
      </p:sp>
      <p:sp>
        <p:nvSpPr>
          <p:cNvPr id="5" name="Footer Placeholder 4">
            <a:extLst>
              <a:ext uri="{FF2B5EF4-FFF2-40B4-BE49-F238E27FC236}">
                <a16:creationId xmlns:a16="http://schemas.microsoft.com/office/drawing/2014/main" id="{3EF935D9-D507-EA0D-27D4-4FA68AE5DBF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261270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0D07B-8303-DC98-8752-5CDC0E92F4F3}"/>
              </a:ext>
            </a:extLst>
          </p:cNvPr>
          <p:cNvSpPr>
            <a:spLocks noGrp="1"/>
          </p:cNvSpPr>
          <p:nvPr>
            <p:ph type="title"/>
          </p:nvPr>
        </p:nvSpPr>
        <p:spPr/>
        <p:txBody>
          <a:bodyPr/>
          <a:lstStyle/>
          <a:p>
            <a:r>
              <a:rPr lang="en-GB" dirty="0"/>
              <a:t>Critical analysis</a:t>
            </a:r>
          </a:p>
        </p:txBody>
      </p:sp>
      <p:sp>
        <p:nvSpPr>
          <p:cNvPr id="3" name="Text Placeholder 2">
            <a:extLst>
              <a:ext uri="{FF2B5EF4-FFF2-40B4-BE49-F238E27FC236}">
                <a16:creationId xmlns:a16="http://schemas.microsoft.com/office/drawing/2014/main" id="{411C6198-A8A8-696D-37CD-A3C8BBA77164}"/>
              </a:ext>
            </a:extLst>
          </p:cNvPr>
          <p:cNvSpPr>
            <a:spLocks noGrp="1"/>
          </p:cNvSpPr>
          <p:nvPr>
            <p:ph type="body" sz="quarter" idx="12"/>
          </p:nvPr>
        </p:nvSpPr>
        <p:spPr/>
        <p:txBody>
          <a:bodyPr/>
          <a:lstStyle/>
          <a:p>
            <a:r>
              <a:rPr lang="en-GB" b="1" dirty="0"/>
              <a:t>Identify the risk: </a:t>
            </a:r>
            <a:r>
              <a:rPr lang="en-GB" dirty="0"/>
              <a:t>State the specific workforce, cyber, or data risk linked to the technology.</a:t>
            </a:r>
          </a:p>
          <a:p>
            <a:r>
              <a:rPr lang="en-GB" b="1" dirty="0"/>
              <a:t>Explain why it exists: </a:t>
            </a:r>
            <a:r>
              <a:rPr lang="en-GB" dirty="0"/>
              <a:t>Link the risk directly to how the technology is being used by the business.</a:t>
            </a:r>
          </a:p>
          <a:p>
            <a:r>
              <a:rPr lang="en-GB" b="1" dirty="0"/>
              <a:t>Assess the impact: </a:t>
            </a:r>
            <a:r>
              <a:rPr lang="en-GB" dirty="0"/>
              <a:t>Explain what could realistically happen to the business, staff, or customers if the risk is not managed.</a:t>
            </a:r>
          </a:p>
          <a:p>
            <a:r>
              <a:rPr lang="en-GB" b="1" dirty="0"/>
              <a:t>Make a judgement: </a:t>
            </a:r>
            <a:r>
              <a:rPr lang="en-GB" dirty="0"/>
              <a:t>Decide how serious the risk is for this business and why.</a:t>
            </a:r>
          </a:p>
          <a:p>
            <a:endParaRPr lang="en-GB" dirty="0"/>
          </a:p>
        </p:txBody>
      </p:sp>
      <p:sp>
        <p:nvSpPr>
          <p:cNvPr id="4" name="Slide Number Placeholder 3">
            <a:extLst>
              <a:ext uri="{FF2B5EF4-FFF2-40B4-BE49-F238E27FC236}">
                <a16:creationId xmlns:a16="http://schemas.microsoft.com/office/drawing/2014/main" id="{4B465B58-B76C-E578-9339-60FD06626152}"/>
              </a:ext>
            </a:extLst>
          </p:cNvPr>
          <p:cNvSpPr>
            <a:spLocks noGrp="1"/>
          </p:cNvSpPr>
          <p:nvPr>
            <p:ph type="sldNum" sz="quarter" idx="11"/>
          </p:nvPr>
        </p:nvSpPr>
        <p:spPr/>
        <p:txBody>
          <a:bodyPr/>
          <a:lstStyle/>
          <a:p>
            <a:fld id="{DA2C159E-F13C-4A85-9A41-E7669D3E0D70}" type="slidenum">
              <a:rPr lang="en-GB" smtClean="0"/>
              <a:pPr/>
              <a:t>101</a:t>
            </a:fld>
            <a:endParaRPr lang="en-GB" dirty="0"/>
          </a:p>
        </p:txBody>
      </p:sp>
      <p:sp>
        <p:nvSpPr>
          <p:cNvPr id="5" name="Footer Placeholder 4">
            <a:extLst>
              <a:ext uri="{FF2B5EF4-FFF2-40B4-BE49-F238E27FC236}">
                <a16:creationId xmlns:a16="http://schemas.microsoft.com/office/drawing/2014/main" id="{DE6608F4-0BF3-9502-1695-0FCE498919A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1220567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4CF27-F75D-2DE1-D6E5-5D955CE5620A}"/>
              </a:ext>
            </a:extLst>
          </p:cNvPr>
          <p:cNvSpPr>
            <a:spLocks noGrp="1"/>
          </p:cNvSpPr>
          <p:nvPr>
            <p:ph type="title"/>
          </p:nvPr>
        </p:nvSpPr>
        <p:spPr/>
        <p:txBody>
          <a:bodyPr/>
          <a:lstStyle/>
          <a:p>
            <a:r>
              <a:rPr lang="en-GB" dirty="0"/>
              <a:t>Pipling case study part 2</a:t>
            </a:r>
          </a:p>
        </p:txBody>
      </p:sp>
      <p:sp>
        <p:nvSpPr>
          <p:cNvPr id="3" name="Text Placeholder 2">
            <a:extLst>
              <a:ext uri="{FF2B5EF4-FFF2-40B4-BE49-F238E27FC236}">
                <a16:creationId xmlns:a16="http://schemas.microsoft.com/office/drawing/2014/main" id="{185A2955-5B5E-FB84-50F7-B12B6BC0B77A}"/>
              </a:ext>
            </a:extLst>
          </p:cNvPr>
          <p:cNvSpPr>
            <a:spLocks noGrp="1"/>
          </p:cNvSpPr>
          <p:nvPr>
            <p:ph type="body" sz="quarter" idx="12"/>
          </p:nvPr>
        </p:nvSpPr>
        <p:spPr/>
        <p:txBody>
          <a:bodyPr vert="horz" lIns="0" tIns="0" rIns="0" bIns="0" rtlCol="0" anchor="t">
            <a:noAutofit/>
          </a:bodyPr>
          <a:lstStyle/>
          <a:p>
            <a:r>
              <a:rPr lang="en-GB" dirty="0"/>
              <a:t>You will now read the </a:t>
            </a:r>
            <a:r>
              <a:rPr lang="en-GB" b="1" dirty="0" err="1"/>
              <a:t>Pipling</a:t>
            </a:r>
            <a:r>
              <a:rPr lang="en-GB" b="1" dirty="0"/>
              <a:t> case study part 2</a:t>
            </a:r>
            <a:br>
              <a:rPr lang="en-GB" dirty="0"/>
            </a:br>
            <a:endParaRPr lang="en-GB" b="1">
              <a:cs typeface="Arial"/>
            </a:endParaRPr>
          </a:p>
          <a:p>
            <a:r>
              <a:rPr lang="en-GB"/>
              <a:t>Focus on:</a:t>
            </a:r>
          </a:p>
          <a:p>
            <a:pPr marL="342900" indent="-342900">
              <a:buFont typeface="Arial" panose="020B0604020202020204" pitchFamily="34" charset="0"/>
              <a:buChar char="•"/>
            </a:pPr>
            <a:r>
              <a:rPr lang="en-GB" dirty="0"/>
              <a:t>brand values</a:t>
            </a:r>
          </a:p>
          <a:p>
            <a:pPr marL="342900" indent="-342900">
              <a:buFont typeface="Arial" panose="020B0604020202020204" pitchFamily="34" charset="0"/>
              <a:buChar char="•"/>
            </a:pPr>
            <a:r>
              <a:rPr lang="en-GB" dirty="0"/>
              <a:t>customer expectations</a:t>
            </a:r>
          </a:p>
          <a:p>
            <a:pPr marL="342900" indent="-342900">
              <a:buFont typeface="Arial" panose="020B0604020202020204" pitchFamily="34" charset="0"/>
              <a:buChar char="•"/>
            </a:pPr>
            <a:r>
              <a:rPr lang="en-GB" dirty="0"/>
              <a:t>risk considerations.</a:t>
            </a:r>
          </a:p>
          <a:p>
            <a:endParaRPr lang="en-GB" dirty="0"/>
          </a:p>
        </p:txBody>
      </p:sp>
      <p:sp>
        <p:nvSpPr>
          <p:cNvPr id="4" name="Slide Number Placeholder 3">
            <a:extLst>
              <a:ext uri="{FF2B5EF4-FFF2-40B4-BE49-F238E27FC236}">
                <a16:creationId xmlns:a16="http://schemas.microsoft.com/office/drawing/2014/main" id="{F40FA778-DD28-9CEB-D297-07B704366644}"/>
              </a:ext>
            </a:extLst>
          </p:cNvPr>
          <p:cNvSpPr>
            <a:spLocks noGrp="1"/>
          </p:cNvSpPr>
          <p:nvPr>
            <p:ph type="sldNum" sz="quarter" idx="11"/>
          </p:nvPr>
        </p:nvSpPr>
        <p:spPr/>
        <p:txBody>
          <a:bodyPr/>
          <a:lstStyle/>
          <a:p>
            <a:fld id="{DA2C159E-F13C-4A85-9A41-E7669D3E0D70}" type="slidenum">
              <a:rPr lang="en-GB" smtClean="0"/>
              <a:pPr/>
              <a:t>102</a:t>
            </a:fld>
            <a:endParaRPr lang="en-GB" dirty="0"/>
          </a:p>
        </p:txBody>
      </p:sp>
      <p:sp>
        <p:nvSpPr>
          <p:cNvPr id="5" name="Footer Placeholder 4">
            <a:extLst>
              <a:ext uri="{FF2B5EF4-FFF2-40B4-BE49-F238E27FC236}">
                <a16:creationId xmlns:a16="http://schemas.microsoft.com/office/drawing/2014/main" id="{E8945203-C3A1-BB6F-1400-025A719B62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7131730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13894-6947-169B-816E-CF2CFDBD3CAF}"/>
              </a:ext>
            </a:extLst>
          </p:cNvPr>
          <p:cNvSpPr>
            <a:spLocks noGrp="1"/>
          </p:cNvSpPr>
          <p:nvPr>
            <p:ph type="title"/>
          </p:nvPr>
        </p:nvSpPr>
        <p:spPr/>
        <p:txBody>
          <a:bodyPr/>
          <a:lstStyle/>
          <a:p>
            <a:r>
              <a:rPr lang="en-GB" dirty="0"/>
              <a:t>Pipling risk activity</a:t>
            </a:r>
          </a:p>
        </p:txBody>
      </p:sp>
      <p:sp>
        <p:nvSpPr>
          <p:cNvPr id="3" name="Text Placeholder 2">
            <a:extLst>
              <a:ext uri="{FF2B5EF4-FFF2-40B4-BE49-F238E27FC236}">
                <a16:creationId xmlns:a16="http://schemas.microsoft.com/office/drawing/2014/main" id="{BEE95411-EF1A-D41A-AB8E-5369E939D13A}"/>
              </a:ext>
            </a:extLst>
          </p:cNvPr>
          <p:cNvSpPr>
            <a:spLocks noGrp="1"/>
          </p:cNvSpPr>
          <p:nvPr>
            <p:ph type="body" sz="quarter" idx="12"/>
          </p:nvPr>
        </p:nvSpPr>
        <p:spPr/>
        <p:txBody>
          <a:bodyPr/>
          <a:lstStyle/>
          <a:p>
            <a:r>
              <a:rPr lang="en-GB" dirty="0"/>
              <a:t>You will work in groups of 3 to 4. Each group will focus on one risk area:</a:t>
            </a:r>
          </a:p>
          <a:p>
            <a:pPr marL="342900" indent="-342900">
              <a:buFont typeface="Arial" panose="020B0604020202020204" pitchFamily="34" charset="0"/>
              <a:buChar char="•"/>
            </a:pPr>
            <a:r>
              <a:rPr lang="en-GB" dirty="0"/>
              <a:t>workforce</a:t>
            </a:r>
          </a:p>
          <a:p>
            <a:pPr marL="342900" indent="-342900">
              <a:buFont typeface="Arial" panose="020B0604020202020204" pitchFamily="34" charset="0"/>
              <a:buChar char="•"/>
            </a:pPr>
            <a:r>
              <a:rPr lang="en-GB" dirty="0"/>
              <a:t>cyber</a:t>
            </a:r>
          </a:p>
          <a:p>
            <a:pPr marL="342900" indent="-342900">
              <a:buFont typeface="Arial" panose="020B0604020202020204" pitchFamily="34" charset="0"/>
              <a:buChar char="•"/>
            </a:pPr>
            <a:r>
              <a:rPr lang="en-GB" dirty="0"/>
              <a:t>data.</a:t>
            </a:r>
          </a:p>
          <a:p>
            <a:endParaRPr lang="en-GB" dirty="0"/>
          </a:p>
          <a:p>
            <a:r>
              <a:rPr lang="en-GB" dirty="0"/>
              <a:t>In your group:</a:t>
            </a:r>
          </a:p>
          <a:p>
            <a:pPr marL="342900" indent="-342900">
              <a:buFont typeface="Arial" panose="020B0604020202020204" pitchFamily="34" charset="0"/>
              <a:buChar char="•"/>
            </a:pPr>
            <a:r>
              <a:rPr lang="en-GB" dirty="0"/>
              <a:t>identify advantages</a:t>
            </a:r>
          </a:p>
          <a:p>
            <a:pPr marL="342900" indent="-342900">
              <a:buFont typeface="Arial" panose="020B0604020202020204" pitchFamily="34" charset="0"/>
              <a:buChar char="•"/>
            </a:pPr>
            <a:r>
              <a:rPr lang="en-GB" dirty="0"/>
              <a:t>identify disadvantages</a:t>
            </a:r>
          </a:p>
          <a:p>
            <a:pPr marL="342900" indent="-342900">
              <a:buFont typeface="Arial" panose="020B0604020202020204" pitchFamily="34" charset="0"/>
              <a:buChar char="•"/>
            </a:pPr>
            <a:r>
              <a:rPr lang="en-GB" dirty="0"/>
              <a:t>reach a conclusion.</a:t>
            </a:r>
          </a:p>
          <a:p>
            <a:pPr marL="342900" indent="-342900">
              <a:buFont typeface="Arial" panose="020B0604020202020204" pitchFamily="34" charset="0"/>
              <a:buChar char="•"/>
            </a:pPr>
            <a:endParaRPr lang="en-GB" dirty="0"/>
          </a:p>
          <a:p>
            <a:endParaRPr lang="en-GB" dirty="0"/>
          </a:p>
        </p:txBody>
      </p:sp>
      <p:sp>
        <p:nvSpPr>
          <p:cNvPr id="4" name="Slide Number Placeholder 3">
            <a:extLst>
              <a:ext uri="{FF2B5EF4-FFF2-40B4-BE49-F238E27FC236}">
                <a16:creationId xmlns:a16="http://schemas.microsoft.com/office/drawing/2014/main" id="{64171A1C-A2F2-CEA8-DD88-48CD01AFD1C4}"/>
              </a:ext>
            </a:extLst>
          </p:cNvPr>
          <p:cNvSpPr>
            <a:spLocks noGrp="1"/>
          </p:cNvSpPr>
          <p:nvPr>
            <p:ph type="sldNum" sz="quarter" idx="11"/>
          </p:nvPr>
        </p:nvSpPr>
        <p:spPr/>
        <p:txBody>
          <a:bodyPr/>
          <a:lstStyle/>
          <a:p>
            <a:fld id="{DA2C159E-F13C-4A85-9A41-E7669D3E0D70}" type="slidenum">
              <a:rPr lang="en-GB" smtClean="0"/>
              <a:pPr/>
              <a:t>103</a:t>
            </a:fld>
            <a:endParaRPr lang="en-GB" dirty="0"/>
          </a:p>
        </p:txBody>
      </p:sp>
      <p:sp>
        <p:nvSpPr>
          <p:cNvPr id="5" name="Footer Placeholder 4">
            <a:extLst>
              <a:ext uri="{FF2B5EF4-FFF2-40B4-BE49-F238E27FC236}">
                <a16:creationId xmlns:a16="http://schemas.microsoft.com/office/drawing/2014/main" id="{DB06F42A-934E-FB3B-3AF5-C97D837301D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491482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BDC69-B0FE-8E12-B499-808842646815}"/>
              </a:ext>
            </a:extLst>
          </p:cNvPr>
          <p:cNvSpPr>
            <a:spLocks noGrp="1"/>
          </p:cNvSpPr>
          <p:nvPr>
            <p:ph type="title"/>
          </p:nvPr>
        </p:nvSpPr>
        <p:spPr/>
        <p:txBody>
          <a:bodyPr/>
          <a:lstStyle/>
          <a:p>
            <a:r>
              <a:rPr lang="en-GB" dirty="0"/>
              <a:t>Pipling review and annotate</a:t>
            </a:r>
          </a:p>
        </p:txBody>
      </p:sp>
      <p:sp>
        <p:nvSpPr>
          <p:cNvPr id="3" name="Text Placeholder 2">
            <a:extLst>
              <a:ext uri="{FF2B5EF4-FFF2-40B4-BE49-F238E27FC236}">
                <a16:creationId xmlns:a16="http://schemas.microsoft.com/office/drawing/2014/main" id="{3F2F28A2-D609-E4EC-5AFB-DCE78C31CC49}"/>
              </a:ext>
            </a:extLst>
          </p:cNvPr>
          <p:cNvSpPr>
            <a:spLocks noGrp="1"/>
          </p:cNvSpPr>
          <p:nvPr>
            <p:ph type="body" sz="quarter" idx="12"/>
          </p:nvPr>
        </p:nvSpPr>
        <p:spPr/>
        <p:txBody>
          <a:bodyPr vert="horz" lIns="0" tIns="0" rIns="0" bIns="0" rtlCol="0" anchor="t">
            <a:noAutofit/>
          </a:bodyPr>
          <a:lstStyle/>
          <a:p>
            <a:r>
              <a:rPr lang="en-GB" dirty="0"/>
              <a:t>When finished:</a:t>
            </a:r>
          </a:p>
          <a:p>
            <a:pPr marL="342900" indent="-342900">
              <a:buFont typeface="Arial" panose="020B0604020202020204" pitchFamily="34" charset="0"/>
              <a:buChar char="•"/>
            </a:pPr>
            <a:r>
              <a:rPr lang="en-GB" dirty="0"/>
              <a:t>Attach your work to the wall.</a:t>
            </a:r>
            <a:endParaRPr lang="en-GB" dirty="0">
              <a:cs typeface="Arial"/>
            </a:endParaRPr>
          </a:p>
          <a:p>
            <a:pPr marL="342900" indent="-342900">
              <a:buFont typeface="Arial" panose="020B0604020202020204" pitchFamily="34" charset="0"/>
              <a:buChar char="•"/>
            </a:pPr>
            <a:r>
              <a:rPr lang="en-GB" dirty="0"/>
              <a:t>Review one other group’s work.</a:t>
            </a:r>
            <a:endParaRPr lang="en-GB" dirty="0">
              <a:cs typeface="Arial"/>
            </a:endParaRPr>
          </a:p>
          <a:p>
            <a:pPr marL="612775" lvl="1" indent="-342900"/>
            <a:r>
              <a:rPr lang="en-GB" dirty="0"/>
              <a:t>identify one strength</a:t>
            </a:r>
            <a:endParaRPr lang="en-GB" dirty="0">
              <a:cs typeface="Arial"/>
            </a:endParaRPr>
          </a:p>
          <a:p>
            <a:pPr marL="612775" lvl="1" indent="-342900"/>
            <a:r>
              <a:rPr lang="en-GB" dirty="0"/>
              <a:t>identify one gap or risk.</a:t>
            </a:r>
            <a:endParaRPr lang="en-GB" dirty="0">
              <a:cs typeface="Arial"/>
            </a:endParaRPr>
          </a:p>
          <a:p>
            <a:pPr marL="342900" indent="-342900">
              <a:buFont typeface="Arial" panose="020B0604020202020204" pitchFamily="34" charset="0"/>
              <a:buChar char="•"/>
            </a:pPr>
            <a:r>
              <a:rPr lang="en-GB" dirty="0"/>
              <a:t>Add constructive annotations.</a:t>
            </a:r>
            <a:endParaRPr lang="en-GB" dirty="0">
              <a:cs typeface="Arial"/>
            </a:endParaRPr>
          </a:p>
          <a:p>
            <a:pPr marL="342900" indent="-342900">
              <a:buFont typeface="Arial" panose="020B0604020202020204" pitchFamily="34" charset="0"/>
              <a:buChar char="•"/>
            </a:pPr>
            <a:r>
              <a:rPr lang="en-GB" dirty="0"/>
              <a:t>Photograph each piece of annotated work when all annotations have been completed.</a:t>
            </a:r>
          </a:p>
        </p:txBody>
      </p:sp>
      <p:sp>
        <p:nvSpPr>
          <p:cNvPr id="4" name="Slide Number Placeholder 3">
            <a:extLst>
              <a:ext uri="{FF2B5EF4-FFF2-40B4-BE49-F238E27FC236}">
                <a16:creationId xmlns:a16="http://schemas.microsoft.com/office/drawing/2014/main" id="{D1BEFE4A-5CC4-3EF7-8349-E4E8F1B8D752}"/>
              </a:ext>
            </a:extLst>
          </p:cNvPr>
          <p:cNvSpPr>
            <a:spLocks noGrp="1"/>
          </p:cNvSpPr>
          <p:nvPr>
            <p:ph type="sldNum" sz="quarter" idx="11"/>
          </p:nvPr>
        </p:nvSpPr>
        <p:spPr/>
        <p:txBody>
          <a:bodyPr/>
          <a:lstStyle/>
          <a:p>
            <a:fld id="{DA2C159E-F13C-4A85-9A41-E7669D3E0D70}" type="slidenum">
              <a:rPr lang="en-GB" smtClean="0"/>
              <a:pPr/>
              <a:t>104</a:t>
            </a:fld>
            <a:endParaRPr lang="en-GB" dirty="0"/>
          </a:p>
        </p:txBody>
      </p:sp>
      <p:sp>
        <p:nvSpPr>
          <p:cNvPr id="5" name="Footer Placeholder 4">
            <a:extLst>
              <a:ext uri="{FF2B5EF4-FFF2-40B4-BE49-F238E27FC236}">
                <a16:creationId xmlns:a16="http://schemas.microsoft.com/office/drawing/2014/main" id="{89FAE41F-0A7E-60CE-D7A1-D3259D5FBD3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0166619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B12EB-F95E-A078-3639-EA9272B8EA62}"/>
              </a:ext>
            </a:extLst>
          </p:cNvPr>
          <p:cNvSpPr>
            <a:spLocks noGrp="1"/>
          </p:cNvSpPr>
          <p:nvPr>
            <p:ph type="title"/>
          </p:nvPr>
        </p:nvSpPr>
        <p:spPr/>
        <p:txBody>
          <a:bodyPr/>
          <a:lstStyle/>
          <a:p>
            <a:r>
              <a:rPr lang="en-GB" dirty="0"/>
              <a:t>Second decision point</a:t>
            </a:r>
          </a:p>
        </p:txBody>
      </p:sp>
      <p:sp>
        <p:nvSpPr>
          <p:cNvPr id="3" name="Text Placeholder 2">
            <a:extLst>
              <a:ext uri="{FF2B5EF4-FFF2-40B4-BE49-F238E27FC236}">
                <a16:creationId xmlns:a16="http://schemas.microsoft.com/office/drawing/2014/main" id="{CB5FAD48-DA9F-D2AE-33A0-CC05857CA173}"/>
              </a:ext>
            </a:extLst>
          </p:cNvPr>
          <p:cNvSpPr>
            <a:spLocks noGrp="1"/>
          </p:cNvSpPr>
          <p:nvPr>
            <p:ph type="body" sz="quarter" idx="12"/>
          </p:nvPr>
        </p:nvSpPr>
        <p:spPr/>
        <p:txBody>
          <a:bodyPr vert="horz" lIns="0" tIns="0" rIns="0" bIns="0" rtlCol="0" anchor="t">
            <a:noAutofit/>
          </a:bodyPr>
          <a:lstStyle/>
          <a:p>
            <a:r>
              <a:rPr lang="en-GB" b="1" dirty="0"/>
              <a:t>Should </a:t>
            </a:r>
            <a:r>
              <a:rPr lang="en-GB" b="1" dirty="0" err="1"/>
              <a:t>Pipling</a:t>
            </a:r>
            <a:r>
              <a:rPr lang="en-GB" b="1" dirty="0"/>
              <a:t> use a chatbot for marketing support?</a:t>
            </a:r>
            <a:endParaRPr lang="en-GB" dirty="0"/>
          </a:p>
          <a:p>
            <a:endParaRPr lang="en-GB" dirty="0"/>
          </a:p>
          <a:p>
            <a:r>
              <a:rPr lang="en-GB" dirty="0"/>
              <a:t>Write 'Yes or No’.</a:t>
            </a:r>
            <a:endParaRPr lang="en-GB" dirty="0">
              <a:cs typeface="Arial"/>
            </a:endParaRPr>
          </a:p>
          <a:p>
            <a:endParaRPr lang="en-GB" dirty="0">
              <a:cs typeface="Arial"/>
            </a:endParaRPr>
          </a:p>
          <a:p>
            <a:r>
              <a:rPr lang="en-GB" dirty="0"/>
              <a:t>Show your answer.</a:t>
            </a:r>
          </a:p>
          <a:p>
            <a:endParaRPr lang="en-GB" dirty="0"/>
          </a:p>
        </p:txBody>
      </p:sp>
      <p:sp>
        <p:nvSpPr>
          <p:cNvPr id="4" name="Slide Number Placeholder 3">
            <a:extLst>
              <a:ext uri="{FF2B5EF4-FFF2-40B4-BE49-F238E27FC236}">
                <a16:creationId xmlns:a16="http://schemas.microsoft.com/office/drawing/2014/main" id="{966E3152-489B-0DF3-142B-9C4AE81B7B99}"/>
              </a:ext>
            </a:extLst>
          </p:cNvPr>
          <p:cNvSpPr>
            <a:spLocks noGrp="1"/>
          </p:cNvSpPr>
          <p:nvPr>
            <p:ph type="sldNum" sz="quarter" idx="11"/>
          </p:nvPr>
        </p:nvSpPr>
        <p:spPr/>
        <p:txBody>
          <a:bodyPr/>
          <a:lstStyle/>
          <a:p>
            <a:fld id="{DA2C159E-F13C-4A85-9A41-E7669D3E0D70}" type="slidenum">
              <a:rPr lang="en-GB" smtClean="0"/>
              <a:pPr/>
              <a:t>105</a:t>
            </a:fld>
            <a:endParaRPr lang="en-GB" dirty="0"/>
          </a:p>
        </p:txBody>
      </p:sp>
      <p:sp>
        <p:nvSpPr>
          <p:cNvPr id="5" name="Footer Placeholder 4">
            <a:extLst>
              <a:ext uri="{FF2B5EF4-FFF2-40B4-BE49-F238E27FC236}">
                <a16:creationId xmlns:a16="http://schemas.microsoft.com/office/drawing/2014/main" id="{CFCF9917-315A-F7F2-DB27-4F2BE8F37DE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3967626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AD2BC-6F57-B9ED-5779-A1C3244126D5}"/>
              </a:ext>
            </a:extLst>
          </p:cNvPr>
          <p:cNvSpPr>
            <a:spLocks noGrp="1"/>
          </p:cNvSpPr>
          <p:nvPr>
            <p:ph type="title"/>
          </p:nvPr>
        </p:nvSpPr>
        <p:spPr/>
        <p:txBody>
          <a:bodyPr/>
          <a:lstStyle/>
          <a:p>
            <a:r>
              <a:rPr lang="en-GB" dirty="0"/>
              <a:t>Comparing decisions</a:t>
            </a:r>
          </a:p>
        </p:txBody>
      </p:sp>
      <p:sp>
        <p:nvSpPr>
          <p:cNvPr id="3" name="Text Placeholder 2">
            <a:extLst>
              <a:ext uri="{FF2B5EF4-FFF2-40B4-BE49-F238E27FC236}">
                <a16:creationId xmlns:a16="http://schemas.microsoft.com/office/drawing/2014/main" id="{113B22C4-7E5A-D377-0690-D8D01BD86FEF}"/>
              </a:ext>
            </a:extLst>
          </p:cNvPr>
          <p:cNvSpPr>
            <a:spLocks noGrp="1"/>
          </p:cNvSpPr>
          <p:nvPr>
            <p:ph type="body" sz="quarter" idx="12"/>
          </p:nvPr>
        </p:nvSpPr>
        <p:spPr/>
        <p:txBody>
          <a:bodyPr/>
          <a:lstStyle/>
          <a:p>
            <a:r>
              <a:rPr lang="en-GB" dirty="0"/>
              <a:t>Compare your first answer with your second answer.</a:t>
            </a:r>
          </a:p>
          <a:p>
            <a:endParaRPr lang="en-GB" dirty="0"/>
          </a:p>
          <a:p>
            <a:r>
              <a:rPr lang="en-GB" dirty="0"/>
              <a:t>Consider:</a:t>
            </a:r>
          </a:p>
          <a:p>
            <a:pPr marL="342900" indent="-342900">
              <a:buFont typeface="Arial" panose="020B0604020202020204" pitchFamily="34" charset="0"/>
              <a:buChar char="•"/>
            </a:pPr>
            <a:r>
              <a:rPr lang="en-GB" dirty="0"/>
              <a:t>What changed?</a:t>
            </a:r>
          </a:p>
          <a:p>
            <a:pPr marL="342900" indent="-342900">
              <a:buFont typeface="Arial" panose="020B0604020202020204" pitchFamily="34" charset="0"/>
              <a:buChar char="•"/>
            </a:pPr>
            <a:r>
              <a:rPr lang="en-GB" dirty="0"/>
              <a:t>What new evidence influenced you?</a:t>
            </a:r>
          </a:p>
          <a:p>
            <a:endParaRPr lang="en-GB" dirty="0"/>
          </a:p>
        </p:txBody>
      </p:sp>
      <p:sp>
        <p:nvSpPr>
          <p:cNvPr id="4" name="Slide Number Placeholder 3">
            <a:extLst>
              <a:ext uri="{FF2B5EF4-FFF2-40B4-BE49-F238E27FC236}">
                <a16:creationId xmlns:a16="http://schemas.microsoft.com/office/drawing/2014/main" id="{5FB21749-8663-54C5-1853-B8D4EED134A1}"/>
              </a:ext>
            </a:extLst>
          </p:cNvPr>
          <p:cNvSpPr>
            <a:spLocks noGrp="1"/>
          </p:cNvSpPr>
          <p:nvPr>
            <p:ph type="sldNum" sz="quarter" idx="11"/>
          </p:nvPr>
        </p:nvSpPr>
        <p:spPr/>
        <p:txBody>
          <a:bodyPr/>
          <a:lstStyle/>
          <a:p>
            <a:fld id="{DA2C159E-F13C-4A85-9A41-E7669D3E0D70}" type="slidenum">
              <a:rPr lang="en-GB" smtClean="0"/>
              <a:pPr/>
              <a:t>106</a:t>
            </a:fld>
            <a:endParaRPr lang="en-GB" dirty="0"/>
          </a:p>
        </p:txBody>
      </p:sp>
      <p:sp>
        <p:nvSpPr>
          <p:cNvPr id="5" name="Footer Placeholder 4">
            <a:extLst>
              <a:ext uri="{FF2B5EF4-FFF2-40B4-BE49-F238E27FC236}">
                <a16:creationId xmlns:a16="http://schemas.microsoft.com/office/drawing/2014/main" id="{9A531FD8-1C9A-A9E2-2052-E60614F5819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041452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40EEC-660C-2B11-7C60-AC1CD3776B09}"/>
              </a:ext>
            </a:extLst>
          </p:cNvPr>
          <p:cNvSpPr>
            <a:spLocks noGrp="1"/>
          </p:cNvSpPr>
          <p:nvPr>
            <p:ph type="title"/>
          </p:nvPr>
        </p:nvSpPr>
        <p:spPr/>
        <p:txBody>
          <a:bodyPr/>
          <a:lstStyle/>
          <a:p>
            <a:r>
              <a:rPr lang="en-GB" dirty="0"/>
              <a:t>What does justify mean?</a:t>
            </a:r>
          </a:p>
        </p:txBody>
      </p:sp>
      <p:sp>
        <p:nvSpPr>
          <p:cNvPr id="3" name="Text Placeholder 2">
            <a:extLst>
              <a:ext uri="{FF2B5EF4-FFF2-40B4-BE49-F238E27FC236}">
                <a16:creationId xmlns:a16="http://schemas.microsoft.com/office/drawing/2014/main" id="{339996FB-0592-EF61-D432-75001AADC951}"/>
              </a:ext>
            </a:extLst>
          </p:cNvPr>
          <p:cNvSpPr>
            <a:spLocks noGrp="1"/>
          </p:cNvSpPr>
          <p:nvPr>
            <p:ph type="body" sz="quarter" idx="12"/>
          </p:nvPr>
        </p:nvSpPr>
        <p:spPr/>
        <p:txBody>
          <a:bodyPr/>
          <a:lstStyle/>
          <a:p>
            <a:r>
              <a:rPr lang="en-GB" dirty="0"/>
              <a:t>To justify means:</a:t>
            </a:r>
          </a:p>
          <a:p>
            <a:pPr marL="342900" indent="-342900">
              <a:buFont typeface="Arial" panose="020B0604020202020204" pitchFamily="34" charset="0"/>
              <a:buChar char="•"/>
            </a:pPr>
            <a:r>
              <a:rPr lang="en-GB" dirty="0"/>
              <a:t>make a clear decision or point</a:t>
            </a:r>
          </a:p>
          <a:p>
            <a:pPr marL="342900" indent="-342900">
              <a:buFont typeface="Arial" panose="020B0604020202020204" pitchFamily="34" charset="0"/>
              <a:buChar char="•"/>
            </a:pPr>
            <a:r>
              <a:rPr lang="en-GB" dirty="0"/>
              <a:t>explain what you are trying to achieve</a:t>
            </a:r>
          </a:p>
          <a:p>
            <a:pPr marL="342900" indent="-342900">
              <a:buFont typeface="Arial" panose="020B0604020202020204" pitchFamily="34" charset="0"/>
              <a:buChar char="•"/>
            </a:pPr>
            <a:r>
              <a:rPr lang="en-GB" dirty="0"/>
              <a:t>give reasons for your decision</a:t>
            </a:r>
          </a:p>
          <a:p>
            <a:pPr marL="342900" indent="-342900">
              <a:buFont typeface="Arial" panose="020B0604020202020204" pitchFamily="34" charset="0"/>
              <a:buChar char="•"/>
            </a:pPr>
            <a:r>
              <a:rPr lang="en-GB" dirty="0"/>
              <a:t>use evidence or proof</a:t>
            </a:r>
          </a:p>
          <a:p>
            <a:pPr marL="342900" indent="-342900">
              <a:buFont typeface="Arial" panose="020B0604020202020204" pitchFamily="34" charset="0"/>
              <a:buChar char="•"/>
            </a:pPr>
            <a:r>
              <a:rPr lang="en-GB" dirty="0"/>
              <a:t>show how the evidence supports your point</a:t>
            </a:r>
          </a:p>
          <a:p>
            <a:pPr marL="342900" indent="-342900">
              <a:buFont typeface="Arial" panose="020B0604020202020204" pitchFamily="34" charset="0"/>
              <a:buChar char="•"/>
            </a:pPr>
            <a:r>
              <a:rPr lang="en-GB" dirty="0"/>
              <a:t>demonstrate that the outcome can be achieved.</a:t>
            </a:r>
          </a:p>
        </p:txBody>
      </p:sp>
      <p:sp>
        <p:nvSpPr>
          <p:cNvPr id="4" name="Slide Number Placeholder 3">
            <a:extLst>
              <a:ext uri="{FF2B5EF4-FFF2-40B4-BE49-F238E27FC236}">
                <a16:creationId xmlns:a16="http://schemas.microsoft.com/office/drawing/2014/main" id="{4C378144-7175-755D-5FEE-9234FA444F32}"/>
              </a:ext>
            </a:extLst>
          </p:cNvPr>
          <p:cNvSpPr>
            <a:spLocks noGrp="1"/>
          </p:cNvSpPr>
          <p:nvPr>
            <p:ph type="sldNum" sz="quarter" idx="11"/>
          </p:nvPr>
        </p:nvSpPr>
        <p:spPr/>
        <p:txBody>
          <a:bodyPr/>
          <a:lstStyle/>
          <a:p>
            <a:fld id="{DA2C159E-F13C-4A85-9A41-E7669D3E0D70}" type="slidenum">
              <a:rPr lang="en-GB" smtClean="0"/>
              <a:pPr/>
              <a:t>107</a:t>
            </a:fld>
            <a:endParaRPr lang="en-GB" dirty="0"/>
          </a:p>
        </p:txBody>
      </p:sp>
      <p:sp>
        <p:nvSpPr>
          <p:cNvPr id="5" name="Footer Placeholder 4">
            <a:extLst>
              <a:ext uri="{FF2B5EF4-FFF2-40B4-BE49-F238E27FC236}">
                <a16:creationId xmlns:a16="http://schemas.microsoft.com/office/drawing/2014/main" id="{8FAF1C38-29FF-7F2F-540C-B42AE42A729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7733585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981C6-1E75-F626-D42C-8184354BD1EC}"/>
              </a:ext>
            </a:extLst>
          </p:cNvPr>
          <p:cNvSpPr>
            <a:spLocks noGrp="1"/>
          </p:cNvSpPr>
          <p:nvPr>
            <p:ph type="title"/>
          </p:nvPr>
        </p:nvSpPr>
        <p:spPr/>
        <p:txBody>
          <a:bodyPr/>
          <a:lstStyle/>
          <a:p>
            <a:r>
              <a:rPr lang="en-GB" dirty="0"/>
              <a:t>Chatbot exam-style question</a:t>
            </a:r>
          </a:p>
        </p:txBody>
      </p:sp>
      <p:sp>
        <p:nvSpPr>
          <p:cNvPr id="3" name="Text Placeholder 2">
            <a:extLst>
              <a:ext uri="{FF2B5EF4-FFF2-40B4-BE49-F238E27FC236}">
                <a16:creationId xmlns:a16="http://schemas.microsoft.com/office/drawing/2014/main" id="{67BCD942-1C24-9A81-017C-6AC7D9BBD011}"/>
              </a:ext>
            </a:extLst>
          </p:cNvPr>
          <p:cNvSpPr>
            <a:spLocks noGrp="1"/>
          </p:cNvSpPr>
          <p:nvPr>
            <p:ph type="body" sz="quarter" idx="12"/>
          </p:nvPr>
        </p:nvSpPr>
        <p:spPr/>
        <p:txBody>
          <a:bodyPr/>
          <a:lstStyle/>
          <a:p>
            <a:r>
              <a:rPr lang="en-GB" b="1" dirty="0"/>
              <a:t>Should Pipling use a chatbot for marketing support?</a:t>
            </a:r>
            <a:endParaRPr lang="en-GB" dirty="0"/>
          </a:p>
          <a:p>
            <a:r>
              <a:rPr lang="en-GB" dirty="0"/>
              <a:t>You must:</a:t>
            </a:r>
          </a:p>
          <a:p>
            <a:pPr marL="342900" indent="-342900">
              <a:buFont typeface="Arial" panose="020B0604020202020204" pitchFamily="34" charset="0"/>
              <a:buChar char="•"/>
            </a:pPr>
            <a:r>
              <a:rPr lang="en-GB" dirty="0"/>
              <a:t>state your recommendation</a:t>
            </a:r>
          </a:p>
          <a:p>
            <a:pPr marL="342900" indent="-342900">
              <a:buFont typeface="Arial" panose="020B0604020202020204" pitchFamily="34" charset="0"/>
              <a:buChar char="•"/>
            </a:pPr>
            <a:r>
              <a:rPr lang="en-GB" dirty="0"/>
              <a:t>use evidence from the lesson</a:t>
            </a:r>
          </a:p>
          <a:p>
            <a:pPr marL="342900" indent="-342900">
              <a:buFont typeface="Arial" panose="020B0604020202020204" pitchFamily="34" charset="0"/>
              <a:buChar char="•"/>
            </a:pPr>
            <a:r>
              <a:rPr lang="en-GB" dirty="0"/>
              <a:t>justify your decision clearly.</a:t>
            </a:r>
          </a:p>
          <a:p>
            <a:endParaRPr lang="en-GB" dirty="0"/>
          </a:p>
        </p:txBody>
      </p:sp>
      <p:sp>
        <p:nvSpPr>
          <p:cNvPr id="4" name="Slide Number Placeholder 3">
            <a:extLst>
              <a:ext uri="{FF2B5EF4-FFF2-40B4-BE49-F238E27FC236}">
                <a16:creationId xmlns:a16="http://schemas.microsoft.com/office/drawing/2014/main" id="{6F8805A3-DF2F-191C-B9C2-F5523739D149}"/>
              </a:ext>
            </a:extLst>
          </p:cNvPr>
          <p:cNvSpPr>
            <a:spLocks noGrp="1"/>
          </p:cNvSpPr>
          <p:nvPr>
            <p:ph type="sldNum" sz="quarter" idx="11"/>
          </p:nvPr>
        </p:nvSpPr>
        <p:spPr/>
        <p:txBody>
          <a:bodyPr/>
          <a:lstStyle/>
          <a:p>
            <a:fld id="{DA2C159E-F13C-4A85-9A41-E7669D3E0D70}" type="slidenum">
              <a:rPr lang="en-GB" smtClean="0"/>
              <a:pPr/>
              <a:t>108</a:t>
            </a:fld>
            <a:endParaRPr lang="en-GB" dirty="0"/>
          </a:p>
        </p:txBody>
      </p:sp>
      <p:sp>
        <p:nvSpPr>
          <p:cNvPr id="5" name="Footer Placeholder 4">
            <a:extLst>
              <a:ext uri="{FF2B5EF4-FFF2-40B4-BE49-F238E27FC236}">
                <a16:creationId xmlns:a16="http://schemas.microsoft.com/office/drawing/2014/main" id="{3CBAA3D3-C79A-E550-0E10-0AA0C9153E2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193575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D0AC3-ECA8-EE66-A8EE-E7EEBEC3B2BC}"/>
              </a:ext>
            </a:extLst>
          </p:cNvPr>
          <p:cNvSpPr>
            <a:spLocks noGrp="1"/>
          </p:cNvSpPr>
          <p:nvPr>
            <p:ph type="title"/>
          </p:nvPr>
        </p:nvSpPr>
        <p:spPr/>
        <p:txBody>
          <a:bodyPr/>
          <a:lstStyle/>
          <a:p>
            <a:r>
              <a:rPr lang="en-GB" dirty="0"/>
              <a:t>Submit your response</a:t>
            </a:r>
          </a:p>
        </p:txBody>
      </p:sp>
      <p:sp>
        <p:nvSpPr>
          <p:cNvPr id="3" name="Text Placeholder 2">
            <a:extLst>
              <a:ext uri="{FF2B5EF4-FFF2-40B4-BE49-F238E27FC236}">
                <a16:creationId xmlns:a16="http://schemas.microsoft.com/office/drawing/2014/main" id="{006B3C8A-BD32-ADC4-5787-8FB380E949C4}"/>
              </a:ext>
            </a:extLst>
          </p:cNvPr>
          <p:cNvSpPr>
            <a:spLocks noGrp="1"/>
          </p:cNvSpPr>
          <p:nvPr>
            <p:ph type="body" sz="quarter" idx="12"/>
          </p:nvPr>
        </p:nvSpPr>
        <p:spPr/>
        <p:txBody>
          <a:bodyPr/>
          <a:lstStyle/>
          <a:p>
            <a:r>
              <a:rPr lang="en-GB" dirty="0"/>
              <a:t>When finished:</a:t>
            </a:r>
          </a:p>
          <a:p>
            <a:pPr marL="342900" indent="-342900">
              <a:buFont typeface="Arial" panose="020B0604020202020204" pitchFamily="34" charset="0"/>
              <a:buChar char="•"/>
            </a:pPr>
            <a:r>
              <a:rPr lang="en-GB" dirty="0"/>
              <a:t>Check your answer to ensure you have included everything that is required.</a:t>
            </a:r>
          </a:p>
          <a:p>
            <a:pPr marL="342900" indent="-342900">
              <a:buFont typeface="Arial" panose="020B0604020202020204" pitchFamily="34" charset="0"/>
              <a:buChar char="•"/>
            </a:pPr>
            <a:r>
              <a:rPr lang="en-GB" dirty="0"/>
              <a:t>Hand it in.</a:t>
            </a:r>
          </a:p>
          <a:p>
            <a:endParaRPr lang="en-GB" dirty="0"/>
          </a:p>
        </p:txBody>
      </p:sp>
      <p:sp>
        <p:nvSpPr>
          <p:cNvPr id="4" name="Slide Number Placeholder 3">
            <a:extLst>
              <a:ext uri="{FF2B5EF4-FFF2-40B4-BE49-F238E27FC236}">
                <a16:creationId xmlns:a16="http://schemas.microsoft.com/office/drawing/2014/main" id="{7630008F-2BE1-8A31-9D9E-9D0A71B05BBF}"/>
              </a:ext>
            </a:extLst>
          </p:cNvPr>
          <p:cNvSpPr>
            <a:spLocks noGrp="1"/>
          </p:cNvSpPr>
          <p:nvPr>
            <p:ph type="sldNum" sz="quarter" idx="11"/>
          </p:nvPr>
        </p:nvSpPr>
        <p:spPr/>
        <p:txBody>
          <a:bodyPr/>
          <a:lstStyle/>
          <a:p>
            <a:fld id="{DA2C159E-F13C-4A85-9A41-E7669D3E0D70}" type="slidenum">
              <a:rPr lang="en-GB" smtClean="0"/>
              <a:pPr/>
              <a:t>109</a:t>
            </a:fld>
            <a:endParaRPr lang="en-GB" dirty="0"/>
          </a:p>
        </p:txBody>
      </p:sp>
      <p:sp>
        <p:nvSpPr>
          <p:cNvPr id="5" name="Footer Placeholder 4">
            <a:extLst>
              <a:ext uri="{FF2B5EF4-FFF2-40B4-BE49-F238E27FC236}">
                <a16:creationId xmlns:a16="http://schemas.microsoft.com/office/drawing/2014/main" id="{582C180F-3BD7-73E1-96FA-89815E6BA65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87357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7E59A-9D1F-E710-498E-88E2CEF7FD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4D4D6-5359-715D-07E1-680679526AAA}"/>
              </a:ext>
            </a:extLst>
          </p:cNvPr>
          <p:cNvSpPr>
            <a:spLocks noGrp="1"/>
          </p:cNvSpPr>
          <p:nvPr>
            <p:ph type="title"/>
          </p:nvPr>
        </p:nvSpPr>
        <p:spPr/>
        <p:txBody>
          <a:bodyPr/>
          <a:lstStyle/>
          <a:p>
            <a:r>
              <a:rPr lang="en-GB" dirty="0"/>
              <a:t>Wellies final decision of choice</a:t>
            </a:r>
          </a:p>
        </p:txBody>
      </p:sp>
      <p:sp>
        <p:nvSpPr>
          <p:cNvPr id="3" name="Text Placeholder 2">
            <a:extLst>
              <a:ext uri="{FF2B5EF4-FFF2-40B4-BE49-F238E27FC236}">
                <a16:creationId xmlns:a16="http://schemas.microsoft.com/office/drawing/2014/main" id="{003AB1E4-FEE9-196A-ADB8-5CBA36240409}"/>
              </a:ext>
            </a:extLst>
          </p:cNvPr>
          <p:cNvSpPr>
            <a:spLocks noGrp="1"/>
          </p:cNvSpPr>
          <p:nvPr>
            <p:ph type="body" sz="quarter" idx="12"/>
          </p:nvPr>
        </p:nvSpPr>
        <p:spPr/>
        <p:txBody>
          <a:bodyPr/>
          <a:lstStyle/>
          <a:p>
            <a:r>
              <a:rPr lang="en-GB" dirty="0"/>
              <a:t>Consider the analysis you heard in the new group.</a:t>
            </a:r>
          </a:p>
          <a:p>
            <a:endParaRPr lang="en-GB" dirty="0"/>
          </a:p>
          <a:p>
            <a:r>
              <a:rPr lang="en-GB" dirty="0"/>
              <a:t>Individually, decide if you have changed your mind about the best example.</a:t>
            </a:r>
          </a:p>
          <a:p>
            <a:endParaRPr lang="en-GB" dirty="0"/>
          </a:p>
          <a:p>
            <a:r>
              <a:rPr lang="en-GB" dirty="0"/>
              <a:t>On a sticky note, explain the choice of the best content and stick on the wall.</a:t>
            </a:r>
          </a:p>
        </p:txBody>
      </p:sp>
      <p:sp>
        <p:nvSpPr>
          <p:cNvPr id="4" name="Slide Number Placeholder 3">
            <a:extLst>
              <a:ext uri="{FF2B5EF4-FFF2-40B4-BE49-F238E27FC236}">
                <a16:creationId xmlns:a16="http://schemas.microsoft.com/office/drawing/2014/main" id="{CC97A3E8-CDB9-31D7-3FFB-2C6718ADBDD2}"/>
              </a:ext>
            </a:extLst>
          </p:cNvPr>
          <p:cNvSpPr>
            <a:spLocks noGrp="1"/>
          </p:cNvSpPr>
          <p:nvPr>
            <p:ph type="sldNum" sz="quarter" idx="11"/>
          </p:nvPr>
        </p:nvSpPr>
        <p:spPr/>
        <p:txBody>
          <a:bodyPr/>
          <a:lstStyle/>
          <a:p>
            <a:fld id="{DA2C159E-F13C-4A85-9A41-E7669D3E0D70}" type="slidenum">
              <a:rPr lang="en-GB" smtClean="0"/>
              <a:pPr/>
              <a:t>11</a:t>
            </a:fld>
            <a:endParaRPr lang="en-GB" dirty="0"/>
          </a:p>
        </p:txBody>
      </p:sp>
      <p:sp>
        <p:nvSpPr>
          <p:cNvPr id="5" name="Footer Placeholder 4">
            <a:extLst>
              <a:ext uri="{FF2B5EF4-FFF2-40B4-BE49-F238E27FC236}">
                <a16:creationId xmlns:a16="http://schemas.microsoft.com/office/drawing/2014/main" id="{6FE6C1D0-DB06-96E0-4D5E-B72BF1B4D4D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51109291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Analysing risks</a:t>
            </a:r>
          </a:p>
        </p:txBody>
      </p:sp>
    </p:spTree>
    <p:extLst>
      <p:ext uri="{BB962C8B-B14F-4D97-AF65-F5344CB8AC3E}">
        <p14:creationId xmlns:p14="http://schemas.microsoft.com/office/powerpoint/2010/main" val="287223296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CAF0C-6B9C-B54A-5A6F-307981F8E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4E292E-0711-27A8-9A62-DBEEF096EE6F}"/>
              </a:ext>
            </a:extLst>
          </p:cNvPr>
          <p:cNvSpPr>
            <a:spLocks noGrp="1"/>
          </p:cNvSpPr>
          <p:nvPr>
            <p:ph type="title"/>
          </p:nvPr>
        </p:nvSpPr>
        <p:spPr/>
        <p:txBody>
          <a:bodyPr/>
          <a:lstStyle/>
          <a:p>
            <a:r>
              <a:rPr lang="en-GB" dirty="0"/>
              <a:t>Lesson 6 aim</a:t>
            </a:r>
          </a:p>
        </p:txBody>
      </p:sp>
      <p:sp>
        <p:nvSpPr>
          <p:cNvPr id="3" name="Text Placeholder 2">
            <a:extLst>
              <a:ext uri="{FF2B5EF4-FFF2-40B4-BE49-F238E27FC236}">
                <a16:creationId xmlns:a16="http://schemas.microsoft.com/office/drawing/2014/main" id="{AC6F0884-46FD-15AB-79D9-66D8F9EB15FF}"/>
              </a:ext>
            </a:extLst>
          </p:cNvPr>
          <p:cNvSpPr>
            <a:spLocks noGrp="1"/>
          </p:cNvSpPr>
          <p:nvPr>
            <p:ph type="body" sz="quarter" idx="12"/>
          </p:nvPr>
        </p:nvSpPr>
        <p:spPr/>
        <p:txBody>
          <a:bodyPr/>
          <a:lstStyle/>
          <a:p>
            <a:r>
              <a:rPr lang="en-GB" dirty="0"/>
              <a:t>Understand how to identify business risks of emerging technologies and justify implementation decisions.</a:t>
            </a:r>
          </a:p>
        </p:txBody>
      </p:sp>
      <p:sp>
        <p:nvSpPr>
          <p:cNvPr id="4" name="Slide Number Placeholder 3">
            <a:extLst>
              <a:ext uri="{FF2B5EF4-FFF2-40B4-BE49-F238E27FC236}">
                <a16:creationId xmlns:a16="http://schemas.microsoft.com/office/drawing/2014/main" id="{47469852-D263-54B1-D637-08A2FE3C2CEA}"/>
              </a:ext>
            </a:extLst>
          </p:cNvPr>
          <p:cNvSpPr>
            <a:spLocks noGrp="1"/>
          </p:cNvSpPr>
          <p:nvPr>
            <p:ph type="sldNum" sz="quarter" idx="11"/>
          </p:nvPr>
        </p:nvSpPr>
        <p:spPr/>
        <p:txBody>
          <a:bodyPr/>
          <a:lstStyle/>
          <a:p>
            <a:fld id="{DA2C159E-F13C-4A85-9A41-E7669D3E0D70}" type="slidenum">
              <a:rPr lang="en-GB" smtClean="0"/>
              <a:pPr/>
              <a:t>111</a:t>
            </a:fld>
            <a:endParaRPr lang="en-GB" dirty="0"/>
          </a:p>
        </p:txBody>
      </p:sp>
      <p:sp>
        <p:nvSpPr>
          <p:cNvPr id="5" name="Footer Placeholder 4">
            <a:extLst>
              <a:ext uri="{FF2B5EF4-FFF2-40B4-BE49-F238E27FC236}">
                <a16:creationId xmlns:a16="http://schemas.microsoft.com/office/drawing/2014/main" id="{587BA135-5039-B0BB-C855-4610C2B2C6D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11287302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59D59-B33E-C114-AD93-1DCBD5CC98C9}"/>
              </a:ext>
            </a:extLst>
          </p:cNvPr>
          <p:cNvSpPr>
            <a:spLocks noGrp="1"/>
          </p:cNvSpPr>
          <p:nvPr>
            <p:ph type="title"/>
          </p:nvPr>
        </p:nvSpPr>
        <p:spPr/>
        <p:txBody>
          <a:bodyPr/>
          <a:lstStyle/>
          <a:p>
            <a:r>
              <a:rPr lang="en-GB" dirty="0"/>
              <a:t>Lesson 6 overview</a:t>
            </a:r>
          </a:p>
        </p:txBody>
      </p:sp>
      <p:sp>
        <p:nvSpPr>
          <p:cNvPr id="3" name="Text Placeholder 2">
            <a:extLst>
              <a:ext uri="{FF2B5EF4-FFF2-40B4-BE49-F238E27FC236}">
                <a16:creationId xmlns:a16="http://schemas.microsoft.com/office/drawing/2014/main" id="{9BD1BE1C-41D6-CC58-58B5-D8C4D562C0AF}"/>
              </a:ext>
            </a:extLst>
          </p:cNvPr>
          <p:cNvSpPr>
            <a:spLocks noGrp="1"/>
          </p:cNvSpPr>
          <p:nvPr>
            <p:ph type="body" sz="quarter" idx="12"/>
          </p:nvPr>
        </p:nvSpPr>
        <p:spPr/>
        <p:txBody>
          <a:bodyPr/>
          <a:lstStyle/>
          <a:p>
            <a:r>
              <a:rPr lang="en-GB" dirty="0"/>
              <a:t>This lesson helps you examine emerging technologies from a risk perspective. You will analyse how new technologies can introduce workforce, cyber, and data risks before any implementation decision is made. You will apply this thinking to a realistic business case and justify your conclusions using evidence.</a:t>
            </a:r>
          </a:p>
        </p:txBody>
      </p:sp>
      <p:sp>
        <p:nvSpPr>
          <p:cNvPr id="4" name="Slide Number Placeholder 3">
            <a:extLst>
              <a:ext uri="{FF2B5EF4-FFF2-40B4-BE49-F238E27FC236}">
                <a16:creationId xmlns:a16="http://schemas.microsoft.com/office/drawing/2014/main" id="{20939F88-C03B-B9B8-D580-12AE101D5EAD}"/>
              </a:ext>
            </a:extLst>
          </p:cNvPr>
          <p:cNvSpPr>
            <a:spLocks noGrp="1"/>
          </p:cNvSpPr>
          <p:nvPr>
            <p:ph type="sldNum" sz="quarter" idx="11"/>
          </p:nvPr>
        </p:nvSpPr>
        <p:spPr/>
        <p:txBody>
          <a:bodyPr/>
          <a:lstStyle/>
          <a:p>
            <a:fld id="{DA2C159E-F13C-4A85-9A41-E7669D3E0D70}" type="slidenum">
              <a:rPr lang="en-GB" smtClean="0"/>
              <a:pPr/>
              <a:t>112</a:t>
            </a:fld>
            <a:endParaRPr lang="en-GB" dirty="0"/>
          </a:p>
        </p:txBody>
      </p:sp>
      <p:sp>
        <p:nvSpPr>
          <p:cNvPr id="5" name="Footer Placeholder 4">
            <a:extLst>
              <a:ext uri="{FF2B5EF4-FFF2-40B4-BE49-F238E27FC236}">
                <a16:creationId xmlns:a16="http://schemas.microsoft.com/office/drawing/2014/main" id="{2CFA5236-E814-849E-20A2-EB70FD7A998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4306772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02F8-5592-EFA6-1496-4169DB806514}"/>
              </a:ext>
            </a:extLst>
          </p:cNvPr>
          <p:cNvSpPr>
            <a:spLocks noGrp="1"/>
          </p:cNvSpPr>
          <p:nvPr>
            <p:ph type="title"/>
          </p:nvPr>
        </p:nvSpPr>
        <p:spPr/>
        <p:txBody>
          <a:bodyPr/>
          <a:lstStyle/>
          <a:p>
            <a:r>
              <a:rPr lang="en-GB" dirty="0"/>
              <a:t>What are business risks?</a:t>
            </a:r>
          </a:p>
        </p:txBody>
      </p:sp>
      <p:sp>
        <p:nvSpPr>
          <p:cNvPr id="3" name="Text Placeholder 2">
            <a:extLst>
              <a:ext uri="{FF2B5EF4-FFF2-40B4-BE49-F238E27FC236}">
                <a16:creationId xmlns:a16="http://schemas.microsoft.com/office/drawing/2014/main" id="{627366E5-7AA7-38AC-DEAF-BC2C2FB51AF5}"/>
              </a:ext>
            </a:extLst>
          </p:cNvPr>
          <p:cNvSpPr>
            <a:spLocks noGrp="1"/>
          </p:cNvSpPr>
          <p:nvPr>
            <p:ph type="body" sz="quarter" idx="12"/>
          </p:nvPr>
        </p:nvSpPr>
        <p:spPr/>
        <p:txBody>
          <a:bodyPr/>
          <a:lstStyle/>
          <a:p>
            <a:r>
              <a:rPr lang="en-GB" dirty="0"/>
              <a:t>A business risk is something that could:</a:t>
            </a:r>
          </a:p>
          <a:p>
            <a:pPr marL="342900" indent="-342900">
              <a:buFont typeface="Arial" panose="020B0604020202020204" pitchFamily="34" charset="0"/>
              <a:buChar char="•"/>
            </a:pPr>
            <a:r>
              <a:rPr lang="en-GB" dirty="0"/>
              <a:t>damage brand image</a:t>
            </a:r>
          </a:p>
          <a:p>
            <a:pPr marL="342900" indent="-342900">
              <a:buFont typeface="Arial" panose="020B0604020202020204" pitchFamily="34" charset="0"/>
              <a:buChar char="•"/>
            </a:pPr>
            <a:r>
              <a:rPr lang="en-GB" dirty="0"/>
              <a:t>reduce customer trust</a:t>
            </a:r>
          </a:p>
          <a:p>
            <a:pPr marL="342900" indent="-342900">
              <a:buFont typeface="Arial" panose="020B0604020202020204" pitchFamily="34" charset="0"/>
              <a:buChar char="•"/>
            </a:pPr>
            <a:r>
              <a:rPr lang="en-GB" dirty="0"/>
              <a:t>create legal or ethical issues</a:t>
            </a:r>
          </a:p>
          <a:p>
            <a:pPr marL="342900" indent="-342900">
              <a:buFont typeface="Arial" panose="020B0604020202020204" pitchFamily="34" charset="0"/>
              <a:buChar char="•"/>
            </a:pPr>
            <a:r>
              <a:rPr lang="en-GB" dirty="0"/>
              <a:t>increase cost or workload</a:t>
            </a:r>
          </a:p>
          <a:p>
            <a:pPr marL="342900" indent="-342900">
              <a:buFont typeface="Arial" panose="020B0604020202020204" pitchFamily="34" charset="0"/>
              <a:buChar char="•"/>
            </a:pPr>
            <a:r>
              <a:rPr lang="en-GB" dirty="0"/>
              <a:t>reduce service quality.</a:t>
            </a:r>
          </a:p>
          <a:p>
            <a:endParaRPr lang="en-GB" dirty="0"/>
          </a:p>
          <a:p>
            <a:r>
              <a:rPr lang="en-GB" dirty="0"/>
              <a:t>Risk means there is a chance of harm, not certainty.</a:t>
            </a:r>
          </a:p>
          <a:p>
            <a:endParaRPr lang="en-GB" dirty="0"/>
          </a:p>
        </p:txBody>
      </p:sp>
      <p:sp>
        <p:nvSpPr>
          <p:cNvPr id="4" name="Slide Number Placeholder 3">
            <a:extLst>
              <a:ext uri="{FF2B5EF4-FFF2-40B4-BE49-F238E27FC236}">
                <a16:creationId xmlns:a16="http://schemas.microsoft.com/office/drawing/2014/main" id="{E21ABCE0-9302-686E-1F11-053231A109D5}"/>
              </a:ext>
            </a:extLst>
          </p:cNvPr>
          <p:cNvSpPr>
            <a:spLocks noGrp="1"/>
          </p:cNvSpPr>
          <p:nvPr>
            <p:ph type="sldNum" sz="quarter" idx="11"/>
          </p:nvPr>
        </p:nvSpPr>
        <p:spPr/>
        <p:txBody>
          <a:bodyPr/>
          <a:lstStyle/>
          <a:p>
            <a:fld id="{DA2C159E-F13C-4A85-9A41-E7669D3E0D70}" type="slidenum">
              <a:rPr lang="en-GB" smtClean="0"/>
              <a:pPr/>
              <a:t>113</a:t>
            </a:fld>
            <a:endParaRPr lang="en-GB" dirty="0"/>
          </a:p>
        </p:txBody>
      </p:sp>
      <p:sp>
        <p:nvSpPr>
          <p:cNvPr id="5" name="Footer Placeholder 4">
            <a:extLst>
              <a:ext uri="{FF2B5EF4-FFF2-40B4-BE49-F238E27FC236}">
                <a16:creationId xmlns:a16="http://schemas.microsoft.com/office/drawing/2014/main" id="{9D1368AA-E84F-3850-0725-59B9D88EAB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9354800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01026-CCEE-F1A4-422D-D9EBE76C2C9A}"/>
              </a:ext>
            </a:extLst>
          </p:cNvPr>
          <p:cNvSpPr>
            <a:spLocks noGrp="1"/>
          </p:cNvSpPr>
          <p:nvPr>
            <p:ph type="title"/>
          </p:nvPr>
        </p:nvSpPr>
        <p:spPr/>
        <p:txBody>
          <a:bodyPr/>
          <a:lstStyle/>
          <a:p>
            <a:r>
              <a:rPr lang="en-GB" dirty="0"/>
              <a:t>Risk areas to consider</a:t>
            </a:r>
          </a:p>
        </p:txBody>
      </p:sp>
      <p:sp>
        <p:nvSpPr>
          <p:cNvPr id="3" name="Text Placeholder 2">
            <a:extLst>
              <a:ext uri="{FF2B5EF4-FFF2-40B4-BE49-F238E27FC236}">
                <a16:creationId xmlns:a16="http://schemas.microsoft.com/office/drawing/2014/main" id="{B43FDE10-5BBE-572E-9EA0-3687FD715BE3}"/>
              </a:ext>
            </a:extLst>
          </p:cNvPr>
          <p:cNvSpPr>
            <a:spLocks noGrp="1"/>
          </p:cNvSpPr>
          <p:nvPr>
            <p:ph type="body" sz="quarter" idx="12"/>
          </p:nvPr>
        </p:nvSpPr>
        <p:spPr/>
        <p:txBody>
          <a:bodyPr/>
          <a:lstStyle/>
          <a:p>
            <a:r>
              <a:rPr lang="en-GB" dirty="0"/>
              <a:t>When analysing emerging technologies, consider risks linked to:</a:t>
            </a:r>
          </a:p>
          <a:p>
            <a:pPr marL="342900" indent="-342900">
              <a:buFont typeface="Arial" panose="020B0604020202020204" pitchFamily="34" charset="0"/>
              <a:buChar char="•"/>
            </a:pPr>
            <a:r>
              <a:rPr lang="en-GB" dirty="0"/>
              <a:t>workforce</a:t>
            </a:r>
          </a:p>
          <a:p>
            <a:pPr marL="342900" indent="-342900">
              <a:buFont typeface="Arial" panose="020B0604020202020204" pitchFamily="34" charset="0"/>
              <a:buChar char="•"/>
            </a:pPr>
            <a:r>
              <a:rPr lang="en-GB" dirty="0"/>
              <a:t>cyber security</a:t>
            </a:r>
          </a:p>
          <a:p>
            <a:pPr marL="342900" indent="-342900">
              <a:buFont typeface="Arial" panose="020B0604020202020204" pitchFamily="34" charset="0"/>
              <a:buChar char="•"/>
            </a:pPr>
            <a:r>
              <a:rPr lang="en-GB" dirty="0"/>
              <a:t>data protection</a:t>
            </a:r>
          </a:p>
          <a:p>
            <a:pPr marL="342900" indent="-342900">
              <a:buFont typeface="Arial" panose="020B0604020202020204" pitchFamily="34" charset="0"/>
              <a:buChar char="•"/>
            </a:pPr>
            <a:r>
              <a:rPr lang="en-GB" dirty="0"/>
              <a:t>customer experience</a:t>
            </a:r>
          </a:p>
          <a:p>
            <a:pPr marL="342900" indent="-342900">
              <a:buFont typeface="Arial" panose="020B0604020202020204" pitchFamily="34" charset="0"/>
              <a:buChar char="•"/>
            </a:pPr>
            <a:r>
              <a:rPr lang="en-GB" dirty="0"/>
              <a:t>brand perception.</a:t>
            </a:r>
          </a:p>
          <a:p>
            <a:r>
              <a:rPr lang="en-GB" dirty="0"/>
              <a:t>You will use these categories throughout the lesson.</a:t>
            </a:r>
          </a:p>
        </p:txBody>
      </p:sp>
      <p:sp>
        <p:nvSpPr>
          <p:cNvPr id="4" name="Slide Number Placeholder 3">
            <a:extLst>
              <a:ext uri="{FF2B5EF4-FFF2-40B4-BE49-F238E27FC236}">
                <a16:creationId xmlns:a16="http://schemas.microsoft.com/office/drawing/2014/main" id="{1045A559-C590-1943-D239-9193DDDE62D8}"/>
              </a:ext>
            </a:extLst>
          </p:cNvPr>
          <p:cNvSpPr>
            <a:spLocks noGrp="1"/>
          </p:cNvSpPr>
          <p:nvPr>
            <p:ph type="sldNum" sz="quarter" idx="11"/>
          </p:nvPr>
        </p:nvSpPr>
        <p:spPr/>
        <p:txBody>
          <a:bodyPr/>
          <a:lstStyle/>
          <a:p>
            <a:fld id="{DA2C159E-F13C-4A85-9A41-E7669D3E0D70}" type="slidenum">
              <a:rPr lang="en-GB" smtClean="0"/>
              <a:pPr/>
              <a:t>114</a:t>
            </a:fld>
            <a:endParaRPr lang="en-GB" dirty="0"/>
          </a:p>
        </p:txBody>
      </p:sp>
      <p:sp>
        <p:nvSpPr>
          <p:cNvPr id="5" name="Footer Placeholder 4">
            <a:extLst>
              <a:ext uri="{FF2B5EF4-FFF2-40B4-BE49-F238E27FC236}">
                <a16:creationId xmlns:a16="http://schemas.microsoft.com/office/drawing/2014/main" id="{F46A0975-AE68-FDE8-C572-3B3F7B0E468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4912022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E3E9-6BCC-4699-CF00-3B52BC99ED01}"/>
              </a:ext>
            </a:extLst>
          </p:cNvPr>
          <p:cNvSpPr>
            <a:spLocks noGrp="1"/>
          </p:cNvSpPr>
          <p:nvPr>
            <p:ph type="title"/>
          </p:nvPr>
        </p:nvSpPr>
        <p:spPr/>
        <p:txBody>
          <a:bodyPr/>
          <a:lstStyle/>
          <a:p>
            <a:r>
              <a:rPr lang="en-GB" dirty="0"/>
              <a:t>Case study introduction</a:t>
            </a:r>
          </a:p>
        </p:txBody>
      </p:sp>
      <p:sp>
        <p:nvSpPr>
          <p:cNvPr id="3" name="Text Placeholder 2">
            <a:extLst>
              <a:ext uri="{FF2B5EF4-FFF2-40B4-BE49-F238E27FC236}">
                <a16:creationId xmlns:a16="http://schemas.microsoft.com/office/drawing/2014/main" id="{A2878D7A-AF78-54CF-C9AC-6647A5D22814}"/>
              </a:ext>
            </a:extLst>
          </p:cNvPr>
          <p:cNvSpPr>
            <a:spLocks noGrp="1"/>
          </p:cNvSpPr>
          <p:nvPr>
            <p:ph type="body" sz="quarter" idx="12"/>
          </p:nvPr>
        </p:nvSpPr>
        <p:spPr/>
        <p:txBody>
          <a:bodyPr/>
          <a:lstStyle/>
          <a:p>
            <a:r>
              <a:rPr lang="en-GB" dirty="0"/>
              <a:t>You are acting as a junior marketing assistant.</a:t>
            </a:r>
          </a:p>
          <a:p>
            <a:endParaRPr lang="en-GB" dirty="0"/>
          </a:p>
          <a:p>
            <a:r>
              <a:rPr lang="en-GB" dirty="0"/>
              <a:t>Your task is not to sell a technology.</a:t>
            </a:r>
          </a:p>
          <a:p>
            <a:endParaRPr lang="en-GB" dirty="0"/>
          </a:p>
          <a:p>
            <a:r>
              <a:rPr lang="en-GB" dirty="0"/>
              <a:t>Your task is to analyse the risks created by using emerging technologies in this organisation.</a:t>
            </a:r>
          </a:p>
        </p:txBody>
      </p:sp>
      <p:sp>
        <p:nvSpPr>
          <p:cNvPr id="4" name="Slide Number Placeholder 3">
            <a:extLst>
              <a:ext uri="{FF2B5EF4-FFF2-40B4-BE49-F238E27FC236}">
                <a16:creationId xmlns:a16="http://schemas.microsoft.com/office/drawing/2014/main" id="{17B7C35D-E727-226B-4647-628213EBADB5}"/>
              </a:ext>
            </a:extLst>
          </p:cNvPr>
          <p:cNvSpPr>
            <a:spLocks noGrp="1"/>
          </p:cNvSpPr>
          <p:nvPr>
            <p:ph type="sldNum" sz="quarter" idx="11"/>
          </p:nvPr>
        </p:nvSpPr>
        <p:spPr/>
        <p:txBody>
          <a:bodyPr/>
          <a:lstStyle/>
          <a:p>
            <a:fld id="{DA2C159E-F13C-4A85-9A41-E7669D3E0D70}" type="slidenum">
              <a:rPr lang="en-GB" smtClean="0"/>
              <a:pPr/>
              <a:t>115</a:t>
            </a:fld>
            <a:endParaRPr lang="en-GB" dirty="0"/>
          </a:p>
        </p:txBody>
      </p:sp>
      <p:sp>
        <p:nvSpPr>
          <p:cNvPr id="5" name="Footer Placeholder 4">
            <a:extLst>
              <a:ext uri="{FF2B5EF4-FFF2-40B4-BE49-F238E27FC236}">
                <a16:creationId xmlns:a16="http://schemas.microsoft.com/office/drawing/2014/main" id="{D99854EB-4303-8832-1B52-478E4AC5BE9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7431722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6AF8-D1A1-C135-7FA4-CF1D32BDCA0F}"/>
              </a:ext>
            </a:extLst>
          </p:cNvPr>
          <p:cNvSpPr>
            <a:spLocks noGrp="1"/>
          </p:cNvSpPr>
          <p:nvPr>
            <p:ph type="title"/>
          </p:nvPr>
        </p:nvSpPr>
        <p:spPr/>
        <p:txBody>
          <a:bodyPr/>
          <a:lstStyle/>
          <a:p>
            <a:r>
              <a:rPr lang="en-GB" dirty="0"/>
              <a:t>Case study task instructions</a:t>
            </a:r>
          </a:p>
        </p:txBody>
      </p:sp>
      <p:sp>
        <p:nvSpPr>
          <p:cNvPr id="3" name="Text Placeholder 2">
            <a:extLst>
              <a:ext uri="{FF2B5EF4-FFF2-40B4-BE49-F238E27FC236}">
                <a16:creationId xmlns:a16="http://schemas.microsoft.com/office/drawing/2014/main" id="{27DFD602-DCC2-FE95-4ADB-E06A2F8A3E2E}"/>
              </a:ext>
            </a:extLst>
          </p:cNvPr>
          <p:cNvSpPr>
            <a:spLocks noGrp="1"/>
          </p:cNvSpPr>
          <p:nvPr>
            <p:ph type="body" sz="quarter" idx="12"/>
          </p:nvPr>
        </p:nvSpPr>
        <p:spPr/>
        <p:txBody>
          <a:bodyPr vert="horz" lIns="0" tIns="0" rIns="0" bIns="0" rtlCol="0" anchor="t">
            <a:noAutofit/>
          </a:bodyPr>
          <a:lstStyle/>
          <a:p>
            <a:r>
              <a:rPr lang="en-GB" dirty="0"/>
              <a:t>Read the </a:t>
            </a:r>
            <a:r>
              <a:rPr lang="en-GB" b="1" dirty="0"/>
              <a:t>Marmot Signal case study </a:t>
            </a:r>
            <a:r>
              <a:rPr lang="en-GB" dirty="0"/>
              <a:t>carefully.</a:t>
            </a:r>
          </a:p>
          <a:p>
            <a:r>
              <a:rPr lang="en-GB" dirty="0"/>
              <a:t>As you read:</a:t>
            </a:r>
          </a:p>
          <a:p>
            <a:pPr marL="342900" indent="-342900">
              <a:buFont typeface="Arial" panose="020B0604020202020204" pitchFamily="34" charset="0"/>
              <a:buChar char="•"/>
            </a:pPr>
            <a:r>
              <a:rPr lang="en-GB" dirty="0"/>
              <a:t>Use one colour to highlight content related to workforce, another colour to highlight content related to cyber and a third colour to highlight content related to data.  </a:t>
            </a:r>
            <a:endParaRPr lang="en-GB" dirty="0">
              <a:cs typeface="Arial"/>
            </a:endParaRPr>
          </a:p>
          <a:p>
            <a:pPr marL="342900" indent="-342900">
              <a:buFont typeface="Arial" panose="020B0604020202020204" pitchFamily="34" charset="0"/>
              <a:buChar char="•"/>
            </a:pPr>
            <a:r>
              <a:rPr lang="en-GB" dirty="0"/>
              <a:t>Write comments where there is a link between content e.g. the cyber content also links with the workforce.</a:t>
            </a:r>
          </a:p>
        </p:txBody>
      </p:sp>
      <p:sp>
        <p:nvSpPr>
          <p:cNvPr id="4" name="Slide Number Placeholder 3">
            <a:extLst>
              <a:ext uri="{FF2B5EF4-FFF2-40B4-BE49-F238E27FC236}">
                <a16:creationId xmlns:a16="http://schemas.microsoft.com/office/drawing/2014/main" id="{FFF923A9-73AC-C8B9-942B-3FB03FB00FA5}"/>
              </a:ext>
            </a:extLst>
          </p:cNvPr>
          <p:cNvSpPr>
            <a:spLocks noGrp="1"/>
          </p:cNvSpPr>
          <p:nvPr>
            <p:ph type="sldNum" sz="quarter" idx="11"/>
          </p:nvPr>
        </p:nvSpPr>
        <p:spPr/>
        <p:txBody>
          <a:bodyPr/>
          <a:lstStyle/>
          <a:p>
            <a:fld id="{DA2C159E-F13C-4A85-9A41-E7669D3E0D70}" type="slidenum">
              <a:rPr lang="en-GB" smtClean="0"/>
              <a:pPr/>
              <a:t>116</a:t>
            </a:fld>
            <a:endParaRPr lang="en-GB" dirty="0"/>
          </a:p>
        </p:txBody>
      </p:sp>
      <p:sp>
        <p:nvSpPr>
          <p:cNvPr id="5" name="Footer Placeholder 4">
            <a:extLst>
              <a:ext uri="{FF2B5EF4-FFF2-40B4-BE49-F238E27FC236}">
                <a16:creationId xmlns:a16="http://schemas.microsoft.com/office/drawing/2014/main" id="{481030A0-A3C7-AF01-459E-E436FFC5874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4044111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2D8D9-D3C9-D4EB-55DD-08AEB3687FB2}"/>
              </a:ext>
            </a:extLst>
          </p:cNvPr>
          <p:cNvSpPr>
            <a:spLocks noGrp="1"/>
          </p:cNvSpPr>
          <p:nvPr>
            <p:ph type="title"/>
          </p:nvPr>
        </p:nvSpPr>
        <p:spPr/>
        <p:txBody>
          <a:bodyPr/>
          <a:lstStyle/>
          <a:p>
            <a:r>
              <a:rPr lang="en-GB" dirty="0"/>
              <a:t>Identifying risk from technology</a:t>
            </a:r>
          </a:p>
        </p:txBody>
      </p:sp>
      <p:sp>
        <p:nvSpPr>
          <p:cNvPr id="3" name="Text Placeholder 2">
            <a:extLst>
              <a:ext uri="{FF2B5EF4-FFF2-40B4-BE49-F238E27FC236}">
                <a16:creationId xmlns:a16="http://schemas.microsoft.com/office/drawing/2014/main" id="{15C4DE49-8855-E47C-F1A4-0655339847B6}"/>
              </a:ext>
            </a:extLst>
          </p:cNvPr>
          <p:cNvSpPr>
            <a:spLocks noGrp="1"/>
          </p:cNvSpPr>
          <p:nvPr>
            <p:ph type="body" sz="quarter" idx="12"/>
          </p:nvPr>
        </p:nvSpPr>
        <p:spPr/>
        <p:txBody>
          <a:bodyPr/>
          <a:lstStyle/>
          <a:p>
            <a:r>
              <a:rPr lang="en-GB" dirty="0"/>
              <a:t>Individually, complete the Marmot Signal risk table.</a:t>
            </a:r>
          </a:p>
          <a:p>
            <a:endParaRPr lang="en-GB" dirty="0"/>
          </a:p>
        </p:txBody>
      </p:sp>
      <p:sp>
        <p:nvSpPr>
          <p:cNvPr id="4" name="Slide Number Placeholder 3">
            <a:extLst>
              <a:ext uri="{FF2B5EF4-FFF2-40B4-BE49-F238E27FC236}">
                <a16:creationId xmlns:a16="http://schemas.microsoft.com/office/drawing/2014/main" id="{EEE516BE-00C0-1830-34B6-95DF7C144474}"/>
              </a:ext>
            </a:extLst>
          </p:cNvPr>
          <p:cNvSpPr>
            <a:spLocks noGrp="1"/>
          </p:cNvSpPr>
          <p:nvPr>
            <p:ph type="sldNum" sz="quarter" idx="11"/>
          </p:nvPr>
        </p:nvSpPr>
        <p:spPr/>
        <p:txBody>
          <a:bodyPr/>
          <a:lstStyle/>
          <a:p>
            <a:fld id="{DA2C159E-F13C-4A85-9A41-E7669D3E0D70}" type="slidenum">
              <a:rPr lang="en-GB" smtClean="0"/>
              <a:pPr/>
              <a:t>117</a:t>
            </a:fld>
            <a:endParaRPr lang="en-GB" dirty="0"/>
          </a:p>
        </p:txBody>
      </p:sp>
      <p:sp>
        <p:nvSpPr>
          <p:cNvPr id="5" name="Footer Placeholder 4">
            <a:extLst>
              <a:ext uri="{FF2B5EF4-FFF2-40B4-BE49-F238E27FC236}">
                <a16:creationId xmlns:a16="http://schemas.microsoft.com/office/drawing/2014/main" id="{BE57B03A-9BE5-1EFA-6605-E6EC0027F13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9103448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67968-BE65-161D-19A5-EE6EC3D4F5C5}"/>
              </a:ext>
            </a:extLst>
          </p:cNvPr>
          <p:cNvSpPr>
            <a:spLocks noGrp="1"/>
          </p:cNvSpPr>
          <p:nvPr>
            <p:ph type="title"/>
          </p:nvPr>
        </p:nvSpPr>
        <p:spPr/>
        <p:txBody>
          <a:bodyPr/>
          <a:lstStyle/>
          <a:p>
            <a:r>
              <a:rPr lang="en-GB" dirty="0"/>
              <a:t>Group discussion</a:t>
            </a:r>
          </a:p>
        </p:txBody>
      </p:sp>
      <p:sp>
        <p:nvSpPr>
          <p:cNvPr id="3" name="Text Placeholder 2">
            <a:extLst>
              <a:ext uri="{FF2B5EF4-FFF2-40B4-BE49-F238E27FC236}">
                <a16:creationId xmlns:a16="http://schemas.microsoft.com/office/drawing/2014/main" id="{FE8C1778-8F00-8755-6451-4C24EE04AE38}"/>
              </a:ext>
            </a:extLst>
          </p:cNvPr>
          <p:cNvSpPr>
            <a:spLocks noGrp="1"/>
          </p:cNvSpPr>
          <p:nvPr>
            <p:ph type="body" sz="quarter" idx="12"/>
          </p:nvPr>
        </p:nvSpPr>
        <p:spPr/>
        <p:txBody>
          <a:bodyPr/>
          <a:lstStyle/>
          <a:p>
            <a:r>
              <a:rPr lang="en-GB" dirty="0"/>
              <a:t>In groups, discuss your identified risks.</a:t>
            </a:r>
          </a:p>
          <a:p>
            <a:endParaRPr lang="en-GB" dirty="0"/>
          </a:p>
          <a:p>
            <a:r>
              <a:rPr lang="en-GB" dirty="0"/>
              <a:t>Agree a revised set of risks and update the impacts.</a:t>
            </a:r>
          </a:p>
          <a:p>
            <a:endParaRPr lang="en-GB" dirty="0"/>
          </a:p>
          <a:p>
            <a:r>
              <a:rPr lang="en-GB" dirty="0"/>
              <a:t>Identify the emerging technologies that the business could adopt to reduce the risks.  </a:t>
            </a:r>
          </a:p>
          <a:p>
            <a:endParaRPr lang="en-GB" dirty="0"/>
          </a:p>
          <a:p>
            <a:r>
              <a:rPr lang="en-GB" dirty="0"/>
              <a:t>Produce a bullet point list of the technologies and how they can be used.     </a:t>
            </a:r>
          </a:p>
          <a:p>
            <a:endParaRPr lang="en-GB" dirty="0"/>
          </a:p>
          <a:p>
            <a:endParaRPr lang="en-GB" dirty="0"/>
          </a:p>
        </p:txBody>
      </p:sp>
      <p:sp>
        <p:nvSpPr>
          <p:cNvPr id="4" name="Slide Number Placeholder 3">
            <a:extLst>
              <a:ext uri="{FF2B5EF4-FFF2-40B4-BE49-F238E27FC236}">
                <a16:creationId xmlns:a16="http://schemas.microsoft.com/office/drawing/2014/main" id="{4FA2BFC2-0C78-8132-35FB-28F694C898B7}"/>
              </a:ext>
            </a:extLst>
          </p:cNvPr>
          <p:cNvSpPr>
            <a:spLocks noGrp="1"/>
          </p:cNvSpPr>
          <p:nvPr>
            <p:ph type="sldNum" sz="quarter" idx="11"/>
          </p:nvPr>
        </p:nvSpPr>
        <p:spPr/>
        <p:txBody>
          <a:bodyPr/>
          <a:lstStyle/>
          <a:p>
            <a:fld id="{DA2C159E-F13C-4A85-9A41-E7669D3E0D70}" type="slidenum">
              <a:rPr lang="en-GB" smtClean="0"/>
              <a:pPr/>
              <a:t>118</a:t>
            </a:fld>
            <a:endParaRPr lang="en-GB" dirty="0"/>
          </a:p>
        </p:txBody>
      </p:sp>
      <p:sp>
        <p:nvSpPr>
          <p:cNvPr id="5" name="Footer Placeholder 4">
            <a:extLst>
              <a:ext uri="{FF2B5EF4-FFF2-40B4-BE49-F238E27FC236}">
                <a16:creationId xmlns:a16="http://schemas.microsoft.com/office/drawing/2014/main" id="{3CD5159C-2A79-3CB7-995D-22458FC067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0439854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F8EE3-D0BB-C45C-319E-B65EC6595515}"/>
              </a:ext>
            </a:extLst>
          </p:cNvPr>
          <p:cNvSpPr>
            <a:spLocks noGrp="1"/>
          </p:cNvSpPr>
          <p:nvPr>
            <p:ph type="title"/>
          </p:nvPr>
        </p:nvSpPr>
        <p:spPr/>
        <p:txBody>
          <a:bodyPr/>
          <a:lstStyle/>
          <a:p>
            <a:r>
              <a:rPr lang="en-GB" dirty="0"/>
              <a:t>Writing the Marmot Signal report</a:t>
            </a:r>
          </a:p>
        </p:txBody>
      </p:sp>
      <p:sp>
        <p:nvSpPr>
          <p:cNvPr id="3" name="Text Placeholder 2">
            <a:extLst>
              <a:ext uri="{FF2B5EF4-FFF2-40B4-BE49-F238E27FC236}">
                <a16:creationId xmlns:a16="http://schemas.microsoft.com/office/drawing/2014/main" id="{5DDE63A3-39D0-F221-A9E2-713AC00AB46D}"/>
              </a:ext>
            </a:extLst>
          </p:cNvPr>
          <p:cNvSpPr>
            <a:spLocks noGrp="1"/>
          </p:cNvSpPr>
          <p:nvPr>
            <p:ph type="body" sz="quarter" idx="12"/>
          </p:nvPr>
        </p:nvSpPr>
        <p:spPr/>
        <p:txBody>
          <a:bodyPr vert="horz" lIns="0" tIns="0" rIns="0" bIns="0" rtlCol="0" anchor="t">
            <a:noAutofit/>
          </a:bodyPr>
          <a:lstStyle/>
          <a:p>
            <a:r>
              <a:rPr lang="en-GB" dirty="0"/>
              <a:t>You will now write a short, structured report. The report is completed in stages. You must complete each stage before moving on. Use the </a:t>
            </a:r>
            <a:r>
              <a:rPr lang="en-GB" b="1" dirty="0"/>
              <a:t>Marmot Signal report template </a:t>
            </a:r>
            <a:r>
              <a:rPr lang="en-GB" dirty="0"/>
              <a:t>provided.</a:t>
            </a:r>
          </a:p>
          <a:p>
            <a:endParaRPr lang="en-GB" dirty="0"/>
          </a:p>
          <a:p>
            <a:r>
              <a:rPr lang="en-GB" dirty="0"/>
              <a:t>Your report has three sections:</a:t>
            </a:r>
          </a:p>
          <a:p>
            <a:pPr marL="342900" indent="-342900">
              <a:buFont typeface="Arial" panose="020B0604020202020204" pitchFamily="34" charset="0"/>
              <a:buChar char="•"/>
            </a:pPr>
            <a:r>
              <a:rPr lang="en-GB" dirty="0"/>
              <a:t>identifying key risks</a:t>
            </a:r>
          </a:p>
          <a:p>
            <a:pPr marL="342900" indent="-342900">
              <a:buFont typeface="Arial" panose="020B0604020202020204" pitchFamily="34" charset="0"/>
              <a:buChar char="•"/>
            </a:pPr>
            <a:r>
              <a:rPr lang="en-GB" dirty="0"/>
              <a:t>linking risks to emerging technologies</a:t>
            </a:r>
          </a:p>
          <a:p>
            <a:pPr marL="342900" indent="-342900">
              <a:buFont typeface="Arial" panose="020B0604020202020204" pitchFamily="34" charset="0"/>
              <a:buChar char="•"/>
            </a:pPr>
            <a:r>
              <a:rPr lang="en-GB"/>
              <a:t>justifying</a:t>
            </a:r>
            <a:r>
              <a:rPr lang="en-GB" dirty="0"/>
              <a:t> implementation decisions.</a:t>
            </a:r>
            <a:endParaRPr lang="en-GB" dirty="0">
              <a:cs typeface="Arial"/>
            </a:endParaRPr>
          </a:p>
          <a:p>
            <a:endParaRPr lang="en-GB" dirty="0"/>
          </a:p>
          <a:p>
            <a:endParaRPr lang="en-GB" dirty="0"/>
          </a:p>
        </p:txBody>
      </p:sp>
      <p:sp>
        <p:nvSpPr>
          <p:cNvPr id="4" name="Slide Number Placeholder 3">
            <a:extLst>
              <a:ext uri="{FF2B5EF4-FFF2-40B4-BE49-F238E27FC236}">
                <a16:creationId xmlns:a16="http://schemas.microsoft.com/office/drawing/2014/main" id="{15C5AC88-2C5E-2731-050C-4360DE5A7FBB}"/>
              </a:ext>
            </a:extLst>
          </p:cNvPr>
          <p:cNvSpPr>
            <a:spLocks noGrp="1"/>
          </p:cNvSpPr>
          <p:nvPr>
            <p:ph type="sldNum" sz="quarter" idx="11"/>
          </p:nvPr>
        </p:nvSpPr>
        <p:spPr/>
        <p:txBody>
          <a:bodyPr/>
          <a:lstStyle/>
          <a:p>
            <a:fld id="{DA2C159E-F13C-4A85-9A41-E7669D3E0D70}" type="slidenum">
              <a:rPr lang="en-GB" smtClean="0"/>
              <a:pPr/>
              <a:t>119</a:t>
            </a:fld>
            <a:endParaRPr lang="en-GB" dirty="0"/>
          </a:p>
        </p:txBody>
      </p:sp>
      <p:sp>
        <p:nvSpPr>
          <p:cNvPr id="5" name="Footer Placeholder 4">
            <a:extLst>
              <a:ext uri="{FF2B5EF4-FFF2-40B4-BE49-F238E27FC236}">
                <a16:creationId xmlns:a16="http://schemas.microsoft.com/office/drawing/2014/main" id="{4D874C86-0BF1-53EA-2A1C-CE6C60AD3EC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58950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9B0D3-3D88-5721-934B-AF813C3E1562}"/>
              </a:ext>
            </a:extLst>
          </p:cNvPr>
          <p:cNvSpPr>
            <a:spLocks noGrp="1"/>
          </p:cNvSpPr>
          <p:nvPr>
            <p:ph type="title"/>
          </p:nvPr>
        </p:nvSpPr>
        <p:spPr/>
        <p:txBody>
          <a:bodyPr/>
          <a:lstStyle/>
          <a:p>
            <a:r>
              <a:rPr lang="en-GB" dirty="0"/>
              <a:t>Remember what marketing is</a:t>
            </a:r>
          </a:p>
        </p:txBody>
      </p:sp>
      <p:sp>
        <p:nvSpPr>
          <p:cNvPr id="3" name="Text Placeholder 2">
            <a:extLst>
              <a:ext uri="{FF2B5EF4-FFF2-40B4-BE49-F238E27FC236}">
                <a16:creationId xmlns:a16="http://schemas.microsoft.com/office/drawing/2014/main" id="{652D4ED4-5D32-1B76-BC5A-1DFDB2CE87C8}"/>
              </a:ext>
            </a:extLst>
          </p:cNvPr>
          <p:cNvSpPr>
            <a:spLocks noGrp="1"/>
          </p:cNvSpPr>
          <p:nvPr>
            <p:ph type="body" sz="quarter" idx="12"/>
          </p:nvPr>
        </p:nvSpPr>
        <p:spPr/>
        <p:txBody>
          <a:bodyPr/>
          <a:lstStyle/>
          <a:p>
            <a:r>
              <a:rPr lang="en-GB" dirty="0"/>
              <a:t>Marketing is getting the right product in front of the right people, at the right place, at the right time and at the right price.</a:t>
            </a:r>
          </a:p>
          <a:p>
            <a:endParaRPr lang="en-GB" dirty="0"/>
          </a:p>
          <a:p>
            <a:r>
              <a:rPr lang="en-GB" dirty="0"/>
              <a:t>Does the example you chose help with that?</a:t>
            </a:r>
          </a:p>
        </p:txBody>
      </p:sp>
      <p:sp>
        <p:nvSpPr>
          <p:cNvPr id="4" name="Slide Number Placeholder 3">
            <a:extLst>
              <a:ext uri="{FF2B5EF4-FFF2-40B4-BE49-F238E27FC236}">
                <a16:creationId xmlns:a16="http://schemas.microsoft.com/office/drawing/2014/main" id="{241F3856-DFD5-9640-51E2-C0F9E6D694A3}"/>
              </a:ext>
            </a:extLst>
          </p:cNvPr>
          <p:cNvSpPr>
            <a:spLocks noGrp="1"/>
          </p:cNvSpPr>
          <p:nvPr>
            <p:ph type="sldNum" sz="quarter" idx="11"/>
          </p:nvPr>
        </p:nvSpPr>
        <p:spPr/>
        <p:txBody>
          <a:bodyPr/>
          <a:lstStyle/>
          <a:p>
            <a:fld id="{DA2C159E-F13C-4A85-9A41-E7669D3E0D70}" type="slidenum">
              <a:rPr lang="en-GB" smtClean="0"/>
              <a:pPr/>
              <a:t>12</a:t>
            </a:fld>
            <a:endParaRPr lang="en-GB" dirty="0"/>
          </a:p>
        </p:txBody>
      </p:sp>
      <p:sp>
        <p:nvSpPr>
          <p:cNvPr id="5" name="Footer Placeholder 4">
            <a:extLst>
              <a:ext uri="{FF2B5EF4-FFF2-40B4-BE49-F238E27FC236}">
                <a16:creationId xmlns:a16="http://schemas.microsoft.com/office/drawing/2014/main" id="{3614B1E4-C71B-3834-2900-6D29C66AA0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5322241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5456-C1E4-B3BF-5104-19DFF51812B3}"/>
              </a:ext>
            </a:extLst>
          </p:cNvPr>
          <p:cNvSpPr>
            <a:spLocks noGrp="1"/>
          </p:cNvSpPr>
          <p:nvPr>
            <p:ph type="title"/>
          </p:nvPr>
        </p:nvSpPr>
        <p:spPr/>
        <p:txBody>
          <a:bodyPr/>
          <a:lstStyle/>
          <a:p>
            <a:r>
              <a:rPr lang="en-GB" dirty="0"/>
              <a:t>Stage 1: Selecting key risks</a:t>
            </a:r>
          </a:p>
        </p:txBody>
      </p:sp>
      <p:sp>
        <p:nvSpPr>
          <p:cNvPr id="3" name="Text Placeholder 2">
            <a:extLst>
              <a:ext uri="{FF2B5EF4-FFF2-40B4-BE49-F238E27FC236}">
                <a16:creationId xmlns:a16="http://schemas.microsoft.com/office/drawing/2014/main" id="{2BE3F13D-8FB3-D650-116A-35911846D759}"/>
              </a:ext>
            </a:extLst>
          </p:cNvPr>
          <p:cNvSpPr>
            <a:spLocks noGrp="1"/>
          </p:cNvSpPr>
          <p:nvPr>
            <p:ph type="body" sz="quarter" idx="12"/>
          </p:nvPr>
        </p:nvSpPr>
        <p:spPr/>
        <p:txBody>
          <a:bodyPr/>
          <a:lstStyle/>
          <a:p>
            <a:r>
              <a:rPr lang="en-GB" dirty="0"/>
              <a:t>Review the full list of risks you identified from the case study.</a:t>
            </a:r>
          </a:p>
          <a:p>
            <a:endParaRPr lang="en-GB" dirty="0"/>
          </a:p>
          <a:p>
            <a:pPr marL="342900" indent="-342900">
              <a:buFont typeface="Arial" panose="020B0604020202020204" pitchFamily="34" charset="0"/>
              <a:buChar char="•"/>
            </a:pPr>
            <a:r>
              <a:rPr lang="en-GB" dirty="0"/>
              <a:t>Select the most important risks only.</a:t>
            </a:r>
          </a:p>
          <a:p>
            <a:pPr marL="342900" indent="-342900">
              <a:buFont typeface="Arial" panose="020B0604020202020204" pitchFamily="34" charset="0"/>
              <a:buChar char="•"/>
            </a:pPr>
            <a:r>
              <a:rPr lang="en-GB" dirty="0"/>
              <a:t>Focus on risks created by emerging technologies.</a:t>
            </a:r>
          </a:p>
          <a:p>
            <a:pPr marL="342900" indent="-342900">
              <a:buFont typeface="Arial" panose="020B0604020202020204" pitchFamily="34" charset="0"/>
              <a:buChar char="•"/>
            </a:pPr>
            <a:r>
              <a:rPr lang="en-GB" dirty="0"/>
              <a:t>Avoid repeating similar risks.</a:t>
            </a:r>
          </a:p>
          <a:p>
            <a:endParaRPr lang="en-GB" dirty="0"/>
          </a:p>
          <a:p>
            <a:r>
              <a:rPr lang="en-GB" dirty="0"/>
              <a:t>Quality matters more than quantity.</a:t>
            </a:r>
          </a:p>
          <a:p>
            <a:endParaRPr lang="en-GB" dirty="0"/>
          </a:p>
        </p:txBody>
      </p:sp>
      <p:sp>
        <p:nvSpPr>
          <p:cNvPr id="4" name="Slide Number Placeholder 3">
            <a:extLst>
              <a:ext uri="{FF2B5EF4-FFF2-40B4-BE49-F238E27FC236}">
                <a16:creationId xmlns:a16="http://schemas.microsoft.com/office/drawing/2014/main" id="{A674E738-63CF-5B9D-BD9D-C5ED68214DC9}"/>
              </a:ext>
            </a:extLst>
          </p:cNvPr>
          <p:cNvSpPr>
            <a:spLocks noGrp="1"/>
          </p:cNvSpPr>
          <p:nvPr>
            <p:ph type="sldNum" sz="quarter" idx="11"/>
          </p:nvPr>
        </p:nvSpPr>
        <p:spPr/>
        <p:txBody>
          <a:bodyPr/>
          <a:lstStyle/>
          <a:p>
            <a:fld id="{DA2C159E-F13C-4A85-9A41-E7669D3E0D70}" type="slidenum">
              <a:rPr lang="en-GB" smtClean="0"/>
              <a:pPr/>
              <a:t>120</a:t>
            </a:fld>
            <a:endParaRPr lang="en-GB" dirty="0"/>
          </a:p>
        </p:txBody>
      </p:sp>
      <p:sp>
        <p:nvSpPr>
          <p:cNvPr id="5" name="Footer Placeholder 4">
            <a:extLst>
              <a:ext uri="{FF2B5EF4-FFF2-40B4-BE49-F238E27FC236}">
                <a16:creationId xmlns:a16="http://schemas.microsoft.com/office/drawing/2014/main" id="{F412E3E5-5C12-E596-8521-DFE5A1BC7A7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679104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C5417-B831-0F2D-CEA1-303054818EA0}"/>
              </a:ext>
            </a:extLst>
          </p:cNvPr>
          <p:cNvSpPr>
            <a:spLocks noGrp="1"/>
          </p:cNvSpPr>
          <p:nvPr>
            <p:ph type="title"/>
          </p:nvPr>
        </p:nvSpPr>
        <p:spPr/>
        <p:txBody>
          <a:bodyPr/>
          <a:lstStyle/>
          <a:p>
            <a:r>
              <a:rPr lang="en-GB" dirty="0"/>
              <a:t>Stage 1 pause and check</a:t>
            </a:r>
          </a:p>
        </p:txBody>
      </p:sp>
      <p:sp>
        <p:nvSpPr>
          <p:cNvPr id="3" name="Text Placeholder 2">
            <a:extLst>
              <a:ext uri="{FF2B5EF4-FFF2-40B4-BE49-F238E27FC236}">
                <a16:creationId xmlns:a16="http://schemas.microsoft.com/office/drawing/2014/main" id="{4DD67091-D683-E5FB-24BC-5EE5105739BA}"/>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Was it clear which emerging technology caused each risk?</a:t>
            </a:r>
          </a:p>
          <a:p>
            <a:pPr marL="342900" indent="-342900">
              <a:buFont typeface="Arial" panose="020B0604020202020204" pitchFamily="34" charset="0"/>
              <a:buChar char="•"/>
            </a:pPr>
            <a:r>
              <a:rPr lang="en-GB" dirty="0"/>
              <a:t>Did you explain why the risk matters to this business?</a:t>
            </a:r>
          </a:p>
          <a:p>
            <a:endParaRPr lang="en-GB" dirty="0"/>
          </a:p>
          <a:p>
            <a:r>
              <a:rPr lang="en-GB" dirty="0"/>
              <a:t>Ask questions now if anything is unclear.</a:t>
            </a:r>
          </a:p>
          <a:p>
            <a:endParaRPr lang="en-GB" dirty="0"/>
          </a:p>
        </p:txBody>
      </p:sp>
      <p:sp>
        <p:nvSpPr>
          <p:cNvPr id="4" name="Slide Number Placeholder 3">
            <a:extLst>
              <a:ext uri="{FF2B5EF4-FFF2-40B4-BE49-F238E27FC236}">
                <a16:creationId xmlns:a16="http://schemas.microsoft.com/office/drawing/2014/main" id="{EA1A5194-9173-CA61-0402-B628054CF608}"/>
              </a:ext>
            </a:extLst>
          </p:cNvPr>
          <p:cNvSpPr>
            <a:spLocks noGrp="1"/>
          </p:cNvSpPr>
          <p:nvPr>
            <p:ph type="sldNum" sz="quarter" idx="11"/>
          </p:nvPr>
        </p:nvSpPr>
        <p:spPr/>
        <p:txBody>
          <a:bodyPr/>
          <a:lstStyle/>
          <a:p>
            <a:fld id="{DA2C159E-F13C-4A85-9A41-E7669D3E0D70}" type="slidenum">
              <a:rPr lang="en-GB" smtClean="0"/>
              <a:pPr/>
              <a:t>121</a:t>
            </a:fld>
            <a:endParaRPr lang="en-GB" dirty="0"/>
          </a:p>
        </p:txBody>
      </p:sp>
      <p:sp>
        <p:nvSpPr>
          <p:cNvPr id="5" name="Footer Placeholder 4">
            <a:extLst>
              <a:ext uri="{FF2B5EF4-FFF2-40B4-BE49-F238E27FC236}">
                <a16:creationId xmlns:a16="http://schemas.microsoft.com/office/drawing/2014/main" id="{A35D01CA-1D21-08BD-12EE-49543B7BEB4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1926755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D1EE4-9AD7-45AE-7E47-9AB83FD84DE4}"/>
              </a:ext>
            </a:extLst>
          </p:cNvPr>
          <p:cNvSpPr>
            <a:spLocks noGrp="1"/>
          </p:cNvSpPr>
          <p:nvPr>
            <p:ph type="title"/>
          </p:nvPr>
        </p:nvSpPr>
        <p:spPr/>
        <p:txBody>
          <a:bodyPr/>
          <a:lstStyle/>
          <a:p>
            <a:r>
              <a:rPr lang="en-GB" dirty="0"/>
              <a:t>Stage 2: Linking technology to risk</a:t>
            </a:r>
          </a:p>
        </p:txBody>
      </p:sp>
      <p:sp>
        <p:nvSpPr>
          <p:cNvPr id="3" name="Text Placeholder 2">
            <a:extLst>
              <a:ext uri="{FF2B5EF4-FFF2-40B4-BE49-F238E27FC236}">
                <a16:creationId xmlns:a16="http://schemas.microsoft.com/office/drawing/2014/main" id="{4148ED6F-47CA-58C5-248B-15B72FF037F5}"/>
              </a:ext>
            </a:extLst>
          </p:cNvPr>
          <p:cNvSpPr>
            <a:spLocks noGrp="1"/>
          </p:cNvSpPr>
          <p:nvPr>
            <p:ph type="body" sz="quarter" idx="12"/>
          </p:nvPr>
        </p:nvSpPr>
        <p:spPr/>
        <p:txBody>
          <a:bodyPr vert="horz" lIns="0" tIns="0" rIns="0" bIns="0" rtlCol="0" anchor="t">
            <a:noAutofit/>
          </a:bodyPr>
          <a:lstStyle/>
          <a:p>
            <a:r>
              <a:rPr lang="en-GB" dirty="0"/>
              <a:t>You will now move to the second section of the report.</a:t>
            </a:r>
          </a:p>
          <a:p>
            <a:endParaRPr lang="en-GB" dirty="0"/>
          </a:p>
          <a:p>
            <a:r>
              <a:rPr lang="en-GB" dirty="0"/>
              <a:t>For each risk:</a:t>
            </a:r>
          </a:p>
          <a:p>
            <a:pPr marL="342900" indent="-342900">
              <a:buFont typeface="Arial" panose="020B0604020202020204" pitchFamily="34" charset="0"/>
              <a:buChar char="•"/>
            </a:pPr>
            <a:r>
              <a:rPr lang="en-GB" dirty="0"/>
              <a:t>Identify one or more emerging technologies.</a:t>
            </a:r>
            <a:endParaRPr lang="en-GB" dirty="0">
              <a:cs typeface="Arial"/>
            </a:endParaRPr>
          </a:p>
          <a:p>
            <a:pPr marL="342900" indent="-342900">
              <a:buFont typeface="Arial" panose="020B0604020202020204" pitchFamily="34" charset="0"/>
              <a:buChar char="•"/>
            </a:pPr>
            <a:r>
              <a:rPr lang="en-GB" dirty="0"/>
              <a:t>Explain how the technology could reduce the risk.</a:t>
            </a:r>
            <a:endParaRPr lang="en-GB" dirty="0">
              <a:cs typeface="Arial"/>
            </a:endParaRPr>
          </a:p>
          <a:p>
            <a:pPr marL="342900" indent="-342900">
              <a:buFont typeface="Arial" panose="020B0604020202020204" pitchFamily="34" charset="0"/>
              <a:buChar char="•"/>
            </a:pPr>
            <a:r>
              <a:rPr lang="en-GB" dirty="0"/>
              <a:t>Be specific about what changes.</a:t>
            </a:r>
          </a:p>
          <a:p>
            <a:endParaRPr lang="en-GB" dirty="0"/>
          </a:p>
          <a:p>
            <a:r>
              <a:rPr lang="en-GB" dirty="0"/>
              <a:t>Do not assume technology always helps.</a:t>
            </a:r>
          </a:p>
          <a:p>
            <a:endParaRPr lang="en-GB" dirty="0"/>
          </a:p>
        </p:txBody>
      </p:sp>
      <p:sp>
        <p:nvSpPr>
          <p:cNvPr id="4" name="Slide Number Placeholder 3">
            <a:extLst>
              <a:ext uri="{FF2B5EF4-FFF2-40B4-BE49-F238E27FC236}">
                <a16:creationId xmlns:a16="http://schemas.microsoft.com/office/drawing/2014/main" id="{0E02B304-02E7-680A-DB2D-9ED0B77A0084}"/>
              </a:ext>
            </a:extLst>
          </p:cNvPr>
          <p:cNvSpPr>
            <a:spLocks noGrp="1"/>
          </p:cNvSpPr>
          <p:nvPr>
            <p:ph type="sldNum" sz="quarter" idx="11"/>
          </p:nvPr>
        </p:nvSpPr>
        <p:spPr/>
        <p:txBody>
          <a:bodyPr/>
          <a:lstStyle/>
          <a:p>
            <a:fld id="{DA2C159E-F13C-4A85-9A41-E7669D3E0D70}" type="slidenum">
              <a:rPr lang="en-GB" smtClean="0"/>
              <a:pPr/>
              <a:t>122</a:t>
            </a:fld>
            <a:endParaRPr lang="en-GB" dirty="0"/>
          </a:p>
        </p:txBody>
      </p:sp>
      <p:sp>
        <p:nvSpPr>
          <p:cNvPr id="5" name="Footer Placeholder 4">
            <a:extLst>
              <a:ext uri="{FF2B5EF4-FFF2-40B4-BE49-F238E27FC236}">
                <a16:creationId xmlns:a16="http://schemas.microsoft.com/office/drawing/2014/main" id="{711E5034-1574-82DC-A530-332584F4F5F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418946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DF05-8A2D-7326-6E18-C799C5ABB200}"/>
              </a:ext>
            </a:extLst>
          </p:cNvPr>
          <p:cNvSpPr>
            <a:spLocks noGrp="1"/>
          </p:cNvSpPr>
          <p:nvPr>
            <p:ph type="title"/>
          </p:nvPr>
        </p:nvSpPr>
        <p:spPr/>
        <p:txBody>
          <a:bodyPr/>
          <a:lstStyle/>
          <a:p>
            <a:r>
              <a:rPr lang="en-GB" dirty="0"/>
              <a:t>Stage 2 pause and check</a:t>
            </a:r>
          </a:p>
        </p:txBody>
      </p:sp>
      <p:sp>
        <p:nvSpPr>
          <p:cNvPr id="3" name="Text Placeholder 2">
            <a:extLst>
              <a:ext uri="{FF2B5EF4-FFF2-40B4-BE49-F238E27FC236}">
                <a16:creationId xmlns:a16="http://schemas.microsoft.com/office/drawing/2014/main" id="{8595B7CE-5DE6-1080-56B8-B267485B558A}"/>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Have you clearly linked each technology to a specific risk?</a:t>
            </a:r>
          </a:p>
          <a:p>
            <a:pPr marL="342900" indent="-342900">
              <a:buFont typeface="Arial" panose="020B0604020202020204" pitchFamily="34" charset="0"/>
              <a:buChar char="•"/>
            </a:pPr>
            <a:r>
              <a:rPr lang="en-GB" dirty="0"/>
              <a:t>Could someone else follow your reasoning?</a:t>
            </a:r>
          </a:p>
          <a:p>
            <a:endParaRPr lang="en-GB" dirty="0"/>
          </a:p>
          <a:p>
            <a:r>
              <a:rPr lang="en-GB" dirty="0"/>
              <a:t>Raise any issues now.</a:t>
            </a:r>
          </a:p>
          <a:p>
            <a:endParaRPr lang="en-GB" dirty="0"/>
          </a:p>
        </p:txBody>
      </p:sp>
      <p:sp>
        <p:nvSpPr>
          <p:cNvPr id="4" name="Slide Number Placeholder 3">
            <a:extLst>
              <a:ext uri="{FF2B5EF4-FFF2-40B4-BE49-F238E27FC236}">
                <a16:creationId xmlns:a16="http://schemas.microsoft.com/office/drawing/2014/main" id="{9959A592-B919-76C5-D384-849288958C0E}"/>
              </a:ext>
            </a:extLst>
          </p:cNvPr>
          <p:cNvSpPr>
            <a:spLocks noGrp="1"/>
          </p:cNvSpPr>
          <p:nvPr>
            <p:ph type="sldNum" sz="quarter" idx="11"/>
          </p:nvPr>
        </p:nvSpPr>
        <p:spPr/>
        <p:txBody>
          <a:bodyPr/>
          <a:lstStyle/>
          <a:p>
            <a:fld id="{DA2C159E-F13C-4A85-9A41-E7669D3E0D70}" type="slidenum">
              <a:rPr lang="en-GB" smtClean="0"/>
              <a:pPr/>
              <a:t>123</a:t>
            </a:fld>
            <a:endParaRPr lang="en-GB" dirty="0"/>
          </a:p>
        </p:txBody>
      </p:sp>
      <p:sp>
        <p:nvSpPr>
          <p:cNvPr id="5" name="Footer Placeholder 4">
            <a:extLst>
              <a:ext uri="{FF2B5EF4-FFF2-40B4-BE49-F238E27FC236}">
                <a16:creationId xmlns:a16="http://schemas.microsoft.com/office/drawing/2014/main" id="{67A50767-5C0D-5253-A0B0-463358DEFF2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0990554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E3402-8032-FD09-FC2D-C15F413145F0}"/>
              </a:ext>
            </a:extLst>
          </p:cNvPr>
          <p:cNvSpPr>
            <a:spLocks noGrp="1"/>
          </p:cNvSpPr>
          <p:nvPr>
            <p:ph type="title"/>
          </p:nvPr>
        </p:nvSpPr>
        <p:spPr/>
        <p:txBody>
          <a:bodyPr>
            <a:normAutofit fontScale="90000"/>
          </a:bodyPr>
          <a:lstStyle/>
          <a:p>
            <a:r>
              <a:rPr lang="en-GB" dirty="0"/>
              <a:t>Stage 3: Justifying your recommendation</a:t>
            </a:r>
          </a:p>
        </p:txBody>
      </p:sp>
      <p:sp>
        <p:nvSpPr>
          <p:cNvPr id="3" name="Text Placeholder 2">
            <a:extLst>
              <a:ext uri="{FF2B5EF4-FFF2-40B4-BE49-F238E27FC236}">
                <a16:creationId xmlns:a16="http://schemas.microsoft.com/office/drawing/2014/main" id="{30DA7711-20F0-B9A2-6AA6-3A00B1078563}"/>
              </a:ext>
            </a:extLst>
          </p:cNvPr>
          <p:cNvSpPr>
            <a:spLocks noGrp="1"/>
          </p:cNvSpPr>
          <p:nvPr>
            <p:ph type="body" sz="quarter" idx="12"/>
          </p:nvPr>
        </p:nvSpPr>
        <p:spPr/>
        <p:txBody>
          <a:bodyPr/>
          <a:lstStyle/>
          <a:p>
            <a:r>
              <a:rPr lang="en-GB" dirty="0"/>
              <a:t>You will now complete the final section of the report. You must justify whether the emerging technology should be implemented. </a:t>
            </a:r>
          </a:p>
          <a:p>
            <a:endParaRPr lang="en-GB" dirty="0"/>
          </a:p>
          <a:p>
            <a:r>
              <a:rPr lang="en-GB" dirty="0"/>
              <a:t>Opinion without reasoning is not justification.</a:t>
            </a:r>
          </a:p>
          <a:p>
            <a:endParaRPr lang="en-GB" dirty="0"/>
          </a:p>
        </p:txBody>
      </p:sp>
      <p:sp>
        <p:nvSpPr>
          <p:cNvPr id="4" name="Slide Number Placeholder 3">
            <a:extLst>
              <a:ext uri="{FF2B5EF4-FFF2-40B4-BE49-F238E27FC236}">
                <a16:creationId xmlns:a16="http://schemas.microsoft.com/office/drawing/2014/main" id="{946D21DA-63F3-C751-8BD9-F0C01D7976CC}"/>
              </a:ext>
            </a:extLst>
          </p:cNvPr>
          <p:cNvSpPr>
            <a:spLocks noGrp="1"/>
          </p:cNvSpPr>
          <p:nvPr>
            <p:ph type="sldNum" sz="quarter" idx="11"/>
          </p:nvPr>
        </p:nvSpPr>
        <p:spPr/>
        <p:txBody>
          <a:bodyPr/>
          <a:lstStyle/>
          <a:p>
            <a:fld id="{DA2C159E-F13C-4A85-9A41-E7669D3E0D70}" type="slidenum">
              <a:rPr lang="en-GB" smtClean="0"/>
              <a:pPr/>
              <a:t>124</a:t>
            </a:fld>
            <a:endParaRPr lang="en-GB" dirty="0"/>
          </a:p>
        </p:txBody>
      </p:sp>
      <p:sp>
        <p:nvSpPr>
          <p:cNvPr id="5" name="Footer Placeholder 4">
            <a:extLst>
              <a:ext uri="{FF2B5EF4-FFF2-40B4-BE49-F238E27FC236}">
                <a16:creationId xmlns:a16="http://schemas.microsoft.com/office/drawing/2014/main" id="{C4A93112-3AE9-FA9D-4EFA-68F184E38F3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6118047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523A-B0F9-C32F-195A-4335B560B2C7}"/>
              </a:ext>
            </a:extLst>
          </p:cNvPr>
          <p:cNvSpPr>
            <a:spLocks noGrp="1"/>
          </p:cNvSpPr>
          <p:nvPr>
            <p:ph type="title"/>
          </p:nvPr>
        </p:nvSpPr>
        <p:spPr/>
        <p:txBody>
          <a:bodyPr/>
          <a:lstStyle/>
          <a:p>
            <a:r>
              <a:rPr lang="en-GB" dirty="0"/>
              <a:t>Submitting your report</a:t>
            </a:r>
          </a:p>
        </p:txBody>
      </p:sp>
      <p:sp>
        <p:nvSpPr>
          <p:cNvPr id="3" name="Text Placeholder 2">
            <a:extLst>
              <a:ext uri="{FF2B5EF4-FFF2-40B4-BE49-F238E27FC236}">
                <a16:creationId xmlns:a16="http://schemas.microsoft.com/office/drawing/2014/main" id="{E4A0D73F-B1FB-036F-2F4C-681FEEAA37B4}"/>
              </a:ext>
            </a:extLst>
          </p:cNvPr>
          <p:cNvSpPr>
            <a:spLocks noGrp="1"/>
          </p:cNvSpPr>
          <p:nvPr>
            <p:ph type="body" sz="quarter" idx="12"/>
          </p:nvPr>
        </p:nvSpPr>
        <p:spPr/>
        <p:txBody>
          <a:bodyPr vert="horz" lIns="0" tIns="0" rIns="0" bIns="0" rtlCol="0" anchor="t">
            <a:noAutofit/>
          </a:bodyPr>
          <a:lstStyle/>
          <a:p>
            <a:r>
              <a:rPr lang="en-GB" dirty="0"/>
              <a:t>When finished:</a:t>
            </a:r>
          </a:p>
          <a:p>
            <a:pPr marL="342900" indent="-342900">
              <a:buFont typeface="Arial" panose="020B0604020202020204" pitchFamily="34" charset="0"/>
              <a:buChar char="•"/>
            </a:pPr>
            <a:r>
              <a:rPr lang="en-GB" dirty="0"/>
              <a:t>Check your work to ensure all points have been covered and the spelling and grammar are correct.</a:t>
            </a:r>
            <a:endParaRPr lang="en-GB" dirty="0">
              <a:cs typeface="Arial"/>
            </a:endParaRPr>
          </a:p>
          <a:p>
            <a:pPr marL="342900" indent="-342900">
              <a:buFont typeface="Arial" panose="020B0604020202020204" pitchFamily="34" charset="0"/>
              <a:buChar char="•"/>
            </a:pPr>
            <a:r>
              <a:rPr lang="en-GB" dirty="0"/>
              <a:t>Upload your report to the shared area as instructed.</a:t>
            </a:r>
          </a:p>
          <a:p>
            <a:endParaRPr lang="en-GB" dirty="0"/>
          </a:p>
          <a:p>
            <a:r>
              <a:rPr lang="en-GB" dirty="0"/>
              <a:t>Do not submit a draft.</a:t>
            </a:r>
          </a:p>
          <a:p>
            <a:endParaRPr lang="en-GB" dirty="0"/>
          </a:p>
        </p:txBody>
      </p:sp>
      <p:sp>
        <p:nvSpPr>
          <p:cNvPr id="4" name="Slide Number Placeholder 3">
            <a:extLst>
              <a:ext uri="{FF2B5EF4-FFF2-40B4-BE49-F238E27FC236}">
                <a16:creationId xmlns:a16="http://schemas.microsoft.com/office/drawing/2014/main" id="{8F247354-82FC-F1C4-6266-DD88DC7AF0F9}"/>
              </a:ext>
            </a:extLst>
          </p:cNvPr>
          <p:cNvSpPr>
            <a:spLocks noGrp="1"/>
          </p:cNvSpPr>
          <p:nvPr>
            <p:ph type="sldNum" sz="quarter" idx="11"/>
          </p:nvPr>
        </p:nvSpPr>
        <p:spPr/>
        <p:txBody>
          <a:bodyPr/>
          <a:lstStyle/>
          <a:p>
            <a:fld id="{DA2C159E-F13C-4A85-9A41-E7669D3E0D70}" type="slidenum">
              <a:rPr lang="en-GB" smtClean="0"/>
              <a:pPr/>
              <a:t>125</a:t>
            </a:fld>
            <a:endParaRPr lang="en-GB" dirty="0"/>
          </a:p>
        </p:txBody>
      </p:sp>
      <p:sp>
        <p:nvSpPr>
          <p:cNvPr id="5" name="Footer Placeholder 4">
            <a:extLst>
              <a:ext uri="{FF2B5EF4-FFF2-40B4-BE49-F238E27FC236}">
                <a16:creationId xmlns:a16="http://schemas.microsoft.com/office/drawing/2014/main" id="{958FA464-CB75-D825-E76C-EDE9CAF71D4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2115149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83434-3F90-9DF0-EC93-C3A7531772F7}"/>
              </a:ext>
            </a:extLst>
          </p:cNvPr>
          <p:cNvSpPr>
            <a:spLocks noGrp="1"/>
          </p:cNvSpPr>
          <p:nvPr>
            <p:ph type="title"/>
          </p:nvPr>
        </p:nvSpPr>
        <p:spPr/>
        <p:txBody>
          <a:bodyPr/>
          <a:lstStyle/>
          <a:p>
            <a:r>
              <a:rPr lang="en-GB" dirty="0"/>
              <a:t>Lesson 6 final thinking task</a:t>
            </a:r>
          </a:p>
        </p:txBody>
      </p:sp>
      <p:sp>
        <p:nvSpPr>
          <p:cNvPr id="3" name="Text Placeholder 2">
            <a:extLst>
              <a:ext uri="{FF2B5EF4-FFF2-40B4-BE49-F238E27FC236}">
                <a16:creationId xmlns:a16="http://schemas.microsoft.com/office/drawing/2014/main" id="{70F5057C-03F2-3994-3C86-BEB1121BD2ED}"/>
              </a:ext>
            </a:extLst>
          </p:cNvPr>
          <p:cNvSpPr>
            <a:spLocks noGrp="1"/>
          </p:cNvSpPr>
          <p:nvPr>
            <p:ph type="body" sz="quarter" idx="12"/>
          </p:nvPr>
        </p:nvSpPr>
        <p:spPr/>
        <p:txBody>
          <a:bodyPr/>
          <a:lstStyle/>
          <a:p>
            <a:r>
              <a:rPr lang="en-GB" dirty="0"/>
              <a:t>Individually, write one question that any business should ask before adopting an emerging technology.</a:t>
            </a:r>
          </a:p>
          <a:p>
            <a:endParaRPr lang="en-GB" dirty="0"/>
          </a:p>
          <a:p>
            <a:endParaRPr lang="en-GB" dirty="0"/>
          </a:p>
        </p:txBody>
      </p:sp>
      <p:sp>
        <p:nvSpPr>
          <p:cNvPr id="4" name="Slide Number Placeholder 3">
            <a:extLst>
              <a:ext uri="{FF2B5EF4-FFF2-40B4-BE49-F238E27FC236}">
                <a16:creationId xmlns:a16="http://schemas.microsoft.com/office/drawing/2014/main" id="{9F90DF69-B5A7-3955-B722-42D1C38A2BD0}"/>
              </a:ext>
            </a:extLst>
          </p:cNvPr>
          <p:cNvSpPr>
            <a:spLocks noGrp="1"/>
          </p:cNvSpPr>
          <p:nvPr>
            <p:ph type="sldNum" sz="quarter" idx="11"/>
          </p:nvPr>
        </p:nvSpPr>
        <p:spPr/>
        <p:txBody>
          <a:bodyPr/>
          <a:lstStyle/>
          <a:p>
            <a:fld id="{DA2C159E-F13C-4A85-9A41-E7669D3E0D70}" type="slidenum">
              <a:rPr lang="en-GB" smtClean="0"/>
              <a:pPr/>
              <a:t>126</a:t>
            </a:fld>
            <a:endParaRPr lang="en-GB" dirty="0"/>
          </a:p>
        </p:txBody>
      </p:sp>
      <p:sp>
        <p:nvSpPr>
          <p:cNvPr id="5" name="Footer Placeholder 4">
            <a:extLst>
              <a:ext uri="{FF2B5EF4-FFF2-40B4-BE49-F238E27FC236}">
                <a16:creationId xmlns:a16="http://schemas.microsoft.com/office/drawing/2014/main" id="{59DCC4A3-9A5C-F691-F869-544160F3715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5370233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39B3B-3177-5183-FE4B-47CB0DD3A9CE}"/>
              </a:ext>
            </a:extLst>
          </p:cNvPr>
          <p:cNvSpPr>
            <a:spLocks noGrp="1"/>
          </p:cNvSpPr>
          <p:nvPr>
            <p:ph type="title"/>
          </p:nvPr>
        </p:nvSpPr>
        <p:spPr/>
        <p:txBody>
          <a:bodyPr/>
          <a:lstStyle/>
          <a:p>
            <a:r>
              <a:rPr lang="en-GB" dirty="0"/>
              <a:t>Peer question review</a:t>
            </a:r>
          </a:p>
        </p:txBody>
      </p:sp>
      <p:sp>
        <p:nvSpPr>
          <p:cNvPr id="3" name="Text Placeholder 2">
            <a:extLst>
              <a:ext uri="{FF2B5EF4-FFF2-40B4-BE49-F238E27FC236}">
                <a16:creationId xmlns:a16="http://schemas.microsoft.com/office/drawing/2014/main" id="{5569AD6F-C778-1A7E-D5B8-3EF4C929CFB3}"/>
              </a:ext>
            </a:extLst>
          </p:cNvPr>
          <p:cNvSpPr>
            <a:spLocks noGrp="1"/>
          </p:cNvSpPr>
          <p:nvPr>
            <p:ph type="body" sz="quarter" idx="12"/>
          </p:nvPr>
        </p:nvSpPr>
        <p:spPr/>
        <p:txBody>
          <a:bodyPr vert="horz" lIns="0" tIns="0" rIns="0" bIns="0" rtlCol="0" anchor="t">
            <a:noAutofit/>
          </a:bodyPr>
          <a:lstStyle/>
          <a:p>
            <a:r>
              <a:rPr lang="en-GB" dirty="0"/>
              <a:t>Work with a peer.</a:t>
            </a:r>
          </a:p>
          <a:p>
            <a:endParaRPr lang="en-GB" dirty="0"/>
          </a:p>
          <a:p>
            <a:pPr marL="342900" indent="-342900">
              <a:buFont typeface="Arial" panose="020B0604020202020204" pitchFamily="34" charset="0"/>
              <a:buChar char="•"/>
            </a:pPr>
            <a:r>
              <a:rPr lang="en-GB"/>
              <a:t>Share your question.</a:t>
            </a:r>
            <a:endParaRPr lang="en-GB">
              <a:cs typeface="Arial"/>
            </a:endParaRPr>
          </a:p>
          <a:p>
            <a:pPr marL="342900" indent="-342900">
              <a:buFont typeface="Arial" panose="020B0604020202020204" pitchFamily="34" charset="0"/>
              <a:buChar char="•"/>
            </a:pPr>
            <a:r>
              <a:rPr lang="en-GB" dirty="0"/>
              <a:t>Discuss whether both questions are valid.</a:t>
            </a:r>
          </a:p>
          <a:p>
            <a:pPr marL="342900" indent="-342900">
              <a:buFont typeface="Arial" panose="020B0604020202020204" pitchFamily="34" charset="0"/>
              <a:buChar char="•"/>
            </a:pPr>
            <a:r>
              <a:rPr lang="en-GB" dirty="0"/>
              <a:t>Refine your question if needed.</a:t>
            </a:r>
          </a:p>
          <a:p>
            <a:endParaRPr lang="en-GB" dirty="0"/>
          </a:p>
          <a:p>
            <a:r>
              <a:rPr lang="en-GB" dirty="0"/>
              <a:t>Be ready to explain your thinking.</a:t>
            </a:r>
          </a:p>
          <a:p>
            <a:endParaRPr lang="en-GB" dirty="0"/>
          </a:p>
        </p:txBody>
      </p:sp>
      <p:sp>
        <p:nvSpPr>
          <p:cNvPr id="4" name="Slide Number Placeholder 3">
            <a:extLst>
              <a:ext uri="{FF2B5EF4-FFF2-40B4-BE49-F238E27FC236}">
                <a16:creationId xmlns:a16="http://schemas.microsoft.com/office/drawing/2014/main" id="{C759D596-B2B6-E2FE-11AF-833C6FA01628}"/>
              </a:ext>
            </a:extLst>
          </p:cNvPr>
          <p:cNvSpPr>
            <a:spLocks noGrp="1"/>
          </p:cNvSpPr>
          <p:nvPr>
            <p:ph type="sldNum" sz="quarter" idx="11"/>
          </p:nvPr>
        </p:nvSpPr>
        <p:spPr/>
        <p:txBody>
          <a:bodyPr/>
          <a:lstStyle/>
          <a:p>
            <a:fld id="{DA2C159E-F13C-4A85-9A41-E7669D3E0D70}" type="slidenum">
              <a:rPr lang="en-GB" smtClean="0"/>
              <a:pPr/>
              <a:t>127</a:t>
            </a:fld>
            <a:endParaRPr lang="en-GB" dirty="0"/>
          </a:p>
        </p:txBody>
      </p:sp>
      <p:sp>
        <p:nvSpPr>
          <p:cNvPr id="5" name="Footer Placeholder 4">
            <a:extLst>
              <a:ext uri="{FF2B5EF4-FFF2-40B4-BE49-F238E27FC236}">
                <a16:creationId xmlns:a16="http://schemas.microsoft.com/office/drawing/2014/main" id="{F00AD58F-A61E-FE99-06C3-0A4AD987A3A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448782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82D93-E1B9-0C48-B512-5412CEEF8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4E2AE7-A2A6-A313-4C5D-678A858F40AC}"/>
              </a:ext>
            </a:extLst>
          </p:cNvPr>
          <p:cNvSpPr>
            <a:spLocks noGrp="1"/>
          </p:cNvSpPr>
          <p:nvPr>
            <p:ph type="title"/>
          </p:nvPr>
        </p:nvSpPr>
        <p:spPr/>
        <p:txBody>
          <a:bodyPr>
            <a:normAutofit fontScale="90000"/>
          </a:bodyPr>
          <a:lstStyle/>
          <a:p>
            <a:r>
              <a:rPr lang="en-GB" dirty="0"/>
              <a:t>Lesson 6 homework</a:t>
            </a:r>
            <a:br>
              <a:rPr lang="en-GB" dirty="0"/>
            </a:br>
            <a:endParaRPr lang="en-GB" dirty="0"/>
          </a:p>
        </p:txBody>
      </p:sp>
      <p:sp>
        <p:nvSpPr>
          <p:cNvPr id="3" name="Text Placeholder 2">
            <a:extLst>
              <a:ext uri="{FF2B5EF4-FFF2-40B4-BE49-F238E27FC236}">
                <a16:creationId xmlns:a16="http://schemas.microsoft.com/office/drawing/2014/main" id="{B3B3AE28-0368-5751-EB32-E58F12C8982C}"/>
              </a:ext>
            </a:extLst>
          </p:cNvPr>
          <p:cNvSpPr>
            <a:spLocks noGrp="1"/>
          </p:cNvSpPr>
          <p:nvPr>
            <p:ph type="body" sz="quarter" idx="12"/>
          </p:nvPr>
        </p:nvSpPr>
        <p:spPr/>
        <p:txBody>
          <a:bodyPr vert="horz" lIns="0" tIns="0" rIns="0" bIns="0" rtlCol="0" anchor="t">
            <a:noAutofit/>
          </a:bodyPr>
          <a:lstStyle/>
          <a:p>
            <a:r>
              <a:rPr lang="en-GB" dirty="0"/>
              <a:t>You will be given a short, anonymised report to review.</a:t>
            </a:r>
          </a:p>
          <a:p>
            <a:endParaRPr lang="en-GB" dirty="0"/>
          </a:p>
          <a:p>
            <a:pPr marL="342900" indent="-342900">
              <a:buFont typeface="Arial" panose="020B0604020202020204" pitchFamily="34" charset="0"/>
              <a:buChar char="•"/>
            </a:pPr>
            <a:r>
              <a:rPr lang="en-GB" dirty="0"/>
              <a:t>Read the report.</a:t>
            </a:r>
          </a:p>
          <a:p>
            <a:pPr marL="342900" indent="-342900">
              <a:buFont typeface="Arial" panose="020B0604020202020204" pitchFamily="34" charset="0"/>
              <a:buChar char="•"/>
            </a:pPr>
            <a:r>
              <a:rPr lang="en-GB" dirty="0"/>
              <a:t>Identify strengths.</a:t>
            </a:r>
          </a:p>
          <a:p>
            <a:pPr marL="342900" indent="-342900">
              <a:buFont typeface="Arial" panose="020B0604020202020204" pitchFamily="34" charset="0"/>
              <a:buChar char="•"/>
            </a:pPr>
            <a:r>
              <a:rPr lang="en-GB" dirty="0"/>
              <a:t>Identify weaknesses.</a:t>
            </a:r>
          </a:p>
          <a:p>
            <a:pPr marL="342900" indent="-342900">
              <a:buFont typeface="Arial" panose="020B0604020202020204" pitchFamily="34" charset="0"/>
              <a:buChar char="•"/>
            </a:pPr>
            <a:r>
              <a:rPr lang="en-GB"/>
              <a:t>Focus on risk identification and justification.</a:t>
            </a:r>
            <a:endParaRPr lang="en-GB">
              <a:cs typeface="Arial"/>
            </a:endParaRPr>
          </a:p>
          <a:p>
            <a:endParaRPr lang="en-GB" dirty="0"/>
          </a:p>
        </p:txBody>
      </p:sp>
      <p:sp>
        <p:nvSpPr>
          <p:cNvPr id="4" name="Slide Number Placeholder 3">
            <a:extLst>
              <a:ext uri="{FF2B5EF4-FFF2-40B4-BE49-F238E27FC236}">
                <a16:creationId xmlns:a16="http://schemas.microsoft.com/office/drawing/2014/main" id="{B72744B9-E150-DE80-19D0-946927D53899}"/>
              </a:ext>
            </a:extLst>
          </p:cNvPr>
          <p:cNvSpPr>
            <a:spLocks noGrp="1"/>
          </p:cNvSpPr>
          <p:nvPr>
            <p:ph type="sldNum" sz="quarter" idx="11"/>
          </p:nvPr>
        </p:nvSpPr>
        <p:spPr/>
        <p:txBody>
          <a:bodyPr/>
          <a:lstStyle/>
          <a:p>
            <a:fld id="{DA2C159E-F13C-4A85-9A41-E7669D3E0D70}" type="slidenum">
              <a:rPr lang="en-GB" smtClean="0"/>
              <a:pPr/>
              <a:t>128</a:t>
            </a:fld>
            <a:endParaRPr lang="en-GB" dirty="0"/>
          </a:p>
        </p:txBody>
      </p:sp>
      <p:sp>
        <p:nvSpPr>
          <p:cNvPr id="5" name="Footer Placeholder 4">
            <a:extLst>
              <a:ext uri="{FF2B5EF4-FFF2-40B4-BE49-F238E27FC236}">
                <a16:creationId xmlns:a16="http://schemas.microsoft.com/office/drawing/2014/main" id="{6D4FECC6-FD88-FD75-F60E-4637B75E4DD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931436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Big Data</a:t>
            </a:r>
          </a:p>
        </p:txBody>
      </p:sp>
    </p:spTree>
    <p:extLst>
      <p:ext uri="{BB962C8B-B14F-4D97-AF65-F5344CB8AC3E}">
        <p14:creationId xmlns:p14="http://schemas.microsoft.com/office/powerpoint/2010/main" val="49578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EE71F-9188-3318-8A5A-A10D451E2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03A68-2C29-F1CD-4EB2-66E08B8C4357}"/>
              </a:ext>
            </a:extLst>
          </p:cNvPr>
          <p:cNvSpPr>
            <a:spLocks noGrp="1"/>
          </p:cNvSpPr>
          <p:nvPr>
            <p:ph type="title"/>
          </p:nvPr>
        </p:nvSpPr>
        <p:spPr/>
        <p:txBody>
          <a:bodyPr/>
          <a:lstStyle/>
          <a:p>
            <a:r>
              <a:rPr lang="en-GB" dirty="0"/>
              <a:t>Principles of marketing (part 1)</a:t>
            </a:r>
          </a:p>
        </p:txBody>
      </p:sp>
      <p:sp>
        <p:nvSpPr>
          <p:cNvPr id="4" name="Slide Number Placeholder 3">
            <a:extLst>
              <a:ext uri="{FF2B5EF4-FFF2-40B4-BE49-F238E27FC236}">
                <a16:creationId xmlns:a16="http://schemas.microsoft.com/office/drawing/2014/main" id="{03AA6F5B-95AB-3F2C-D05A-1A4ED18521D3}"/>
              </a:ext>
            </a:extLst>
          </p:cNvPr>
          <p:cNvSpPr>
            <a:spLocks noGrp="1"/>
          </p:cNvSpPr>
          <p:nvPr>
            <p:ph type="sldNum" sz="quarter" idx="11"/>
          </p:nvPr>
        </p:nvSpPr>
        <p:spPr/>
        <p:txBody>
          <a:bodyPr/>
          <a:lstStyle/>
          <a:p>
            <a:fld id="{DA2C159E-F13C-4A85-9A41-E7669D3E0D70}" type="slidenum">
              <a:rPr lang="en-GB" smtClean="0"/>
              <a:pPr/>
              <a:t>13</a:t>
            </a:fld>
            <a:endParaRPr lang="en-GB" dirty="0"/>
          </a:p>
        </p:txBody>
      </p:sp>
      <p:sp>
        <p:nvSpPr>
          <p:cNvPr id="5" name="Footer Placeholder 4">
            <a:extLst>
              <a:ext uri="{FF2B5EF4-FFF2-40B4-BE49-F238E27FC236}">
                <a16:creationId xmlns:a16="http://schemas.microsoft.com/office/drawing/2014/main" id="{A7BC5942-A0E4-FDE5-BC0D-5105A82EDE87}"/>
              </a:ext>
            </a:extLst>
          </p:cNvPr>
          <p:cNvSpPr>
            <a:spLocks noGrp="1"/>
          </p:cNvSpPr>
          <p:nvPr>
            <p:ph type="ftr" sz="quarter" idx="10"/>
          </p:nvPr>
        </p:nvSpPr>
        <p:spPr/>
        <p:txBody>
          <a:bodyPr/>
          <a:lstStyle/>
          <a:p>
            <a:r>
              <a:rPr lang="en-GB"/>
              <a:t>Education &amp; Training Foundation</a:t>
            </a:r>
            <a:endParaRPr lang="en-GB" dirty="0"/>
          </a:p>
        </p:txBody>
      </p:sp>
      <p:sp>
        <p:nvSpPr>
          <p:cNvPr id="7" name="Text Placeholder 6">
            <a:extLst>
              <a:ext uri="{FF2B5EF4-FFF2-40B4-BE49-F238E27FC236}">
                <a16:creationId xmlns:a16="http://schemas.microsoft.com/office/drawing/2014/main" id="{08C5D90E-2D8D-F0D8-5821-9EDFF2C6C76F}"/>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Marketing exists to identify current and future customer needs, wants and interests, while assessing competition.</a:t>
            </a:r>
          </a:p>
          <a:p>
            <a:pPr marL="342900" indent="-342900">
              <a:buFont typeface="Arial" panose="020B0604020202020204" pitchFamily="34" charset="0"/>
              <a:buChar char="•"/>
            </a:pPr>
            <a:r>
              <a:rPr lang="en-GB" dirty="0"/>
              <a:t>It builds awareness of the organisation, its brand, and its product portfolio.</a:t>
            </a:r>
          </a:p>
          <a:p>
            <a:pPr marL="342900" indent="-342900">
              <a:buFont typeface="Arial" panose="020B0604020202020204" pitchFamily="34" charset="0"/>
              <a:buChar char="•"/>
            </a:pPr>
            <a:r>
              <a:rPr lang="en-GB" dirty="0"/>
              <a:t>It persuades customers and consumers to choose and purchase products.</a:t>
            </a:r>
          </a:p>
        </p:txBody>
      </p:sp>
    </p:spTree>
    <p:extLst>
      <p:ext uri="{BB962C8B-B14F-4D97-AF65-F5344CB8AC3E}">
        <p14:creationId xmlns:p14="http://schemas.microsoft.com/office/powerpoint/2010/main" val="338183874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7EF8F-E6F4-D4A9-851F-030A3DCF8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78626-3468-A00F-4E1D-8DD6D9FD0E52}"/>
              </a:ext>
            </a:extLst>
          </p:cNvPr>
          <p:cNvSpPr>
            <a:spLocks noGrp="1"/>
          </p:cNvSpPr>
          <p:nvPr>
            <p:ph type="title"/>
          </p:nvPr>
        </p:nvSpPr>
        <p:spPr/>
        <p:txBody>
          <a:bodyPr/>
          <a:lstStyle/>
          <a:p>
            <a:r>
              <a:rPr lang="en-GB" dirty="0"/>
              <a:t>Lesson 7 aim</a:t>
            </a:r>
          </a:p>
        </p:txBody>
      </p:sp>
      <p:sp>
        <p:nvSpPr>
          <p:cNvPr id="3" name="Text Placeholder 2">
            <a:extLst>
              <a:ext uri="{FF2B5EF4-FFF2-40B4-BE49-F238E27FC236}">
                <a16:creationId xmlns:a16="http://schemas.microsoft.com/office/drawing/2014/main" id="{30E9F088-4821-EBA7-4B59-7B835F7BF1FE}"/>
              </a:ext>
            </a:extLst>
          </p:cNvPr>
          <p:cNvSpPr>
            <a:spLocks noGrp="1"/>
          </p:cNvSpPr>
          <p:nvPr>
            <p:ph type="body" sz="quarter" idx="12"/>
          </p:nvPr>
        </p:nvSpPr>
        <p:spPr/>
        <p:txBody>
          <a:bodyPr/>
          <a:lstStyle/>
          <a:p>
            <a:r>
              <a:rPr lang="en-GB" dirty="0"/>
              <a:t>Understand how Big Data is used in marketing and the risks it can introduce to a business.</a:t>
            </a:r>
          </a:p>
        </p:txBody>
      </p:sp>
      <p:sp>
        <p:nvSpPr>
          <p:cNvPr id="4" name="Slide Number Placeholder 3">
            <a:extLst>
              <a:ext uri="{FF2B5EF4-FFF2-40B4-BE49-F238E27FC236}">
                <a16:creationId xmlns:a16="http://schemas.microsoft.com/office/drawing/2014/main" id="{492C34D7-A231-121B-7576-49F416184B8A}"/>
              </a:ext>
            </a:extLst>
          </p:cNvPr>
          <p:cNvSpPr>
            <a:spLocks noGrp="1"/>
          </p:cNvSpPr>
          <p:nvPr>
            <p:ph type="sldNum" sz="quarter" idx="11"/>
          </p:nvPr>
        </p:nvSpPr>
        <p:spPr/>
        <p:txBody>
          <a:bodyPr/>
          <a:lstStyle/>
          <a:p>
            <a:fld id="{DA2C159E-F13C-4A85-9A41-E7669D3E0D70}" type="slidenum">
              <a:rPr lang="en-GB" smtClean="0"/>
              <a:pPr/>
              <a:t>130</a:t>
            </a:fld>
            <a:endParaRPr lang="en-GB" dirty="0"/>
          </a:p>
        </p:txBody>
      </p:sp>
      <p:sp>
        <p:nvSpPr>
          <p:cNvPr id="5" name="Footer Placeholder 4">
            <a:extLst>
              <a:ext uri="{FF2B5EF4-FFF2-40B4-BE49-F238E27FC236}">
                <a16:creationId xmlns:a16="http://schemas.microsoft.com/office/drawing/2014/main" id="{6130E84E-CCE6-AAD7-81EC-DEF5D41A86D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111325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C546-9D44-8C25-42E4-ABB78B5AE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A0C71-C323-4822-84A5-B30AC67E9AEF}"/>
              </a:ext>
            </a:extLst>
          </p:cNvPr>
          <p:cNvSpPr>
            <a:spLocks noGrp="1"/>
          </p:cNvSpPr>
          <p:nvPr>
            <p:ph type="title"/>
          </p:nvPr>
        </p:nvSpPr>
        <p:spPr/>
        <p:txBody>
          <a:bodyPr/>
          <a:lstStyle/>
          <a:p>
            <a:r>
              <a:rPr lang="en-GB" dirty="0"/>
              <a:t>Lesson 7 overview</a:t>
            </a:r>
          </a:p>
        </p:txBody>
      </p:sp>
      <p:sp>
        <p:nvSpPr>
          <p:cNvPr id="3" name="Text Placeholder 2">
            <a:extLst>
              <a:ext uri="{FF2B5EF4-FFF2-40B4-BE49-F238E27FC236}">
                <a16:creationId xmlns:a16="http://schemas.microsoft.com/office/drawing/2014/main" id="{EA23E55F-7E76-746B-3B70-940B98BB8CC0}"/>
              </a:ext>
            </a:extLst>
          </p:cNvPr>
          <p:cNvSpPr>
            <a:spLocks noGrp="1"/>
          </p:cNvSpPr>
          <p:nvPr>
            <p:ph type="body" sz="quarter" idx="12"/>
          </p:nvPr>
        </p:nvSpPr>
        <p:spPr/>
        <p:txBody>
          <a:bodyPr/>
          <a:lstStyle/>
          <a:p>
            <a:r>
              <a:rPr lang="en-GB" dirty="0"/>
              <a:t>After reflecting on your homework, you will analyse marketing case studies, identifying benefits of using big data.  You will review a dataset using a spreadsheet and a related report to assess whether the data should be trusted. You will finish by evaluating risks and justifying your judgement.</a:t>
            </a:r>
          </a:p>
        </p:txBody>
      </p:sp>
      <p:sp>
        <p:nvSpPr>
          <p:cNvPr id="4" name="Slide Number Placeholder 3">
            <a:extLst>
              <a:ext uri="{FF2B5EF4-FFF2-40B4-BE49-F238E27FC236}">
                <a16:creationId xmlns:a16="http://schemas.microsoft.com/office/drawing/2014/main" id="{829E2944-7CC8-D118-1A60-CBBB82A089AD}"/>
              </a:ext>
            </a:extLst>
          </p:cNvPr>
          <p:cNvSpPr>
            <a:spLocks noGrp="1"/>
          </p:cNvSpPr>
          <p:nvPr>
            <p:ph type="sldNum" sz="quarter" idx="11"/>
          </p:nvPr>
        </p:nvSpPr>
        <p:spPr/>
        <p:txBody>
          <a:bodyPr/>
          <a:lstStyle/>
          <a:p>
            <a:fld id="{DA2C159E-F13C-4A85-9A41-E7669D3E0D70}" type="slidenum">
              <a:rPr lang="en-GB" smtClean="0"/>
              <a:pPr/>
              <a:t>131</a:t>
            </a:fld>
            <a:endParaRPr lang="en-GB" dirty="0"/>
          </a:p>
        </p:txBody>
      </p:sp>
      <p:sp>
        <p:nvSpPr>
          <p:cNvPr id="5" name="Footer Placeholder 4">
            <a:extLst>
              <a:ext uri="{FF2B5EF4-FFF2-40B4-BE49-F238E27FC236}">
                <a16:creationId xmlns:a16="http://schemas.microsoft.com/office/drawing/2014/main" id="{2D22804B-0BEE-5EFC-000A-63D97D4588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473952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3E1C-D448-193D-0BEA-ACC45539BEA1}"/>
              </a:ext>
            </a:extLst>
          </p:cNvPr>
          <p:cNvSpPr>
            <a:spLocks noGrp="1"/>
          </p:cNvSpPr>
          <p:nvPr>
            <p:ph type="title"/>
          </p:nvPr>
        </p:nvSpPr>
        <p:spPr/>
        <p:txBody>
          <a:bodyPr/>
          <a:lstStyle/>
          <a:p>
            <a:r>
              <a:rPr lang="en-GB"/>
              <a:t>Homework reflection</a:t>
            </a:r>
            <a:endParaRPr lang="en-GB" dirty="0"/>
          </a:p>
        </p:txBody>
      </p:sp>
      <p:sp>
        <p:nvSpPr>
          <p:cNvPr id="3" name="Text Placeholder 2">
            <a:extLst>
              <a:ext uri="{FF2B5EF4-FFF2-40B4-BE49-F238E27FC236}">
                <a16:creationId xmlns:a16="http://schemas.microsoft.com/office/drawing/2014/main" id="{1F4FA390-0D87-695C-9442-C494471C0C9A}"/>
              </a:ext>
            </a:extLst>
          </p:cNvPr>
          <p:cNvSpPr>
            <a:spLocks noGrp="1"/>
          </p:cNvSpPr>
          <p:nvPr>
            <p:ph type="body" sz="quarter" idx="12"/>
          </p:nvPr>
        </p:nvSpPr>
        <p:spPr/>
        <p:txBody>
          <a:bodyPr/>
          <a:lstStyle/>
          <a:p>
            <a:r>
              <a:rPr lang="en-GB" dirty="0"/>
              <a:t>Think about the risk analysis work you completed previously.</a:t>
            </a:r>
          </a:p>
          <a:p>
            <a:endParaRPr lang="en-GB" dirty="0"/>
          </a:p>
          <a:p>
            <a:pPr marL="342900" indent="-342900">
              <a:buFont typeface="Arial" panose="020B0604020202020204" pitchFamily="34" charset="0"/>
              <a:buChar char="•"/>
            </a:pPr>
            <a:r>
              <a:rPr lang="en-GB" dirty="0"/>
              <a:t>What risks did you identify?</a:t>
            </a:r>
          </a:p>
          <a:p>
            <a:pPr marL="342900" indent="-342900">
              <a:buFont typeface="Arial" panose="020B0604020202020204" pitchFamily="34" charset="0"/>
              <a:buChar char="•"/>
            </a:pPr>
            <a:r>
              <a:rPr lang="en-GB" dirty="0"/>
              <a:t>What made a risk more serious than others?</a:t>
            </a:r>
          </a:p>
          <a:p>
            <a:endParaRPr lang="en-GB" dirty="0"/>
          </a:p>
          <a:p>
            <a:r>
              <a:rPr lang="en-GB" dirty="0"/>
              <a:t>Be ready to share one example.</a:t>
            </a:r>
          </a:p>
        </p:txBody>
      </p:sp>
      <p:sp>
        <p:nvSpPr>
          <p:cNvPr id="4" name="Slide Number Placeholder 3">
            <a:extLst>
              <a:ext uri="{FF2B5EF4-FFF2-40B4-BE49-F238E27FC236}">
                <a16:creationId xmlns:a16="http://schemas.microsoft.com/office/drawing/2014/main" id="{25ABE932-2A28-B2AB-4249-DD101BE37F82}"/>
              </a:ext>
            </a:extLst>
          </p:cNvPr>
          <p:cNvSpPr>
            <a:spLocks noGrp="1"/>
          </p:cNvSpPr>
          <p:nvPr>
            <p:ph type="sldNum" sz="quarter" idx="11"/>
          </p:nvPr>
        </p:nvSpPr>
        <p:spPr/>
        <p:txBody>
          <a:bodyPr/>
          <a:lstStyle/>
          <a:p>
            <a:fld id="{DA2C159E-F13C-4A85-9A41-E7669D3E0D70}" type="slidenum">
              <a:rPr lang="en-GB" smtClean="0"/>
              <a:pPr/>
              <a:t>132</a:t>
            </a:fld>
            <a:endParaRPr lang="en-GB" dirty="0"/>
          </a:p>
        </p:txBody>
      </p:sp>
      <p:sp>
        <p:nvSpPr>
          <p:cNvPr id="5" name="Footer Placeholder 4">
            <a:extLst>
              <a:ext uri="{FF2B5EF4-FFF2-40B4-BE49-F238E27FC236}">
                <a16:creationId xmlns:a16="http://schemas.microsoft.com/office/drawing/2014/main" id="{BD23C42F-05B6-3AC6-A128-8105B97CD7E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7856798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0BBF7-A0D6-7CD7-B365-D0C48041CC72}"/>
              </a:ext>
            </a:extLst>
          </p:cNvPr>
          <p:cNvSpPr>
            <a:spLocks noGrp="1"/>
          </p:cNvSpPr>
          <p:nvPr>
            <p:ph type="title"/>
          </p:nvPr>
        </p:nvSpPr>
        <p:spPr/>
        <p:txBody>
          <a:bodyPr/>
          <a:lstStyle/>
          <a:p>
            <a:r>
              <a:rPr lang="en-GB" dirty="0"/>
              <a:t>What is Big Data?</a:t>
            </a:r>
          </a:p>
        </p:txBody>
      </p:sp>
      <p:sp>
        <p:nvSpPr>
          <p:cNvPr id="3" name="Text Placeholder 2">
            <a:extLst>
              <a:ext uri="{FF2B5EF4-FFF2-40B4-BE49-F238E27FC236}">
                <a16:creationId xmlns:a16="http://schemas.microsoft.com/office/drawing/2014/main" id="{256DF1D0-2FF2-A969-D155-89F99C26A90F}"/>
              </a:ext>
            </a:extLst>
          </p:cNvPr>
          <p:cNvSpPr>
            <a:spLocks noGrp="1"/>
          </p:cNvSpPr>
          <p:nvPr>
            <p:ph type="body" sz="quarter" idx="12"/>
          </p:nvPr>
        </p:nvSpPr>
        <p:spPr/>
        <p:txBody>
          <a:bodyPr/>
          <a:lstStyle/>
          <a:p>
            <a:r>
              <a:rPr lang="en-GB" dirty="0"/>
              <a:t>Big data refers to very large datasets that are collected continuously and analysed to identify patterns, trends, and relationships.</a:t>
            </a:r>
          </a:p>
          <a:p>
            <a:br>
              <a:rPr lang="en-GB" dirty="0"/>
            </a:br>
            <a:r>
              <a:rPr lang="en-GB" dirty="0"/>
              <a:t>In marketing, big data is often used to predict behaviour, personalise content, and guide decisions.</a:t>
            </a:r>
          </a:p>
        </p:txBody>
      </p:sp>
      <p:sp>
        <p:nvSpPr>
          <p:cNvPr id="4" name="Slide Number Placeholder 3">
            <a:extLst>
              <a:ext uri="{FF2B5EF4-FFF2-40B4-BE49-F238E27FC236}">
                <a16:creationId xmlns:a16="http://schemas.microsoft.com/office/drawing/2014/main" id="{ED9ED7B1-D0B9-B09D-9E32-FDB29E7AED61}"/>
              </a:ext>
            </a:extLst>
          </p:cNvPr>
          <p:cNvSpPr>
            <a:spLocks noGrp="1"/>
          </p:cNvSpPr>
          <p:nvPr>
            <p:ph type="sldNum" sz="quarter" idx="11"/>
          </p:nvPr>
        </p:nvSpPr>
        <p:spPr/>
        <p:txBody>
          <a:bodyPr/>
          <a:lstStyle/>
          <a:p>
            <a:fld id="{DA2C159E-F13C-4A85-9A41-E7669D3E0D70}" type="slidenum">
              <a:rPr lang="en-GB" smtClean="0"/>
              <a:pPr/>
              <a:t>133</a:t>
            </a:fld>
            <a:endParaRPr lang="en-GB" dirty="0"/>
          </a:p>
        </p:txBody>
      </p:sp>
      <p:sp>
        <p:nvSpPr>
          <p:cNvPr id="5" name="Footer Placeholder 4">
            <a:extLst>
              <a:ext uri="{FF2B5EF4-FFF2-40B4-BE49-F238E27FC236}">
                <a16:creationId xmlns:a16="http://schemas.microsoft.com/office/drawing/2014/main" id="{B0F147CF-B1F0-4DB5-D367-FAA12BD03A1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1989448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9DB3-26B1-6FB8-D6CD-5DBF21642F0B}"/>
              </a:ext>
            </a:extLst>
          </p:cNvPr>
          <p:cNvSpPr>
            <a:spLocks noGrp="1"/>
          </p:cNvSpPr>
          <p:nvPr>
            <p:ph type="title"/>
          </p:nvPr>
        </p:nvSpPr>
        <p:spPr/>
        <p:txBody>
          <a:bodyPr/>
          <a:lstStyle/>
          <a:p>
            <a:r>
              <a:rPr lang="en-GB" dirty="0"/>
              <a:t>Where Big Data comes from</a:t>
            </a:r>
          </a:p>
        </p:txBody>
      </p:sp>
      <p:sp>
        <p:nvSpPr>
          <p:cNvPr id="3" name="Text Placeholder 2">
            <a:extLst>
              <a:ext uri="{FF2B5EF4-FFF2-40B4-BE49-F238E27FC236}">
                <a16:creationId xmlns:a16="http://schemas.microsoft.com/office/drawing/2014/main" id="{47ABCBE0-7E07-768D-7D5A-5176A0DCA5D5}"/>
              </a:ext>
            </a:extLst>
          </p:cNvPr>
          <p:cNvSpPr>
            <a:spLocks noGrp="1"/>
          </p:cNvSpPr>
          <p:nvPr>
            <p:ph type="body" sz="quarter" idx="12"/>
          </p:nvPr>
        </p:nvSpPr>
        <p:spPr/>
        <p:txBody>
          <a:bodyPr vert="horz" lIns="0" tIns="0" rIns="0" bIns="0" rtlCol="0" anchor="t">
            <a:noAutofit/>
          </a:bodyPr>
          <a:lstStyle/>
          <a:p>
            <a:r>
              <a:rPr lang="en-GB" dirty="0"/>
              <a:t>Examples include:</a:t>
            </a:r>
          </a:p>
          <a:p>
            <a:pPr marL="342900" indent="-342900">
              <a:buFont typeface="Arial" panose="020B0604020202020204" pitchFamily="34" charset="0"/>
              <a:buChar char="•"/>
            </a:pPr>
            <a:r>
              <a:rPr lang="en-GB"/>
              <a:t>customer transactions</a:t>
            </a:r>
            <a:endParaRPr lang="en-GB">
              <a:cs typeface="Arial"/>
            </a:endParaRPr>
          </a:p>
          <a:p>
            <a:pPr marL="342900" indent="-342900">
              <a:buFont typeface="Arial" panose="020B0604020202020204" pitchFamily="34" charset="0"/>
              <a:buChar char="•"/>
            </a:pPr>
            <a:r>
              <a:rPr lang="en-GB"/>
              <a:t>website activity</a:t>
            </a:r>
            <a:endParaRPr lang="en-GB">
              <a:cs typeface="Arial"/>
            </a:endParaRPr>
          </a:p>
          <a:p>
            <a:pPr marL="342900" indent="-342900">
              <a:buFont typeface="Arial" panose="020B0604020202020204" pitchFamily="34" charset="0"/>
              <a:buChar char="•"/>
            </a:pPr>
            <a:r>
              <a:rPr lang="en-GB"/>
              <a:t>social media interactions</a:t>
            </a:r>
            <a:endParaRPr lang="en-GB">
              <a:cs typeface="Arial"/>
            </a:endParaRPr>
          </a:p>
          <a:p>
            <a:pPr marL="342900" indent="-342900">
              <a:buFont typeface="Arial" panose="020B0604020202020204" pitchFamily="34" charset="0"/>
              <a:buChar char="•"/>
            </a:pPr>
            <a:r>
              <a:rPr lang="en-GB"/>
              <a:t>location data</a:t>
            </a:r>
            <a:endParaRPr lang="en-GB">
              <a:cs typeface="Arial"/>
            </a:endParaRPr>
          </a:p>
          <a:p>
            <a:pPr marL="342900" indent="-342900">
              <a:buFont typeface="Arial" panose="020B0604020202020204" pitchFamily="34" charset="0"/>
              <a:buChar char="•"/>
            </a:pPr>
            <a:r>
              <a:rPr lang="en-GB"/>
              <a:t>search</a:t>
            </a:r>
            <a:r>
              <a:rPr lang="en-GB" dirty="0"/>
              <a:t> behaviour</a:t>
            </a:r>
            <a:endParaRPr lang="en-GB" dirty="0">
              <a:cs typeface="Arial"/>
            </a:endParaRPr>
          </a:p>
          <a:p>
            <a:pPr marL="342900" indent="-342900">
              <a:buFont typeface="Arial" panose="020B0604020202020204" pitchFamily="34" charset="0"/>
              <a:buChar char="•"/>
            </a:pPr>
            <a:r>
              <a:rPr lang="en-GB"/>
              <a:t>device and app usage.</a:t>
            </a:r>
            <a:endParaRPr lang="en-GB">
              <a:cs typeface="Arial"/>
            </a:endParaRPr>
          </a:p>
        </p:txBody>
      </p:sp>
      <p:sp>
        <p:nvSpPr>
          <p:cNvPr id="4" name="Slide Number Placeholder 3">
            <a:extLst>
              <a:ext uri="{FF2B5EF4-FFF2-40B4-BE49-F238E27FC236}">
                <a16:creationId xmlns:a16="http://schemas.microsoft.com/office/drawing/2014/main" id="{46A73965-23E8-6ACF-C02A-33C91A0031B6}"/>
              </a:ext>
            </a:extLst>
          </p:cNvPr>
          <p:cNvSpPr>
            <a:spLocks noGrp="1"/>
          </p:cNvSpPr>
          <p:nvPr>
            <p:ph type="sldNum" sz="quarter" idx="11"/>
          </p:nvPr>
        </p:nvSpPr>
        <p:spPr/>
        <p:txBody>
          <a:bodyPr/>
          <a:lstStyle/>
          <a:p>
            <a:fld id="{DA2C159E-F13C-4A85-9A41-E7669D3E0D70}" type="slidenum">
              <a:rPr lang="en-GB" smtClean="0"/>
              <a:pPr/>
              <a:t>134</a:t>
            </a:fld>
            <a:endParaRPr lang="en-GB" dirty="0"/>
          </a:p>
        </p:txBody>
      </p:sp>
      <p:sp>
        <p:nvSpPr>
          <p:cNvPr id="5" name="Footer Placeholder 4">
            <a:extLst>
              <a:ext uri="{FF2B5EF4-FFF2-40B4-BE49-F238E27FC236}">
                <a16:creationId xmlns:a16="http://schemas.microsoft.com/office/drawing/2014/main" id="{1350E2BA-7A48-CC49-8499-B88722E5264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46414451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F00A1-23FF-3E64-A12B-BD121E4441EB}"/>
              </a:ext>
            </a:extLst>
          </p:cNvPr>
          <p:cNvSpPr>
            <a:spLocks noGrp="1"/>
          </p:cNvSpPr>
          <p:nvPr>
            <p:ph type="title"/>
          </p:nvPr>
        </p:nvSpPr>
        <p:spPr/>
        <p:txBody>
          <a:bodyPr/>
          <a:lstStyle/>
          <a:p>
            <a:r>
              <a:rPr lang="en-GB" dirty="0"/>
              <a:t>Why organisations use Big Data</a:t>
            </a:r>
          </a:p>
        </p:txBody>
      </p:sp>
      <p:sp>
        <p:nvSpPr>
          <p:cNvPr id="3" name="Text Placeholder 2">
            <a:extLst>
              <a:ext uri="{FF2B5EF4-FFF2-40B4-BE49-F238E27FC236}">
                <a16:creationId xmlns:a16="http://schemas.microsoft.com/office/drawing/2014/main" id="{DFF3F5B8-EA8B-FB26-50C7-78BD4A56F675}"/>
              </a:ext>
            </a:extLst>
          </p:cNvPr>
          <p:cNvSpPr>
            <a:spLocks noGrp="1"/>
          </p:cNvSpPr>
          <p:nvPr>
            <p:ph type="body" sz="quarter" idx="12"/>
          </p:nvPr>
        </p:nvSpPr>
        <p:spPr/>
        <p:txBody>
          <a:bodyPr/>
          <a:lstStyle/>
          <a:p>
            <a:r>
              <a:rPr lang="en-GB" dirty="0"/>
              <a:t>Organisations use big data to:</a:t>
            </a:r>
          </a:p>
          <a:p>
            <a:pPr marL="342900" indent="-342900">
              <a:buFont typeface="Arial" panose="020B0604020202020204" pitchFamily="34" charset="0"/>
              <a:buChar char="•"/>
            </a:pPr>
            <a:r>
              <a:rPr lang="en-GB" dirty="0"/>
              <a:t>understand customer behaviour</a:t>
            </a:r>
          </a:p>
          <a:p>
            <a:pPr marL="342900" indent="-342900">
              <a:buFont typeface="Arial" panose="020B0604020202020204" pitchFamily="34" charset="0"/>
              <a:buChar char="•"/>
            </a:pPr>
            <a:r>
              <a:rPr lang="en-GB" dirty="0"/>
              <a:t>identify trends</a:t>
            </a:r>
          </a:p>
          <a:p>
            <a:pPr marL="342900" indent="-342900">
              <a:buFont typeface="Arial" panose="020B0604020202020204" pitchFamily="34" charset="0"/>
              <a:buChar char="•"/>
            </a:pPr>
            <a:r>
              <a:rPr lang="en-GB" dirty="0"/>
              <a:t>improve targeting</a:t>
            </a:r>
          </a:p>
          <a:p>
            <a:pPr marL="342900" indent="-342900">
              <a:buFont typeface="Arial" panose="020B0604020202020204" pitchFamily="34" charset="0"/>
              <a:buChar char="•"/>
            </a:pPr>
            <a:r>
              <a:rPr lang="en-GB" dirty="0"/>
              <a:t>increase efficiency</a:t>
            </a:r>
          </a:p>
          <a:p>
            <a:pPr marL="342900" indent="-342900">
              <a:buFont typeface="Arial" panose="020B0604020202020204" pitchFamily="34" charset="0"/>
              <a:buChar char="•"/>
            </a:pPr>
            <a:r>
              <a:rPr lang="en-GB" dirty="0"/>
              <a:t>reduce uncertainty in decision-making.</a:t>
            </a:r>
          </a:p>
          <a:p>
            <a:endParaRPr lang="en-GB" dirty="0"/>
          </a:p>
        </p:txBody>
      </p:sp>
      <p:sp>
        <p:nvSpPr>
          <p:cNvPr id="4" name="Slide Number Placeholder 3">
            <a:extLst>
              <a:ext uri="{FF2B5EF4-FFF2-40B4-BE49-F238E27FC236}">
                <a16:creationId xmlns:a16="http://schemas.microsoft.com/office/drawing/2014/main" id="{BA59CC06-0C22-F8A3-9A78-2A95A2A80619}"/>
              </a:ext>
            </a:extLst>
          </p:cNvPr>
          <p:cNvSpPr>
            <a:spLocks noGrp="1"/>
          </p:cNvSpPr>
          <p:nvPr>
            <p:ph type="sldNum" sz="quarter" idx="11"/>
          </p:nvPr>
        </p:nvSpPr>
        <p:spPr/>
        <p:txBody>
          <a:bodyPr/>
          <a:lstStyle/>
          <a:p>
            <a:fld id="{DA2C159E-F13C-4A85-9A41-E7669D3E0D70}" type="slidenum">
              <a:rPr lang="en-GB" smtClean="0"/>
              <a:pPr/>
              <a:t>135</a:t>
            </a:fld>
            <a:endParaRPr lang="en-GB" dirty="0"/>
          </a:p>
        </p:txBody>
      </p:sp>
      <p:sp>
        <p:nvSpPr>
          <p:cNvPr id="5" name="Footer Placeholder 4">
            <a:extLst>
              <a:ext uri="{FF2B5EF4-FFF2-40B4-BE49-F238E27FC236}">
                <a16:creationId xmlns:a16="http://schemas.microsoft.com/office/drawing/2014/main" id="{1078CDBB-50DB-0EC8-A0AB-2D63D81008E6}"/>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0646952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0490-579A-9D11-CD7D-BF95B6463CB5}"/>
              </a:ext>
            </a:extLst>
          </p:cNvPr>
          <p:cNvSpPr>
            <a:spLocks noGrp="1"/>
          </p:cNvSpPr>
          <p:nvPr>
            <p:ph type="title"/>
          </p:nvPr>
        </p:nvSpPr>
        <p:spPr/>
        <p:txBody>
          <a:bodyPr/>
          <a:lstStyle/>
          <a:p>
            <a:r>
              <a:rPr lang="en-GB" dirty="0"/>
              <a:t>Big Data activity instructions</a:t>
            </a:r>
          </a:p>
        </p:txBody>
      </p:sp>
      <p:sp>
        <p:nvSpPr>
          <p:cNvPr id="3" name="Text Placeholder 2">
            <a:extLst>
              <a:ext uri="{FF2B5EF4-FFF2-40B4-BE49-F238E27FC236}">
                <a16:creationId xmlns:a16="http://schemas.microsoft.com/office/drawing/2014/main" id="{918E3F55-8428-DC55-C6C2-CE890EDC567C}"/>
              </a:ext>
            </a:extLst>
          </p:cNvPr>
          <p:cNvSpPr>
            <a:spLocks noGrp="1"/>
          </p:cNvSpPr>
          <p:nvPr>
            <p:ph type="body" sz="quarter" idx="12"/>
          </p:nvPr>
        </p:nvSpPr>
        <p:spPr/>
        <p:txBody>
          <a:bodyPr/>
          <a:lstStyle/>
          <a:p>
            <a:r>
              <a:rPr lang="en-GB" dirty="0"/>
              <a:t>Work in pairs, groups of three, or individually.</a:t>
            </a:r>
          </a:p>
          <a:p>
            <a:endParaRPr lang="en-GB" dirty="0"/>
          </a:p>
          <a:p>
            <a:r>
              <a:rPr lang="en-GB" dirty="0"/>
              <a:t>You will be given flip chart paper and marker pens.</a:t>
            </a:r>
          </a:p>
          <a:p>
            <a:endParaRPr lang="en-GB" dirty="0"/>
          </a:p>
          <a:p>
            <a:pPr marL="457200" indent="-457200">
              <a:buFont typeface="+mj-lt"/>
              <a:buAutoNum type="arabicPeriod"/>
            </a:pPr>
            <a:r>
              <a:rPr lang="en-GB" dirty="0"/>
              <a:t>Divide the paper into four sections.</a:t>
            </a:r>
          </a:p>
          <a:p>
            <a:pPr marL="457200" indent="-457200">
              <a:buFont typeface="+mj-lt"/>
              <a:buAutoNum type="arabicPeriod"/>
            </a:pPr>
            <a:r>
              <a:rPr lang="en-GB" dirty="0"/>
              <a:t>Each section represents one case study.</a:t>
            </a:r>
          </a:p>
          <a:p>
            <a:pPr marL="457200" indent="-457200">
              <a:buFont typeface="+mj-lt"/>
              <a:buAutoNum type="arabicPeriod"/>
            </a:pPr>
            <a:r>
              <a:rPr lang="en-GB" dirty="0"/>
              <a:t>Write the case study name in each sector.</a:t>
            </a:r>
          </a:p>
          <a:p>
            <a:endParaRPr lang="en-GB" dirty="0"/>
          </a:p>
        </p:txBody>
      </p:sp>
      <p:sp>
        <p:nvSpPr>
          <p:cNvPr id="4" name="Slide Number Placeholder 3">
            <a:extLst>
              <a:ext uri="{FF2B5EF4-FFF2-40B4-BE49-F238E27FC236}">
                <a16:creationId xmlns:a16="http://schemas.microsoft.com/office/drawing/2014/main" id="{F441F42C-4ED7-F632-763C-81FACCE6D446}"/>
              </a:ext>
            </a:extLst>
          </p:cNvPr>
          <p:cNvSpPr>
            <a:spLocks noGrp="1"/>
          </p:cNvSpPr>
          <p:nvPr>
            <p:ph type="sldNum" sz="quarter" idx="11"/>
          </p:nvPr>
        </p:nvSpPr>
        <p:spPr/>
        <p:txBody>
          <a:bodyPr/>
          <a:lstStyle/>
          <a:p>
            <a:fld id="{DA2C159E-F13C-4A85-9A41-E7669D3E0D70}" type="slidenum">
              <a:rPr lang="en-GB" smtClean="0"/>
              <a:pPr/>
              <a:t>136</a:t>
            </a:fld>
            <a:endParaRPr lang="en-GB" dirty="0"/>
          </a:p>
        </p:txBody>
      </p:sp>
      <p:sp>
        <p:nvSpPr>
          <p:cNvPr id="5" name="Footer Placeholder 4">
            <a:extLst>
              <a:ext uri="{FF2B5EF4-FFF2-40B4-BE49-F238E27FC236}">
                <a16:creationId xmlns:a16="http://schemas.microsoft.com/office/drawing/2014/main" id="{02C8CD6E-A267-9BD7-A5BE-ADB37A3284D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3823159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1C5B0-3BC9-A74D-6D15-D556AF23F629}"/>
              </a:ext>
            </a:extLst>
          </p:cNvPr>
          <p:cNvSpPr>
            <a:spLocks noGrp="1"/>
          </p:cNvSpPr>
          <p:nvPr>
            <p:ph type="title"/>
          </p:nvPr>
        </p:nvSpPr>
        <p:spPr/>
        <p:txBody>
          <a:bodyPr/>
          <a:lstStyle/>
          <a:p>
            <a:r>
              <a:rPr lang="en-GB" dirty="0"/>
              <a:t>Review the first case study</a:t>
            </a:r>
          </a:p>
        </p:txBody>
      </p:sp>
      <p:sp>
        <p:nvSpPr>
          <p:cNvPr id="3" name="Text Placeholder 2">
            <a:extLst>
              <a:ext uri="{FF2B5EF4-FFF2-40B4-BE49-F238E27FC236}">
                <a16:creationId xmlns:a16="http://schemas.microsoft.com/office/drawing/2014/main" id="{FDB7100A-524E-482C-B2EE-9994DCCB3E48}"/>
              </a:ext>
            </a:extLst>
          </p:cNvPr>
          <p:cNvSpPr>
            <a:spLocks noGrp="1"/>
          </p:cNvSpPr>
          <p:nvPr>
            <p:ph type="body" sz="quarter" idx="12"/>
          </p:nvPr>
        </p:nvSpPr>
        <p:spPr/>
        <p:txBody>
          <a:bodyPr/>
          <a:lstStyle/>
          <a:p>
            <a:r>
              <a:rPr lang="en-GB" dirty="0"/>
              <a:t>For the first case study:</a:t>
            </a:r>
          </a:p>
          <a:p>
            <a:pPr marL="342900" indent="-342900">
              <a:buFont typeface="Arial" panose="020B0604020202020204" pitchFamily="34" charset="0"/>
              <a:buChar char="•"/>
            </a:pPr>
            <a:r>
              <a:rPr lang="en-GB" dirty="0"/>
              <a:t>Write the benefits in the correct section.</a:t>
            </a:r>
          </a:p>
          <a:p>
            <a:pPr marL="342900" indent="-342900">
              <a:buFont typeface="Arial" panose="020B0604020202020204" pitchFamily="34" charset="0"/>
              <a:buChar char="•"/>
            </a:pPr>
            <a:r>
              <a:rPr lang="en-GB" dirty="0"/>
              <a:t>When instructed, pass the flip chart to the next group.</a:t>
            </a:r>
          </a:p>
        </p:txBody>
      </p:sp>
      <p:sp>
        <p:nvSpPr>
          <p:cNvPr id="4" name="Slide Number Placeholder 3">
            <a:extLst>
              <a:ext uri="{FF2B5EF4-FFF2-40B4-BE49-F238E27FC236}">
                <a16:creationId xmlns:a16="http://schemas.microsoft.com/office/drawing/2014/main" id="{6025E9B6-C7E3-03F1-7301-F0900F862FE7}"/>
              </a:ext>
            </a:extLst>
          </p:cNvPr>
          <p:cNvSpPr>
            <a:spLocks noGrp="1"/>
          </p:cNvSpPr>
          <p:nvPr>
            <p:ph type="sldNum" sz="quarter" idx="11"/>
          </p:nvPr>
        </p:nvSpPr>
        <p:spPr/>
        <p:txBody>
          <a:bodyPr/>
          <a:lstStyle/>
          <a:p>
            <a:fld id="{DA2C159E-F13C-4A85-9A41-E7669D3E0D70}" type="slidenum">
              <a:rPr lang="en-GB" smtClean="0"/>
              <a:pPr/>
              <a:t>137</a:t>
            </a:fld>
            <a:endParaRPr lang="en-GB" dirty="0"/>
          </a:p>
        </p:txBody>
      </p:sp>
      <p:sp>
        <p:nvSpPr>
          <p:cNvPr id="5" name="Footer Placeholder 4">
            <a:extLst>
              <a:ext uri="{FF2B5EF4-FFF2-40B4-BE49-F238E27FC236}">
                <a16:creationId xmlns:a16="http://schemas.microsoft.com/office/drawing/2014/main" id="{F0A2A2B9-A009-E015-A6AA-ECF59271F85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34890462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B7F44-7B8C-EF8D-09D4-A5EB8350321E}"/>
              </a:ext>
            </a:extLst>
          </p:cNvPr>
          <p:cNvSpPr>
            <a:spLocks noGrp="1"/>
          </p:cNvSpPr>
          <p:nvPr>
            <p:ph type="title"/>
          </p:nvPr>
        </p:nvSpPr>
        <p:spPr/>
        <p:txBody>
          <a:bodyPr/>
          <a:lstStyle/>
          <a:p>
            <a:r>
              <a:rPr lang="en-GB" dirty="0"/>
              <a:t>Flip chart rotation</a:t>
            </a:r>
          </a:p>
        </p:txBody>
      </p:sp>
      <p:sp>
        <p:nvSpPr>
          <p:cNvPr id="3" name="Text Placeholder 2">
            <a:extLst>
              <a:ext uri="{FF2B5EF4-FFF2-40B4-BE49-F238E27FC236}">
                <a16:creationId xmlns:a16="http://schemas.microsoft.com/office/drawing/2014/main" id="{A3BB9EC0-8DBD-07D2-26D4-8F23F85614B5}"/>
              </a:ext>
            </a:extLst>
          </p:cNvPr>
          <p:cNvSpPr>
            <a:spLocks noGrp="1"/>
          </p:cNvSpPr>
          <p:nvPr>
            <p:ph type="body" sz="quarter" idx="12"/>
          </p:nvPr>
        </p:nvSpPr>
        <p:spPr/>
        <p:txBody>
          <a:bodyPr/>
          <a:lstStyle/>
          <a:p>
            <a:r>
              <a:rPr lang="en-GB" dirty="0"/>
              <a:t>Pass your flip chart to another group.</a:t>
            </a:r>
          </a:p>
          <a:p>
            <a:endParaRPr lang="en-GB" dirty="0"/>
          </a:p>
          <a:p>
            <a:r>
              <a:rPr lang="en-GB" dirty="0"/>
              <a:t>When you receive a new flip chart:</a:t>
            </a:r>
          </a:p>
          <a:p>
            <a:pPr marL="342900" indent="-342900">
              <a:buFont typeface="Arial" panose="020B0604020202020204" pitchFamily="34" charset="0"/>
              <a:buChar char="•"/>
            </a:pPr>
            <a:r>
              <a:rPr lang="en-GB" dirty="0"/>
              <a:t>Review the benefits already written.</a:t>
            </a:r>
          </a:p>
          <a:p>
            <a:pPr marL="342900" indent="-342900">
              <a:buFont typeface="Arial" panose="020B0604020202020204" pitchFamily="34" charset="0"/>
              <a:buChar char="•"/>
            </a:pPr>
            <a:r>
              <a:rPr lang="en-GB" dirty="0"/>
              <a:t>Add any benefits you think were missed.</a:t>
            </a:r>
          </a:p>
          <a:p>
            <a:pPr marL="342900" indent="-342900">
              <a:buFont typeface="Arial" panose="020B0604020202020204" pitchFamily="34" charset="0"/>
              <a:buChar char="•"/>
            </a:pPr>
            <a:r>
              <a:rPr lang="en-GB" dirty="0"/>
              <a:t>Then move on to the next case study.</a:t>
            </a:r>
          </a:p>
          <a:p>
            <a:pPr marL="342900" indent="-342900">
              <a:buFont typeface="Arial" panose="020B0604020202020204" pitchFamily="34" charset="0"/>
              <a:buChar char="•"/>
            </a:pPr>
            <a:endParaRPr lang="en-GB" dirty="0"/>
          </a:p>
          <a:p>
            <a:r>
              <a:rPr lang="en-GB" dirty="0"/>
              <a:t>Continue to rotate so that each flip chart will be reviewed by four groups.</a:t>
            </a:r>
          </a:p>
        </p:txBody>
      </p:sp>
      <p:sp>
        <p:nvSpPr>
          <p:cNvPr id="4" name="Slide Number Placeholder 3">
            <a:extLst>
              <a:ext uri="{FF2B5EF4-FFF2-40B4-BE49-F238E27FC236}">
                <a16:creationId xmlns:a16="http://schemas.microsoft.com/office/drawing/2014/main" id="{62601970-D191-82A7-062A-99013FC26EF3}"/>
              </a:ext>
            </a:extLst>
          </p:cNvPr>
          <p:cNvSpPr>
            <a:spLocks noGrp="1"/>
          </p:cNvSpPr>
          <p:nvPr>
            <p:ph type="sldNum" sz="quarter" idx="11"/>
          </p:nvPr>
        </p:nvSpPr>
        <p:spPr/>
        <p:txBody>
          <a:bodyPr/>
          <a:lstStyle/>
          <a:p>
            <a:fld id="{DA2C159E-F13C-4A85-9A41-E7669D3E0D70}" type="slidenum">
              <a:rPr lang="en-GB" smtClean="0"/>
              <a:pPr/>
              <a:t>138</a:t>
            </a:fld>
            <a:endParaRPr lang="en-GB" dirty="0"/>
          </a:p>
        </p:txBody>
      </p:sp>
      <p:sp>
        <p:nvSpPr>
          <p:cNvPr id="5" name="Footer Placeholder 4">
            <a:extLst>
              <a:ext uri="{FF2B5EF4-FFF2-40B4-BE49-F238E27FC236}">
                <a16:creationId xmlns:a16="http://schemas.microsoft.com/office/drawing/2014/main" id="{0B0791C3-EBA1-EFA0-C127-8E5B946071B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9413186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3BB2-B567-810F-B204-2B7647399DD1}"/>
              </a:ext>
            </a:extLst>
          </p:cNvPr>
          <p:cNvSpPr>
            <a:spLocks noGrp="1"/>
          </p:cNvSpPr>
          <p:nvPr>
            <p:ph type="title"/>
          </p:nvPr>
        </p:nvSpPr>
        <p:spPr/>
        <p:txBody>
          <a:bodyPr/>
          <a:lstStyle/>
          <a:p>
            <a:r>
              <a:rPr lang="en-GB" dirty="0"/>
              <a:t>Class feedback on benefits</a:t>
            </a:r>
          </a:p>
        </p:txBody>
      </p:sp>
      <p:sp>
        <p:nvSpPr>
          <p:cNvPr id="3" name="Text Placeholder 2">
            <a:extLst>
              <a:ext uri="{FF2B5EF4-FFF2-40B4-BE49-F238E27FC236}">
                <a16:creationId xmlns:a16="http://schemas.microsoft.com/office/drawing/2014/main" id="{1D2B6DBB-250C-9FD1-2A56-0583B9920E28}"/>
              </a:ext>
            </a:extLst>
          </p:cNvPr>
          <p:cNvSpPr>
            <a:spLocks noGrp="1"/>
          </p:cNvSpPr>
          <p:nvPr>
            <p:ph type="body" sz="quarter" idx="12"/>
          </p:nvPr>
        </p:nvSpPr>
        <p:spPr/>
        <p:txBody>
          <a:bodyPr/>
          <a:lstStyle/>
          <a:p>
            <a:r>
              <a:rPr lang="en-GB" dirty="0"/>
              <a:t>We will now review the benefits identified.</a:t>
            </a:r>
          </a:p>
          <a:p>
            <a:r>
              <a:rPr lang="en-GB" dirty="0"/>
              <a:t>Groups will be asked to explain:</a:t>
            </a:r>
          </a:p>
          <a:p>
            <a:pPr marL="342900" indent="-342900">
              <a:buFont typeface="Arial" panose="020B0604020202020204" pitchFamily="34" charset="0"/>
              <a:buChar char="•"/>
            </a:pPr>
            <a:r>
              <a:rPr lang="en-GB" dirty="0"/>
              <a:t>Which benefits were added?</a:t>
            </a:r>
          </a:p>
          <a:p>
            <a:pPr marL="342900" indent="-342900">
              <a:buFont typeface="Arial" panose="020B0604020202020204" pitchFamily="34" charset="0"/>
              <a:buChar char="•"/>
            </a:pPr>
            <a:r>
              <a:rPr lang="en-GB" dirty="0"/>
              <a:t>Why those benefits may have been missed earlier?</a:t>
            </a:r>
          </a:p>
          <a:p>
            <a:endParaRPr lang="en-GB" dirty="0"/>
          </a:p>
          <a:p>
            <a:r>
              <a:rPr lang="en-GB" dirty="0"/>
              <a:t>We will summarise the key benefits of using big data for marketing.</a:t>
            </a:r>
          </a:p>
          <a:p>
            <a:endParaRPr lang="en-GB" dirty="0"/>
          </a:p>
          <a:p>
            <a:r>
              <a:rPr lang="en-GB" dirty="0"/>
              <a:t>Note which benefits appear most often and why.</a:t>
            </a:r>
          </a:p>
        </p:txBody>
      </p:sp>
      <p:sp>
        <p:nvSpPr>
          <p:cNvPr id="4" name="Slide Number Placeholder 3">
            <a:extLst>
              <a:ext uri="{FF2B5EF4-FFF2-40B4-BE49-F238E27FC236}">
                <a16:creationId xmlns:a16="http://schemas.microsoft.com/office/drawing/2014/main" id="{03AC3156-05F1-2464-A03B-6C7AFC5B69E4}"/>
              </a:ext>
            </a:extLst>
          </p:cNvPr>
          <p:cNvSpPr>
            <a:spLocks noGrp="1"/>
          </p:cNvSpPr>
          <p:nvPr>
            <p:ph type="sldNum" sz="quarter" idx="11"/>
          </p:nvPr>
        </p:nvSpPr>
        <p:spPr/>
        <p:txBody>
          <a:bodyPr/>
          <a:lstStyle/>
          <a:p>
            <a:fld id="{DA2C159E-F13C-4A85-9A41-E7669D3E0D70}" type="slidenum">
              <a:rPr lang="en-GB" smtClean="0"/>
              <a:pPr/>
              <a:t>139</a:t>
            </a:fld>
            <a:endParaRPr lang="en-GB" dirty="0"/>
          </a:p>
        </p:txBody>
      </p:sp>
      <p:sp>
        <p:nvSpPr>
          <p:cNvPr id="5" name="Footer Placeholder 4">
            <a:extLst>
              <a:ext uri="{FF2B5EF4-FFF2-40B4-BE49-F238E27FC236}">
                <a16:creationId xmlns:a16="http://schemas.microsoft.com/office/drawing/2014/main" id="{869B3BB6-9B95-B137-D7EA-CAAFB3FB3DE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05258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C919-6289-8BF7-CA9D-BEB7A76C55E5}"/>
              </a:ext>
            </a:extLst>
          </p:cNvPr>
          <p:cNvSpPr>
            <a:spLocks noGrp="1"/>
          </p:cNvSpPr>
          <p:nvPr>
            <p:ph type="title"/>
          </p:nvPr>
        </p:nvSpPr>
        <p:spPr/>
        <p:txBody>
          <a:bodyPr/>
          <a:lstStyle/>
          <a:p>
            <a:r>
              <a:rPr lang="en-GB" dirty="0"/>
              <a:t>Principles of marketing (part 2)</a:t>
            </a:r>
          </a:p>
        </p:txBody>
      </p:sp>
      <p:sp>
        <p:nvSpPr>
          <p:cNvPr id="4" name="Slide Number Placeholder 3">
            <a:extLst>
              <a:ext uri="{FF2B5EF4-FFF2-40B4-BE49-F238E27FC236}">
                <a16:creationId xmlns:a16="http://schemas.microsoft.com/office/drawing/2014/main" id="{A780885B-1CB9-8342-E7F8-2FB27EA0F304}"/>
              </a:ext>
            </a:extLst>
          </p:cNvPr>
          <p:cNvSpPr>
            <a:spLocks noGrp="1"/>
          </p:cNvSpPr>
          <p:nvPr>
            <p:ph type="sldNum" sz="quarter" idx="11"/>
          </p:nvPr>
        </p:nvSpPr>
        <p:spPr/>
        <p:txBody>
          <a:bodyPr/>
          <a:lstStyle/>
          <a:p>
            <a:fld id="{DA2C159E-F13C-4A85-9A41-E7669D3E0D70}" type="slidenum">
              <a:rPr lang="en-GB" smtClean="0"/>
              <a:pPr/>
              <a:t>14</a:t>
            </a:fld>
            <a:endParaRPr lang="en-GB" dirty="0"/>
          </a:p>
        </p:txBody>
      </p:sp>
      <p:sp>
        <p:nvSpPr>
          <p:cNvPr id="5" name="Footer Placeholder 4">
            <a:extLst>
              <a:ext uri="{FF2B5EF4-FFF2-40B4-BE49-F238E27FC236}">
                <a16:creationId xmlns:a16="http://schemas.microsoft.com/office/drawing/2014/main" id="{BBC32B90-9287-2B6C-3CD4-C87902538863}"/>
              </a:ext>
            </a:extLst>
          </p:cNvPr>
          <p:cNvSpPr>
            <a:spLocks noGrp="1"/>
          </p:cNvSpPr>
          <p:nvPr>
            <p:ph type="ftr" sz="quarter" idx="10"/>
          </p:nvPr>
        </p:nvSpPr>
        <p:spPr/>
        <p:txBody>
          <a:bodyPr/>
          <a:lstStyle/>
          <a:p>
            <a:r>
              <a:rPr lang="en-GB"/>
              <a:t>Education &amp; Training Foundation</a:t>
            </a:r>
            <a:endParaRPr lang="en-GB" dirty="0"/>
          </a:p>
        </p:txBody>
      </p:sp>
      <p:sp>
        <p:nvSpPr>
          <p:cNvPr id="7" name="Text Placeholder 6">
            <a:extLst>
              <a:ext uri="{FF2B5EF4-FFF2-40B4-BE49-F238E27FC236}">
                <a16:creationId xmlns:a16="http://schemas.microsoft.com/office/drawing/2014/main" id="{FA602221-EC3F-ACD9-BFEB-0855FBAB5071}"/>
              </a:ext>
            </a:extLst>
          </p:cNvPr>
          <p:cNvSpPr>
            <a:spLocks noGrp="1"/>
          </p:cNvSpPr>
          <p:nvPr>
            <p:ph type="body" sz="quarter" idx="12"/>
          </p:nvPr>
        </p:nvSpPr>
        <p:spPr/>
        <p:txBody>
          <a:bodyPr/>
          <a:lstStyle/>
          <a:p>
            <a:pPr marL="342900" indent="-342900">
              <a:buFont typeface="Arial" panose="020B0604020202020204" pitchFamily="34" charset="0"/>
              <a:buChar char="•"/>
            </a:pPr>
            <a:r>
              <a:rPr lang="en-GB"/>
              <a:t>It </a:t>
            </a:r>
            <a:r>
              <a:rPr lang="en-GB" dirty="0"/>
              <a:t>supports organisational aims and objectives by aligning marketing activity with business strategy.</a:t>
            </a:r>
          </a:p>
          <a:p>
            <a:pPr marL="342900" indent="-342900">
              <a:buFont typeface="Arial" panose="020B0604020202020204" pitchFamily="34" charset="0"/>
              <a:buChar char="•"/>
            </a:pPr>
            <a:r>
              <a:rPr lang="en-GB" dirty="0"/>
              <a:t>It relies on market research, both primary and secondary, to inform decisions and reduce risk.</a:t>
            </a:r>
          </a:p>
          <a:p>
            <a:pPr marL="342900" indent="-342900">
              <a:buFont typeface="Arial" panose="020B0604020202020204" pitchFamily="34" charset="0"/>
              <a:buChar char="•"/>
            </a:pPr>
            <a:r>
              <a:rPr lang="en-GB" dirty="0"/>
              <a:t>It adds value by strengthening brand identity, improving decision-making, increasing reach, and generating sales, revenue and profit.</a:t>
            </a:r>
          </a:p>
        </p:txBody>
      </p:sp>
    </p:spTree>
    <p:extLst>
      <p:ext uri="{BB962C8B-B14F-4D97-AF65-F5344CB8AC3E}">
        <p14:creationId xmlns:p14="http://schemas.microsoft.com/office/powerpoint/2010/main" val="373821324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3A8AE-B2F1-2B26-F07D-C970C8399495}"/>
              </a:ext>
            </a:extLst>
          </p:cNvPr>
          <p:cNvSpPr>
            <a:spLocks noGrp="1"/>
          </p:cNvSpPr>
          <p:nvPr>
            <p:ph type="title"/>
          </p:nvPr>
        </p:nvSpPr>
        <p:spPr/>
        <p:txBody>
          <a:bodyPr/>
          <a:lstStyle/>
          <a:p>
            <a:r>
              <a:rPr lang="en-GB" dirty="0"/>
              <a:t>Dataset analysis task</a:t>
            </a:r>
          </a:p>
        </p:txBody>
      </p:sp>
      <p:sp>
        <p:nvSpPr>
          <p:cNvPr id="3" name="Text Placeholder 2">
            <a:extLst>
              <a:ext uri="{FF2B5EF4-FFF2-40B4-BE49-F238E27FC236}">
                <a16:creationId xmlns:a16="http://schemas.microsoft.com/office/drawing/2014/main" id="{751A00A9-A3C6-1C16-2FFB-A52FB05D445E}"/>
              </a:ext>
            </a:extLst>
          </p:cNvPr>
          <p:cNvSpPr>
            <a:spLocks noGrp="1"/>
          </p:cNvSpPr>
          <p:nvPr>
            <p:ph type="body" sz="quarter" idx="12"/>
          </p:nvPr>
        </p:nvSpPr>
        <p:spPr/>
        <p:txBody>
          <a:bodyPr vert="horz" lIns="0" tIns="0" rIns="0" bIns="0" rtlCol="0" anchor="t">
            <a:noAutofit/>
          </a:bodyPr>
          <a:lstStyle/>
          <a:p>
            <a:r>
              <a:rPr lang="en-GB" dirty="0"/>
              <a:t>You have been given:</a:t>
            </a:r>
          </a:p>
          <a:p>
            <a:pPr marL="342900" indent="-342900">
              <a:buFont typeface="Arial" panose="020B0604020202020204" pitchFamily="34" charset="0"/>
              <a:buChar char="•"/>
            </a:pPr>
            <a:r>
              <a:rPr lang="en-GB" dirty="0"/>
              <a:t>A large dataset.</a:t>
            </a:r>
            <a:endParaRPr lang="en-GB" dirty="0">
              <a:cs typeface="Arial"/>
            </a:endParaRPr>
          </a:p>
          <a:p>
            <a:pPr marL="342900" indent="-342900">
              <a:buFont typeface="Arial" panose="020B0604020202020204" pitchFamily="34" charset="0"/>
              <a:buChar char="•"/>
            </a:pPr>
            <a:r>
              <a:rPr lang="en-GB" dirty="0"/>
              <a:t>A short report that draws conclusions from the data.</a:t>
            </a:r>
          </a:p>
          <a:p>
            <a:endParaRPr lang="en-GB" dirty="0"/>
          </a:p>
          <a:p>
            <a:r>
              <a:rPr lang="en-GB" dirty="0"/>
              <a:t>Review the dataset carefully.</a:t>
            </a:r>
          </a:p>
          <a:p>
            <a:endParaRPr lang="en-GB" dirty="0"/>
          </a:p>
          <a:p>
            <a:r>
              <a:rPr lang="en-GB" dirty="0"/>
              <a:t>Check whether the conclusions in the report are supported by the data.</a:t>
            </a:r>
          </a:p>
          <a:p>
            <a:endParaRPr lang="en-GB" dirty="0"/>
          </a:p>
          <a:p>
            <a:r>
              <a:rPr lang="en-GB" dirty="0"/>
              <a:t>Look for gaps, assumptions, or weaknesses.</a:t>
            </a:r>
          </a:p>
        </p:txBody>
      </p:sp>
      <p:sp>
        <p:nvSpPr>
          <p:cNvPr id="4" name="Slide Number Placeholder 3">
            <a:extLst>
              <a:ext uri="{FF2B5EF4-FFF2-40B4-BE49-F238E27FC236}">
                <a16:creationId xmlns:a16="http://schemas.microsoft.com/office/drawing/2014/main" id="{52CA59EF-358C-6633-89E7-69F16133E802}"/>
              </a:ext>
            </a:extLst>
          </p:cNvPr>
          <p:cNvSpPr>
            <a:spLocks noGrp="1"/>
          </p:cNvSpPr>
          <p:nvPr>
            <p:ph type="sldNum" sz="quarter" idx="11"/>
          </p:nvPr>
        </p:nvSpPr>
        <p:spPr/>
        <p:txBody>
          <a:bodyPr/>
          <a:lstStyle/>
          <a:p>
            <a:fld id="{DA2C159E-F13C-4A85-9A41-E7669D3E0D70}" type="slidenum">
              <a:rPr lang="en-GB" smtClean="0"/>
              <a:pPr/>
              <a:t>140</a:t>
            </a:fld>
            <a:endParaRPr lang="en-GB" dirty="0"/>
          </a:p>
        </p:txBody>
      </p:sp>
      <p:sp>
        <p:nvSpPr>
          <p:cNvPr id="5" name="Footer Placeholder 4">
            <a:extLst>
              <a:ext uri="{FF2B5EF4-FFF2-40B4-BE49-F238E27FC236}">
                <a16:creationId xmlns:a16="http://schemas.microsoft.com/office/drawing/2014/main" id="{CD2F2D13-6673-EB6C-BA7B-1A48021B424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6126269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C5DA3-3689-5F76-45AB-65BFBAA954A6}"/>
              </a:ext>
            </a:extLst>
          </p:cNvPr>
          <p:cNvSpPr>
            <a:spLocks noGrp="1"/>
          </p:cNvSpPr>
          <p:nvPr>
            <p:ph type="title"/>
          </p:nvPr>
        </p:nvSpPr>
        <p:spPr/>
        <p:txBody>
          <a:bodyPr/>
          <a:lstStyle/>
          <a:p>
            <a:r>
              <a:rPr lang="en-GB" dirty="0"/>
              <a:t>Questions to consider</a:t>
            </a:r>
          </a:p>
        </p:txBody>
      </p:sp>
      <p:sp>
        <p:nvSpPr>
          <p:cNvPr id="3" name="Text Placeholder 2">
            <a:extLst>
              <a:ext uri="{FF2B5EF4-FFF2-40B4-BE49-F238E27FC236}">
                <a16:creationId xmlns:a16="http://schemas.microsoft.com/office/drawing/2014/main" id="{0E75AEC4-7730-B0E6-77C4-416689D58BF1}"/>
              </a:ext>
            </a:extLst>
          </p:cNvPr>
          <p:cNvSpPr>
            <a:spLocks noGrp="1"/>
          </p:cNvSpPr>
          <p:nvPr>
            <p:ph type="body" sz="quarter" idx="12"/>
          </p:nvPr>
        </p:nvSpPr>
        <p:spPr/>
        <p:txBody>
          <a:bodyPr/>
          <a:lstStyle/>
          <a:p>
            <a:pPr marL="457200" indent="-457200">
              <a:buFont typeface="+mj-lt"/>
              <a:buAutoNum type="arabicPeriod"/>
            </a:pPr>
            <a:r>
              <a:rPr lang="en-GB" dirty="0"/>
              <a:t>Does the data represent the full customer base?</a:t>
            </a:r>
          </a:p>
          <a:p>
            <a:pPr marL="457200" indent="-457200">
              <a:buFont typeface="+mj-lt"/>
              <a:buAutoNum type="arabicPeriod"/>
            </a:pPr>
            <a:r>
              <a:rPr lang="en-GB" dirty="0"/>
              <a:t>Is anything missing?</a:t>
            </a:r>
          </a:p>
          <a:p>
            <a:pPr marL="457200" indent="-457200">
              <a:buFont typeface="+mj-lt"/>
              <a:buAutoNum type="arabicPeriod"/>
            </a:pPr>
            <a:r>
              <a:rPr lang="en-GB" dirty="0"/>
              <a:t>Are conclusions based on correlation rather than evidence?</a:t>
            </a:r>
          </a:p>
          <a:p>
            <a:pPr marL="457200" indent="-457200">
              <a:buFont typeface="+mj-lt"/>
              <a:buAutoNum type="arabicPeriod"/>
            </a:pPr>
            <a:r>
              <a:rPr lang="en-GB" dirty="0"/>
              <a:t>Could the data be misleading?</a:t>
            </a:r>
          </a:p>
        </p:txBody>
      </p:sp>
      <p:sp>
        <p:nvSpPr>
          <p:cNvPr id="4" name="Slide Number Placeholder 3">
            <a:extLst>
              <a:ext uri="{FF2B5EF4-FFF2-40B4-BE49-F238E27FC236}">
                <a16:creationId xmlns:a16="http://schemas.microsoft.com/office/drawing/2014/main" id="{BFE32921-EEBF-37CB-19F2-27CBE99D7C96}"/>
              </a:ext>
            </a:extLst>
          </p:cNvPr>
          <p:cNvSpPr>
            <a:spLocks noGrp="1"/>
          </p:cNvSpPr>
          <p:nvPr>
            <p:ph type="sldNum" sz="quarter" idx="11"/>
          </p:nvPr>
        </p:nvSpPr>
        <p:spPr/>
        <p:txBody>
          <a:bodyPr/>
          <a:lstStyle/>
          <a:p>
            <a:fld id="{DA2C159E-F13C-4A85-9A41-E7669D3E0D70}" type="slidenum">
              <a:rPr lang="en-GB" smtClean="0"/>
              <a:pPr/>
              <a:t>141</a:t>
            </a:fld>
            <a:endParaRPr lang="en-GB" dirty="0"/>
          </a:p>
        </p:txBody>
      </p:sp>
      <p:sp>
        <p:nvSpPr>
          <p:cNvPr id="5" name="Footer Placeholder 4">
            <a:extLst>
              <a:ext uri="{FF2B5EF4-FFF2-40B4-BE49-F238E27FC236}">
                <a16:creationId xmlns:a16="http://schemas.microsoft.com/office/drawing/2014/main" id="{72B1735F-2ECC-B099-02A7-F84B3446067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74117183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6D859-C84D-483D-9139-60DED5F14771}"/>
              </a:ext>
            </a:extLst>
          </p:cNvPr>
          <p:cNvSpPr>
            <a:spLocks noGrp="1"/>
          </p:cNvSpPr>
          <p:nvPr>
            <p:ph type="title"/>
          </p:nvPr>
        </p:nvSpPr>
        <p:spPr/>
        <p:txBody>
          <a:bodyPr>
            <a:normAutofit/>
          </a:bodyPr>
          <a:lstStyle/>
          <a:p>
            <a:r>
              <a:rPr lang="en-GB" dirty="0"/>
              <a:t>Sharing findings</a:t>
            </a:r>
          </a:p>
        </p:txBody>
      </p:sp>
      <p:sp>
        <p:nvSpPr>
          <p:cNvPr id="3" name="Text Placeholder 2">
            <a:extLst>
              <a:ext uri="{FF2B5EF4-FFF2-40B4-BE49-F238E27FC236}">
                <a16:creationId xmlns:a16="http://schemas.microsoft.com/office/drawing/2014/main" id="{9F016975-6681-81B6-F5E5-26054D2B2D67}"/>
              </a:ext>
            </a:extLst>
          </p:cNvPr>
          <p:cNvSpPr>
            <a:spLocks noGrp="1"/>
          </p:cNvSpPr>
          <p:nvPr>
            <p:ph type="body" sz="quarter" idx="12"/>
          </p:nvPr>
        </p:nvSpPr>
        <p:spPr/>
        <p:txBody>
          <a:bodyPr/>
          <a:lstStyle/>
          <a:p>
            <a:r>
              <a:rPr lang="en-GB" dirty="0"/>
              <a:t>Move to work with a different individual, pair, or group.</a:t>
            </a:r>
          </a:p>
          <a:p>
            <a:endParaRPr lang="en-GB" dirty="0"/>
          </a:p>
          <a:p>
            <a:r>
              <a:rPr lang="en-GB" dirty="0"/>
              <a:t>Share your conclusions.</a:t>
            </a:r>
          </a:p>
          <a:p>
            <a:endParaRPr lang="en-GB" dirty="0"/>
          </a:p>
          <a:p>
            <a:r>
              <a:rPr lang="en-GB" dirty="0"/>
              <a:t>Add to your notes if new issues are identified.</a:t>
            </a:r>
          </a:p>
        </p:txBody>
      </p:sp>
      <p:sp>
        <p:nvSpPr>
          <p:cNvPr id="4" name="Slide Number Placeholder 3">
            <a:extLst>
              <a:ext uri="{FF2B5EF4-FFF2-40B4-BE49-F238E27FC236}">
                <a16:creationId xmlns:a16="http://schemas.microsoft.com/office/drawing/2014/main" id="{9B9A1C5E-AC76-0D3F-AC6C-D259BEB829EC}"/>
              </a:ext>
            </a:extLst>
          </p:cNvPr>
          <p:cNvSpPr>
            <a:spLocks noGrp="1"/>
          </p:cNvSpPr>
          <p:nvPr>
            <p:ph type="sldNum" sz="quarter" idx="11"/>
          </p:nvPr>
        </p:nvSpPr>
        <p:spPr/>
        <p:txBody>
          <a:bodyPr/>
          <a:lstStyle/>
          <a:p>
            <a:fld id="{DA2C159E-F13C-4A85-9A41-E7669D3E0D70}" type="slidenum">
              <a:rPr lang="en-GB" smtClean="0"/>
              <a:pPr/>
              <a:t>142</a:t>
            </a:fld>
            <a:endParaRPr lang="en-GB" dirty="0"/>
          </a:p>
        </p:txBody>
      </p:sp>
      <p:sp>
        <p:nvSpPr>
          <p:cNvPr id="5" name="Footer Placeholder 4">
            <a:extLst>
              <a:ext uri="{FF2B5EF4-FFF2-40B4-BE49-F238E27FC236}">
                <a16:creationId xmlns:a16="http://schemas.microsoft.com/office/drawing/2014/main" id="{08A69BC7-5579-0209-28B1-0DE59FD2559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4164307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ED87B-2547-2C6D-1D9C-620E797937C6}"/>
              </a:ext>
            </a:extLst>
          </p:cNvPr>
          <p:cNvSpPr>
            <a:spLocks noGrp="1"/>
          </p:cNvSpPr>
          <p:nvPr>
            <p:ph type="title"/>
          </p:nvPr>
        </p:nvSpPr>
        <p:spPr/>
        <p:txBody>
          <a:bodyPr/>
          <a:lstStyle/>
          <a:p>
            <a:r>
              <a:rPr lang="en-GB" dirty="0"/>
              <a:t>Codifying the issues</a:t>
            </a:r>
          </a:p>
        </p:txBody>
      </p:sp>
      <p:sp>
        <p:nvSpPr>
          <p:cNvPr id="3" name="Text Placeholder 2">
            <a:extLst>
              <a:ext uri="{FF2B5EF4-FFF2-40B4-BE49-F238E27FC236}">
                <a16:creationId xmlns:a16="http://schemas.microsoft.com/office/drawing/2014/main" id="{21ACD88C-9F23-B01D-724F-9B9ABED01C22}"/>
              </a:ext>
            </a:extLst>
          </p:cNvPr>
          <p:cNvSpPr>
            <a:spLocks noGrp="1"/>
          </p:cNvSpPr>
          <p:nvPr>
            <p:ph type="body" sz="quarter" idx="12"/>
          </p:nvPr>
        </p:nvSpPr>
        <p:spPr/>
        <p:txBody>
          <a:bodyPr/>
          <a:lstStyle/>
          <a:p>
            <a:r>
              <a:rPr lang="en-GB" dirty="0"/>
              <a:t>Review the issues you have identified against those that are on the Reasons the data can not be trusted sheet.</a:t>
            </a:r>
          </a:p>
          <a:p>
            <a:endParaRPr lang="en-GB" dirty="0"/>
          </a:p>
          <a:p>
            <a:r>
              <a:rPr lang="en-GB" dirty="0"/>
              <a:t>Which type of issue do you recognise?</a:t>
            </a:r>
          </a:p>
          <a:p>
            <a:endParaRPr lang="en-GB" dirty="0"/>
          </a:p>
          <a:p>
            <a:r>
              <a:rPr lang="en-GB" dirty="0"/>
              <a:t>Be prepared to feedback to the rest of the class with your reasoning.</a:t>
            </a:r>
          </a:p>
        </p:txBody>
      </p:sp>
      <p:sp>
        <p:nvSpPr>
          <p:cNvPr id="4" name="Slide Number Placeholder 3">
            <a:extLst>
              <a:ext uri="{FF2B5EF4-FFF2-40B4-BE49-F238E27FC236}">
                <a16:creationId xmlns:a16="http://schemas.microsoft.com/office/drawing/2014/main" id="{A86689E4-6F54-0E73-16E4-8D3B7B7D53C9}"/>
              </a:ext>
            </a:extLst>
          </p:cNvPr>
          <p:cNvSpPr>
            <a:spLocks noGrp="1"/>
          </p:cNvSpPr>
          <p:nvPr>
            <p:ph type="sldNum" sz="quarter" idx="11"/>
          </p:nvPr>
        </p:nvSpPr>
        <p:spPr/>
        <p:txBody>
          <a:bodyPr/>
          <a:lstStyle/>
          <a:p>
            <a:fld id="{DA2C159E-F13C-4A85-9A41-E7669D3E0D70}" type="slidenum">
              <a:rPr lang="en-GB" smtClean="0"/>
              <a:pPr/>
              <a:t>143</a:t>
            </a:fld>
            <a:endParaRPr lang="en-GB" dirty="0"/>
          </a:p>
        </p:txBody>
      </p:sp>
      <p:sp>
        <p:nvSpPr>
          <p:cNvPr id="5" name="Footer Placeholder 4">
            <a:extLst>
              <a:ext uri="{FF2B5EF4-FFF2-40B4-BE49-F238E27FC236}">
                <a16:creationId xmlns:a16="http://schemas.microsoft.com/office/drawing/2014/main" id="{9B4204DA-04F2-B2A9-495E-15F9556917A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7183431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ACEB-8449-6388-216B-3720A26361E4}"/>
              </a:ext>
            </a:extLst>
          </p:cNvPr>
          <p:cNvSpPr>
            <a:spLocks noGrp="1"/>
          </p:cNvSpPr>
          <p:nvPr>
            <p:ph type="title"/>
          </p:nvPr>
        </p:nvSpPr>
        <p:spPr/>
        <p:txBody>
          <a:bodyPr/>
          <a:lstStyle/>
          <a:p>
            <a:r>
              <a:rPr lang="en-GB" dirty="0"/>
              <a:t>Summary of risks</a:t>
            </a:r>
          </a:p>
        </p:txBody>
      </p:sp>
      <p:sp>
        <p:nvSpPr>
          <p:cNvPr id="3" name="Text Placeholder 2">
            <a:extLst>
              <a:ext uri="{FF2B5EF4-FFF2-40B4-BE49-F238E27FC236}">
                <a16:creationId xmlns:a16="http://schemas.microsoft.com/office/drawing/2014/main" id="{67C431D0-8A51-2C22-C97B-56EE0E6643CE}"/>
              </a:ext>
            </a:extLst>
          </p:cNvPr>
          <p:cNvSpPr>
            <a:spLocks noGrp="1"/>
          </p:cNvSpPr>
          <p:nvPr>
            <p:ph type="body" sz="quarter" idx="12"/>
          </p:nvPr>
        </p:nvSpPr>
        <p:spPr/>
        <p:txBody>
          <a:bodyPr/>
          <a:lstStyle/>
          <a:p>
            <a:r>
              <a:rPr lang="en-GB" dirty="0"/>
              <a:t>Big data can introduce risks when:</a:t>
            </a:r>
          </a:p>
          <a:p>
            <a:pPr marL="342900" indent="-342900">
              <a:buFont typeface="Arial" panose="020B0604020202020204" pitchFamily="34" charset="0"/>
              <a:buChar char="•"/>
            </a:pPr>
            <a:r>
              <a:rPr lang="en-GB" dirty="0"/>
              <a:t>data is incomplete or biased</a:t>
            </a:r>
          </a:p>
          <a:p>
            <a:pPr marL="342900" indent="-342900">
              <a:buFont typeface="Arial" panose="020B0604020202020204" pitchFamily="34" charset="0"/>
              <a:buChar char="•"/>
            </a:pPr>
            <a:r>
              <a:rPr lang="en-GB" dirty="0"/>
              <a:t>data is misunderstood</a:t>
            </a:r>
          </a:p>
          <a:p>
            <a:pPr marL="342900" indent="-342900">
              <a:buFont typeface="Arial" panose="020B0604020202020204" pitchFamily="34" charset="0"/>
              <a:buChar char="•"/>
            </a:pPr>
            <a:r>
              <a:rPr lang="en-GB" dirty="0"/>
              <a:t>decisions are automated without checks</a:t>
            </a:r>
          </a:p>
          <a:p>
            <a:pPr marL="342900" indent="-342900">
              <a:buFont typeface="Arial" panose="020B0604020202020204" pitchFamily="34" charset="0"/>
              <a:buChar char="•"/>
            </a:pPr>
            <a:r>
              <a:rPr lang="en-GB" dirty="0"/>
              <a:t>human judgement is removed.</a:t>
            </a:r>
          </a:p>
        </p:txBody>
      </p:sp>
      <p:sp>
        <p:nvSpPr>
          <p:cNvPr id="4" name="Slide Number Placeholder 3">
            <a:extLst>
              <a:ext uri="{FF2B5EF4-FFF2-40B4-BE49-F238E27FC236}">
                <a16:creationId xmlns:a16="http://schemas.microsoft.com/office/drawing/2014/main" id="{C3CE5D38-971A-7E08-B443-17E9D1943197}"/>
              </a:ext>
            </a:extLst>
          </p:cNvPr>
          <p:cNvSpPr>
            <a:spLocks noGrp="1"/>
          </p:cNvSpPr>
          <p:nvPr>
            <p:ph type="sldNum" sz="quarter" idx="11"/>
          </p:nvPr>
        </p:nvSpPr>
        <p:spPr/>
        <p:txBody>
          <a:bodyPr/>
          <a:lstStyle/>
          <a:p>
            <a:fld id="{DA2C159E-F13C-4A85-9A41-E7669D3E0D70}" type="slidenum">
              <a:rPr lang="en-GB" smtClean="0"/>
              <a:pPr/>
              <a:t>144</a:t>
            </a:fld>
            <a:endParaRPr lang="en-GB" dirty="0"/>
          </a:p>
        </p:txBody>
      </p:sp>
      <p:sp>
        <p:nvSpPr>
          <p:cNvPr id="5" name="Footer Placeholder 4">
            <a:extLst>
              <a:ext uri="{FF2B5EF4-FFF2-40B4-BE49-F238E27FC236}">
                <a16:creationId xmlns:a16="http://schemas.microsoft.com/office/drawing/2014/main" id="{081FBDEC-0B71-C8B2-294C-B97FD600278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4321908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ABAF3-2237-DB79-F339-7C17B809DAFA}"/>
              </a:ext>
            </a:extLst>
          </p:cNvPr>
          <p:cNvSpPr>
            <a:spLocks noGrp="1"/>
          </p:cNvSpPr>
          <p:nvPr>
            <p:ph type="title"/>
          </p:nvPr>
        </p:nvSpPr>
        <p:spPr/>
        <p:txBody>
          <a:bodyPr/>
          <a:lstStyle/>
          <a:p>
            <a:r>
              <a:rPr lang="en-GB" dirty="0"/>
              <a:t>Types of risk to consider</a:t>
            </a:r>
          </a:p>
        </p:txBody>
      </p:sp>
      <p:sp>
        <p:nvSpPr>
          <p:cNvPr id="3" name="Text Placeholder 2">
            <a:extLst>
              <a:ext uri="{FF2B5EF4-FFF2-40B4-BE49-F238E27FC236}">
                <a16:creationId xmlns:a16="http://schemas.microsoft.com/office/drawing/2014/main" id="{7FACF573-2BBD-F508-2F0C-40C1475ED3F6}"/>
              </a:ext>
            </a:extLst>
          </p:cNvPr>
          <p:cNvSpPr>
            <a:spLocks noGrp="1"/>
          </p:cNvSpPr>
          <p:nvPr>
            <p:ph type="body" sz="quarter" idx="12"/>
          </p:nvPr>
        </p:nvSpPr>
        <p:spPr/>
        <p:txBody>
          <a:bodyPr vert="horz" lIns="0" tIns="0" rIns="0" bIns="0" rtlCol="0" anchor="t">
            <a:noAutofit/>
          </a:bodyPr>
          <a:lstStyle/>
          <a:p>
            <a:r>
              <a:rPr lang="en-GB" dirty="0"/>
              <a:t>When analysing big data, consider risks linked to:</a:t>
            </a:r>
          </a:p>
          <a:p>
            <a:pPr marL="342900" indent="-342900">
              <a:buFont typeface="Arial" panose="020B0604020202020204" pitchFamily="34" charset="0"/>
              <a:buChar char="•"/>
            </a:pPr>
            <a:r>
              <a:rPr lang="en-GB"/>
              <a:t>workforce capability</a:t>
            </a:r>
            <a:endParaRPr lang="en-GB">
              <a:cs typeface="Arial"/>
            </a:endParaRPr>
          </a:p>
          <a:p>
            <a:pPr marL="342900" indent="-342900">
              <a:buFont typeface="Arial" panose="020B0604020202020204" pitchFamily="34" charset="0"/>
              <a:buChar char="•"/>
            </a:pPr>
            <a:r>
              <a:rPr lang="en-GB"/>
              <a:t>data protection</a:t>
            </a:r>
            <a:endParaRPr lang="en-GB">
              <a:cs typeface="Arial"/>
            </a:endParaRPr>
          </a:p>
          <a:p>
            <a:pPr marL="342900" indent="-342900">
              <a:buFont typeface="Arial" panose="020B0604020202020204" pitchFamily="34" charset="0"/>
              <a:buChar char="•"/>
            </a:pPr>
            <a:r>
              <a:rPr lang="en-GB"/>
              <a:t>cyber security</a:t>
            </a:r>
            <a:endParaRPr lang="en-GB">
              <a:cs typeface="Arial"/>
            </a:endParaRPr>
          </a:p>
          <a:p>
            <a:pPr marL="342900" indent="-342900">
              <a:buFont typeface="Arial" panose="020B0604020202020204" pitchFamily="34" charset="0"/>
              <a:buChar char="•"/>
            </a:pPr>
            <a:r>
              <a:rPr lang="en-GB"/>
              <a:t>customer trust</a:t>
            </a:r>
            <a:endParaRPr lang="en-GB">
              <a:cs typeface="Arial"/>
            </a:endParaRPr>
          </a:p>
          <a:p>
            <a:pPr marL="342900" indent="-342900">
              <a:buFont typeface="Arial" panose="020B0604020202020204" pitchFamily="34" charset="0"/>
              <a:buChar char="•"/>
            </a:pPr>
            <a:r>
              <a:rPr lang="en-GB"/>
              <a:t>brand reputation.</a:t>
            </a:r>
            <a:endParaRPr lang="en-GB">
              <a:cs typeface="Arial"/>
            </a:endParaRPr>
          </a:p>
        </p:txBody>
      </p:sp>
      <p:sp>
        <p:nvSpPr>
          <p:cNvPr id="4" name="Slide Number Placeholder 3">
            <a:extLst>
              <a:ext uri="{FF2B5EF4-FFF2-40B4-BE49-F238E27FC236}">
                <a16:creationId xmlns:a16="http://schemas.microsoft.com/office/drawing/2014/main" id="{97649B6C-1BD3-3BE5-E53A-730A509464C1}"/>
              </a:ext>
            </a:extLst>
          </p:cNvPr>
          <p:cNvSpPr>
            <a:spLocks noGrp="1"/>
          </p:cNvSpPr>
          <p:nvPr>
            <p:ph type="sldNum" sz="quarter" idx="11"/>
          </p:nvPr>
        </p:nvSpPr>
        <p:spPr/>
        <p:txBody>
          <a:bodyPr/>
          <a:lstStyle/>
          <a:p>
            <a:fld id="{DA2C159E-F13C-4A85-9A41-E7669D3E0D70}" type="slidenum">
              <a:rPr lang="en-GB" smtClean="0"/>
              <a:pPr/>
              <a:t>145</a:t>
            </a:fld>
            <a:endParaRPr lang="en-GB" dirty="0"/>
          </a:p>
        </p:txBody>
      </p:sp>
      <p:sp>
        <p:nvSpPr>
          <p:cNvPr id="5" name="Footer Placeholder 4">
            <a:extLst>
              <a:ext uri="{FF2B5EF4-FFF2-40B4-BE49-F238E27FC236}">
                <a16:creationId xmlns:a16="http://schemas.microsoft.com/office/drawing/2014/main" id="{D55657CF-8F55-A2E2-5525-3E63267107F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85989968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903C8-B271-5C74-61BA-C6E901675ACC}"/>
              </a:ext>
            </a:extLst>
          </p:cNvPr>
          <p:cNvSpPr>
            <a:spLocks noGrp="1"/>
          </p:cNvSpPr>
          <p:nvPr>
            <p:ph type="title"/>
          </p:nvPr>
        </p:nvSpPr>
        <p:spPr/>
        <p:txBody>
          <a:bodyPr/>
          <a:lstStyle/>
          <a:p>
            <a:r>
              <a:rPr lang="en-GB" dirty="0"/>
              <a:t>Risks checklist activity</a:t>
            </a:r>
          </a:p>
        </p:txBody>
      </p:sp>
      <p:sp>
        <p:nvSpPr>
          <p:cNvPr id="3" name="Text Placeholder 2">
            <a:extLst>
              <a:ext uri="{FF2B5EF4-FFF2-40B4-BE49-F238E27FC236}">
                <a16:creationId xmlns:a16="http://schemas.microsoft.com/office/drawing/2014/main" id="{B7FFE66D-CCAF-4650-81FC-2A99AF3DC342}"/>
              </a:ext>
            </a:extLst>
          </p:cNvPr>
          <p:cNvSpPr>
            <a:spLocks noGrp="1"/>
          </p:cNvSpPr>
          <p:nvPr>
            <p:ph type="body" sz="quarter" idx="12"/>
          </p:nvPr>
        </p:nvSpPr>
        <p:spPr/>
        <p:txBody>
          <a:bodyPr/>
          <a:lstStyle/>
          <a:p>
            <a:r>
              <a:rPr lang="en-GB" dirty="0"/>
              <a:t>Work in pairs, groups of three, or individually.</a:t>
            </a:r>
          </a:p>
          <a:p>
            <a:endParaRPr lang="en-GB" dirty="0"/>
          </a:p>
          <a:p>
            <a:r>
              <a:rPr lang="en-GB" dirty="0"/>
              <a:t>For each case study:</a:t>
            </a:r>
          </a:p>
          <a:p>
            <a:pPr marL="342900" indent="-342900">
              <a:buFont typeface="Arial" panose="020B0604020202020204" pitchFamily="34" charset="0"/>
              <a:buChar char="•"/>
            </a:pPr>
            <a:r>
              <a:rPr lang="en-GB" dirty="0"/>
              <a:t>Identify the risks linked to using big data.</a:t>
            </a:r>
          </a:p>
          <a:p>
            <a:pPr marL="342900" indent="-342900">
              <a:buFont typeface="Arial" panose="020B0604020202020204" pitchFamily="34" charset="0"/>
              <a:buChar char="•"/>
            </a:pPr>
            <a:r>
              <a:rPr lang="en-GB" dirty="0"/>
              <a:t>Assess the level of risk.</a:t>
            </a:r>
          </a:p>
          <a:p>
            <a:pPr marL="342900" indent="-342900">
              <a:buFont typeface="Arial" panose="020B0604020202020204" pitchFamily="34" charset="0"/>
              <a:buChar char="•"/>
            </a:pPr>
            <a:r>
              <a:rPr lang="en-GB" dirty="0"/>
              <a:t>Complete the Risks checklist.</a:t>
            </a:r>
          </a:p>
        </p:txBody>
      </p:sp>
      <p:sp>
        <p:nvSpPr>
          <p:cNvPr id="4" name="Slide Number Placeholder 3">
            <a:extLst>
              <a:ext uri="{FF2B5EF4-FFF2-40B4-BE49-F238E27FC236}">
                <a16:creationId xmlns:a16="http://schemas.microsoft.com/office/drawing/2014/main" id="{AD40B6F8-BBBE-ABAA-058B-D9E46798476D}"/>
              </a:ext>
            </a:extLst>
          </p:cNvPr>
          <p:cNvSpPr>
            <a:spLocks noGrp="1"/>
          </p:cNvSpPr>
          <p:nvPr>
            <p:ph type="sldNum" sz="quarter" idx="11"/>
          </p:nvPr>
        </p:nvSpPr>
        <p:spPr/>
        <p:txBody>
          <a:bodyPr/>
          <a:lstStyle/>
          <a:p>
            <a:fld id="{DA2C159E-F13C-4A85-9A41-E7669D3E0D70}" type="slidenum">
              <a:rPr lang="en-GB" smtClean="0"/>
              <a:pPr/>
              <a:t>146</a:t>
            </a:fld>
            <a:endParaRPr lang="en-GB" dirty="0"/>
          </a:p>
        </p:txBody>
      </p:sp>
      <p:sp>
        <p:nvSpPr>
          <p:cNvPr id="5" name="Footer Placeholder 4">
            <a:extLst>
              <a:ext uri="{FF2B5EF4-FFF2-40B4-BE49-F238E27FC236}">
                <a16:creationId xmlns:a16="http://schemas.microsoft.com/office/drawing/2014/main" id="{C83E0F35-76E9-2621-9C6A-E5F9A56132A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16218431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897EA-8B0E-C306-475C-FA86B071F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FC951-36AF-04B9-3D46-1E1E35E9EE47}"/>
              </a:ext>
            </a:extLst>
          </p:cNvPr>
          <p:cNvSpPr>
            <a:spLocks noGrp="1"/>
          </p:cNvSpPr>
          <p:nvPr>
            <p:ph type="title"/>
          </p:nvPr>
        </p:nvSpPr>
        <p:spPr/>
        <p:txBody>
          <a:bodyPr>
            <a:normAutofit fontScale="90000"/>
          </a:bodyPr>
          <a:lstStyle/>
          <a:p>
            <a:r>
              <a:rPr lang="en-GB" dirty="0"/>
              <a:t>Lesson 7 homework</a:t>
            </a:r>
            <a:br>
              <a:rPr lang="en-GB" dirty="0"/>
            </a:br>
            <a:endParaRPr lang="en-GB" dirty="0"/>
          </a:p>
        </p:txBody>
      </p:sp>
      <p:sp>
        <p:nvSpPr>
          <p:cNvPr id="3" name="Text Placeholder 2">
            <a:extLst>
              <a:ext uri="{FF2B5EF4-FFF2-40B4-BE49-F238E27FC236}">
                <a16:creationId xmlns:a16="http://schemas.microsoft.com/office/drawing/2014/main" id="{AA951E60-E0A9-6161-0485-68429474F991}"/>
              </a:ext>
            </a:extLst>
          </p:cNvPr>
          <p:cNvSpPr>
            <a:spLocks noGrp="1"/>
          </p:cNvSpPr>
          <p:nvPr>
            <p:ph type="body" sz="quarter" idx="12"/>
          </p:nvPr>
        </p:nvSpPr>
        <p:spPr/>
        <p:txBody>
          <a:bodyPr/>
          <a:lstStyle/>
          <a:p>
            <a:r>
              <a:rPr lang="en-GB" dirty="0"/>
              <a:t>You will be given one case study.</a:t>
            </a:r>
          </a:p>
          <a:p>
            <a:endParaRPr lang="en-GB" dirty="0"/>
          </a:p>
          <a:p>
            <a:r>
              <a:rPr lang="en-GB" dirty="0"/>
              <a:t>Evaluate the risks of using big data for that marketing project.</a:t>
            </a:r>
          </a:p>
          <a:p>
            <a:endParaRPr lang="en-GB" dirty="0"/>
          </a:p>
          <a:p>
            <a:r>
              <a:rPr lang="en-GB" dirty="0"/>
              <a:t>Submit your response to your teacher.</a:t>
            </a:r>
          </a:p>
        </p:txBody>
      </p:sp>
      <p:sp>
        <p:nvSpPr>
          <p:cNvPr id="4" name="Slide Number Placeholder 3">
            <a:extLst>
              <a:ext uri="{FF2B5EF4-FFF2-40B4-BE49-F238E27FC236}">
                <a16:creationId xmlns:a16="http://schemas.microsoft.com/office/drawing/2014/main" id="{9696AAE1-88EA-C36A-93C3-7000020DDE41}"/>
              </a:ext>
            </a:extLst>
          </p:cNvPr>
          <p:cNvSpPr>
            <a:spLocks noGrp="1"/>
          </p:cNvSpPr>
          <p:nvPr>
            <p:ph type="sldNum" sz="quarter" idx="11"/>
          </p:nvPr>
        </p:nvSpPr>
        <p:spPr/>
        <p:txBody>
          <a:bodyPr/>
          <a:lstStyle/>
          <a:p>
            <a:fld id="{DA2C159E-F13C-4A85-9A41-E7669D3E0D70}" type="slidenum">
              <a:rPr lang="en-GB" smtClean="0"/>
              <a:pPr/>
              <a:t>147</a:t>
            </a:fld>
            <a:endParaRPr lang="en-GB" dirty="0"/>
          </a:p>
        </p:txBody>
      </p:sp>
      <p:sp>
        <p:nvSpPr>
          <p:cNvPr id="5" name="Footer Placeholder 4">
            <a:extLst>
              <a:ext uri="{FF2B5EF4-FFF2-40B4-BE49-F238E27FC236}">
                <a16:creationId xmlns:a16="http://schemas.microsoft.com/office/drawing/2014/main" id="{450390DD-5F59-0379-A06F-E40ADE4B680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326383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Social search</a:t>
            </a:r>
          </a:p>
        </p:txBody>
      </p:sp>
    </p:spTree>
    <p:extLst>
      <p:ext uri="{BB962C8B-B14F-4D97-AF65-F5344CB8AC3E}">
        <p14:creationId xmlns:p14="http://schemas.microsoft.com/office/powerpoint/2010/main" val="321582694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44B84-372A-5791-1EA4-F13677F86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741D3-8AD9-199E-7A34-B4BA5CF159CE}"/>
              </a:ext>
            </a:extLst>
          </p:cNvPr>
          <p:cNvSpPr>
            <a:spLocks noGrp="1"/>
          </p:cNvSpPr>
          <p:nvPr>
            <p:ph type="title"/>
          </p:nvPr>
        </p:nvSpPr>
        <p:spPr/>
        <p:txBody>
          <a:bodyPr/>
          <a:lstStyle/>
          <a:p>
            <a:r>
              <a:rPr lang="en-GB" dirty="0"/>
              <a:t>Lesson 8 aim</a:t>
            </a:r>
          </a:p>
        </p:txBody>
      </p:sp>
      <p:sp>
        <p:nvSpPr>
          <p:cNvPr id="3" name="Text Placeholder 2">
            <a:extLst>
              <a:ext uri="{FF2B5EF4-FFF2-40B4-BE49-F238E27FC236}">
                <a16:creationId xmlns:a16="http://schemas.microsoft.com/office/drawing/2014/main" id="{49D61941-F328-693F-9A34-B4777B2E4D9C}"/>
              </a:ext>
            </a:extLst>
          </p:cNvPr>
          <p:cNvSpPr>
            <a:spLocks noGrp="1"/>
          </p:cNvSpPr>
          <p:nvPr>
            <p:ph type="body" sz="quarter" idx="12"/>
          </p:nvPr>
        </p:nvSpPr>
        <p:spPr/>
        <p:txBody>
          <a:bodyPr/>
          <a:lstStyle/>
          <a:p>
            <a:r>
              <a:rPr lang="en-GB" dirty="0"/>
              <a:t>Understand how social search can be used to support marketing decisions.</a:t>
            </a:r>
          </a:p>
        </p:txBody>
      </p:sp>
      <p:sp>
        <p:nvSpPr>
          <p:cNvPr id="4" name="Slide Number Placeholder 3">
            <a:extLst>
              <a:ext uri="{FF2B5EF4-FFF2-40B4-BE49-F238E27FC236}">
                <a16:creationId xmlns:a16="http://schemas.microsoft.com/office/drawing/2014/main" id="{2CDFAEC4-0A47-DAC8-9885-EDEE2802A74F}"/>
              </a:ext>
            </a:extLst>
          </p:cNvPr>
          <p:cNvSpPr>
            <a:spLocks noGrp="1"/>
          </p:cNvSpPr>
          <p:nvPr>
            <p:ph type="sldNum" sz="quarter" idx="11"/>
          </p:nvPr>
        </p:nvSpPr>
        <p:spPr/>
        <p:txBody>
          <a:bodyPr/>
          <a:lstStyle/>
          <a:p>
            <a:fld id="{DA2C159E-F13C-4A85-9A41-E7669D3E0D70}" type="slidenum">
              <a:rPr lang="en-GB" smtClean="0"/>
              <a:pPr/>
              <a:t>149</a:t>
            </a:fld>
            <a:endParaRPr lang="en-GB" dirty="0"/>
          </a:p>
        </p:txBody>
      </p:sp>
      <p:sp>
        <p:nvSpPr>
          <p:cNvPr id="5" name="Footer Placeholder 4">
            <a:extLst>
              <a:ext uri="{FF2B5EF4-FFF2-40B4-BE49-F238E27FC236}">
                <a16:creationId xmlns:a16="http://schemas.microsoft.com/office/drawing/2014/main" id="{D05CDA14-7A96-45DE-1854-84DB1E56EF9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08268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F2F0-0A3B-3CF7-5B49-B992B00FA0A5}"/>
              </a:ext>
            </a:extLst>
          </p:cNvPr>
          <p:cNvSpPr>
            <a:spLocks noGrp="1"/>
          </p:cNvSpPr>
          <p:nvPr>
            <p:ph type="title"/>
          </p:nvPr>
        </p:nvSpPr>
        <p:spPr/>
        <p:txBody>
          <a:bodyPr/>
          <a:lstStyle/>
          <a:p>
            <a:r>
              <a:rPr lang="en-GB" dirty="0"/>
              <a:t>What are prompts?</a:t>
            </a:r>
          </a:p>
        </p:txBody>
      </p:sp>
      <p:sp>
        <p:nvSpPr>
          <p:cNvPr id="3" name="Text Placeholder 2">
            <a:extLst>
              <a:ext uri="{FF2B5EF4-FFF2-40B4-BE49-F238E27FC236}">
                <a16:creationId xmlns:a16="http://schemas.microsoft.com/office/drawing/2014/main" id="{76EA33BC-934D-7F91-F02A-13BECC339ABC}"/>
              </a:ext>
            </a:extLst>
          </p:cNvPr>
          <p:cNvSpPr>
            <a:spLocks noGrp="1"/>
          </p:cNvSpPr>
          <p:nvPr>
            <p:ph type="body" sz="quarter" idx="12"/>
          </p:nvPr>
        </p:nvSpPr>
        <p:spPr/>
        <p:txBody>
          <a:bodyPr/>
          <a:lstStyle/>
          <a:p>
            <a:r>
              <a:rPr lang="en-GB" dirty="0"/>
              <a:t>A prompt is the short text or instructions you type into an AI system to tell it what you want it to do or create.</a:t>
            </a:r>
          </a:p>
        </p:txBody>
      </p:sp>
      <p:sp>
        <p:nvSpPr>
          <p:cNvPr id="4" name="Slide Number Placeholder 3">
            <a:extLst>
              <a:ext uri="{FF2B5EF4-FFF2-40B4-BE49-F238E27FC236}">
                <a16:creationId xmlns:a16="http://schemas.microsoft.com/office/drawing/2014/main" id="{2B35E31C-A17B-A8E5-67A1-879D5B6C27CD}"/>
              </a:ext>
            </a:extLst>
          </p:cNvPr>
          <p:cNvSpPr>
            <a:spLocks noGrp="1"/>
          </p:cNvSpPr>
          <p:nvPr>
            <p:ph type="sldNum" sz="quarter" idx="11"/>
          </p:nvPr>
        </p:nvSpPr>
        <p:spPr/>
        <p:txBody>
          <a:bodyPr/>
          <a:lstStyle/>
          <a:p>
            <a:fld id="{DA2C159E-F13C-4A85-9A41-E7669D3E0D70}" type="slidenum">
              <a:rPr lang="en-GB" smtClean="0"/>
              <a:pPr/>
              <a:t>15</a:t>
            </a:fld>
            <a:endParaRPr lang="en-GB" dirty="0"/>
          </a:p>
        </p:txBody>
      </p:sp>
      <p:sp>
        <p:nvSpPr>
          <p:cNvPr id="5" name="Footer Placeholder 4">
            <a:extLst>
              <a:ext uri="{FF2B5EF4-FFF2-40B4-BE49-F238E27FC236}">
                <a16:creationId xmlns:a16="http://schemas.microsoft.com/office/drawing/2014/main" id="{277477A0-14DA-5E8F-5913-04078E2A729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77339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BC03F-6F22-1905-8CE9-B51870A13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170EED-2868-343B-61D5-C86F76E4DDFF}"/>
              </a:ext>
            </a:extLst>
          </p:cNvPr>
          <p:cNvSpPr>
            <a:spLocks noGrp="1"/>
          </p:cNvSpPr>
          <p:nvPr>
            <p:ph type="title"/>
          </p:nvPr>
        </p:nvSpPr>
        <p:spPr/>
        <p:txBody>
          <a:bodyPr/>
          <a:lstStyle/>
          <a:p>
            <a:r>
              <a:rPr lang="en-GB" dirty="0"/>
              <a:t>Lesson 8 overview</a:t>
            </a:r>
          </a:p>
        </p:txBody>
      </p:sp>
      <p:sp>
        <p:nvSpPr>
          <p:cNvPr id="3" name="Text Placeholder 2">
            <a:extLst>
              <a:ext uri="{FF2B5EF4-FFF2-40B4-BE49-F238E27FC236}">
                <a16:creationId xmlns:a16="http://schemas.microsoft.com/office/drawing/2014/main" id="{3A36BF80-3328-FA0B-9668-19933FD7990D}"/>
              </a:ext>
            </a:extLst>
          </p:cNvPr>
          <p:cNvSpPr>
            <a:spLocks noGrp="1"/>
          </p:cNvSpPr>
          <p:nvPr>
            <p:ph type="body" sz="quarter" idx="12"/>
          </p:nvPr>
        </p:nvSpPr>
        <p:spPr/>
        <p:txBody>
          <a:bodyPr/>
          <a:lstStyle/>
          <a:p>
            <a:r>
              <a:rPr lang="en-GB" dirty="0"/>
              <a:t>In this lesson you will carry out a social search and analyse results.  You will design a new chocolate bar based on evidence and pitch your design to attract investment. You will use research to justify your decisions.</a:t>
            </a:r>
          </a:p>
        </p:txBody>
      </p:sp>
      <p:sp>
        <p:nvSpPr>
          <p:cNvPr id="4" name="Slide Number Placeholder 3">
            <a:extLst>
              <a:ext uri="{FF2B5EF4-FFF2-40B4-BE49-F238E27FC236}">
                <a16:creationId xmlns:a16="http://schemas.microsoft.com/office/drawing/2014/main" id="{F116C94B-5128-BF80-E8BE-813B893FE14D}"/>
              </a:ext>
            </a:extLst>
          </p:cNvPr>
          <p:cNvSpPr>
            <a:spLocks noGrp="1"/>
          </p:cNvSpPr>
          <p:nvPr>
            <p:ph type="sldNum" sz="quarter" idx="11"/>
          </p:nvPr>
        </p:nvSpPr>
        <p:spPr/>
        <p:txBody>
          <a:bodyPr/>
          <a:lstStyle/>
          <a:p>
            <a:fld id="{DA2C159E-F13C-4A85-9A41-E7669D3E0D70}" type="slidenum">
              <a:rPr lang="en-GB" smtClean="0"/>
              <a:pPr/>
              <a:t>150</a:t>
            </a:fld>
            <a:endParaRPr lang="en-GB" dirty="0"/>
          </a:p>
        </p:txBody>
      </p:sp>
      <p:sp>
        <p:nvSpPr>
          <p:cNvPr id="5" name="Footer Placeholder 4">
            <a:extLst>
              <a:ext uri="{FF2B5EF4-FFF2-40B4-BE49-F238E27FC236}">
                <a16:creationId xmlns:a16="http://schemas.microsoft.com/office/drawing/2014/main" id="{B1A70F62-D166-1B1A-6D76-F7803BAC462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7337161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AC20-2FCF-4E49-A06D-16D2164CD7BE}"/>
              </a:ext>
            </a:extLst>
          </p:cNvPr>
          <p:cNvSpPr>
            <a:spLocks noGrp="1"/>
          </p:cNvSpPr>
          <p:nvPr>
            <p:ph type="title"/>
          </p:nvPr>
        </p:nvSpPr>
        <p:spPr/>
        <p:txBody>
          <a:bodyPr/>
          <a:lstStyle/>
          <a:p>
            <a:r>
              <a:rPr lang="en-GB" dirty="0"/>
              <a:t>Homework reflection</a:t>
            </a:r>
          </a:p>
        </p:txBody>
      </p:sp>
      <p:sp>
        <p:nvSpPr>
          <p:cNvPr id="3" name="Text Placeholder 2">
            <a:extLst>
              <a:ext uri="{FF2B5EF4-FFF2-40B4-BE49-F238E27FC236}">
                <a16:creationId xmlns:a16="http://schemas.microsoft.com/office/drawing/2014/main" id="{995447A4-0B07-9AE0-1CCA-80FDFE979C0B}"/>
              </a:ext>
            </a:extLst>
          </p:cNvPr>
          <p:cNvSpPr>
            <a:spLocks noGrp="1"/>
          </p:cNvSpPr>
          <p:nvPr>
            <p:ph type="body" sz="quarter" idx="12"/>
          </p:nvPr>
        </p:nvSpPr>
        <p:spPr/>
        <p:txBody>
          <a:bodyPr/>
          <a:lstStyle/>
          <a:p>
            <a:r>
              <a:rPr lang="en-GB" dirty="0"/>
              <a:t>You have had feedback on your evaluation, but you will now see example responses for the homework case studies.</a:t>
            </a:r>
          </a:p>
          <a:p>
            <a:endParaRPr lang="en-GB" dirty="0"/>
          </a:p>
          <a:p>
            <a:r>
              <a:rPr lang="en-GB" dirty="0"/>
              <a:t>These show what a strong, justified answer looks like.</a:t>
            </a:r>
          </a:p>
          <a:p>
            <a:endParaRPr lang="en-GB" dirty="0"/>
          </a:p>
          <a:p>
            <a:r>
              <a:rPr lang="en-GB" dirty="0"/>
              <a:t>Compare these with your evaluations.</a:t>
            </a:r>
          </a:p>
        </p:txBody>
      </p:sp>
      <p:sp>
        <p:nvSpPr>
          <p:cNvPr id="4" name="Slide Number Placeholder 3">
            <a:extLst>
              <a:ext uri="{FF2B5EF4-FFF2-40B4-BE49-F238E27FC236}">
                <a16:creationId xmlns:a16="http://schemas.microsoft.com/office/drawing/2014/main" id="{4EA542B9-202D-3D0A-6D9D-4C6FD889699A}"/>
              </a:ext>
            </a:extLst>
          </p:cNvPr>
          <p:cNvSpPr>
            <a:spLocks noGrp="1"/>
          </p:cNvSpPr>
          <p:nvPr>
            <p:ph type="sldNum" sz="quarter" idx="11"/>
          </p:nvPr>
        </p:nvSpPr>
        <p:spPr/>
        <p:txBody>
          <a:bodyPr/>
          <a:lstStyle/>
          <a:p>
            <a:fld id="{DA2C159E-F13C-4A85-9A41-E7669D3E0D70}" type="slidenum">
              <a:rPr lang="en-GB" smtClean="0"/>
              <a:pPr/>
              <a:t>151</a:t>
            </a:fld>
            <a:endParaRPr lang="en-GB" dirty="0"/>
          </a:p>
        </p:txBody>
      </p:sp>
      <p:sp>
        <p:nvSpPr>
          <p:cNvPr id="5" name="Footer Placeholder 4">
            <a:extLst>
              <a:ext uri="{FF2B5EF4-FFF2-40B4-BE49-F238E27FC236}">
                <a16:creationId xmlns:a16="http://schemas.microsoft.com/office/drawing/2014/main" id="{AA2C245F-1A89-33CA-EDD4-699DCD859B1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4022721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C4BCD-7323-3342-90F6-62A60651DE94}"/>
              </a:ext>
            </a:extLst>
          </p:cNvPr>
          <p:cNvSpPr>
            <a:spLocks noGrp="1"/>
          </p:cNvSpPr>
          <p:nvPr>
            <p:ph type="title"/>
          </p:nvPr>
        </p:nvSpPr>
        <p:spPr/>
        <p:txBody>
          <a:bodyPr/>
          <a:lstStyle/>
          <a:p>
            <a:r>
              <a:rPr lang="en-GB" dirty="0"/>
              <a:t>What is social search?</a:t>
            </a:r>
          </a:p>
        </p:txBody>
      </p:sp>
      <p:sp>
        <p:nvSpPr>
          <p:cNvPr id="3" name="Text Placeholder 2">
            <a:extLst>
              <a:ext uri="{FF2B5EF4-FFF2-40B4-BE49-F238E27FC236}">
                <a16:creationId xmlns:a16="http://schemas.microsoft.com/office/drawing/2014/main" id="{205D9796-61F7-2427-F77C-56385D575BE9}"/>
              </a:ext>
            </a:extLst>
          </p:cNvPr>
          <p:cNvSpPr>
            <a:spLocks noGrp="1"/>
          </p:cNvSpPr>
          <p:nvPr>
            <p:ph type="body" sz="quarter" idx="12"/>
          </p:nvPr>
        </p:nvSpPr>
        <p:spPr/>
        <p:txBody>
          <a:bodyPr/>
          <a:lstStyle/>
          <a:p>
            <a:r>
              <a:rPr lang="en-GB" dirty="0"/>
              <a:t>Social search is when users search for information directly within social media platforms.</a:t>
            </a:r>
          </a:p>
          <a:p>
            <a:endParaRPr lang="en-GB" dirty="0"/>
          </a:p>
          <a:p>
            <a:r>
              <a:rPr lang="en-GB" dirty="0"/>
              <a:t>Instead of web pages, results often include videos, posts, comments, and creators.</a:t>
            </a:r>
          </a:p>
        </p:txBody>
      </p:sp>
      <p:sp>
        <p:nvSpPr>
          <p:cNvPr id="4" name="Slide Number Placeholder 3">
            <a:extLst>
              <a:ext uri="{FF2B5EF4-FFF2-40B4-BE49-F238E27FC236}">
                <a16:creationId xmlns:a16="http://schemas.microsoft.com/office/drawing/2014/main" id="{8E16806D-674B-380F-C86F-71045D32B84F}"/>
              </a:ext>
            </a:extLst>
          </p:cNvPr>
          <p:cNvSpPr>
            <a:spLocks noGrp="1"/>
          </p:cNvSpPr>
          <p:nvPr>
            <p:ph type="sldNum" sz="quarter" idx="11"/>
          </p:nvPr>
        </p:nvSpPr>
        <p:spPr/>
        <p:txBody>
          <a:bodyPr/>
          <a:lstStyle/>
          <a:p>
            <a:fld id="{DA2C159E-F13C-4A85-9A41-E7669D3E0D70}" type="slidenum">
              <a:rPr lang="en-GB" smtClean="0"/>
              <a:pPr/>
              <a:t>152</a:t>
            </a:fld>
            <a:endParaRPr lang="en-GB" dirty="0"/>
          </a:p>
        </p:txBody>
      </p:sp>
      <p:sp>
        <p:nvSpPr>
          <p:cNvPr id="5" name="Footer Placeholder 4">
            <a:extLst>
              <a:ext uri="{FF2B5EF4-FFF2-40B4-BE49-F238E27FC236}">
                <a16:creationId xmlns:a16="http://schemas.microsoft.com/office/drawing/2014/main" id="{AEB72BE8-6273-A100-3772-0E734200E96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8447252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0FD9-5396-DB1D-2E0A-CDF3DC7A30E6}"/>
              </a:ext>
            </a:extLst>
          </p:cNvPr>
          <p:cNvSpPr>
            <a:spLocks noGrp="1"/>
          </p:cNvSpPr>
          <p:nvPr>
            <p:ph type="title"/>
          </p:nvPr>
        </p:nvSpPr>
        <p:spPr/>
        <p:txBody>
          <a:bodyPr/>
          <a:lstStyle/>
          <a:p>
            <a:r>
              <a:rPr lang="en-GB" dirty="0"/>
              <a:t>Where social search happens</a:t>
            </a:r>
          </a:p>
        </p:txBody>
      </p:sp>
      <p:sp>
        <p:nvSpPr>
          <p:cNvPr id="3" name="Text Placeholder 2">
            <a:extLst>
              <a:ext uri="{FF2B5EF4-FFF2-40B4-BE49-F238E27FC236}">
                <a16:creationId xmlns:a16="http://schemas.microsoft.com/office/drawing/2014/main" id="{3A6EF42F-3FCA-A1B2-B30A-9F741AF15E7A}"/>
              </a:ext>
            </a:extLst>
          </p:cNvPr>
          <p:cNvSpPr>
            <a:spLocks noGrp="1"/>
          </p:cNvSpPr>
          <p:nvPr>
            <p:ph type="body" sz="quarter" idx="12"/>
          </p:nvPr>
        </p:nvSpPr>
        <p:spPr/>
        <p:txBody>
          <a:bodyPr/>
          <a:lstStyle/>
          <a:p>
            <a:r>
              <a:rPr lang="en-GB" dirty="0"/>
              <a:t>Examples of social search platforms include:</a:t>
            </a:r>
          </a:p>
          <a:p>
            <a:pPr marL="342900" indent="-342900">
              <a:buFont typeface="Arial" panose="020B0604020202020204" pitchFamily="34" charset="0"/>
              <a:buChar char="•"/>
            </a:pPr>
            <a:r>
              <a:rPr lang="en-GB" dirty="0"/>
              <a:t>TikTok</a:t>
            </a:r>
          </a:p>
          <a:p>
            <a:pPr marL="342900" indent="-342900">
              <a:buFont typeface="Arial" panose="020B0604020202020204" pitchFamily="34" charset="0"/>
              <a:buChar char="•"/>
            </a:pPr>
            <a:r>
              <a:rPr lang="en-GB" dirty="0"/>
              <a:t>Instagram</a:t>
            </a:r>
          </a:p>
          <a:p>
            <a:pPr marL="342900" indent="-342900">
              <a:buFont typeface="Arial" panose="020B0604020202020204" pitchFamily="34" charset="0"/>
              <a:buChar char="•"/>
            </a:pPr>
            <a:r>
              <a:rPr lang="en-GB" dirty="0"/>
              <a:t>YouTube</a:t>
            </a:r>
          </a:p>
          <a:p>
            <a:pPr marL="342900" indent="-342900">
              <a:buFont typeface="Arial" panose="020B0604020202020204" pitchFamily="34" charset="0"/>
              <a:buChar char="•"/>
            </a:pPr>
            <a:r>
              <a:rPr lang="en-GB" dirty="0"/>
              <a:t>Pinterest.</a:t>
            </a:r>
          </a:p>
        </p:txBody>
      </p:sp>
      <p:sp>
        <p:nvSpPr>
          <p:cNvPr id="4" name="Slide Number Placeholder 3">
            <a:extLst>
              <a:ext uri="{FF2B5EF4-FFF2-40B4-BE49-F238E27FC236}">
                <a16:creationId xmlns:a16="http://schemas.microsoft.com/office/drawing/2014/main" id="{460E9089-AC87-7C9E-0AEF-41919F4CE397}"/>
              </a:ext>
            </a:extLst>
          </p:cNvPr>
          <p:cNvSpPr>
            <a:spLocks noGrp="1"/>
          </p:cNvSpPr>
          <p:nvPr>
            <p:ph type="sldNum" sz="quarter" idx="11"/>
          </p:nvPr>
        </p:nvSpPr>
        <p:spPr/>
        <p:txBody>
          <a:bodyPr/>
          <a:lstStyle/>
          <a:p>
            <a:fld id="{DA2C159E-F13C-4A85-9A41-E7669D3E0D70}" type="slidenum">
              <a:rPr lang="en-GB" smtClean="0"/>
              <a:pPr/>
              <a:t>153</a:t>
            </a:fld>
            <a:endParaRPr lang="en-GB" dirty="0"/>
          </a:p>
        </p:txBody>
      </p:sp>
      <p:sp>
        <p:nvSpPr>
          <p:cNvPr id="5" name="Footer Placeholder 4">
            <a:extLst>
              <a:ext uri="{FF2B5EF4-FFF2-40B4-BE49-F238E27FC236}">
                <a16:creationId xmlns:a16="http://schemas.microsoft.com/office/drawing/2014/main" id="{EA23D976-F947-1619-C573-04FC2587A68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58452517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D2D2-10B0-6ED8-9E56-EF5C5A0F11DC}"/>
              </a:ext>
            </a:extLst>
          </p:cNvPr>
          <p:cNvSpPr>
            <a:spLocks noGrp="1"/>
          </p:cNvSpPr>
          <p:nvPr>
            <p:ph type="title"/>
          </p:nvPr>
        </p:nvSpPr>
        <p:spPr/>
        <p:txBody>
          <a:bodyPr/>
          <a:lstStyle/>
          <a:p>
            <a:r>
              <a:rPr lang="en-GB" dirty="0"/>
              <a:t>Why people use social search</a:t>
            </a:r>
          </a:p>
        </p:txBody>
      </p:sp>
      <p:sp>
        <p:nvSpPr>
          <p:cNvPr id="3" name="Text Placeholder 2">
            <a:extLst>
              <a:ext uri="{FF2B5EF4-FFF2-40B4-BE49-F238E27FC236}">
                <a16:creationId xmlns:a16="http://schemas.microsoft.com/office/drawing/2014/main" id="{4511E812-76D9-02F2-BB50-3D327D968A45}"/>
              </a:ext>
            </a:extLst>
          </p:cNvPr>
          <p:cNvSpPr>
            <a:spLocks noGrp="1"/>
          </p:cNvSpPr>
          <p:nvPr>
            <p:ph type="body" sz="quarter" idx="12"/>
          </p:nvPr>
        </p:nvSpPr>
        <p:spPr/>
        <p:txBody>
          <a:bodyPr/>
          <a:lstStyle/>
          <a:p>
            <a:r>
              <a:rPr lang="en-GB" dirty="0"/>
              <a:t>People use social search to:</a:t>
            </a:r>
          </a:p>
          <a:p>
            <a:pPr marL="342900" indent="-342900">
              <a:buFont typeface="Arial" panose="020B0604020202020204" pitchFamily="34" charset="0"/>
              <a:buChar char="•"/>
            </a:pPr>
            <a:r>
              <a:rPr lang="en-GB" dirty="0"/>
              <a:t>find product reviews</a:t>
            </a:r>
          </a:p>
          <a:p>
            <a:pPr marL="342900" indent="-342900">
              <a:buFont typeface="Arial" panose="020B0604020202020204" pitchFamily="34" charset="0"/>
              <a:buChar char="•"/>
            </a:pPr>
            <a:r>
              <a:rPr lang="en-GB" dirty="0"/>
              <a:t>see real experiences</a:t>
            </a:r>
          </a:p>
          <a:p>
            <a:pPr marL="342900" indent="-342900">
              <a:buFont typeface="Arial" panose="020B0604020202020204" pitchFamily="34" charset="0"/>
              <a:buChar char="•"/>
            </a:pPr>
            <a:r>
              <a:rPr lang="en-GB" dirty="0"/>
              <a:t>discover trends</a:t>
            </a:r>
          </a:p>
          <a:p>
            <a:pPr marL="342900" indent="-342900">
              <a:buFont typeface="Arial" panose="020B0604020202020204" pitchFamily="34" charset="0"/>
              <a:buChar char="•"/>
            </a:pPr>
            <a:r>
              <a:rPr lang="en-GB" dirty="0"/>
              <a:t>get recommendations</a:t>
            </a:r>
          </a:p>
          <a:p>
            <a:pPr marL="342900" indent="-342900">
              <a:buFont typeface="Arial" panose="020B0604020202020204" pitchFamily="34" charset="0"/>
              <a:buChar char="•"/>
            </a:pPr>
            <a:r>
              <a:rPr lang="en-GB" dirty="0"/>
              <a:t>avoid traditional advertising.</a:t>
            </a:r>
          </a:p>
        </p:txBody>
      </p:sp>
      <p:sp>
        <p:nvSpPr>
          <p:cNvPr id="4" name="Slide Number Placeholder 3">
            <a:extLst>
              <a:ext uri="{FF2B5EF4-FFF2-40B4-BE49-F238E27FC236}">
                <a16:creationId xmlns:a16="http://schemas.microsoft.com/office/drawing/2014/main" id="{0D3C4DB8-7CE9-7B1B-F61F-CE8569424E70}"/>
              </a:ext>
            </a:extLst>
          </p:cNvPr>
          <p:cNvSpPr>
            <a:spLocks noGrp="1"/>
          </p:cNvSpPr>
          <p:nvPr>
            <p:ph type="sldNum" sz="quarter" idx="11"/>
          </p:nvPr>
        </p:nvSpPr>
        <p:spPr/>
        <p:txBody>
          <a:bodyPr/>
          <a:lstStyle/>
          <a:p>
            <a:fld id="{DA2C159E-F13C-4A85-9A41-E7669D3E0D70}" type="slidenum">
              <a:rPr lang="en-GB" smtClean="0"/>
              <a:pPr/>
              <a:t>154</a:t>
            </a:fld>
            <a:endParaRPr lang="en-GB" dirty="0"/>
          </a:p>
        </p:txBody>
      </p:sp>
      <p:sp>
        <p:nvSpPr>
          <p:cNvPr id="5" name="Footer Placeholder 4">
            <a:extLst>
              <a:ext uri="{FF2B5EF4-FFF2-40B4-BE49-F238E27FC236}">
                <a16:creationId xmlns:a16="http://schemas.microsoft.com/office/drawing/2014/main" id="{3E28A960-145D-9B81-9E42-2789DA7C413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7039787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8051D-0348-7DD5-5B20-841CFF9738E5}"/>
              </a:ext>
            </a:extLst>
          </p:cNvPr>
          <p:cNvSpPr>
            <a:spLocks noGrp="1"/>
          </p:cNvSpPr>
          <p:nvPr>
            <p:ph type="title"/>
          </p:nvPr>
        </p:nvSpPr>
        <p:spPr/>
        <p:txBody>
          <a:bodyPr>
            <a:normAutofit/>
          </a:bodyPr>
          <a:lstStyle/>
          <a:p>
            <a:r>
              <a:rPr lang="en-GB" dirty="0"/>
              <a:t>How social search differs</a:t>
            </a:r>
          </a:p>
        </p:txBody>
      </p:sp>
      <p:sp>
        <p:nvSpPr>
          <p:cNvPr id="3" name="Text Placeholder 2">
            <a:extLst>
              <a:ext uri="{FF2B5EF4-FFF2-40B4-BE49-F238E27FC236}">
                <a16:creationId xmlns:a16="http://schemas.microsoft.com/office/drawing/2014/main" id="{14A0CB29-0C25-762D-65A6-1B075201F3D4}"/>
              </a:ext>
            </a:extLst>
          </p:cNvPr>
          <p:cNvSpPr>
            <a:spLocks noGrp="1"/>
          </p:cNvSpPr>
          <p:nvPr>
            <p:ph type="body" sz="quarter" idx="12"/>
          </p:nvPr>
        </p:nvSpPr>
        <p:spPr/>
        <p:txBody>
          <a:bodyPr/>
          <a:lstStyle/>
          <a:p>
            <a:r>
              <a:rPr lang="en-GB" dirty="0"/>
              <a:t>Traditional search prioritises:</a:t>
            </a:r>
          </a:p>
          <a:p>
            <a:pPr marL="342900" indent="-342900">
              <a:buFont typeface="Arial" panose="020B0604020202020204" pitchFamily="34" charset="0"/>
              <a:buChar char="•"/>
            </a:pPr>
            <a:r>
              <a:rPr lang="en-GB" dirty="0"/>
              <a:t>websites</a:t>
            </a:r>
          </a:p>
          <a:p>
            <a:pPr marL="342900" indent="-342900">
              <a:buFont typeface="Arial" panose="020B0604020202020204" pitchFamily="34" charset="0"/>
              <a:buChar char="•"/>
            </a:pPr>
            <a:r>
              <a:rPr lang="en-GB" dirty="0"/>
              <a:t>keywords</a:t>
            </a:r>
          </a:p>
          <a:p>
            <a:pPr marL="342900" indent="-342900">
              <a:buFont typeface="Arial" panose="020B0604020202020204" pitchFamily="34" charset="0"/>
              <a:buChar char="•"/>
            </a:pPr>
            <a:r>
              <a:rPr lang="en-GB" dirty="0"/>
              <a:t>links.</a:t>
            </a:r>
          </a:p>
          <a:p>
            <a:endParaRPr lang="en-GB" dirty="0"/>
          </a:p>
          <a:p>
            <a:r>
              <a:rPr lang="en-GB" dirty="0"/>
              <a:t>Social search prioritises:</a:t>
            </a:r>
          </a:p>
          <a:p>
            <a:pPr marL="342900" indent="-342900">
              <a:buFont typeface="Arial" panose="020B0604020202020204" pitchFamily="34" charset="0"/>
              <a:buChar char="•"/>
            </a:pPr>
            <a:r>
              <a:rPr lang="en-GB" dirty="0"/>
              <a:t>engagement</a:t>
            </a:r>
          </a:p>
          <a:p>
            <a:pPr marL="342900" indent="-342900">
              <a:buFont typeface="Arial" panose="020B0604020202020204" pitchFamily="34" charset="0"/>
              <a:buChar char="•"/>
            </a:pPr>
            <a:r>
              <a:rPr lang="en-GB" dirty="0"/>
              <a:t>recency</a:t>
            </a:r>
          </a:p>
          <a:p>
            <a:pPr marL="342900" indent="-342900">
              <a:buFont typeface="Arial" panose="020B0604020202020204" pitchFamily="34" charset="0"/>
              <a:buChar char="•"/>
            </a:pPr>
            <a:r>
              <a:rPr lang="en-GB" dirty="0"/>
              <a:t>popularity</a:t>
            </a:r>
          </a:p>
          <a:p>
            <a:pPr marL="342900" indent="-342900">
              <a:buFont typeface="Arial" panose="020B0604020202020204" pitchFamily="34" charset="0"/>
              <a:buChar char="•"/>
            </a:pPr>
            <a:r>
              <a:rPr lang="en-GB" dirty="0"/>
              <a:t>creator influence.</a:t>
            </a:r>
          </a:p>
        </p:txBody>
      </p:sp>
      <p:sp>
        <p:nvSpPr>
          <p:cNvPr id="4" name="Slide Number Placeholder 3">
            <a:extLst>
              <a:ext uri="{FF2B5EF4-FFF2-40B4-BE49-F238E27FC236}">
                <a16:creationId xmlns:a16="http://schemas.microsoft.com/office/drawing/2014/main" id="{CB4CCC35-585A-086A-B522-3F712916C16E}"/>
              </a:ext>
            </a:extLst>
          </p:cNvPr>
          <p:cNvSpPr>
            <a:spLocks noGrp="1"/>
          </p:cNvSpPr>
          <p:nvPr>
            <p:ph type="sldNum" sz="quarter" idx="11"/>
          </p:nvPr>
        </p:nvSpPr>
        <p:spPr/>
        <p:txBody>
          <a:bodyPr/>
          <a:lstStyle/>
          <a:p>
            <a:fld id="{DA2C159E-F13C-4A85-9A41-E7669D3E0D70}" type="slidenum">
              <a:rPr lang="en-GB" smtClean="0"/>
              <a:pPr/>
              <a:t>155</a:t>
            </a:fld>
            <a:endParaRPr lang="en-GB" dirty="0"/>
          </a:p>
        </p:txBody>
      </p:sp>
      <p:sp>
        <p:nvSpPr>
          <p:cNvPr id="5" name="Footer Placeholder 4">
            <a:extLst>
              <a:ext uri="{FF2B5EF4-FFF2-40B4-BE49-F238E27FC236}">
                <a16:creationId xmlns:a16="http://schemas.microsoft.com/office/drawing/2014/main" id="{28B315BF-648B-014D-B3F9-468AA4FC254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47517244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B2923-4036-C875-145A-DD52BFFD8BEA}"/>
              </a:ext>
            </a:extLst>
          </p:cNvPr>
          <p:cNvSpPr>
            <a:spLocks noGrp="1"/>
          </p:cNvSpPr>
          <p:nvPr>
            <p:ph type="title"/>
          </p:nvPr>
        </p:nvSpPr>
        <p:spPr/>
        <p:txBody>
          <a:bodyPr/>
          <a:lstStyle/>
          <a:p>
            <a:r>
              <a:rPr lang="en-GB" dirty="0"/>
              <a:t>Social search task</a:t>
            </a:r>
          </a:p>
        </p:txBody>
      </p:sp>
      <p:sp>
        <p:nvSpPr>
          <p:cNvPr id="3" name="Text Placeholder 2">
            <a:extLst>
              <a:ext uri="{FF2B5EF4-FFF2-40B4-BE49-F238E27FC236}">
                <a16:creationId xmlns:a16="http://schemas.microsoft.com/office/drawing/2014/main" id="{95895DA0-1D3C-08A5-8890-4FB94CF9BEAF}"/>
              </a:ext>
            </a:extLst>
          </p:cNvPr>
          <p:cNvSpPr>
            <a:spLocks noGrp="1"/>
          </p:cNvSpPr>
          <p:nvPr>
            <p:ph type="body" sz="quarter" idx="12"/>
          </p:nvPr>
        </p:nvSpPr>
        <p:spPr/>
        <p:txBody>
          <a:bodyPr/>
          <a:lstStyle/>
          <a:p>
            <a:r>
              <a:rPr lang="en-GB" dirty="0"/>
              <a:t>You will now work in groups of 2 to 6 learners.</a:t>
            </a:r>
          </a:p>
          <a:p>
            <a:endParaRPr lang="en-GB" dirty="0"/>
          </a:p>
          <a:p>
            <a:r>
              <a:rPr lang="en-GB" dirty="0"/>
              <a:t>You will be allocated </a:t>
            </a:r>
            <a:r>
              <a:rPr lang="en-GB" b="1" dirty="0"/>
              <a:t>Path A </a:t>
            </a:r>
            <a:r>
              <a:rPr lang="en-GB" dirty="0"/>
              <a:t>or </a:t>
            </a:r>
            <a:r>
              <a:rPr lang="en-GB" b="1" dirty="0"/>
              <a:t>Path B</a:t>
            </a:r>
            <a:r>
              <a:rPr lang="en-GB" dirty="0"/>
              <a:t>.</a:t>
            </a:r>
          </a:p>
          <a:p>
            <a:endParaRPr lang="en-GB" dirty="0"/>
          </a:p>
          <a:p>
            <a:endParaRPr lang="en-GB" dirty="0"/>
          </a:p>
        </p:txBody>
      </p:sp>
      <p:sp>
        <p:nvSpPr>
          <p:cNvPr id="4" name="Slide Number Placeholder 3">
            <a:extLst>
              <a:ext uri="{FF2B5EF4-FFF2-40B4-BE49-F238E27FC236}">
                <a16:creationId xmlns:a16="http://schemas.microsoft.com/office/drawing/2014/main" id="{2951EB78-11E9-EEBC-D0AA-8EDA70F5A955}"/>
              </a:ext>
            </a:extLst>
          </p:cNvPr>
          <p:cNvSpPr>
            <a:spLocks noGrp="1"/>
          </p:cNvSpPr>
          <p:nvPr>
            <p:ph type="sldNum" sz="quarter" idx="11"/>
          </p:nvPr>
        </p:nvSpPr>
        <p:spPr/>
        <p:txBody>
          <a:bodyPr/>
          <a:lstStyle/>
          <a:p>
            <a:fld id="{DA2C159E-F13C-4A85-9A41-E7669D3E0D70}" type="slidenum">
              <a:rPr lang="en-GB" smtClean="0"/>
              <a:pPr/>
              <a:t>156</a:t>
            </a:fld>
            <a:endParaRPr lang="en-GB" dirty="0"/>
          </a:p>
        </p:txBody>
      </p:sp>
      <p:sp>
        <p:nvSpPr>
          <p:cNvPr id="5" name="Footer Placeholder 4">
            <a:extLst>
              <a:ext uri="{FF2B5EF4-FFF2-40B4-BE49-F238E27FC236}">
                <a16:creationId xmlns:a16="http://schemas.microsoft.com/office/drawing/2014/main" id="{056E03C9-0046-022C-A51D-C701E164F0A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5590864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879E0-4128-FED3-A5D3-8CF1B3C76431}"/>
              </a:ext>
            </a:extLst>
          </p:cNvPr>
          <p:cNvSpPr>
            <a:spLocks noGrp="1"/>
          </p:cNvSpPr>
          <p:nvPr>
            <p:ph type="title"/>
          </p:nvPr>
        </p:nvSpPr>
        <p:spPr/>
        <p:txBody>
          <a:bodyPr/>
          <a:lstStyle/>
          <a:p>
            <a:r>
              <a:rPr lang="en-GB" dirty="0"/>
              <a:t>Path A</a:t>
            </a:r>
          </a:p>
        </p:txBody>
      </p:sp>
      <p:sp>
        <p:nvSpPr>
          <p:cNvPr id="3" name="Text Placeholder 2">
            <a:extLst>
              <a:ext uri="{FF2B5EF4-FFF2-40B4-BE49-F238E27FC236}">
                <a16:creationId xmlns:a16="http://schemas.microsoft.com/office/drawing/2014/main" id="{2C63B8B7-2849-D3ED-81CA-951116D245CC}"/>
              </a:ext>
            </a:extLst>
          </p:cNvPr>
          <p:cNvSpPr>
            <a:spLocks noGrp="1"/>
          </p:cNvSpPr>
          <p:nvPr>
            <p:ph type="body" sz="quarter" idx="12"/>
          </p:nvPr>
        </p:nvSpPr>
        <p:spPr/>
        <p:txBody>
          <a:bodyPr/>
          <a:lstStyle/>
          <a:p>
            <a:r>
              <a:rPr lang="en-GB" dirty="0"/>
              <a:t>Design a new chocolate bar for a sweet manufacturer.</a:t>
            </a:r>
          </a:p>
          <a:p>
            <a:endParaRPr lang="en-GB" dirty="0"/>
          </a:p>
          <a:p>
            <a:r>
              <a:rPr lang="en-GB" dirty="0"/>
              <a:t>Refer to the </a:t>
            </a:r>
            <a:r>
              <a:rPr lang="en-GB" b="1" dirty="0"/>
              <a:t>How to carry out a social search</a:t>
            </a:r>
            <a:r>
              <a:rPr lang="en-GB" dirty="0"/>
              <a:t>.  Carry out a social media search to determine if there would be interest in the new chocolate bar.</a:t>
            </a:r>
          </a:p>
          <a:p>
            <a:endParaRPr lang="en-GB" dirty="0"/>
          </a:p>
          <a:p>
            <a:r>
              <a:rPr lang="en-GB" dirty="0"/>
              <a:t>Analyse the results of the social search.</a:t>
            </a:r>
          </a:p>
        </p:txBody>
      </p:sp>
      <p:sp>
        <p:nvSpPr>
          <p:cNvPr id="4" name="Slide Number Placeholder 3">
            <a:extLst>
              <a:ext uri="{FF2B5EF4-FFF2-40B4-BE49-F238E27FC236}">
                <a16:creationId xmlns:a16="http://schemas.microsoft.com/office/drawing/2014/main" id="{29A6FE48-A080-3AF8-C441-BA77C2841959}"/>
              </a:ext>
            </a:extLst>
          </p:cNvPr>
          <p:cNvSpPr>
            <a:spLocks noGrp="1"/>
          </p:cNvSpPr>
          <p:nvPr>
            <p:ph type="sldNum" sz="quarter" idx="11"/>
          </p:nvPr>
        </p:nvSpPr>
        <p:spPr/>
        <p:txBody>
          <a:bodyPr/>
          <a:lstStyle/>
          <a:p>
            <a:fld id="{DA2C159E-F13C-4A85-9A41-E7669D3E0D70}" type="slidenum">
              <a:rPr lang="en-GB" smtClean="0"/>
              <a:pPr/>
              <a:t>157</a:t>
            </a:fld>
            <a:endParaRPr lang="en-GB" dirty="0"/>
          </a:p>
        </p:txBody>
      </p:sp>
      <p:sp>
        <p:nvSpPr>
          <p:cNvPr id="5" name="Footer Placeholder 4">
            <a:extLst>
              <a:ext uri="{FF2B5EF4-FFF2-40B4-BE49-F238E27FC236}">
                <a16:creationId xmlns:a16="http://schemas.microsoft.com/office/drawing/2014/main" id="{34224892-6480-A8FC-B584-E62C4F68394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95019933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54FE6-7E8F-BE81-12E7-B9D88EBD4337}"/>
              </a:ext>
            </a:extLst>
          </p:cNvPr>
          <p:cNvSpPr>
            <a:spLocks noGrp="1"/>
          </p:cNvSpPr>
          <p:nvPr>
            <p:ph type="title"/>
          </p:nvPr>
        </p:nvSpPr>
        <p:spPr/>
        <p:txBody>
          <a:bodyPr/>
          <a:lstStyle/>
          <a:p>
            <a:r>
              <a:rPr lang="en-GB" dirty="0"/>
              <a:t>Path B</a:t>
            </a:r>
          </a:p>
        </p:txBody>
      </p:sp>
      <p:sp>
        <p:nvSpPr>
          <p:cNvPr id="3" name="Text Placeholder 2">
            <a:extLst>
              <a:ext uri="{FF2B5EF4-FFF2-40B4-BE49-F238E27FC236}">
                <a16:creationId xmlns:a16="http://schemas.microsoft.com/office/drawing/2014/main" id="{3FDEACA6-46EF-A6AD-B5EF-96BA7374A752}"/>
              </a:ext>
            </a:extLst>
          </p:cNvPr>
          <p:cNvSpPr>
            <a:spLocks noGrp="1"/>
          </p:cNvSpPr>
          <p:nvPr>
            <p:ph type="body" sz="quarter" idx="12"/>
          </p:nvPr>
        </p:nvSpPr>
        <p:spPr/>
        <p:txBody>
          <a:bodyPr/>
          <a:lstStyle/>
          <a:p>
            <a:r>
              <a:rPr lang="en-GB" dirty="0"/>
              <a:t>Refer to the </a:t>
            </a:r>
            <a:r>
              <a:rPr lang="en-GB" b="1" dirty="0"/>
              <a:t>How to carry out a social search</a:t>
            </a:r>
            <a:r>
              <a:rPr lang="en-GB" dirty="0"/>
              <a:t>.  Carry out a social media search to determine the potential target market for a new chocolate bar and the preferences of that target market.</a:t>
            </a:r>
          </a:p>
          <a:p>
            <a:endParaRPr lang="en-GB" dirty="0"/>
          </a:p>
          <a:p>
            <a:r>
              <a:rPr lang="en-GB" dirty="0"/>
              <a:t>Analyse the results of the social search.</a:t>
            </a:r>
          </a:p>
          <a:p>
            <a:endParaRPr lang="en-GB" dirty="0"/>
          </a:p>
          <a:p>
            <a:r>
              <a:rPr lang="en-GB" dirty="0"/>
              <a:t>Design a new chocolate bar for a sweet manufacturer to meet the needs of the identified target market.</a:t>
            </a:r>
          </a:p>
        </p:txBody>
      </p:sp>
      <p:sp>
        <p:nvSpPr>
          <p:cNvPr id="4" name="Slide Number Placeholder 3">
            <a:extLst>
              <a:ext uri="{FF2B5EF4-FFF2-40B4-BE49-F238E27FC236}">
                <a16:creationId xmlns:a16="http://schemas.microsoft.com/office/drawing/2014/main" id="{F50471D4-AAB4-8C93-A27E-BB570B6BF15D}"/>
              </a:ext>
            </a:extLst>
          </p:cNvPr>
          <p:cNvSpPr>
            <a:spLocks noGrp="1"/>
          </p:cNvSpPr>
          <p:nvPr>
            <p:ph type="sldNum" sz="quarter" idx="11"/>
          </p:nvPr>
        </p:nvSpPr>
        <p:spPr/>
        <p:txBody>
          <a:bodyPr/>
          <a:lstStyle/>
          <a:p>
            <a:fld id="{DA2C159E-F13C-4A85-9A41-E7669D3E0D70}" type="slidenum">
              <a:rPr lang="en-GB" smtClean="0"/>
              <a:pPr/>
              <a:t>158</a:t>
            </a:fld>
            <a:endParaRPr lang="en-GB" dirty="0"/>
          </a:p>
        </p:txBody>
      </p:sp>
      <p:sp>
        <p:nvSpPr>
          <p:cNvPr id="5" name="Footer Placeholder 4">
            <a:extLst>
              <a:ext uri="{FF2B5EF4-FFF2-40B4-BE49-F238E27FC236}">
                <a16:creationId xmlns:a16="http://schemas.microsoft.com/office/drawing/2014/main" id="{CF0CB8A8-03A5-2109-7E3E-5D5F94EF61A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6238538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7438-0F7B-C47A-6130-33BFE0973F66}"/>
              </a:ext>
            </a:extLst>
          </p:cNvPr>
          <p:cNvSpPr>
            <a:spLocks noGrp="1"/>
          </p:cNvSpPr>
          <p:nvPr>
            <p:ph type="title"/>
          </p:nvPr>
        </p:nvSpPr>
        <p:spPr/>
        <p:txBody>
          <a:bodyPr/>
          <a:lstStyle/>
          <a:p>
            <a:r>
              <a:rPr lang="en-GB" dirty="0"/>
              <a:t>Group roles</a:t>
            </a:r>
          </a:p>
        </p:txBody>
      </p:sp>
      <p:sp>
        <p:nvSpPr>
          <p:cNvPr id="3" name="Text Placeholder 2">
            <a:extLst>
              <a:ext uri="{FF2B5EF4-FFF2-40B4-BE49-F238E27FC236}">
                <a16:creationId xmlns:a16="http://schemas.microsoft.com/office/drawing/2014/main" id="{710B6965-D629-07AD-33AE-75EC5561C08D}"/>
              </a:ext>
            </a:extLst>
          </p:cNvPr>
          <p:cNvSpPr>
            <a:spLocks noGrp="1"/>
          </p:cNvSpPr>
          <p:nvPr>
            <p:ph type="body" sz="quarter" idx="12"/>
          </p:nvPr>
        </p:nvSpPr>
        <p:spPr/>
        <p:txBody>
          <a:bodyPr vert="horz" lIns="0" tIns="0" rIns="0" bIns="0" rtlCol="0" anchor="t">
            <a:noAutofit/>
          </a:bodyPr>
          <a:lstStyle/>
          <a:p>
            <a:r>
              <a:rPr lang="en-GB" dirty="0"/>
              <a:t>In your group:</a:t>
            </a:r>
          </a:p>
          <a:p>
            <a:pPr marL="342900" indent="-342900">
              <a:buFont typeface="Arial" panose="020B0604020202020204" pitchFamily="34" charset="0"/>
              <a:buChar char="•"/>
            </a:pPr>
            <a:r>
              <a:rPr lang="en-GB"/>
              <a:t>discuss the task</a:t>
            </a:r>
            <a:endParaRPr lang="en-GB">
              <a:cs typeface="Arial"/>
            </a:endParaRPr>
          </a:p>
          <a:p>
            <a:pPr marL="342900" indent="-342900">
              <a:buFont typeface="Arial" panose="020B0604020202020204" pitchFamily="34" charset="0"/>
              <a:buChar char="•"/>
            </a:pPr>
            <a:r>
              <a:rPr lang="en-GB"/>
              <a:t>agree individual roles</a:t>
            </a:r>
            <a:endParaRPr lang="en-GB">
              <a:cs typeface="Arial"/>
            </a:endParaRPr>
          </a:p>
          <a:p>
            <a:pPr marL="342900" indent="-342900">
              <a:buFont typeface="Arial" panose="020B0604020202020204" pitchFamily="34" charset="0"/>
              <a:buChar char="•"/>
            </a:pPr>
            <a:r>
              <a:rPr lang="en-GB"/>
              <a:t>ensure</a:t>
            </a:r>
            <a:r>
              <a:rPr lang="en-GB" dirty="0"/>
              <a:t> everyone contributes to the activity.</a:t>
            </a:r>
          </a:p>
          <a:p>
            <a:endParaRPr lang="en-GB" dirty="0"/>
          </a:p>
        </p:txBody>
      </p:sp>
      <p:sp>
        <p:nvSpPr>
          <p:cNvPr id="4" name="Slide Number Placeholder 3">
            <a:extLst>
              <a:ext uri="{FF2B5EF4-FFF2-40B4-BE49-F238E27FC236}">
                <a16:creationId xmlns:a16="http://schemas.microsoft.com/office/drawing/2014/main" id="{2D32BB83-FE55-BFD4-E1C6-7FCD6351B317}"/>
              </a:ext>
            </a:extLst>
          </p:cNvPr>
          <p:cNvSpPr>
            <a:spLocks noGrp="1"/>
          </p:cNvSpPr>
          <p:nvPr>
            <p:ph type="sldNum" sz="quarter" idx="11"/>
          </p:nvPr>
        </p:nvSpPr>
        <p:spPr/>
        <p:txBody>
          <a:bodyPr/>
          <a:lstStyle/>
          <a:p>
            <a:fld id="{DA2C159E-F13C-4A85-9A41-E7669D3E0D70}" type="slidenum">
              <a:rPr lang="en-GB" smtClean="0"/>
              <a:pPr/>
              <a:t>159</a:t>
            </a:fld>
            <a:endParaRPr lang="en-GB" dirty="0"/>
          </a:p>
        </p:txBody>
      </p:sp>
      <p:sp>
        <p:nvSpPr>
          <p:cNvPr id="5" name="Footer Placeholder 4">
            <a:extLst>
              <a:ext uri="{FF2B5EF4-FFF2-40B4-BE49-F238E27FC236}">
                <a16:creationId xmlns:a16="http://schemas.microsoft.com/office/drawing/2014/main" id="{F7CAB567-00E3-8B0F-9D43-5F6C3D5C5BC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67028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358D9-94BF-D25F-A1D8-F08EF0E07714}"/>
              </a:ext>
            </a:extLst>
          </p:cNvPr>
          <p:cNvSpPr>
            <a:spLocks noGrp="1"/>
          </p:cNvSpPr>
          <p:nvPr>
            <p:ph type="title"/>
          </p:nvPr>
        </p:nvSpPr>
        <p:spPr/>
        <p:txBody>
          <a:bodyPr/>
          <a:lstStyle/>
          <a:p>
            <a:r>
              <a:rPr lang="en-GB" dirty="0"/>
              <a:t>Improve content</a:t>
            </a:r>
          </a:p>
        </p:txBody>
      </p:sp>
      <p:sp>
        <p:nvSpPr>
          <p:cNvPr id="3" name="Text Placeholder 2">
            <a:extLst>
              <a:ext uri="{FF2B5EF4-FFF2-40B4-BE49-F238E27FC236}">
                <a16:creationId xmlns:a16="http://schemas.microsoft.com/office/drawing/2014/main" id="{2B279F4C-E1C2-CF7C-CDA8-47AD4AACBBA1}"/>
              </a:ext>
            </a:extLst>
          </p:cNvPr>
          <p:cNvSpPr>
            <a:spLocks noGrp="1"/>
          </p:cNvSpPr>
          <p:nvPr>
            <p:ph type="body" sz="quarter" idx="12"/>
          </p:nvPr>
        </p:nvSpPr>
        <p:spPr/>
        <p:txBody>
          <a:bodyPr/>
          <a:lstStyle/>
          <a:p>
            <a:r>
              <a:rPr lang="en-GB" dirty="0"/>
              <a:t>Go to the ChatGPT link.</a:t>
            </a:r>
          </a:p>
          <a:p>
            <a:endParaRPr lang="en-GB" dirty="0"/>
          </a:p>
          <a:p>
            <a:r>
              <a:rPr lang="en-GB" dirty="0"/>
              <a:t>Add a new prompt to improve the content to consider the target audience.</a:t>
            </a:r>
          </a:p>
          <a:p>
            <a:endParaRPr lang="en-GB" dirty="0"/>
          </a:p>
          <a:p>
            <a:r>
              <a:rPr lang="en-GB" dirty="0"/>
              <a:t>Run the prompt.</a:t>
            </a:r>
          </a:p>
          <a:p>
            <a:endParaRPr lang="en-GB" dirty="0"/>
          </a:p>
        </p:txBody>
      </p:sp>
      <p:sp>
        <p:nvSpPr>
          <p:cNvPr id="4" name="Slide Number Placeholder 3">
            <a:extLst>
              <a:ext uri="{FF2B5EF4-FFF2-40B4-BE49-F238E27FC236}">
                <a16:creationId xmlns:a16="http://schemas.microsoft.com/office/drawing/2014/main" id="{1A8A32D2-A6F6-8E47-224A-723C0003A44D}"/>
              </a:ext>
            </a:extLst>
          </p:cNvPr>
          <p:cNvSpPr>
            <a:spLocks noGrp="1"/>
          </p:cNvSpPr>
          <p:nvPr>
            <p:ph type="sldNum" sz="quarter" idx="11"/>
          </p:nvPr>
        </p:nvSpPr>
        <p:spPr/>
        <p:txBody>
          <a:bodyPr/>
          <a:lstStyle/>
          <a:p>
            <a:fld id="{DA2C159E-F13C-4A85-9A41-E7669D3E0D70}" type="slidenum">
              <a:rPr lang="en-GB" smtClean="0"/>
              <a:pPr/>
              <a:t>16</a:t>
            </a:fld>
            <a:endParaRPr lang="en-GB" dirty="0"/>
          </a:p>
        </p:txBody>
      </p:sp>
      <p:sp>
        <p:nvSpPr>
          <p:cNvPr id="5" name="Footer Placeholder 4">
            <a:extLst>
              <a:ext uri="{FF2B5EF4-FFF2-40B4-BE49-F238E27FC236}">
                <a16:creationId xmlns:a16="http://schemas.microsoft.com/office/drawing/2014/main" id="{B9617FD5-4D60-CF60-3364-A90C058A520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5789908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87C44-67A3-259A-5360-1B3326E4A067}"/>
              </a:ext>
            </a:extLst>
          </p:cNvPr>
          <p:cNvSpPr>
            <a:spLocks noGrp="1"/>
          </p:cNvSpPr>
          <p:nvPr>
            <p:ph type="title"/>
          </p:nvPr>
        </p:nvSpPr>
        <p:spPr/>
        <p:txBody>
          <a:bodyPr/>
          <a:lstStyle/>
          <a:p>
            <a:r>
              <a:rPr lang="en-GB" dirty="0"/>
              <a:t>Preparing the pitch</a:t>
            </a:r>
          </a:p>
        </p:txBody>
      </p:sp>
      <p:sp>
        <p:nvSpPr>
          <p:cNvPr id="3" name="Text Placeholder 2">
            <a:extLst>
              <a:ext uri="{FF2B5EF4-FFF2-40B4-BE49-F238E27FC236}">
                <a16:creationId xmlns:a16="http://schemas.microsoft.com/office/drawing/2014/main" id="{82560093-4E19-5F52-B06B-D6C78ED6B7C7}"/>
              </a:ext>
            </a:extLst>
          </p:cNvPr>
          <p:cNvSpPr>
            <a:spLocks noGrp="1"/>
          </p:cNvSpPr>
          <p:nvPr>
            <p:ph type="body" sz="quarter" idx="12"/>
          </p:nvPr>
        </p:nvSpPr>
        <p:spPr/>
        <p:txBody>
          <a:bodyPr/>
          <a:lstStyle/>
          <a:p>
            <a:r>
              <a:rPr lang="en-GB" dirty="0"/>
              <a:t>You will now prepare a pitch.  The aim of the pitch is to win investment to develop and market your new chocolate bar.</a:t>
            </a:r>
          </a:p>
          <a:p>
            <a:endParaRPr lang="en-GB" dirty="0"/>
          </a:p>
          <a:p>
            <a:r>
              <a:rPr lang="en-GB" dirty="0"/>
              <a:t>Your pitch should:</a:t>
            </a:r>
          </a:p>
          <a:p>
            <a:pPr marL="342900" indent="-342900">
              <a:buFont typeface="Arial" panose="020B0604020202020204" pitchFamily="34" charset="0"/>
              <a:buChar char="•"/>
            </a:pPr>
            <a:r>
              <a:rPr lang="en-GB" dirty="0"/>
              <a:t>explain the product</a:t>
            </a:r>
          </a:p>
          <a:p>
            <a:pPr marL="342900" indent="-342900">
              <a:buFont typeface="Arial" panose="020B0604020202020204" pitchFamily="34" charset="0"/>
              <a:buChar char="•"/>
            </a:pPr>
            <a:r>
              <a:rPr lang="en-GB" dirty="0"/>
              <a:t>explain how social search research informed your design</a:t>
            </a:r>
          </a:p>
          <a:p>
            <a:pPr marL="342900" indent="-342900">
              <a:buFont typeface="Arial" panose="020B0604020202020204" pitchFamily="34" charset="0"/>
              <a:buChar char="•"/>
            </a:pPr>
            <a:r>
              <a:rPr lang="en-GB" dirty="0"/>
              <a:t>show how the product would be successful.</a:t>
            </a:r>
          </a:p>
        </p:txBody>
      </p:sp>
      <p:sp>
        <p:nvSpPr>
          <p:cNvPr id="4" name="Slide Number Placeholder 3">
            <a:extLst>
              <a:ext uri="{FF2B5EF4-FFF2-40B4-BE49-F238E27FC236}">
                <a16:creationId xmlns:a16="http://schemas.microsoft.com/office/drawing/2014/main" id="{C8C4AD3D-BBBC-DF14-F3A9-316E942EA592}"/>
              </a:ext>
            </a:extLst>
          </p:cNvPr>
          <p:cNvSpPr>
            <a:spLocks noGrp="1"/>
          </p:cNvSpPr>
          <p:nvPr>
            <p:ph type="sldNum" sz="quarter" idx="11"/>
          </p:nvPr>
        </p:nvSpPr>
        <p:spPr/>
        <p:txBody>
          <a:bodyPr/>
          <a:lstStyle/>
          <a:p>
            <a:fld id="{DA2C159E-F13C-4A85-9A41-E7669D3E0D70}" type="slidenum">
              <a:rPr lang="en-GB" smtClean="0"/>
              <a:pPr/>
              <a:t>160</a:t>
            </a:fld>
            <a:endParaRPr lang="en-GB" dirty="0"/>
          </a:p>
        </p:txBody>
      </p:sp>
      <p:sp>
        <p:nvSpPr>
          <p:cNvPr id="5" name="Footer Placeholder 4">
            <a:extLst>
              <a:ext uri="{FF2B5EF4-FFF2-40B4-BE49-F238E27FC236}">
                <a16:creationId xmlns:a16="http://schemas.microsoft.com/office/drawing/2014/main" id="{52173869-1BC2-0D6F-04CD-45D4BB7A5CE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20586803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0AEB0-4BDC-F73E-0F71-6D1086A942ED}"/>
              </a:ext>
            </a:extLst>
          </p:cNvPr>
          <p:cNvSpPr>
            <a:spLocks noGrp="1"/>
          </p:cNvSpPr>
          <p:nvPr>
            <p:ph type="title"/>
          </p:nvPr>
        </p:nvSpPr>
        <p:spPr/>
        <p:txBody>
          <a:bodyPr/>
          <a:lstStyle/>
          <a:p>
            <a:r>
              <a:rPr lang="en-GB" dirty="0"/>
              <a:t>Pitch checklist</a:t>
            </a:r>
          </a:p>
        </p:txBody>
      </p:sp>
      <p:sp>
        <p:nvSpPr>
          <p:cNvPr id="3" name="Text Placeholder 2">
            <a:extLst>
              <a:ext uri="{FF2B5EF4-FFF2-40B4-BE49-F238E27FC236}">
                <a16:creationId xmlns:a16="http://schemas.microsoft.com/office/drawing/2014/main" id="{728214C0-35F5-3A32-8C38-5AB247D1071C}"/>
              </a:ext>
            </a:extLst>
          </p:cNvPr>
          <p:cNvSpPr>
            <a:spLocks noGrp="1"/>
          </p:cNvSpPr>
          <p:nvPr>
            <p:ph type="body" sz="quarter" idx="12"/>
          </p:nvPr>
        </p:nvSpPr>
        <p:spPr/>
        <p:txBody>
          <a:bodyPr/>
          <a:lstStyle/>
          <a:p>
            <a:r>
              <a:rPr lang="en-GB" dirty="0"/>
              <a:t>You have been given a Pitch checklist.</a:t>
            </a:r>
          </a:p>
          <a:p>
            <a:endParaRPr lang="en-GB" dirty="0"/>
          </a:p>
          <a:p>
            <a:r>
              <a:rPr lang="en-GB" dirty="0"/>
              <a:t>This will be used to review each pitch.</a:t>
            </a:r>
          </a:p>
          <a:p>
            <a:endParaRPr lang="en-GB" dirty="0"/>
          </a:p>
          <a:p>
            <a:r>
              <a:rPr lang="en-GB" dirty="0"/>
              <a:t>Read the checklist.  Do you have any questions?</a:t>
            </a:r>
          </a:p>
        </p:txBody>
      </p:sp>
      <p:sp>
        <p:nvSpPr>
          <p:cNvPr id="4" name="Slide Number Placeholder 3">
            <a:extLst>
              <a:ext uri="{FF2B5EF4-FFF2-40B4-BE49-F238E27FC236}">
                <a16:creationId xmlns:a16="http://schemas.microsoft.com/office/drawing/2014/main" id="{63BA4039-DD61-FA63-9990-55898DD5EF17}"/>
              </a:ext>
            </a:extLst>
          </p:cNvPr>
          <p:cNvSpPr>
            <a:spLocks noGrp="1"/>
          </p:cNvSpPr>
          <p:nvPr>
            <p:ph type="sldNum" sz="quarter" idx="11"/>
          </p:nvPr>
        </p:nvSpPr>
        <p:spPr/>
        <p:txBody>
          <a:bodyPr/>
          <a:lstStyle/>
          <a:p>
            <a:fld id="{DA2C159E-F13C-4A85-9A41-E7669D3E0D70}" type="slidenum">
              <a:rPr lang="en-GB" smtClean="0"/>
              <a:pPr/>
              <a:t>161</a:t>
            </a:fld>
            <a:endParaRPr lang="en-GB" dirty="0"/>
          </a:p>
        </p:txBody>
      </p:sp>
      <p:sp>
        <p:nvSpPr>
          <p:cNvPr id="5" name="Footer Placeholder 4">
            <a:extLst>
              <a:ext uri="{FF2B5EF4-FFF2-40B4-BE49-F238E27FC236}">
                <a16:creationId xmlns:a16="http://schemas.microsoft.com/office/drawing/2014/main" id="{A3C378BD-27A0-30AF-231A-338C8B5A6CD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1292105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83A88-F93B-56E1-CE10-3FC492C2743A}"/>
              </a:ext>
            </a:extLst>
          </p:cNvPr>
          <p:cNvSpPr>
            <a:spLocks noGrp="1"/>
          </p:cNvSpPr>
          <p:nvPr>
            <p:ph type="title"/>
          </p:nvPr>
        </p:nvSpPr>
        <p:spPr/>
        <p:txBody>
          <a:bodyPr/>
          <a:lstStyle/>
          <a:p>
            <a:r>
              <a:rPr lang="en-GB" dirty="0"/>
              <a:t>Investment allocation</a:t>
            </a:r>
          </a:p>
        </p:txBody>
      </p:sp>
      <p:sp>
        <p:nvSpPr>
          <p:cNvPr id="3" name="Text Placeholder 2">
            <a:extLst>
              <a:ext uri="{FF2B5EF4-FFF2-40B4-BE49-F238E27FC236}">
                <a16:creationId xmlns:a16="http://schemas.microsoft.com/office/drawing/2014/main" id="{5A9673EE-A62E-C07B-F514-D3C3BA704081}"/>
              </a:ext>
            </a:extLst>
          </p:cNvPr>
          <p:cNvSpPr>
            <a:spLocks noGrp="1"/>
          </p:cNvSpPr>
          <p:nvPr>
            <p:ph type="body" sz="quarter" idx="12"/>
          </p:nvPr>
        </p:nvSpPr>
        <p:spPr/>
        <p:txBody>
          <a:bodyPr/>
          <a:lstStyle/>
          <a:p>
            <a:r>
              <a:rPr lang="en-GB" dirty="0"/>
              <a:t>You have been given £10,000 to invest.</a:t>
            </a:r>
          </a:p>
          <a:p>
            <a:endParaRPr lang="en-GB" dirty="0"/>
          </a:p>
          <a:p>
            <a:r>
              <a:rPr lang="en-GB" dirty="0"/>
              <a:t>You must invest all of your money.</a:t>
            </a:r>
          </a:p>
          <a:p>
            <a:endParaRPr lang="en-GB" dirty="0"/>
          </a:p>
          <a:p>
            <a:r>
              <a:rPr lang="en-GB" dirty="0"/>
              <a:t>You may invest in more than one product.</a:t>
            </a:r>
          </a:p>
        </p:txBody>
      </p:sp>
      <p:sp>
        <p:nvSpPr>
          <p:cNvPr id="4" name="Slide Number Placeholder 3">
            <a:extLst>
              <a:ext uri="{FF2B5EF4-FFF2-40B4-BE49-F238E27FC236}">
                <a16:creationId xmlns:a16="http://schemas.microsoft.com/office/drawing/2014/main" id="{80EDA23F-8413-2669-F772-26A2C1CE76FF}"/>
              </a:ext>
            </a:extLst>
          </p:cNvPr>
          <p:cNvSpPr>
            <a:spLocks noGrp="1"/>
          </p:cNvSpPr>
          <p:nvPr>
            <p:ph type="sldNum" sz="quarter" idx="11"/>
          </p:nvPr>
        </p:nvSpPr>
        <p:spPr/>
        <p:txBody>
          <a:bodyPr/>
          <a:lstStyle/>
          <a:p>
            <a:fld id="{DA2C159E-F13C-4A85-9A41-E7669D3E0D70}" type="slidenum">
              <a:rPr lang="en-GB" smtClean="0"/>
              <a:pPr/>
              <a:t>162</a:t>
            </a:fld>
            <a:endParaRPr lang="en-GB" dirty="0"/>
          </a:p>
        </p:txBody>
      </p:sp>
      <p:sp>
        <p:nvSpPr>
          <p:cNvPr id="5" name="Footer Placeholder 4">
            <a:extLst>
              <a:ext uri="{FF2B5EF4-FFF2-40B4-BE49-F238E27FC236}">
                <a16:creationId xmlns:a16="http://schemas.microsoft.com/office/drawing/2014/main" id="{C9E0B69F-4B75-C44E-33A5-10E2CA62003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4769610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95324-95BC-9D0E-C57E-DA25DE1098FE}"/>
              </a:ext>
            </a:extLst>
          </p:cNvPr>
          <p:cNvSpPr>
            <a:spLocks noGrp="1"/>
          </p:cNvSpPr>
          <p:nvPr>
            <p:ph type="title"/>
          </p:nvPr>
        </p:nvSpPr>
        <p:spPr/>
        <p:txBody>
          <a:bodyPr/>
          <a:lstStyle/>
          <a:p>
            <a:r>
              <a:rPr lang="en-GB" dirty="0"/>
              <a:t>Pitch presentations</a:t>
            </a:r>
          </a:p>
        </p:txBody>
      </p:sp>
      <p:sp>
        <p:nvSpPr>
          <p:cNvPr id="3" name="Text Placeholder 2">
            <a:extLst>
              <a:ext uri="{FF2B5EF4-FFF2-40B4-BE49-F238E27FC236}">
                <a16:creationId xmlns:a16="http://schemas.microsoft.com/office/drawing/2014/main" id="{D6EE8C3B-CE82-4016-5A87-5E4DCC968C64}"/>
              </a:ext>
            </a:extLst>
          </p:cNvPr>
          <p:cNvSpPr>
            <a:spLocks noGrp="1"/>
          </p:cNvSpPr>
          <p:nvPr>
            <p:ph type="body" sz="quarter" idx="12"/>
          </p:nvPr>
        </p:nvSpPr>
        <p:spPr/>
        <p:txBody>
          <a:bodyPr vert="horz" lIns="0" tIns="0" rIns="0" bIns="0" rtlCol="0" anchor="t">
            <a:noAutofit/>
          </a:bodyPr>
          <a:lstStyle/>
          <a:p>
            <a:r>
              <a:rPr lang="en-GB" dirty="0"/>
              <a:t>Each group will present their pitch.</a:t>
            </a:r>
          </a:p>
          <a:p>
            <a:endParaRPr lang="en-GB" dirty="0"/>
          </a:p>
          <a:p>
            <a:r>
              <a:rPr lang="en-GB" dirty="0"/>
              <a:t>Whilst listening and observing, evaluate how well the research supports the proposal.  Complete the Pitch </a:t>
            </a:r>
            <a:r>
              <a:rPr lang="en-GB"/>
              <a:t>checklist.</a:t>
            </a:r>
            <a:endParaRPr lang="en-GB">
              <a:cs typeface="Arial"/>
            </a:endParaRPr>
          </a:p>
          <a:p>
            <a:endParaRPr lang="en-GB" dirty="0"/>
          </a:p>
          <a:p>
            <a:r>
              <a:rPr lang="en-GB" dirty="0"/>
              <a:t>These will then be returned to each group so that you can review feedback to identify strengths and improvements.</a:t>
            </a:r>
          </a:p>
        </p:txBody>
      </p:sp>
      <p:sp>
        <p:nvSpPr>
          <p:cNvPr id="4" name="Slide Number Placeholder 3">
            <a:extLst>
              <a:ext uri="{FF2B5EF4-FFF2-40B4-BE49-F238E27FC236}">
                <a16:creationId xmlns:a16="http://schemas.microsoft.com/office/drawing/2014/main" id="{DF09EBD3-0605-4149-EF57-378A93A14779}"/>
              </a:ext>
            </a:extLst>
          </p:cNvPr>
          <p:cNvSpPr>
            <a:spLocks noGrp="1"/>
          </p:cNvSpPr>
          <p:nvPr>
            <p:ph type="sldNum" sz="quarter" idx="11"/>
          </p:nvPr>
        </p:nvSpPr>
        <p:spPr/>
        <p:txBody>
          <a:bodyPr/>
          <a:lstStyle/>
          <a:p>
            <a:fld id="{DA2C159E-F13C-4A85-9A41-E7669D3E0D70}" type="slidenum">
              <a:rPr lang="en-GB" smtClean="0"/>
              <a:pPr/>
              <a:t>163</a:t>
            </a:fld>
            <a:endParaRPr lang="en-GB" dirty="0"/>
          </a:p>
        </p:txBody>
      </p:sp>
      <p:sp>
        <p:nvSpPr>
          <p:cNvPr id="5" name="Footer Placeholder 4">
            <a:extLst>
              <a:ext uri="{FF2B5EF4-FFF2-40B4-BE49-F238E27FC236}">
                <a16:creationId xmlns:a16="http://schemas.microsoft.com/office/drawing/2014/main" id="{821C787D-A767-89DB-6A0A-92A5879CF8C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10183689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A7CDD-2C0C-EC09-A95C-18FABFC01D59}"/>
              </a:ext>
            </a:extLst>
          </p:cNvPr>
          <p:cNvSpPr>
            <a:spLocks noGrp="1"/>
          </p:cNvSpPr>
          <p:nvPr>
            <p:ph type="title"/>
          </p:nvPr>
        </p:nvSpPr>
        <p:spPr/>
        <p:txBody>
          <a:bodyPr/>
          <a:lstStyle/>
          <a:p>
            <a:r>
              <a:rPr lang="en-GB" dirty="0"/>
              <a:t>Investment decision</a:t>
            </a:r>
          </a:p>
        </p:txBody>
      </p:sp>
      <p:sp>
        <p:nvSpPr>
          <p:cNvPr id="3" name="Text Placeholder 2">
            <a:extLst>
              <a:ext uri="{FF2B5EF4-FFF2-40B4-BE49-F238E27FC236}">
                <a16:creationId xmlns:a16="http://schemas.microsoft.com/office/drawing/2014/main" id="{092EEE07-BB6B-3AE7-2138-62BDAA031B5F}"/>
              </a:ext>
            </a:extLst>
          </p:cNvPr>
          <p:cNvSpPr>
            <a:spLocks noGrp="1"/>
          </p:cNvSpPr>
          <p:nvPr>
            <p:ph type="body" sz="quarter" idx="12"/>
          </p:nvPr>
        </p:nvSpPr>
        <p:spPr/>
        <p:txBody>
          <a:bodyPr/>
          <a:lstStyle/>
          <a:p>
            <a:r>
              <a:rPr lang="en-GB" dirty="0"/>
              <a:t>You will now decide how to allocate your investment across the different groups.</a:t>
            </a:r>
          </a:p>
          <a:p>
            <a:endParaRPr lang="en-GB" dirty="0"/>
          </a:p>
          <a:p>
            <a:r>
              <a:rPr lang="en-GB" dirty="0"/>
              <a:t>Record your decisions clearly.</a:t>
            </a:r>
          </a:p>
          <a:p>
            <a:endParaRPr lang="en-GB" dirty="0"/>
          </a:p>
          <a:p>
            <a:r>
              <a:rPr lang="en-GB" dirty="0"/>
              <a:t>The total investment for each group will be calculated and shared.</a:t>
            </a:r>
          </a:p>
        </p:txBody>
      </p:sp>
      <p:sp>
        <p:nvSpPr>
          <p:cNvPr id="4" name="Slide Number Placeholder 3">
            <a:extLst>
              <a:ext uri="{FF2B5EF4-FFF2-40B4-BE49-F238E27FC236}">
                <a16:creationId xmlns:a16="http://schemas.microsoft.com/office/drawing/2014/main" id="{2D927E4C-F9E1-13DE-C960-2BADAD6DF070}"/>
              </a:ext>
            </a:extLst>
          </p:cNvPr>
          <p:cNvSpPr>
            <a:spLocks noGrp="1"/>
          </p:cNvSpPr>
          <p:nvPr>
            <p:ph type="sldNum" sz="quarter" idx="11"/>
          </p:nvPr>
        </p:nvSpPr>
        <p:spPr/>
        <p:txBody>
          <a:bodyPr/>
          <a:lstStyle/>
          <a:p>
            <a:fld id="{DA2C159E-F13C-4A85-9A41-E7669D3E0D70}" type="slidenum">
              <a:rPr lang="en-GB" smtClean="0"/>
              <a:pPr/>
              <a:t>164</a:t>
            </a:fld>
            <a:endParaRPr lang="en-GB" dirty="0"/>
          </a:p>
        </p:txBody>
      </p:sp>
      <p:sp>
        <p:nvSpPr>
          <p:cNvPr id="5" name="Footer Placeholder 4">
            <a:extLst>
              <a:ext uri="{FF2B5EF4-FFF2-40B4-BE49-F238E27FC236}">
                <a16:creationId xmlns:a16="http://schemas.microsoft.com/office/drawing/2014/main" id="{72CFCCA7-9AD7-B1CF-72FE-16140711E681}"/>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58728283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B8487-7FFA-C5D7-BD27-4DE8C4A96798}"/>
              </a:ext>
            </a:extLst>
          </p:cNvPr>
          <p:cNvSpPr>
            <a:spLocks noGrp="1"/>
          </p:cNvSpPr>
          <p:nvPr>
            <p:ph type="title"/>
          </p:nvPr>
        </p:nvSpPr>
        <p:spPr/>
        <p:txBody>
          <a:bodyPr/>
          <a:lstStyle/>
          <a:p>
            <a:r>
              <a:rPr lang="en-GB" dirty="0"/>
              <a:t>Investment discussion</a:t>
            </a:r>
          </a:p>
        </p:txBody>
      </p:sp>
      <p:sp>
        <p:nvSpPr>
          <p:cNvPr id="3" name="Text Placeholder 2">
            <a:extLst>
              <a:ext uri="{FF2B5EF4-FFF2-40B4-BE49-F238E27FC236}">
                <a16:creationId xmlns:a16="http://schemas.microsoft.com/office/drawing/2014/main" id="{E296C486-9D38-5B31-C559-59E11F711B12}"/>
              </a:ext>
            </a:extLst>
          </p:cNvPr>
          <p:cNvSpPr>
            <a:spLocks noGrp="1"/>
          </p:cNvSpPr>
          <p:nvPr>
            <p:ph type="body" sz="quarter" idx="12"/>
          </p:nvPr>
        </p:nvSpPr>
        <p:spPr/>
        <p:txBody>
          <a:bodyPr/>
          <a:lstStyle/>
          <a:p>
            <a:r>
              <a:rPr lang="en-GB" dirty="0"/>
              <a:t>We will discuss:</a:t>
            </a:r>
          </a:p>
          <a:p>
            <a:pPr marL="342900" indent="-342900">
              <a:buFont typeface="Arial" panose="020B0604020202020204" pitchFamily="34" charset="0"/>
              <a:buChar char="•"/>
            </a:pPr>
            <a:r>
              <a:rPr lang="en-GB" dirty="0"/>
              <a:t>Which pitches attracted the most investment?</a:t>
            </a:r>
          </a:p>
          <a:p>
            <a:pPr marL="342900" indent="-342900">
              <a:buFont typeface="Arial" panose="020B0604020202020204" pitchFamily="34" charset="0"/>
              <a:buChar char="•"/>
            </a:pPr>
            <a:r>
              <a:rPr lang="en-GB" dirty="0"/>
              <a:t>Why were some ideas more successful?</a:t>
            </a:r>
          </a:p>
          <a:p>
            <a:pPr marL="342900" indent="-342900">
              <a:buFont typeface="Arial" panose="020B0604020202020204" pitchFamily="34" charset="0"/>
              <a:buChar char="•"/>
            </a:pPr>
            <a:r>
              <a:rPr lang="en-GB" dirty="0"/>
              <a:t>How did social search research influence decisions?</a:t>
            </a:r>
          </a:p>
        </p:txBody>
      </p:sp>
      <p:sp>
        <p:nvSpPr>
          <p:cNvPr id="4" name="Slide Number Placeholder 3">
            <a:extLst>
              <a:ext uri="{FF2B5EF4-FFF2-40B4-BE49-F238E27FC236}">
                <a16:creationId xmlns:a16="http://schemas.microsoft.com/office/drawing/2014/main" id="{161A44EB-DF09-F875-CE4E-E6EC5D6C428F}"/>
              </a:ext>
            </a:extLst>
          </p:cNvPr>
          <p:cNvSpPr>
            <a:spLocks noGrp="1"/>
          </p:cNvSpPr>
          <p:nvPr>
            <p:ph type="sldNum" sz="quarter" idx="11"/>
          </p:nvPr>
        </p:nvSpPr>
        <p:spPr/>
        <p:txBody>
          <a:bodyPr/>
          <a:lstStyle/>
          <a:p>
            <a:fld id="{DA2C159E-F13C-4A85-9A41-E7669D3E0D70}" type="slidenum">
              <a:rPr lang="en-GB" smtClean="0"/>
              <a:pPr/>
              <a:t>165</a:t>
            </a:fld>
            <a:endParaRPr lang="en-GB" dirty="0"/>
          </a:p>
        </p:txBody>
      </p:sp>
      <p:sp>
        <p:nvSpPr>
          <p:cNvPr id="5" name="Footer Placeholder 4">
            <a:extLst>
              <a:ext uri="{FF2B5EF4-FFF2-40B4-BE49-F238E27FC236}">
                <a16:creationId xmlns:a16="http://schemas.microsoft.com/office/drawing/2014/main" id="{8842F341-CB46-3FF3-DDB6-B4F238E33F9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767470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A focus on risk</a:t>
            </a:r>
            <a:endParaRPr lang="en-US" dirty="0"/>
          </a:p>
        </p:txBody>
      </p:sp>
    </p:spTree>
    <p:extLst>
      <p:ext uri="{BB962C8B-B14F-4D97-AF65-F5344CB8AC3E}">
        <p14:creationId xmlns:p14="http://schemas.microsoft.com/office/powerpoint/2010/main" val="237343164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0ACEC-E016-9066-2F88-8595887EB2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C6657-8F65-DEF0-E5A6-C01DD47E7BC7}"/>
              </a:ext>
            </a:extLst>
          </p:cNvPr>
          <p:cNvSpPr>
            <a:spLocks noGrp="1"/>
          </p:cNvSpPr>
          <p:nvPr>
            <p:ph type="title"/>
          </p:nvPr>
        </p:nvSpPr>
        <p:spPr/>
        <p:txBody>
          <a:bodyPr/>
          <a:lstStyle/>
          <a:p>
            <a:r>
              <a:rPr lang="en-GB" dirty="0"/>
              <a:t>Lesson 9 aim</a:t>
            </a:r>
          </a:p>
        </p:txBody>
      </p:sp>
      <p:sp>
        <p:nvSpPr>
          <p:cNvPr id="3" name="Text Placeholder 2">
            <a:extLst>
              <a:ext uri="{FF2B5EF4-FFF2-40B4-BE49-F238E27FC236}">
                <a16:creationId xmlns:a16="http://schemas.microsoft.com/office/drawing/2014/main" id="{E6BAA62A-4AD6-07ED-BC8C-52F843C44F94}"/>
              </a:ext>
            </a:extLst>
          </p:cNvPr>
          <p:cNvSpPr>
            <a:spLocks noGrp="1"/>
          </p:cNvSpPr>
          <p:nvPr>
            <p:ph type="body" sz="quarter" idx="12"/>
          </p:nvPr>
        </p:nvSpPr>
        <p:spPr/>
        <p:txBody>
          <a:bodyPr/>
          <a:lstStyle/>
          <a:p>
            <a:r>
              <a:rPr lang="en-GB" dirty="0"/>
              <a:t>Understand how to carry out a risk assessment on the introduction of an emerging technology to a business.</a:t>
            </a:r>
          </a:p>
        </p:txBody>
      </p:sp>
      <p:sp>
        <p:nvSpPr>
          <p:cNvPr id="4" name="Slide Number Placeholder 3">
            <a:extLst>
              <a:ext uri="{FF2B5EF4-FFF2-40B4-BE49-F238E27FC236}">
                <a16:creationId xmlns:a16="http://schemas.microsoft.com/office/drawing/2014/main" id="{3E53DF0A-B947-215B-529C-7E39E16DC44B}"/>
              </a:ext>
            </a:extLst>
          </p:cNvPr>
          <p:cNvSpPr>
            <a:spLocks noGrp="1"/>
          </p:cNvSpPr>
          <p:nvPr>
            <p:ph type="sldNum" sz="quarter" idx="11"/>
          </p:nvPr>
        </p:nvSpPr>
        <p:spPr/>
        <p:txBody>
          <a:bodyPr/>
          <a:lstStyle/>
          <a:p>
            <a:fld id="{DA2C159E-F13C-4A85-9A41-E7669D3E0D70}" type="slidenum">
              <a:rPr lang="en-GB" smtClean="0"/>
              <a:pPr/>
              <a:t>167</a:t>
            </a:fld>
            <a:endParaRPr lang="en-GB" dirty="0"/>
          </a:p>
        </p:txBody>
      </p:sp>
      <p:sp>
        <p:nvSpPr>
          <p:cNvPr id="5" name="Footer Placeholder 4">
            <a:extLst>
              <a:ext uri="{FF2B5EF4-FFF2-40B4-BE49-F238E27FC236}">
                <a16:creationId xmlns:a16="http://schemas.microsoft.com/office/drawing/2014/main" id="{3636C784-46C4-A19E-4369-0717B935F2B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4216990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BBD0F-411C-736C-D551-38A56C5366D9}"/>
              </a:ext>
            </a:extLst>
          </p:cNvPr>
          <p:cNvSpPr>
            <a:spLocks noGrp="1"/>
          </p:cNvSpPr>
          <p:nvPr>
            <p:ph type="title"/>
          </p:nvPr>
        </p:nvSpPr>
        <p:spPr/>
        <p:txBody>
          <a:bodyPr/>
          <a:lstStyle/>
          <a:p>
            <a:r>
              <a:rPr lang="en-GB" dirty="0"/>
              <a:t>Lesson 9 overview</a:t>
            </a:r>
          </a:p>
        </p:txBody>
      </p:sp>
      <p:sp>
        <p:nvSpPr>
          <p:cNvPr id="3" name="Text Placeholder 2">
            <a:extLst>
              <a:ext uri="{FF2B5EF4-FFF2-40B4-BE49-F238E27FC236}">
                <a16:creationId xmlns:a16="http://schemas.microsoft.com/office/drawing/2014/main" id="{E7E8C3AF-5F6D-4883-8374-C65D2DF74201}"/>
              </a:ext>
            </a:extLst>
          </p:cNvPr>
          <p:cNvSpPr>
            <a:spLocks noGrp="1"/>
          </p:cNvSpPr>
          <p:nvPr>
            <p:ph type="body" sz="quarter" idx="12"/>
          </p:nvPr>
        </p:nvSpPr>
        <p:spPr/>
        <p:txBody>
          <a:bodyPr/>
          <a:lstStyle/>
          <a:p>
            <a:r>
              <a:rPr lang="en-GB" dirty="0"/>
              <a:t>In this lesson you will classify different types of risk, assess risk levels from information in a case study, justify mitigation strategies, and complete an individual risk assessment based on evidence.</a:t>
            </a:r>
          </a:p>
        </p:txBody>
      </p:sp>
      <p:sp>
        <p:nvSpPr>
          <p:cNvPr id="4" name="Slide Number Placeholder 3">
            <a:extLst>
              <a:ext uri="{FF2B5EF4-FFF2-40B4-BE49-F238E27FC236}">
                <a16:creationId xmlns:a16="http://schemas.microsoft.com/office/drawing/2014/main" id="{3F5A645A-1292-32E3-48AD-2BFA04DDB3F8}"/>
              </a:ext>
            </a:extLst>
          </p:cNvPr>
          <p:cNvSpPr>
            <a:spLocks noGrp="1"/>
          </p:cNvSpPr>
          <p:nvPr>
            <p:ph type="sldNum" sz="quarter" idx="11"/>
          </p:nvPr>
        </p:nvSpPr>
        <p:spPr/>
        <p:txBody>
          <a:bodyPr/>
          <a:lstStyle/>
          <a:p>
            <a:fld id="{DA2C159E-F13C-4A85-9A41-E7669D3E0D70}" type="slidenum">
              <a:rPr lang="en-GB" smtClean="0"/>
              <a:pPr/>
              <a:t>168</a:t>
            </a:fld>
            <a:endParaRPr lang="en-GB" dirty="0"/>
          </a:p>
        </p:txBody>
      </p:sp>
      <p:sp>
        <p:nvSpPr>
          <p:cNvPr id="5" name="Footer Placeholder 4">
            <a:extLst>
              <a:ext uri="{FF2B5EF4-FFF2-40B4-BE49-F238E27FC236}">
                <a16:creationId xmlns:a16="http://schemas.microsoft.com/office/drawing/2014/main" id="{C36F8053-97D7-090A-F9D3-3EC7BB4AC37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8047771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5CEF7-1FE4-CDDB-CEFA-CB868BECBA48}"/>
              </a:ext>
            </a:extLst>
          </p:cNvPr>
          <p:cNvSpPr>
            <a:spLocks noGrp="1"/>
          </p:cNvSpPr>
          <p:nvPr>
            <p:ph type="title"/>
          </p:nvPr>
        </p:nvSpPr>
        <p:spPr/>
        <p:txBody>
          <a:bodyPr/>
          <a:lstStyle/>
          <a:p>
            <a:r>
              <a:rPr lang="en-GB" dirty="0"/>
              <a:t>Starter activity</a:t>
            </a:r>
          </a:p>
        </p:txBody>
      </p:sp>
      <p:sp>
        <p:nvSpPr>
          <p:cNvPr id="3" name="Text Placeholder 2">
            <a:extLst>
              <a:ext uri="{FF2B5EF4-FFF2-40B4-BE49-F238E27FC236}">
                <a16:creationId xmlns:a16="http://schemas.microsoft.com/office/drawing/2014/main" id="{CF11FF5C-2D01-F729-DD50-295DCB3B30B5}"/>
              </a:ext>
            </a:extLst>
          </p:cNvPr>
          <p:cNvSpPr>
            <a:spLocks noGrp="1"/>
          </p:cNvSpPr>
          <p:nvPr>
            <p:ph type="body" sz="quarter" idx="12"/>
          </p:nvPr>
        </p:nvSpPr>
        <p:spPr/>
        <p:txBody>
          <a:bodyPr/>
          <a:lstStyle/>
          <a:p>
            <a:r>
              <a:rPr lang="en-GB" dirty="0"/>
              <a:t>You will work in pairs, groups of three, or individually.</a:t>
            </a:r>
          </a:p>
          <a:p>
            <a:endParaRPr lang="en-GB" dirty="0"/>
          </a:p>
          <a:p>
            <a:r>
              <a:rPr lang="en-GB" dirty="0"/>
              <a:t>You will be given:</a:t>
            </a:r>
          </a:p>
          <a:p>
            <a:pPr marL="342900" indent="-342900">
              <a:buFont typeface="Arial" panose="020B0604020202020204" pitchFamily="34" charset="0"/>
              <a:buChar char="•"/>
            </a:pPr>
            <a:r>
              <a:rPr lang="en-GB" dirty="0"/>
              <a:t>flipchart paper</a:t>
            </a:r>
          </a:p>
          <a:p>
            <a:pPr marL="342900" indent="-342900">
              <a:buFont typeface="Arial" panose="020B0604020202020204" pitchFamily="34" charset="0"/>
              <a:buChar char="•"/>
            </a:pPr>
            <a:r>
              <a:rPr lang="en-GB" dirty="0"/>
              <a:t>marker pens</a:t>
            </a:r>
          </a:p>
          <a:p>
            <a:pPr marL="342900" indent="-342900">
              <a:buFont typeface="Arial" panose="020B0604020202020204" pitchFamily="34" charset="0"/>
              <a:buChar char="•"/>
            </a:pPr>
            <a:r>
              <a:rPr lang="en-GB" dirty="0"/>
              <a:t>cue cards.</a:t>
            </a:r>
          </a:p>
        </p:txBody>
      </p:sp>
      <p:sp>
        <p:nvSpPr>
          <p:cNvPr id="4" name="Slide Number Placeholder 3">
            <a:extLst>
              <a:ext uri="{FF2B5EF4-FFF2-40B4-BE49-F238E27FC236}">
                <a16:creationId xmlns:a16="http://schemas.microsoft.com/office/drawing/2014/main" id="{BA3E989B-A440-9FED-108E-C6F346993A21}"/>
              </a:ext>
            </a:extLst>
          </p:cNvPr>
          <p:cNvSpPr>
            <a:spLocks noGrp="1"/>
          </p:cNvSpPr>
          <p:nvPr>
            <p:ph type="sldNum" sz="quarter" idx="11"/>
          </p:nvPr>
        </p:nvSpPr>
        <p:spPr/>
        <p:txBody>
          <a:bodyPr/>
          <a:lstStyle/>
          <a:p>
            <a:fld id="{DA2C159E-F13C-4A85-9A41-E7669D3E0D70}" type="slidenum">
              <a:rPr lang="en-GB" smtClean="0"/>
              <a:pPr/>
              <a:t>169</a:t>
            </a:fld>
            <a:endParaRPr lang="en-GB" dirty="0"/>
          </a:p>
        </p:txBody>
      </p:sp>
      <p:sp>
        <p:nvSpPr>
          <p:cNvPr id="5" name="Footer Placeholder 4">
            <a:extLst>
              <a:ext uri="{FF2B5EF4-FFF2-40B4-BE49-F238E27FC236}">
                <a16:creationId xmlns:a16="http://schemas.microsoft.com/office/drawing/2014/main" id="{66623C26-58E1-4166-8AB4-E7CAD4C4CA4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38223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E27A-3D0D-478A-24CC-071D99704349}"/>
              </a:ext>
            </a:extLst>
          </p:cNvPr>
          <p:cNvSpPr>
            <a:spLocks noGrp="1"/>
          </p:cNvSpPr>
          <p:nvPr>
            <p:ph type="title"/>
          </p:nvPr>
        </p:nvSpPr>
        <p:spPr/>
        <p:txBody>
          <a:bodyPr/>
          <a:lstStyle/>
          <a:p>
            <a:r>
              <a:rPr lang="en-GB" dirty="0"/>
              <a:t>Individual responsibility</a:t>
            </a:r>
          </a:p>
        </p:txBody>
      </p:sp>
      <p:sp>
        <p:nvSpPr>
          <p:cNvPr id="3" name="Text Placeholder 2">
            <a:extLst>
              <a:ext uri="{FF2B5EF4-FFF2-40B4-BE49-F238E27FC236}">
                <a16:creationId xmlns:a16="http://schemas.microsoft.com/office/drawing/2014/main" id="{33B70AD7-012E-217C-8A0E-71BECFE6E454}"/>
              </a:ext>
            </a:extLst>
          </p:cNvPr>
          <p:cNvSpPr>
            <a:spLocks noGrp="1"/>
          </p:cNvSpPr>
          <p:nvPr>
            <p:ph type="body" sz="quarter" idx="12"/>
          </p:nvPr>
        </p:nvSpPr>
        <p:spPr>
          <a:xfrm>
            <a:off x="234000" y="999100"/>
            <a:ext cx="7667625" cy="3601574"/>
          </a:xfrm>
        </p:spPr>
        <p:txBody>
          <a:bodyPr/>
          <a:lstStyle/>
          <a:p>
            <a:r>
              <a:rPr lang="en-GB" dirty="0"/>
              <a:t>AI has created this, but it is your responsibility to ensure it is accurate.</a:t>
            </a:r>
          </a:p>
          <a:p>
            <a:endParaRPr lang="en-GB" dirty="0"/>
          </a:p>
          <a:p>
            <a:r>
              <a:rPr lang="en-GB" dirty="0"/>
              <a:t>Review the new content to see how closely it matches the target audience as described in the Wellies Brief. </a:t>
            </a:r>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98A2593D-6A46-48A2-37BB-37DD9A8B5AAE}"/>
              </a:ext>
            </a:extLst>
          </p:cNvPr>
          <p:cNvSpPr>
            <a:spLocks noGrp="1"/>
          </p:cNvSpPr>
          <p:nvPr>
            <p:ph type="sldNum" sz="quarter" idx="11"/>
          </p:nvPr>
        </p:nvSpPr>
        <p:spPr/>
        <p:txBody>
          <a:bodyPr/>
          <a:lstStyle/>
          <a:p>
            <a:fld id="{DA2C159E-F13C-4A85-9A41-E7669D3E0D70}" type="slidenum">
              <a:rPr lang="en-GB" smtClean="0"/>
              <a:pPr/>
              <a:t>17</a:t>
            </a:fld>
            <a:endParaRPr lang="en-GB" dirty="0"/>
          </a:p>
        </p:txBody>
      </p:sp>
      <p:sp>
        <p:nvSpPr>
          <p:cNvPr id="5" name="Footer Placeholder 4">
            <a:extLst>
              <a:ext uri="{FF2B5EF4-FFF2-40B4-BE49-F238E27FC236}">
                <a16:creationId xmlns:a16="http://schemas.microsoft.com/office/drawing/2014/main" id="{A7CDAA7E-EDD0-7161-68FD-788BC0AD0EF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81148438"/>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33FD2-1376-0E8E-721A-5A275955BCB2}"/>
              </a:ext>
            </a:extLst>
          </p:cNvPr>
          <p:cNvSpPr>
            <a:spLocks noGrp="1"/>
          </p:cNvSpPr>
          <p:nvPr>
            <p:ph type="title"/>
          </p:nvPr>
        </p:nvSpPr>
        <p:spPr/>
        <p:txBody>
          <a:bodyPr/>
          <a:lstStyle/>
          <a:p>
            <a:r>
              <a:rPr lang="en-GB" dirty="0"/>
              <a:t>Risk categories</a:t>
            </a:r>
          </a:p>
        </p:txBody>
      </p:sp>
      <p:sp>
        <p:nvSpPr>
          <p:cNvPr id="3" name="Text Placeholder 2">
            <a:extLst>
              <a:ext uri="{FF2B5EF4-FFF2-40B4-BE49-F238E27FC236}">
                <a16:creationId xmlns:a16="http://schemas.microsoft.com/office/drawing/2014/main" id="{BD3A2D4C-166F-3177-0CC3-53FDAA7953D1}"/>
              </a:ext>
            </a:extLst>
          </p:cNvPr>
          <p:cNvSpPr>
            <a:spLocks noGrp="1"/>
          </p:cNvSpPr>
          <p:nvPr>
            <p:ph type="body" sz="quarter" idx="12"/>
          </p:nvPr>
        </p:nvSpPr>
        <p:spPr/>
        <p:txBody>
          <a:bodyPr vert="horz" lIns="0" tIns="0" rIns="0" bIns="0" rtlCol="0" anchor="t">
            <a:noAutofit/>
          </a:bodyPr>
          <a:lstStyle/>
          <a:p>
            <a:r>
              <a:rPr lang="en-GB" dirty="0"/>
              <a:t>Divide the flipchart paper into four sections:</a:t>
            </a:r>
          </a:p>
          <a:p>
            <a:pPr marL="342900" indent="-342900">
              <a:buFont typeface="Arial" panose="020B0604020202020204" pitchFamily="34" charset="0"/>
              <a:buChar char="•"/>
            </a:pPr>
            <a:r>
              <a:rPr lang="en-GB"/>
              <a:t>Financial risks</a:t>
            </a:r>
            <a:endParaRPr lang="en-GB">
              <a:cs typeface="Arial"/>
            </a:endParaRPr>
          </a:p>
          <a:p>
            <a:pPr marL="342900" indent="-342900">
              <a:buFont typeface="Arial" panose="020B0604020202020204" pitchFamily="34" charset="0"/>
              <a:buChar char="•"/>
            </a:pPr>
            <a:r>
              <a:rPr lang="en-GB" dirty="0"/>
              <a:t>Data loss risks</a:t>
            </a:r>
          </a:p>
          <a:p>
            <a:pPr marL="342900" indent="-342900">
              <a:buFont typeface="Arial" panose="020B0604020202020204" pitchFamily="34" charset="0"/>
              <a:buChar char="•"/>
            </a:pPr>
            <a:r>
              <a:rPr lang="en-GB" dirty="0"/>
              <a:t>Cyber security risks</a:t>
            </a:r>
          </a:p>
          <a:p>
            <a:pPr marL="342900" indent="-342900">
              <a:buFont typeface="Arial" panose="020B0604020202020204" pitchFamily="34" charset="0"/>
              <a:buChar char="•"/>
            </a:pPr>
            <a:r>
              <a:rPr lang="en-GB" dirty="0"/>
              <a:t>Workforce risks.</a:t>
            </a:r>
          </a:p>
        </p:txBody>
      </p:sp>
      <p:sp>
        <p:nvSpPr>
          <p:cNvPr id="4" name="Slide Number Placeholder 3">
            <a:extLst>
              <a:ext uri="{FF2B5EF4-FFF2-40B4-BE49-F238E27FC236}">
                <a16:creationId xmlns:a16="http://schemas.microsoft.com/office/drawing/2014/main" id="{DA34AE2E-5D1E-5ADD-FAAD-D6C63A2C8630}"/>
              </a:ext>
            </a:extLst>
          </p:cNvPr>
          <p:cNvSpPr>
            <a:spLocks noGrp="1"/>
          </p:cNvSpPr>
          <p:nvPr>
            <p:ph type="sldNum" sz="quarter" idx="11"/>
          </p:nvPr>
        </p:nvSpPr>
        <p:spPr/>
        <p:txBody>
          <a:bodyPr/>
          <a:lstStyle/>
          <a:p>
            <a:fld id="{DA2C159E-F13C-4A85-9A41-E7669D3E0D70}" type="slidenum">
              <a:rPr lang="en-GB" smtClean="0"/>
              <a:pPr/>
              <a:t>170</a:t>
            </a:fld>
            <a:endParaRPr lang="en-GB" dirty="0"/>
          </a:p>
        </p:txBody>
      </p:sp>
      <p:sp>
        <p:nvSpPr>
          <p:cNvPr id="5" name="Footer Placeholder 4">
            <a:extLst>
              <a:ext uri="{FF2B5EF4-FFF2-40B4-BE49-F238E27FC236}">
                <a16:creationId xmlns:a16="http://schemas.microsoft.com/office/drawing/2014/main" id="{57EE140C-8335-A45A-E70C-C47B86BEBC5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5806487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DA2D7-F268-9CCE-DDA7-64C4875758AE}"/>
              </a:ext>
            </a:extLst>
          </p:cNvPr>
          <p:cNvSpPr>
            <a:spLocks noGrp="1"/>
          </p:cNvSpPr>
          <p:nvPr>
            <p:ph type="title"/>
          </p:nvPr>
        </p:nvSpPr>
        <p:spPr/>
        <p:txBody>
          <a:bodyPr/>
          <a:lstStyle/>
          <a:p>
            <a:r>
              <a:rPr lang="en-GB" dirty="0"/>
              <a:t>Matching activity</a:t>
            </a:r>
          </a:p>
        </p:txBody>
      </p:sp>
      <p:sp>
        <p:nvSpPr>
          <p:cNvPr id="3" name="Text Placeholder 2">
            <a:extLst>
              <a:ext uri="{FF2B5EF4-FFF2-40B4-BE49-F238E27FC236}">
                <a16:creationId xmlns:a16="http://schemas.microsoft.com/office/drawing/2014/main" id="{4C692743-8B5F-FA89-A33A-AF1C5A87F4EF}"/>
              </a:ext>
            </a:extLst>
          </p:cNvPr>
          <p:cNvSpPr>
            <a:spLocks noGrp="1"/>
          </p:cNvSpPr>
          <p:nvPr>
            <p:ph type="body" sz="quarter" idx="12"/>
          </p:nvPr>
        </p:nvSpPr>
        <p:spPr/>
        <p:txBody>
          <a:bodyPr/>
          <a:lstStyle/>
          <a:p>
            <a:r>
              <a:rPr lang="en-GB" dirty="0"/>
              <a:t>You have been given risk cards and definition cards.</a:t>
            </a:r>
          </a:p>
          <a:p>
            <a:endParaRPr lang="en-GB" dirty="0"/>
          </a:p>
          <a:p>
            <a:r>
              <a:rPr lang="en-GB" dirty="0"/>
              <a:t>Match each definition to the correct risk.</a:t>
            </a:r>
          </a:p>
          <a:p>
            <a:endParaRPr lang="en-GB" dirty="0"/>
          </a:p>
          <a:p>
            <a:r>
              <a:rPr lang="en-GB" dirty="0"/>
              <a:t>Place the cards into the correct section of the flipchart.</a:t>
            </a:r>
          </a:p>
          <a:p>
            <a:endParaRPr lang="en-GB" dirty="0"/>
          </a:p>
          <a:p>
            <a:r>
              <a:rPr lang="en-GB" dirty="0"/>
              <a:t>Check that each risk is placed in the correct category.</a:t>
            </a:r>
          </a:p>
          <a:p>
            <a:endParaRPr lang="en-GB" dirty="0"/>
          </a:p>
          <a:p>
            <a:r>
              <a:rPr lang="en-GB" dirty="0"/>
              <a:t>Be ready to explain why the risk belongs there.</a:t>
            </a:r>
          </a:p>
          <a:p>
            <a:endParaRPr lang="en-GB" dirty="0"/>
          </a:p>
        </p:txBody>
      </p:sp>
      <p:sp>
        <p:nvSpPr>
          <p:cNvPr id="4" name="Slide Number Placeholder 3">
            <a:extLst>
              <a:ext uri="{FF2B5EF4-FFF2-40B4-BE49-F238E27FC236}">
                <a16:creationId xmlns:a16="http://schemas.microsoft.com/office/drawing/2014/main" id="{C42C1E31-FBA7-669F-91FF-4617F665C4F5}"/>
              </a:ext>
            </a:extLst>
          </p:cNvPr>
          <p:cNvSpPr>
            <a:spLocks noGrp="1"/>
          </p:cNvSpPr>
          <p:nvPr>
            <p:ph type="sldNum" sz="quarter" idx="11"/>
          </p:nvPr>
        </p:nvSpPr>
        <p:spPr/>
        <p:txBody>
          <a:bodyPr/>
          <a:lstStyle/>
          <a:p>
            <a:fld id="{DA2C159E-F13C-4A85-9A41-E7669D3E0D70}" type="slidenum">
              <a:rPr lang="en-GB" smtClean="0"/>
              <a:pPr/>
              <a:t>171</a:t>
            </a:fld>
            <a:endParaRPr lang="en-GB" dirty="0"/>
          </a:p>
        </p:txBody>
      </p:sp>
      <p:sp>
        <p:nvSpPr>
          <p:cNvPr id="5" name="Footer Placeholder 4">
            <a:extLst>
              <a:ext uri="{FF2B5EF4-FFF2-40B4-BE49-F238E27FC236}">
                <a16:creationId xmlns:a16="http://schemas.microsoft.com/office/drawing/2014/main" id="{EECB849C-EDE0-15B6-8652-470EB4CEB05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91746521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F0173-CAC2-386D-1D7F-A58AFC192042}"/>
              </a:ext>
            </a:extLst>
          </p:cNvPr>
          <p:cNvSpPr>
            <a:spLocks noGrp="1"/>
          </p:cNvSpPr>
          <p:nvPr>
            <p:ph type="title"/>
          </p:nvPr>
        </p:nvSpPr>
        <p:spPr/>
        <p:txBody>
          <a:bodyPr/>
          <a:lstStyle/>
          <a:p>
            <a:r>
              <a:rPr lang="en-GB" dirty="0"/>
              <a:t>Modelling risk assessment</a:t>
            </a:r>
          </a:p>
        </p:txBody>
      </p:sp>
      <p:sp>
        <p:nvSpPr>
          <p:cNvPr id="3" name="Text Placeholder 2">
            <a:extLst>
              <a:ext uri="{FF2B5EF4-FFF2-40B4-BE49-F238E27FC236}">
                <a16:creationId xmlns:a16="http://schemas.microsoft.com/office/drawing/2014/main" id="{6AD4F2B2-144C-29EE-C3A1-83230971BBB6}"/>
              </a:ext>
            </a:extLst>
          </p:cNvPr>
          <p:cNvSpPr>
            <a:spLocks noGrp="1"/>
          </p:cNvSpPr>
          <p:nvPr>
            <p:ph type="body" sz="quarter" idx="12"/>
          </p:nvPr>
        </p:nvSpPr>
        <p:spPr/>
        <p:txBody>
          <a:bodyPr/>
          <a:lstStyle/>
          <a:p>
            <a:r>
              <a:rPr lang="en-GB" dirty="0"/>
              <a:t>You will now see how to assess risks linked to emerging technologies.</a:t>
            </a:r>
          </a:p>
          <a:p>
            <a:endParaRPr lang="en-GB" dirty="0"/>
          </a:p>
          <a:p>
            <a:r>
              <a:rPr lang="en-GB" dirty="0"/>
              <a:t>The teacher will model this using a case study.</a:t>
            </a:r>
          </a:p>
        </p:txBody>
      </p:sp>
      <p:sp>
        <p:nvSpPr>
          <p:cNvPr id="4" name="Slide Number Placeholder 3">
            <a:extLst>
              <a:ext uri="{FF2B5EF4-FFF2-40B4-BE49-F238E27FC236}">
                <a16:creationId xmlns:a16="http://schemas.microsoft.com/office/drawing/2014/main" id="{6BFA5497-A1C0-7F57-DB2A-76B08040D8FC}"/>
              </a:ext>
            </a:extLst>
          </p:cNvPr>
          <p:cNvSpPr>
            <a:spLocks noGrp="1"/>
          </p:cNvSpPr>
          <p:nvPr>
            <p:ph type="sldNum" sz="quarter" idx="11"/>
          </p:nvPr>
        </p:nvSpPr>
        <p:spPr/>
        <p:txBody>
          <a:bodyPr/>
          <a:lstStyle/>
          <a:p>
            <a:fld id="{DA2C159E-F13C-4A85-9A41-E7669D3E0D70}" type="slidenum">
              <a:rPr lang="en-GB" smtClean="0"/>
              <a:pPr/>
              <a:t>172</a:t>
            </a:fld>
            <a:endParaRPr lang="en-GB" dirty="0"/>
          </a:p>
        </p:txBody>
      </p:sp>
      <p:sp>
        <p:nvSpPr>
          <p:cNvPr id="5" name="Footer Placeholder 4">
            <a:extLst>
              <a:ext uri="{FF2B5EF4-FFF2-40B4-BE49-F238E27FC236}">
                <a16:creationId xmlns:a16="http://schemas.microsoft.com/office/drawing/2014/main" id="{C68DDBC8-7A15-2D9C-48D0-2F15E125EF7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087376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0644-5E1C-D542-FC62-1F6F0D72AD17}"/>
              </a:ext>
            </a:extLst>
          </p:cNvPr>
          <p:cNvSpPr>
            <a:spLocks noGrp="1"/>
          </p:cNvSpPr>
          <p:nvPr>
            <p:ph type="title"/>
          </p:nvPr>
        </p:nvSpPr>
        <p:spPr/>
        <p:txBody>
          <a:bodyPr/>
          <a:lstStyle/>
          <a:p>
            <a:r>
              <a:rPr lang="en-GB" dirty="0"/>
              <a:t>Step 1: identify key stakeholders</a:t>
            </a:r>
          </a:p>
        </p:txBody>
      </p:sp>
      <p:sp>
        <p:nvSpPr>
          <p:cNvPr id="3" name="Text Placeholder 2">
            <a:extLst>
              <a:ext uri="{FF2B5EF4-FFF2-40B4-BE49-F238E27FC236}">
                <a16:creationId xmlns:a16="http://schemas.microsoft.com/office/drawing/2014/main" id="{EA878C89-107B-E33F-E422-978A261844D6}"/>
              </a:ext>
            </a:extLst>
          </p:cNvPr>
          <p:cNvSpPr>
            <a:spLocks noGrp="1"/>
          </p:cNvSpPr>
          <p:nvPr>
            <p:ph type="body" sz="quarter" idx="12"/>
          </p:nvPr>
        </p:nvSpPr>
        <p:spPr/>
        <p:txBody>
          <a:bodyPr/>
          <a:lstStyle/>
          <a:p>
            <a:r>
              <a:rPr lang="en-GB" dirty="0"/>
              <a:t>Stakeholders:</a:t>
            </a:r>
          </a:p>
          <a:p>
            <a:pPr marL="342900" indent="-342900">
              <a:buFont typeface="Arial" panose="020B0604020202020204" pitchFamily="34" charset="0"/>
              <a:buChar char="•"/>
            </a:pPr>
            <a:r>
              <a:rPr lang="en-GB" dirty="0"/>
              <a:t>customers</a:t>
            </a:r>
          </a:p>
          <a:p>
            <a:pPr marL="342900" indent="-342900">
              <a:buFont typeface="Arial" panose="020B0604020202020204" pitchFamily="34" charset="0"/>
              <a:buChar char="•"/>
            </a:pPr>
            <a:r>
              <a:rPr lang="en-GB" dirty="0"/>
              <a:t>customer service advisors</a:t>
            </a:r>
          </a:p>
          <a:p>
            <a:pPr marL="342900" indent="-342900">
              <a:buFont typeface="Arial" panose="020B0604020202020204" pitchFamily="34" charset="0"/>
              <a:buChar char="•"/>
            </a:pPr>
            <a:r>
              <a:rPr lang="en-GB" dirty="0"/>
              <a:t>marketing director</a:t>
            </a:r>
          </a:p>
          <a:p>
            <a:pPr marL="342900" indent="-342900">
              <a:buFont typeface="Arial" panose="020B0604020202020204" pitchFamily="34" charset="0"/>
              <a:buChar char="•"/>
            </a:pPr>
            <a:r>
              <a:rPr lang="en-GB" dirty="0"/>
              <a:t>the brand itself.</a:t>
            </a:r>
          </a:p>
          <a:p>
            <a:pPr marL="342900" indent="-342900">
              <a:buFont typeface="Arial" panose="020B0604020202020204" pitchFamily="34" charset="0"/>
              <a:buChar char="•"/>
            </a:pPr>
            <a:endParaRPr lang="en-GB" dirty="0"/>
          </a:p>
          <a:p>
            <a:r>
              <a:rPr lang="en-GB" dirty="0"/>
              <a:t>Can you think of any others?</a:t>
            </a:r>
          </a:p>
        </p:txBody>
      </p:sp>
      <p:sp>
        <p:nvSpPr>
          <p:cNvPr id="4" name="Slide Number Placeholder 3">
            <a:extLst>
              <a:ext uri="{FF2B5EF4-FFF2-40B4-BE49-F238E27FC236}">
                <a16:creationId xmlns:a16="http://schemas.microsoft.com/office/drawing/2014/main" id="{A767F82A-1F2F-6EA7-FE93-20CFE6DF406A}"/>
              </a:ext>
            </a:extLst>
          </p:cNvPr>
          <p:cNvSpPr>
            <a:spLocks noGrp="1"/>
          </p:cNvSpPr>
          <p:nvPr>
            <p:ph type="sldNum" sz="quarter" idx="11"/>
          </p:nvPr>
        </p:nvSpPr>
        <p:spPr/>
        <p:txBody>
          <a:bodyPr/>
          <a:lstStyle/>
          <a:p>
            <a:fld id="{DA2C159E-F13C-4A85-9A41-E7669D3E0D70}" type="slidenum">
              <a:rPr lang="en-GB" smtClean="0"/>
              <a:pPr/>
              <a:t>173</a:t>
            </a:fld>
            <a:endParaRPr lang="en-GB" dirty="0"/>
          </a:p>
        </p:txBody>
      </p:sp>
      <p:sp>
        <p:nvSpPr>
          <p:cNvPr id="5" name="Footer Placeholder 4">
            <a:extLst>
              <a:ext uri="{FF2B5EF4-FFF2-40B4-BE49-F238E27FC236}">
                <a16:creationId xmlns:a16="http://schemas.microsoft.com/office/drawing/2014/main" id="{DF7DF533-8D72-FFED-C212-5B4362D9DA5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74047315"/>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F606E-E0F4-FD88-12B1-F0EFAB0F92F9}"/>
              </a:ext>
            </a:extLst>
          </p:cNvPr>
          <p:cNvSpPr>
            <a:spLocks noGrp="1"/>
          </p:cNvSpPr>
          <p:nvPr>
            <p:ph type="title"/>
          </p:nvPr>
        </p:nvSpPr>
        <p:spPr/>
        <p:txBody>
          <a:bodyPr/>
          <a:lstStyle/>
          <a:p>
            <a:r>
              <a:rPr lang="en-GB" dirty="0"/>
              <a:t>Step 2: prioritise stakeholders</a:t>
            </a:r>
          </a:p>
        </p:txBody>
      </p:sp>
      <p:sp>
        <p:nvSpPr>
          <p:cNvPr id="3" name="Text Placeholder 2">
            <a:extLst>
              <a:ext uri="{FF2B5EF4-FFF2-40B4-BE49-F238E27FC236}">
                <a16:creationId xmlns:a16="http://schemas.microsoft.com/office/drawing/2014/main" id="{5D0A9B26-64D3-105E-BC10-47E48BFE4A57}"/>
              </a:ext>
            </a:extLst>
          </p:cNvPr>
          <p:cNvSpPr>
            <a:spLocks noGrp="1"/>
          </p:cNvSpPr>
          <p:nvPr>
            <p:ph type="body" sz="quarter" idx="12"/>
          </p:nvPr>
        </p:nvSpPr>
        <p:spPr/>
        <p:txBody>
          <a:bodyPr/>
          <a:lstStyle/>
          <a:p>
            <a:r>
              <a:rPr lang="en-GB" dirty="0"/>
              <a:t>Which stakeholders matter most here?</a:t>
            </a:r>
          </a:p>
          <a:p>
            <a:endParaRPr lang="en-GB" dirty="0"/>
          </a:p>
          <a:p>
            <a:r>
              <a:rPr lang="en-GB" dirty="0"/>
              <a:t>Customers </a:t>
            </a:r>
          </a:p>
          <a:p>
            <a:r>
              <a:rPr lang="en-GB" dirty="0"/>
              <a:t>Expect human, high-quality service.</a:t>
            </a:r>
          </a:p>
          <a:p>
            <a:endParaRPr lang="en-GB" dirty="0"/>
          </a:p>
          <a:p>
            <a:r>
              <a:rPr lang="en-GB" dirty="0" err="1"/>
              <a:t>Piplings</a:t>
            </a:r>
            <a:endParaRPr lang="en-GB" dirty="0"/>
          </a:p>
          <a:p>
            <a:r>
              <a:rPr lang="en-GB" dirty="0"/>
              <a:t>Reliant on a brand image that focuses on trust and  personal tone.</a:t>
            </a:r>
          </a:p>
        </p:txBody>
      </p:sp>
      <p:sp>
        <p:nvSpPr>
          <p:cNvPr id="4" name="Slide Number Placeholder 3">
            <a:extLst>
              <a:ext uri="{FF2B5EF4-FFF2-40B4-BE49-F238E27FC236}">
                <a16:creationId xmlns:a16="http://schemas.microsoft.com/office/drawing/2014/main" id="{DEC0703B-8C9A-FDEC-4B3C-1FFC045A26FA}"/>
              </a:ext>
            </a:extLst>
          </p:cNvPr>
          <p:cNvSpPr>
            <a:spLocks noGrp="1"/>
          </p:cNvSpPr>
          <p:nvPr>
            <p:ph type="sldNum" sz="quarter" idx="11"/>
          </p:nvPr>
        </p:nvSpPr>
        <p:spPr/>
        <p:txBody>
          <a:bodyPr/>
          <a:lstStyle/>
          <a:p>
            <a:fld id="{DA2C159E-F13C-4A85-9A41-E7669D3E0D70}" type="slidenum">
              <a:rPr lang="en-GB" smtClean="0"/>
              <a:pPr/>
              <a:t>174</a:t>
            </a:fld>
            <a:endParaRPr lang="en-GB" dirty="0"/>
          </a:p>
        </p:txBody>
      </p:sp>
      <p:sp>
        <p:nvSpPr>
          <p:cNvPr id="5" name="Footer Placeholder 4">
            <a:extLst>
              <a:ext uri="{FF2B5EF4-FFF2-40B4-BE49-F238E27FC236}">
                <a16:creationId xmlns:a16="http://schemas.microsoft.com/office/drawing/2014/main" id="{338AC8A7-31EC-644A-126A-A6CEC8AB99D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26487078"/>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B37FA-8B8A-13DF-8F84-E18E4D83DD87}"/>
              </a:ext>
            </a:extLst>
          </p:cNvPr>
          <p:cNvSpPr>
            <a:spLocks noGrp="1"/>
          </p:cNvSpPr>
          <p:nvPr>
            <p:ph type="title"/>
          </p:nvPr>
        </p:nvSpPr>
        <p:spPr/>
        <p:txBody>
          <a:bodyPr>
            <a:normAutofit fontScale="90000"/>
          </a:bodyPr>
          <a:lstStyle/>
          <a:p>
            <a:r>
              <a:rPr lang="en-GB" dirty="0"/>
              <a:t>Step 3: identify the emerging technology</a:t>
            </a:r>
          </a:p>
        </p:txBody>
      </p:sp>
      <p:sp>
        <p:nvSpPr>
          <p:cNvPr id="3" name="Text Placeholder 2">
            <a:extLst>
              <a:ext uri="{FF2B5EF4-FFF2-40B4-BE49-F238E27FC236}">
                <a16:creationId xmlns:a16="http://schemas.microsoft.com/office/drawing/2014/main" id="{16783333-24DB-6861-71BD-FEB953BEE8B7}"/>
              </a:ext>
            </a:extLst>
          </p:cNvPr>
          <p:cNvSpPr>
            <a:spLocks noGrp="1"/>
          </p:cNvSpPr>
          <p:nvPr>
            <p:ph type="body" sz="quarter" idx="12"/>
          </p:nvPr>
        </p:nvSpPr>
        <p:spPr/>
        <p:txBody>
          <a:bodyPr/>
          <a:lstStyle/>
          <a:p>
            <a:pPr fontAlgn="base"/>
            <a:r>
              <a:rPr lang="en-GB" b="1" dirty="0"/>
              <a:t>What is being introduced?</a:t>
            </a:r>
            <a:r>
              <a:rPr lang="en-GB" dirty="0"/>
              <a:t> </a:t>
            </a:r>
          </a:p>
          <a:p>
            <a:pPr fontAlgn="base"/>
            <a:r>
              <a:rPr lang="en-GB" dirty="0"/>
              <a:t>Answer: </a:t>
            </a:r>
          </a:p>
          <a:p>
            <a:pPr marL="342900" indent="-342900" fontAlgn="base">
              <a:buFont typeface="Arial" panose="020B0604020202020204" pitchFamily="34" charset="0"/>
              <a:buChar char="•"/>
            </a:pPr>
            <a:r>
              <a:rPr lang="en-GB" dirty="0"/>
              <a:t>AI customer service chatbot on the website.</a:t>
            </a:r>
          </a:p>
          <a:p>
            <a:pPr fontAlgn="base"/>
            <a:endParaRPr lang="en-GB" b="1" dirty="0"/>
          </a:p>
          <a:p>
            <a:pPr fontAlgn="base"/>
            <a:r>
              <a:rPr lang="en-GB" b="1" dirty="0"/>
              <a:t>What does it do?</a:t>
            </a:r>
            <a:r>
              <a:rPr lang="en-GB" dirty="0"/>
              <a:t> </a:t>
            </a:r>
          </a:p>
          <a:p>
            <a:pPr marL="342900" indent="-342900" fontAlgn="base">
              <a:buFont typeface="Arial" panose="020B0604020202020204" pitchFamily="34" charset="0"/>
              <a:buChar char="•"/>
            </a:pPr>
            <a:r>
              <a:rPr lang="en-GB" dirty="0"/>
              <a:t>answers questions  </a:t>
            </a:r>
          </a:p>
          <a:p>
            <a:pPr marL="342900" indent="-342900" fontAlgn="base">
              <a:buFont typeface="Arial" panose="020B0604020202020204" pitchFamily="34" charset="0"/>
              <a:buChar char="•"/>
            </a:pPr>
            <a:r>
              <a:rPr lang="en-GB" dirty="0"/>
              <a:t>replaces some human interaction  </a:t>
            </a:r>
          </a:p>
          <a:p>
            <a:pPr marL="342900" indent="-342900" fontAlgn="base">
              <a:buFont typeface="Arial" panose="020B0604020202020204" pitchFamily="34" charset="0"/>
              <a:buChar char="•"/>
            </a:pPr>
            <a:r>
              <a:rPr lang="en-GB" dirty="0"/>
              <a:t>uses stored data and responses.</a:t>
            </a:r>
          </a:p>
          <a:p>
            <a:endParaRPr lang="en-GB" dirty="0"/>
          </a:p>
        </p:txBody>
      </p:sp>
      <p:sp>
        <p:nvSpPr>
          <p:cNvPr id="4" name="Slide Number Placeholder 3">
            <a:extLst>
              <a:ext uri="{FF2B5EF4-FFF2-40B4-BE49-F238E27FC236}">
                <a16:creationId xmlns:a16="http://schemas.microsoft.com/office/drawing/2014/main" id="{B4A0B0B5-B362-7316-E15C-CEDDD5988634}"/>
              </a:ext>
            </a:extLst>
          </p:cNvPr>
          <p:cNvSpPr>
            <a:spLocks noGrp="1"/>
          </p:cNvSpPr>
          <p:nvPr>
            <p:ph type="sldNum" sz="quarter" idx="11"/>
          </p:nvPr>
        </p:nvSpPr>
        <p:spPr/>
        <p:txBody>
          <a:bodyPr/>
          <a:lstStyle/>
          <a:p>
            <a:fld id="{DA2C159E-F13C-4A85-9A41-E7669D3E0D70}" type="slidenum">
              <a:rPr lang="en-GB" smtClean="0"/>
              <a:pPr/>
              <a:t>175</a:t>
            </a:fld>
            <a:endParaRPr lang="en-GB" dirty="0"/>
          </a:p>
        </p:txBody>
      </p:sp>
      <p:sp>
        <p:nvSpPr>
          <p:cNvPr id="5" name="Footer Placeholder 4">
            <a:extLst>
              <a:ext uri="{FF2B5EF4-FFF2-40B4-BE49-F238E27FC236}">
                <a16:creationId xmlns:a16="http://schemas.microsoft.com/office/drawing/2014/main" id="{075CDE5E-12BD-63FB-EA09-3DFD62C7528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73286219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E3609-ABBF-9A92-8F2D-1B1E04F3C5F5}"/>
              </a:ext>
            </a:extLst>
          </p:cNvPr>
          <p:cNvSpPr>
            <a:spLocks noGrp="1"/>
          </p:cNvSpPr>
          <p:nvPr>
            <p:ph type="title"/>
          </p:nvPr>
        </p:nvSpPr>
        <p:spPr/>
        <p:txBody>
          <a:bodyPr/>
          <a:lstStyle/>
          <a:p>
            <a:r>
              <a:rPr lang="en-GB" dirty="0"/>
              <a:t>Step 4: what changes?</a:t>
            </a:r>
          </a:p>
        </p:txBody>
      </p:sp>
      <p:sp>
        <p:nvSpPr>
          <p:cNvPr id="3" name="Text Placeholder 2">
            <a:extLst>
              <a:ext uri="{FF2B5EF4-FFF2-40B4-BE49-F238E27FC236}">
                <a16:creationId xmlns:a16="http://schemas.microsoft.com/office/drawing/2014/main" id="{C1A47BCF-CA82-8B10-5FDB-3AC7FA38069A}"/>
              </a:ext>
            </a:extLst>
          </p:cNvPr>
          <p:cNvSpPr>
            <a:spLocks noGrp="1"/>
          </p:cNvSpPr>
          <p:nvPr>
            <p:ph type="body" sz="quarter" idx="12"/>
          </p:nvPr>
        </p:nvSpPr>
        <p:spPr/>
        <p:txBody>
          <a:bodyPr/>
          <a:lstStyle/>
          <a:p>
            <a:pPr fontAlgn="base"/>
            <a:r>
              <a:rPr lang="en-GB" b="1" dirty="0"/>
              <a:t>What is different after introducing this technology?</a:t>
            </a:r>
            <a:r>
              <a:rPr lang="en-GB" dirty="0"/>
              <a:t> </a:t>
            </a:r>
          </a:p>
          <a:p>
            <a:pPr marL="342900" indent="-342900" fontAlgn="base">
              <a:buFont typeface="Arial" panose="020B0604020202020204" pitchFamily="34" charset="0"/>
              <a:buChar char="•"/>
            </a:pPr>
            <a:r>
              <a:rPr lang="en-GB" dirty="0"/>
              <a:t>Customers may no longer speak to a real person.  </a:t>
            </a:r>
          </a:p>
          <a:p>
            <a:pPr marL="342900" indent="-342900" fontAlgn="base">
              <a:buFont typeface="Arial" panose="020B0604020202020204" pitchFamily="34" charset="0"/>
              <a:buChar char="•"/>
            </a:pPr>
            <a:r>
              <a:rPr lang="en-GB" dirty="0"/>
              <a:t>Responses are automated. </a:t>
            </a:r>
          </a:p>
          <a:p>
            <a:pPr marL="342900" indent="-342900" fontAlgn="base">
              <a:buFont typeface="Arial" panose="020B0604020202020204" pitchFamily="34" charset="0"/>
              <a:buChar char="•"/>
            </a:pPr>
            <a:r>
              <a:rPr lang="en-GB" dirty="0"/>
              <a:t>Decisions depend on data and pre-set logic.  </a:t>
            </a:r>
          </a:p>
          <a:p>
            <a:pPr fontAlgn="base"/>
            <a:endParaRPr lang="en-GB" dirty="0"/>
          </a:p>
          <a:p>
            <a:pPr fontAlgn="base"/>
            <a:r>
              <a:rPr lang="en-GB" dirty="0"/>
              <a:t>This is where risk comes from.</a:t>
            </a:r>
          </a:p>
          <a:p>
            <a:endParaRPr lang="en-GB" b="1" dirty="0"/>
          </a:p>
        </p:txBody>
      </p:sp>
      <p:sp>
        <p:nvSpPr>
          <p:cNvPr id="4" name="Slide Number Placeholder 3">
            <a:extLst>
              <a:ext uri="{FF2B5EF4-FFF2-40B4-BE49-F238E27FC236}">
                <a16:creationId xmlns:a16="http://schemas.microsoft.com/office/drawing/2014/main" id="{033AF9B3-33FC-E777-B535-869E137CA397}"/>
              </a:ext>
            </a:extLst>
          </p:cNvPr>
          <p:cNvSpPr>
            <a:spLocks noGrp="1"/>
          </p:cNvSpPr>
          <p:nvPr>
            <p:ph type="sldNum" sz="quarter" idx="11"/>
          </p:nvPr>
        </p:nvSpPr>
        <p:spPr/>
        <p:txBody>
          <a:bodyPr/>
          <a:lstStyle/>
          <a:p>
            <a:fld id="{DA2C159E-F13C-4A85-9A41-E7669D3E0D70}" type="slidenum">
              <a:rPr lang="en-GB" smtClean="0"/>
              <a:pPr/>
              <a:t>176</a:t>
            </a:fld>
            <a:endParaRPr lang="en-GB" dirty="0"/>
          </a:p>
        </p:txBody>
      </p:sp>
      <p:sp>
        <p:nvSpPr>
          <p:cNvPr id="5" name="Footer Placeholder 4">
            <a:extLst>
              <a:ext uri="{FF2B5EF4-FFF2-40B4-BE49-F238E27FC236}">
                <a16:creationId xmlns:a16="http://schemas.microsoft.com/office/drawing/2014/main" id="{537A982B-8069-EB74-3D83-0AF84CEA2E7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830497809"/>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236BA-69DF-BF6E-5DB5-FF6322192CC1}"/>
              </a:ext>
            </a:extLst>
          </p:cNvPr>
          <p:cNvSpPr>
            <a:spLocks noGrp="1"/>
          </p:cNvSpPr>
          <p:nvPr>
            <p:ph type="title"/>
          </p:nvPr>
        </p:nvSpPr>
        <p:spPr/>
        <p:txBody>
          <a:bodyPr/>
          <a:lstStyle/>
          <a:p>
            <a:r>
              <a:rPr lang="en-GB" dirty="0"/>
              <a:t>Step 5: review risks</a:t>
            </a:r>
          </a:p>
        </p:txBody>
      </p:sp>
      <p:sp>
        <p:nvSpPr>
          <p:cNvPr id="3" name="Text Placeholder 2">
            <a:extLst>
              <a:ext uri="{FF2B5EF4-FFF2-40B4-BE49-F238E27FC236}">
                <a16:creationId xmlns:a16="http://schemas.microsoft.com/office/drawing/2014/main" id="{0A109D77-DD69-864C-D7E8-490486A30B8A}"/>
              </a:ext>
            </a:extLst>
          </p:cNvPr>
          <p:cNvSpPr>
            <a:spLocks noGrp="1"/>
          </p:cNvSpPr>
          <p:nvPr>
            <p:ph type="body" sz="quarter" idx="12"/>
          </p:nvPr>
        </p:nvSpPr>
        <p:spPr/>
        <p:txBody>
          <a:bodyPr/>
          <a:lstStyle/>
          <a:p>
            <a:pPr fontAlgn="base"/>
            <a:r>
              <a:rPr lang="en-GB" dirty="0"/>
              <a:t>Select the risks that apply to this scenario</a:t>
            </a:r>
          </a:p>
          <a:p>
            <a:pPr marL="342900" indent="-342900" fontAlgn="base">
              <a:buFont typeface="Arial" panose="020B0604020202020204" pitchFamily="34" charset="0"/>
              <a:buChar char="•"/>
            </a:pPr>
            <a:r>
              <a:rPr lang="en-GB" dirty="0"/>
              <a:t>cybersecurity risk  </a:t>
            </a:r>
          </a:p>
          <a:p>
            <a:pPr marL="342900" indent="-342900" fontAlgn="base">
              <a:buFont typeface="Arial" panose="020B0604020202020204" pitchFamily="34" charset="0"/>
              <a:buChar char="•"/>
            </a:pPr>
            <a:r>
              <a:rPr lang="en-GB" dirty="0"/>
              <a:t>data accuracy risk  </a:t>
            </a:r>
          </a:p>
          <a:p>
            <a:pPr marL="342900" indent="-342900" fontAlgn="base">
              <a:buFont typeface="Arial" panose="020B0604020202020204" pitchFamily="34" charset="0"/>
              <a:buChar char="•"/>
            </a:pPr>
            <a:r>
              <a:rPr lang="en-GB" dirty="0"/>
              <a:t>reputational risk  </a:t>
            </a:r>
          </a:p>
          <a:p>
            <a:pPr marL="342900" indent="-342900" fontAlgn="base">
              <a:buFont typeface="Arial" panose="020B0604020202020204" pitchFamily="34" charset="0"/>
              <a:buChar char="•"/>
            </a:pPr>
            <a:r>
              <a:rPr lang="en-GB" dirty="0"/>
              <a:t>workforce risk.</a:t>
            </a:r>
            <a:br>
              <a:rPr lang="en-GB" dirty="0"/>
            </a:br>
            <a:endParaRPr lang="en-GB" dirty="0"/>
          </a:p>
        </p:txBody>
      </p:sp>
      <p:sp>
        <p:nvSpPr>
          <p:cNvPr id="4" name="Slide Number Placeholder 3">
            <a:extLst>
              <a:ext uri="{FF2B5EF4-FFF2-40B4-BE49-F238E27FC236}">
                <a16:creationId xmlns:a16="http://schemas.microsoft.com/office/drawing/2014/main" id="{690D242F-A6A3-5A64-31E4-2B20E77AEE07}"/>
              </a:ext>
            </a:extLst>
          </p:cNvPr>
          <p:cNvSpPr>
            <a:spLocks noGrp="1"/>
          </p:cNvSpPr>
          <p:nvPr>
            <p:ph type="sldNum" sz="quarter" idx="11"/>
          </p:nvPr>
        </p:nvSpPr>
        <p:spPr/>
        <p:txBody>
          <a:bodyPr/>
          <a:lstStyle/>
          <a:p>
            <a:fld id="{DA2C159E-F13C-4A85-9A41-E7669D3E0D70}" type="slidenum">
              <a:rPr lang="en-GB" smtClean="0"/>
              <a:pPr/>
              <a:t>177</a:t>
            </a:fld>
            <a:endParaRPr lang="en-GB" dirty="0"/>
          </a:p>
        </p:txBody>
      </p:sp>
      <p:sp>
        <p:nvSpPr>
          <p:cNvPr id="5" name="Footer Placeholder 4">
            <a:extLst>
              <a:ext uri="{FF2B5EF4-FFF2-40B4-BE49-F238E27FC236}">
                <a16:creationId xmlns:a16="http://schemas.microsoft.com/office/drawing/2014/main" id="{F1A7CEE6-4704-3DEB-EB08-73FEB0A1D86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79398441"/>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F3B88-ECAD-D60C-E44B-34059FE3E38C}"/>
              </a:ext>
            </a:extLst>
          </p:cNvPr>
          <p:cNvSpPr>
            <a:spLocks noGrp="1"/>
          </p:cNvSpPr>
          <p:nvPr>
            <p:ph type="title"/>
          </p:nvPr>
        </p:nvSpPr>
        <p:spPr/>
        <p:txBody>
          <a:bodyPr/>
          <a:lstStyle/>
          <a:p>
            <a:r>
              <a:rPr lang="en-GB" dirty="0"/>
              <a:t>Step 6: analyse the risk</a:t>
            </a:r>
          </a:p>
        </p:txBody>
      </p:sp>
      <p:sp>
        <p:nvSpPr>
          <p:cNvPr id="3" name="Text Placeholder 2">
            <a:extLst>
              <a:ext uri="{FF2B5EF4-FFF2-40B4-BE49-F238E27FC236}">
                <a16:creationId xmlns:a16="http://schemas.microsoft.com/office/drawing/2014/main" id="{E55D67A4-6970-8D92-91CF-D0129B1BC587}"/>
              </a:ext>
            </a:extLst>
          </p:cNvPr>
          <p:cNvSpPr>
            <a:spLocks noGrp="1"/>
          </p:cNvSpPr>
          <p:nvPr>
            <p:ph type="body" sz="quarter" idx="12"/>
          </p:nvPr>
        </p:nvSpPr>
        <p:spPr/>
        <p:txBody>
          <a:bodyPr/>
          <a:lstStyle/>
          <a:p>
            <a:pPr fontAlgn="base"/>
            <a:r>
              <a:rPr lang="en-GB" b="1" dirty="0"/>
              <a:t>Example risk: Data accuracy</a:t>
            </a:r>
            <a:r>
              <a:rPr lang="en-GB" dirty="0"/>
              <a:t> </a:t>
            </a:r>
          </a:p>
          <a:p>
            <a:pPr fontAlgn="base"/>
            <a:endParaRPr lang="en-GB" dirty="0"/>
          </a:p>
          <a:p>
            <a:pPr fontAlgn="base"/>
            <a:r>
              <a:rPr lang="en-GB" dirty="0"/>
              <a:t>The chatbot uses delivery, returns, and stock data. </a:t>
            </a:r>
          </a:p>
          <a:p>
            <a:pPr fontAlgn="base"/>
            <a:r>
              <a:rPr lang="en-GB" dirty="0"/>
              <a:t> </a:t>
            </a:r>
          </a:p>
          <a:p>
            <a:pPr fontAlgn="base"/>
            <a:r>
              <a:rPr lang="en-GB" dirty="0"/>
              <a:t>If this data is incorrect or outdated, the chatbot gives wrong answers.</a:t>
            </a:r>
          </a:p>
          <a:p>
            <a:pPr fontAlgn="base"/>
            <a:endParaRPr lang="en-GB" dirty="0"/>
          </a:p>
          <a:p>
            <a:pPr fontAlgn="base"/>
            <a:r>
              <a:rPr lang="en-GB" dirty="0"/>
              <a:t>If the chatbot hallucinates an answer, the data will also be incorrect.</a:t>
            </a:r>
          </a:p>
        </p:txBody>
      </p:sp>
      <p:sp>
        <p:nvSpPr>
          <p:cNvPr id="4" name="Slide Number Placeholder 3">
            <a:extLst>
              <a:ext uri="{FF2B5EF4-FFF2-40B4-BE49-F238E27FC236}">
                <a16:creationId xmlns:a16="http://schemas.microsoft.com/office/drawing/2014/main" id="{20553F44-DA8B-5B7F-0148-997FE5167A56}"/>
              </a:ext>
            </a:extLst>
          </p:cNvPr>
          <p:cNvSpPr>
            <a:spLocks noGrp="1"/>
          </p:cNvSpPr>
          <p:nvPr>
            <p:ph type="sldNum" sz="quarter" idx="11"/>
          </p:nvPr>
        </p:nvSpPr>
        <p:spPr/>
        <p:txBody>
          <a:bodyPr/>
          <a:lstStyle/>
          <a:p>
            <a:fld id="{DA2C159E-F13C-4A85-9A41-E7669D3E0D70}" type="slidenum">
              <a:rPr lang="en-GB" smtClean="0"/>
              <a:pPr/>
              <a:t>178</a:t>
            </a:fld>
            <a:endParaRPr lang="en-GB" dirty="0"/>
          </a:p>
        </p:txBody>
      </p:sp>
      <p:sp>
        <p:nvSpPr>
          <p:cNvPr id="5" name="Footer Placeholder 4">
            <a:extLst>
              <a:ext uri="{FF2B5EF4-FFF2-40B4-BE49-F238E27FC236}">
                <a16:creationId xmlns:a16="http://schemas.microsoft.com/office/drawing/2014/main" id="{E09E9167-E558-245B-3ACA-29163EF7229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6450132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BA533-1505-7B09-9E58-E7E8D3024F3A}"/>
              </a:ext>
            </a:extLst>
          </p:cNvPr>
          <p:cNvSpPr>
            <a:spLocks noGrp="1"/>
          </p:cNvSpPr>
          <p:nvPr>
            <p:ph type="title"/>
          </p:nvPr>
        </p:nvSpPr>
        <p:spPr/>
        <p:txBody>
          <a:bodyPr/>
          <a:lstStyle/>
          <a:p>
            <a:r>
              <a:rPr lang="en-GB" dirty="0"/>
              <a:t>Step 7: explain the impact</a:t>
            </a:r>
          </a:p>
        </p:txBody>
      </p:sp>
      <p:sp>
        <p:nvSpPr>
          <p:cNvPr id="3" name="Text Placeholder 2">
            <a:extLst>
              <a:ext uri="{FF2B5EF4-FFF2-40B4-BE49-F238E27FC236}">
                <a16:creationId xmlns:a16="http://schemas.microsoft.com/office/drawing/2014/main" id="{3376EE02-8C65-2342-1E65-ECAC510225C2}"/>
              </a:ext>
            </a:extLst>
          </p:cNvPr>
          <p:cNvSpPr>
            <a:spLocks noGrp="1"/>
          </p:cNvSpPr>
          <p:nvPr>
            <p:ph type="body" sz="quarter" idx="12"/>
          </p:nvPr>
        </p:nvSpPr>
        <p:spPr/>
        <p:txBody>
          <a:bodyPr vert="horz" lIns="0" tIns="0" rIns="0" bIns="0" rtlCol="0" anchor="t">
            <a:noAutofit/>
          </a:bodyPr>
          <a:lstStyle/>
          <a:p>
            <a:pPr fontAlgn="base"/>
            <a:r>
              <a:rPr lang="en-GB" b="1" dirty="0"/>
              <a:t>What happens if this goes wrong?</a:t>
            </a:r>
            <a:r>
              <a:rPr lang="en-GB" dirty="0"/>
              <a:t> </a:t>
            </a:r>
          </a:p>
          <a:p>
            <a:pPr fontAlgn="base"/>
            <a:endParaRPr lang="en-GB" dirty="0"/>
          </a:p>
          <a:p>
            <a:r>
              <a:rPr lang="en-GB" dirty="0"/>
              <a:t>Customers receive incorrect information. This can lead to:</a:t>
            </a:r>
            <a:endParaRPr lang="en-GB" dirty="0">
              <a:cs typeface="Arial"/>
            </a:endParaRPr>
          </a:p>
          <a:p>
            <a:pPr marL="612775" lvl="1" indent="-342900" fontAlgn="base"/>
            <a:r>
              <a:rPr lang="en-GB" dirty="0"/>
              <a:t>Increased complaints.</a:t>
            </a:r>
            <a:endParaRPr lang="en-GB" dirty="0">
              <a:cs typeface="Arial"/>
            </a:endParaRPr>
          </a:p>
          <a:p>
            <a:pPr marL="612775" lvl="1" indent="-342900" fontAlgn="base"/>
            <a:r>
              <a:rPr lang="en-GB" dirty="0"/>
              <a:t>Increased returns increasing the logistics workload. </a:t>
            </a:r>
            <a:endParaRPr lang="en-GB" dirty="0">
              <a:cs typeface="Arial"/>
            </a:endParaRPr>
          </a:p>
          <a:p>
            <a:pPr marL="612900" lvl="1" indent="-342900" fontAlgn="base"/>
            <a:r>
              <a:rPr lang="en-GB" dirty="0"/>
              <a:t>Damaged trust and reputation. </a:t>
            </a:r>
          </a:p>
          <a:p>
            <a:endParaRPr lang="en-GB" dirty="0"/>
          </a:p>
        </p:txBody>
      </p:sp>
      <p:sp>
        <p:nvSpPr>
          <p:cNvPr id="4" name="Slide Number Placeholder 3">
            <a:extLst>
              <a:ext uri="{FF2B5EF4-FFF2-40B4-BE49-F238E27FC236}">
                <a16:creationId xmlns:a16="http://schemas.microsoft.com/office/drawing/2014/main" id="{9C3E41EA-9E8B-9ECC-FBFC-4E38AF4965BA}"/>
              </a:ext>
            </a:extLst>
          </p:cNvPr>
          <p:cNvSpPr>
            <a:spLocks noGrp="1"/>
          </p:cNvSpPr>
          <p:nvPr>
            <p:ph type="sldNum" sz="quarter" idx="11"/>
          </p:nvPr>
        </p:nvSpPr>
        <p:spPr/>
        <p:txBody>
          <a:bodyPr/>
          <a:lstStyle/>
          <a:p>
            <a:fld id="{DA2C159E-F13C-4A85-9A41-E7669D3E0D70}" type="slidenum">
              <a:rPr lang="en-GB" smtClean="0"/>
              <a:pPr/>
              <a:t>179</a:t>
            </a:fld>
            <a:endParaRPr lang="en-GB" dirty="0"/>
          </a:p>
        </p:txBody>
      </p:sp>
      <p:sp>
        <p:nvSpPr>
          <p:cNvPr id="5" name="Footer Placeholder 4">
            <a:extLst>
              <a:ext uri="{FF2B5EF4-FFF2-40B4-BE49-F238E27FC236}">
                <a16:creationId xmlns:a16="http://schemas.microsoft.com/office/drawing/2014/main" id="{ABCB93C1-9A4E-76B7-F86B-283EABA2F77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948338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90A8F-BA1C-00BD-BDFB-E2890FC44484}"/>
              </a:ext>
            </a:extLst>
          </p:cNvPr>
          <p:cNvSpPr>
            <a:spLocks noGrp="1"/>
          </p:cNvSpPr>
          <p:nvPr>
            <p:ph type="title"/>
          </p:nvPr>
        </p:nvSpPr>
        <p:spPr/>
        <p:txBody>
          <a:bodyPr/>
          <a:lstStyle/>
          <a:p>
            <a:r>
              <a:rPr lang="en-GB" dirty="0"/>
              <a:t>Score content prompt	</a:t>
            </a:r>
          </a:p>
        </p:txBody>
      </p:sp>
      <p:sp>
        <p:nvSpPr>
          <p:cNvPr id="3" name="Text Placeholder 2">
            <a:extLst>
              <a:ext uri="{FF2B5EF4-FFF2-40B4-BE49-F238E27FC236}">
                <a16:creationId xmlns:a16="http://schemas.microsoft.com/office/drawing/2014/main" id="{397A4AFF-3F6B-AB9C-2B2F-58151C4D5578}"/>
              </a:ext>
            </a:extLst>
          </p:cNvPr>
          <p:cNvSpPr>
            <a:spLocks noGrp="1"/>
          </p:cNvSpPr>
          <p:nvPr>
            <p:ph type="body" sz="quarter" idx="12"/>
          </p:nvPr>
        </p:nvSpPr>
        <p:spPr/>
        <p:txBody>
          <a:bodyPr/>
          <a:lstStyle/>
          <a:p>
            <a:r>
              <a:rPr lang="en-GB" dirty="0"/>
              <a:t>Score the revised prompt out of 10 to show how well the prompt has improved the content.</a:t>
            </a:r>
          </a:p>
          <a:p>
            <a:endParaRPr lang="en-GB" dirty="0"/>
          </a:p>
          <a:p>
            <a:r>
              <a:rPr lang="en-GB" dirty="0"/>
              <a:t>Paste the prompt and your score onto the collaborative wall.</a:t>
            </a:r>
          </a:p>
          <a:p>
            <a:endParaRPr lang="en-GB" dirty="0"/>
          </a:p>
          <a:p>
            <a:r>
              <a:rPr lang="en-GB" dirty="0"/>
              <a:t>Read peers’ prompts.</a:t>
            </a:r>
          </a:p>
        </p:txBody>
      </p:sp>
      <p:sp>
        <p:nvSpPr>
          <p:cNvPr id="4" name="Slide Number Placeholder 3">
            <a:extLst>
              <a:ext uri="{FF2B5EF4-FFF2-40B4-BE49-F238E27FC236}">
                <a16:creationId xmlns:a16="http://schemas.microsoft.com/office/drawing/2014/main" id="{83FBC481-6C28-F80C-4303-8746558E1E05}"/>
              </a:ext>
            </a:extLst>
          </p:cNvPr>
          <p:cNvSpPr>
            <a:spLocks noGrp="1"/>
          </p:cNvSpPr>
          <p:nvPr>
            <p:ph type="sldNum" sz="quarter" idx="11"/>
          </p:nvPr>
        </p:nvSpPr>
        <p:spPr/>
        <p:txBody>
          <a:bodyPr/>
          <a:lstStyle/>
          <a:p>
            <a:fld id="{DA2C159E-F13C-4A85-9A41-E7669D3E0D70}" type="slidenum">
              <a:rPr lang="en-GB" smtClean="0"/>
              <a:pPr/>
              <a:t>18</a:t>
            </a:fld>
            <a:endParaRPr lang="en-GB" dirty="0"/>
          </a:p>
        </p:txBody>
      </p:sp>
      <p:sp>
        <p:nvSpPr>
          <p:cNvPr id="5" name="Footer Placeholder 4">
            <a:extLst>
              <a:ext uri="{FF2B5EF4-FFF2-40B4-BE49-F238E27FC236}">
                <a16:creationId xmlns:a16="http://schemas.microsoft.com/office/drawing/2014/main" id="{A80B3785-8794-C5B3-0659-A0B21CA3EC9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6339432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899B6-7100-9BE2-9482-BB6937E66BC5}"/>
              </a:ext>
            </a:extLst>
          </p:cNvPr>
          <p:cNvSpPr>
            <a:spLocks noGrp="1"/>
          </p:cNvSpPr>
          <p:nvPr>
            <p:ph type="title"/>
          </p:nvPr>
        </p:nvSpPr>
        <p:spPr/>
        <p:txBody>
          <a:bodyPr/>
          <a:lstStyle/>
          <a:p>
            <a:r>
              <a:rPr lang="en-GB" dirty="0"/>
              <a:t>Step 8: make a judgement</a:t>
            </a:r>
          </a:p>
        </p:txBody>
      </p:sp>
      <p:sp>
        <p:nvSpPr>
          <p:cNvPr id="3" name="Text Placeholder 2">
            <a:extLst>
              <a:ext uri="{FF2B5EF4-FFF2-40B4-BE49-F238E27FC236}">
                <a16:creationId xmlns:a16="http://schemas.microsoft.com/office/drawing/2014/main" id="{698CC287-04AA-61A7-07AD-1739D629AC10}"/>
              </a:ext>
            </a:extLst>
          </p:cNvPr>
          <p:cNvSpPr>
            <a:spLocks noGrp="1"/>
          </p:cNvSpPr>
          <p:nvPr>
            <p:ph type="body" sz="quarter" idx="12"/>
          </p:nvPr>
        </p:nvSpPr>
        <p:spPr/>
        <p:txBody>
          <a:bodyPr/>
          <a:lstStyle/>
          <a:p>
            <a:pPr fontAlgn="base"/>
            <a:r>
              <a:rPr lang="en-GB" b="1" dirty="0"/>
              <a:t>How serious is this risk?</a:t>
            </a:r>
            <a:r>
              <a:rPr lang="en-GB" dirty="0"/>
              <a:t> </a:t>
            </a:r>
          </a:p>
          <a:p>
            <a:pPr fontAlgn="base"/>
            <a:endParaRPr lang="en-GB" dirty="0"/>
          </a:p>
          <a:p>
            <a:pPr fontAlgn="base"/>
            <a:r>
              <a:rPr lang="en-GB" dirty="0"/>
              <a:t>High risk.  </a:t>
            </a:r>
          </a:p>
          <a:p>
            <a:pPr fontAlgn="base"/>
            <a:endParaRPr lang="en-GB" dirty="0"/>
          </a:p>
          <a:p>
            <a:pPr fontAlgn="base"/>
            <a:r>
              <a:rPr lang="en-GB" b="1" dirty="0"/>
              <a:t>Why is it considered to be this serious?</a:t>
            </a:r>
          </a:p>
          <a:p>
            <a:pPr fontAlgn="base"/>
            <a:endParaRPr lang="en-GB" dirty="0"/>
          </a:p>
          <a:p>
            <a:pPr fontAlgn="base"/>
            <a:r>
              <a:rPr lang="en-GB" dirty="0" err="1"/>
              <a:t>Pipling’s</a:t>
            </a:r>
            <a:r>
              <a:rPr lang="en-GB" dirty="0"/>
              <a:t> brand depends on trust and quality service and</a:t>
            </a:r>
          </a:p>
          <a:p>
            <a:pPr fontAlgn="base"/>
            <a:r>
              <a:rPr lang="en-GB" dirty="0"/>
              <a:t>incorrect responses directly damage this.</a:t>
            </a:r>
          </a:p>
          <a:p>
            <a:endParaRPr lang="en-GB" dirty="0"/>
          </a:p>
        </p:txBody>
      </p:sp>
      <p:sp>
        <p:nvSpPr>
          <p:cNvPr id="4" name="Slide Number Placeholder 3">
            <a:extLst>
              <a:ext uri="{FF2B5EF4-FFF2-40B4-BE49-F238E27FC236}">
                <a16:creationId xmlns:a16="http://schemas.microsoft.com/office/drawing/2014/main" id="{18A9EECD-D1B1-5092-0804-7DD619CC4F9A}"/>
              </a:ext>
            </a:extLst>
          </p:cNvPr>
          <p:cNvSpPr>
            <a:spLocks noGrp="1"/>
          </p:cNvSpPr>
          <p:nvPr>
            <p:ph type="sldNum" sz="quarter" idx="11"/>
          </p:nvPr>
        </p:nvSpPr>
        <p:spPr/>
        <p:txBody>
          <a:bodyPr/>
          <a:lstStyle/>
          <a:p>
            <a:fld id="{DA2C159E-F13C-4A85-9A41-E7669D3E0D70}" type="slidenum">
              <a:rPr lang="en-GB" smtClean="0"/>
              <a:pPr/>
              <a:t>180</a:t>
            </a:fld>
            <a:endParaRPr lang="en-GB" dirty="0"/>
          </a:p>
        </p:txBody>
      </p:sp>
      <p:sp>
        <p:nvSpPr>
          <p:cNvPr id="5" name="Footer Placeholder 4">
            <a:extLst>
              <a:ext uri="{FF2B5EF4-FFF2-40B4-BE49-F238E27FC236}">
                <a16:creationId xmlns:a16="http://schemas.microsoft.com/office/drawing/2014/main" id="{BC247BD1-527C-3A82-0DA4-67E28270328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9775216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C49FA-8EC7-0F5E-55AF-186F74377D53}"/>
              </a:ext>
            </a:extLst>
          </p:cNvPr>
          <p:cNvSpPr>
            <a:spLocks noGrp="1"/>
          </p:cNvSpPr>
          <p:nvPr>
            <p:ph type="title"/>
          </p:nvPr>
        </p:nvSpPr>
        <p:spPr/>
        <p:txBody>
          <a:bodyPr/>
          <a:lstStyle/>
          <a:p>
            <a:r>
              <a:rPr lang="en-GB" dirty="0"/>
              <a:t>Step 9: summarise the risk</a:t>
            </a:r>
          </a:p>
        </p:txBody>
      </p:sp>
      <p:sp>
        <p:nvSpPr>
          <p:cNvPr id="3" name="Text Placeholder 2">
            <a:extLst>
              <a:ext uri="{FF2B5EF4-FFF2-40B4-BE49-F238E27FC236}">
                <a16:creationId xmlns:a16="http://schemas.microsoft.com/office/drawing/2014/main" id="{798E313C-F501-DECF-87F4-7FD94B443B0D}"/>
              </a:ext>
            </a:extLst>
          </p:cNvPr>
          <p:cNvSpPr>
            <a:spLocks noGrp="1"/>
          </p:cNvSpPr>
          <p:nvPr>
            <p:ph type="body" sz="quarter" idx="12"/>
          </p:nvPr>
        </p:nvSpPr>
        <p:spPr>
          <a:xfrm>
            <a:off x="234000" y="986400"/>
            <a:ext cx="8224200" cy="3650914"/>
          </a:xfrm>
        </p:spPr>
        <p:txBody>
          <a:bodyPr/>
          <a:lstStyle/>
          <a:p>
            <a:r>
              <a:rPr lang="en-GB" sz="2000" dirty="0"/>
              <a:t>A data accuracy risk is that the chatbot may provide incorrect information to customers if it is using outdated, hallucinated or incomplete data. This is likely because the chatbot relies on stored information about delivery, returns, and stock levels and uses generative AI to provide a contextualised answer. </a:t>
            </a:r>
          </a:p>
          <a:p>
            <a:endParaRPr lang="en-GB" sz="2000" dirty="0"/>
          </a:p>
          <a:p>
            <a:r>
              <a:rPr lang="en-GB" sz="2000" dirty="0"/>
              <a:t>If customers receive incorrect answers, this could lead to complaints and reduce trust in the brand. This is particularly important for Pipling, as customers expect a high level of personal and reliable service. Therefore, this is a high risk as it could damage both customer relationships and the company’s reputation.</a:t>
            </a:r>
          </a:p>
        </p:txBody>
      </p:sp>
      <p:sp>
        <p:nvSpPr>
          <p:cNvPr id="4" name="Slide Number Placeholder 3">
            <a:extLst>
              <a:ext uri="{FF2B5EF4-FFF2-40B4-BE49-F238E27FC236}">
                <a16:creationId xmlns:a16="http://schemas.microsoft.com/office/drawing/2014/main" id="{35DB47B4-50D3-DBA4-9512-84F3CDB1BB01}"/>
              </a:ext>
            </a:extLst>
          </p:cNvPr>
          <p:cNvSpPr>
            <a:spLocks noGrp="1"/>
          </p:cNvSpPr>
          <p:nvPr>
            <p:ph type="sldNum" sz="quarter" idx="11"/>
          </p:nvPr>
        </p:nvSpPr>
        <p:spPr/>
        <p:txBody>
          <a:bodyPr/>
          <a:lstStyle/>
          <a:p>
            <a:fld id="{DA2C159E-F13C-4A85-9A41-E7669D3E0D70}" type="slidenum">
              <a:rPr lang="en-GB" smtClean="0"/>
              <a:pPr/>
              <a:t>181</a:t>
            </a:fld>
            <a:endParaRPr lang="en-GB" dirty="0"/>
          </a:p>
        </p:txBody>
      </p:sp>
      <p:sp>
        <p:nvSpPr>
          <p:cNvPr id="5" name="Footer Placeholder 4">
            <a:extLst>
              <a:ext uri="{FF2B5EF4-FFF2-40B4-BE49-F238E27FC236}">
                <a16:creationId xmlns:a16="http://schemas.microsoft.com/office/drawing/2014/main" id="{C3DF37B5-56E1-B72A-BD9A-D0812803FE7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29167555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42E5-6AE7-AF76-ED80-08483334DD4A}"/>
              </a:ext>
            </a:extLst>
          </p:cNvPr>
          <p:cNvSpPr>
            <a:spLocks noGrp="1"/>
          </p:cNvSpPr>
          <p:nvPr>
            <p:ph type="title"/>
          </p:nvPr>
        </p:nvSpPr>
        <p:spPr/>
        <p:txBody>
          <a:bodyPr/>
          <a:lstStyle/>
          <a:p>
            <a:r>
              <a:rPr lang="en-GB" dirty="0"/>
              <a:t>Case study risk assessment</a:t>
            </a:r>
          </a:p>
        </p:txBody>
      </p:sp>
      <p:sp>
        <p:nvSpPr>
          <p:cNvPr id="3" name="Text Placeholder 2">
            <a:extLst>
              <a:ext uri="{FF2B5EF4-FFF2-40B4-BE49-F238E27FC236}">
                <a16:creationId xmlns:a16="http://schemas.microsoft.com/office/drawing/2014/main" id="{E2643B3D-6C06-327D-11A5-269D824E36BE}"/>
              </a:ext>
            </a:extLst>
          </p:cNvPr>
          <p:cNvSpPr>
            <a:spLocks noGrp="1"/>
          </p:cNvSpPr>
          <p:nvPr>
            <p:ph type="body" sz="quarter" idx="12"/>
          </p:nvPr>
        </p:nvSpPr>
        <p:spPr/>
        <p:txBody>
          <a:bodyPr/>
          <a:lstStyle/>
          <a:p>
            <a:r>
              <a:rPr lang="en-GB" dirty="0"/>
              <a:t>You will now assess risks of introducing emerging technologies for </a:t>
            </a:r>
            <a:r>
              <a:rPr lang="en-GB" dirty="0" err="1"/>
              <a:t>Pipling</a:t>
            </a:r>
            <a:r>
              <a:rPr lang="en-GB" dirty="0"/>
              <a:t>.  </a:t>
            </a:r>
          </a:p>
          <a:p>
            <a:endParaRPr lang="en-GB" dirty="0"/>
          </a:p>
          <a:p>
            <a:r>
              <a:rPr lang="en-GB" dirty="0"/>
              <a:t>Work in pairs, groups of three, or individually.</a:t>
            </a:r>
          </a:p>
          <a:p>
            <a:endParaRPr lang="en-GB" dirty="0"/>
          </a:p>
          <a:p>
            <a:r>
              <a:rPr lang="en-GB" dirty="0"/>
              <a:t>Read the case study carefully.</a:t>
            </a:r>
          </a:p>
          <a:p>
            <a:endParaRPr lang="en-GB" dirty="0"/>
          </a:p>
          <a:p>
            <a:r>
              <a:rPr lang="en-GB" dirty="0"/>
              <a:t>Use the notes from the modelling activity.</a:t>
            </a:r>
          </a:p>
        </p:txBody>
      </p:sp>
      <p:sp>
        <p:nvSpPr>
          <p:cNvPr id="4" name="Slide Number Placeholder 3">
            <a:extLst>
              <a:ext uri="{FF2B5EF4-FFF2-40B4-BE49-F238E27FC236}">
                <a16:creationId xmlns:a16="http://schemas.microsoft.com/office/drawing/2014/main" id="{AD3B6B4E-1BDC-669A-A372-64DFF82AEA43}"/>
              </a:ext>
            </a:extLst>
          </p:cNvPr>
          <p:cNvSpPr>
            <a:spLocks noGrp="1"/>
          </p:cNvSpPr>
          <p:nvPr>
            <p:ph type="sldNum" sz="quarter" idx="11"/>
          </p:nvPr>
        </p:nvSpPr>
        <p:spPr/>
        <p:txBody>
          <a:bodyPr/>
          <a:lstStyle/>
          <a:p>
            <a:fld id="{DA2C159E-F13C-4A85-9A41-E7669D3E0D70}" type="slidenum">
              <a:rPr lang="en-GB" smtClean="0"/>
              <a:pPr/>
              <a:t>182</a:t>
            </a:fld>
            <a:endParaRPr lang="en-GB" dirty="0"/>
          </a:p>
        </p:txBody>
      </p:sp>
      <p:sp>
        <p:nvSpPr>
          <p:cNvPr id="5" name="Footer Placeholder 4">
            <a:extLst>
              <a:ext uri="{FF2B5EF4-FFF2-40B4-BE49-F238E27FC236}">
                <a16:creationId xmlns:a16="http://schemas.microsoft.com/office/drawing/2014/main" id="{E3CCEF86-5DD0-95F1-6AEC-3322C52EB0C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27388772"/>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88471-67A7-34C9-4323-680CA29110C1}"/>
              </a:ext>
            </a:extLst>
          </p:cNvPr>
          <p:cNvSpPr>
            <a:spLocks noGrp="1"/>
          </p:cNvSpPr>
          <p:nvPr>
            <p:ph type="title"/>
          </p:nvPr>
        </p:nvSpPr>
        <p:spPr/>
        <p:txBody>
          <a:bodyPr/>
          <a:lstStyle/>
          <a:p>
            <a:r>
              <a:rPr lang="en-GB" dirty="0"/>
              <a:t>High risk and low risk</a:t>
            </a:r>
          </a:p>
        </p:txBody>
      </p:sp>
      <p:sp>
        <p:nvSpPr>
          <p:cNvPr id="3" name="Text Placeholder 2">
            <a:extLst>
              <a:ext uri="{FF2B5EF4-FFF2-40B4-BE49-F238E27FC236}">
                <a16:creationId xmlns:a16="http://schemas.microsoft.com/office/drawing/2014/main" id="{4EDC52AD-4F7B-5C33-B595-234430360E60}"/>
              </a:ext>
            </a:extLst>
          </p:cNvPr>
          <p:cNvSpPr>
            <a:spLocks noGrp="1"/>
          </p:cNvSpPr>
          <p:nvPr>
            <p:ph type="body" sz="quarter" idx="12"/>
          </p:nvPr>
        </p:nvSpPr>
        <p:spPr/>
        <p:txBody>
          <a:bodyPr/>
          <a:lstStyle/>
          <a:p>
            <a:r>
              <a:rPr lang="en-GB" dirty="0"/>
              <a:t>Using the flipchart move the cue cards to show which risks are high level and which are low level.</a:t>
            </a:r>
          </a:p>
          <a:p>
            <a:endParaRPr lang="en-GB" dirty="0"/>
          </a:p>
          <a:p>
            <a:r>
              <a:rPr lang="en-GB" dirty="0"/>
              <a:t>Be clear about why risks differ in severity.</a:t>
            </a:r>
          </a:p>
        </p:txBody>
      </p:sp>
      <p:sp>
        <p:nvSpPr>
          <p:cNvPr id="4" name="Slide Number Placeholder 3">
            <a:extLst>
              <a:ext uri="{FF2B5EF4-FFF2-40B4-BE49-F238E27FC236}">
                <a16:creationId xmlns:a16="http://schemas.microsoft.com/office/drawing/2014/main" id="{96227CD5-23F4-4593-0AFE-53B3507B622D}"/>
              </a:ext>
            </a:extLst>
          </p:cNvPr>
          <p:cNvSpPr>
            <a:spLocks noGrp="1"/>
          </p:cNvSpPr>
          <p:nvPr>
            <p:ph type="sldNum" sz="quarter" idx="11"/>
          </p:nvPr>
        </p:nvSpPr>
        <p:spPr/>
        <p:txBody>
          <a:bodyPr/>
          <a:lstStyle/>
          <a:p>
            <a:fld id="{DA2C159E-F13C-4A85-9A41-E7669D3E0D70}" type="slidenum">
              <a:rPr lang="en-GB" smtClean="0"/>
              <a:pPr/>
              <a:t>183</a:t>
            </a:fld>
            <a:endParaRPr lang="en-GB" dirty="0"/>
          </a:p>
        </p:txBody>
      </p:sp>
      <p:sp>
        <p:nvSpPr>
          <p:cNvPr id="5" name="Footer Placeholder 4">
            <a:extLst>
              <a:ext uri="{FF2B5EF4-FFF2-40B4-BE49-F238E27FC236}">
                <a16:creationId xmlns:a16="http://schemas.microsoft.com/office/drawing/2014/main" id="{9CD47915-6396-A394-009D-FF0CEF4BCC3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1910945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2A89-BEEC-1011-657D-374B6514495E}"/>
              </a:ext>
            </a:extLst>
          </p:cNvPr>
          <p:cNvSpPr>
            <a:spLocks noGrp="1"/>
          </p:cNvSpPr>
          <p:nvPr>
            <p:ph type="title"/>
          </p:nvPr>
        </p:nvSpPr>
        <p:spPr/>
        <p:txBody>
          <a:bodyPr/>
          <a:lstStyle/>
          <a:p>
            <a:r>
              <a:rPr lang="en-GB" dirty="0"/>
              <a:t>Risk comparison</a:t>
            </a:r>
          </a:p>
        </p:txBody>
      </p:sp>
      <p:sp>
        <p:nvSpPr>
          <p:cNvPr id="3" name="Text Placeholder 2">
            <a:extLst>
              <a:ext uri="{FF2B5EF4-FFF2-40B4-BE49-F238E27FC236}">
                <a16:creationId xmlns:a16="http://schemas.microsoft.com/office/drawing/2014/main" id="{342920C5-A1F9-C5F5-9316-6A0B62C0D944}"/>
              </a:ext>
            </a:extLst>
          </p:cNvPr>
          <p:cNvSpPr>
            <a:spLocks noGrp="1"/>
          </p:cNvSpPr>
          <p:nvPr>
            <p:ph type="body" sz="quarter" idx="12"/>
          </p:nvPr>
        </p:nvSpPr>
        <p:spPr/>
        <p:txBody>
          <a:bodyPr/>
          <a:lstStyle/>
          <a:p>
            <a:r>
              <a:rPr lang="en-GB" dirty="0"/>
              <a:t>We will compare how different groups rated the risks.</a:t>
            </a:r>
          </a:p>
          <a:p>
            <a:endParaRPr lang="en-GB" dirty="0"/>
          </a:p>
          <a:p>
            <a:r>
              <a:rPr lang="en-GB" dirty="0"/>
              <a:t>Notice similarities and differences in judgement.</a:t>
            </a:r>
          </a:p>
        </p:txBody>
      </p:sp>
      <p:sp>
        <p:nvSpPr>
          <p:cNvPr id="4" name="Slide Number Placeholder 3">
            <a:extLst>
              <a:ext uri="{FF2B5EF4-FFF2-40B4-BE49-F238E27FC236}">
                <a16:creationId xmlns:a16="http://schemas.microsoft.com/office/drawing/2014/main" id="{BFE73090-420E-679A-0938-E495443A797B}"/>
              </a:ext>
            </a:extLst>
          </p:cNvPr>
          <p:cNvSpPr>
            <a:spLocks noGrp="1"/>
          </p:cNvSpPr>
          <p:nvPr>
            <p:ph type="sldNum" sz="quarter" idx="11"/>
          </p:nvPr>
        </p:nvSpPr>
        <p:spPr/>
        <p:txBody>
          <a:bodyPr/>
          <a:lstStyle/>
          <a:p>
            <a:fld id="{DA2C159E-F13C-4A85-9A41-E7669D3E0D70}" type="slidenum">
              <a:rPr lang="en-GB" smtClean="0"/>
              <a:pPr/>
              <a:t>184</a:t>
            </a:fld>
            <a:endParaRPr lang="en-GB" dirty="0"/>
          </a:p>
        </p:txBody>
      </p:sp>
      <p:sp>
        <p:nvSpPr>
          <p:cNvPr id="5" name="Footer Placeholder 4">
            <a:extLst>
              <a:ext uri="{FF2B5EF4-FFF2-40B4-BE49-F238E27FC236}">
                <a16:creationId xmlns:a16="http://schemas.microsoft.com/office/drawing/2014/main" id="{4D5F0734-15D8-BE80-4BB2-2109F926364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429928859"/>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1B646-848E-E374-5FD4-F93DF30F748D}"/>
              </a:ext>
            </a:extLst>
          </p:cNvPr>
          <p:cNvSpPr>
            <a:spLocks noGrp="1"/>
          </p:cNvSpPr>
          <p:nvPr>
            <p:ph type="title"/>
          </p:nvPr>
        </p:nvSpPr>
        <p:spPr/>
        <p:txBody>
          <a:bodyPr/>
          <a:lstStyle/>
          <a:p>
            <a:r>
              <a:rPr lang="en-GB" dirty="0"/>
              <a:t>Risk rating activity</a:t>
            </a:r>
          </a:p>
        </p:txBody>
      </p:sp>
      <p:sp>
        <p:nvSpPr>
          <p:cNvPr id="3" name="Text Placeholder 2">
            <a:extLst>
              <a:ext uri="{FF2B5EF4-FFF2-40B4-BE49-F238E27FC236}">
                <a16:creationId xmlns:a16="http://schemas.microsoft.com/office/drawing/2014/main" id="{97945660-10C6-DE7E-BCEB-1EA4A3ADA6C6}"/>
              </a:ext>
            </a:extLst>
          </p:cNvPr>
          <p:cNvSpPr>
            <a:spLocks noGrp="1"/>
          </p:cNvSpPr>
          <p:nvPr>
            <p:ph type="body" sz="quarter" idx="12"/>
          </p:nvPr>
        </p:nvSpPr>
        <p:spPr/>
        <p:txBody>
          <a:bodyPr/>
          <a:lstStyle/>
          <a:p>
            <a:r>
              <a:rPr lang="en-GB" dirty="0"/>
              <a:t>You will now rate each risk using a RAG rating:</a:t>
            </a:r>
          </a:p>
          <a:p>
            <a:pPr marL="342900" indent="-342900">
              <a:buFont typeface="Arial" panose="020B0604020202020204" pitchFamily="34" charset="0"/>
              <a:buChar char="•"/>
            </a:pPr>
            <a:r>
              <a:rPr lang="en-GB" dirty="0"/>
              <a:t>Red.</a:t>
            </a:r>
          </a:p>
          <a:p>
            <a:pPr marL="342900" indent="-342900">
              <a:buFont typeface="Arial" panose="020B0604020202020204" pitchFamily="34" charset="0"/>
              <a:buChar char="•"/>
            </a:pPr>
            <a:r>
              <a:rPr lang="en-GB" dirty="0"/>
              <a:t>Amber.</a:t>
            </a:r>
          </a:p>
          <a:p>
            <a:pPr marL="342900" indent="-342900">
              <a:buFont typeface="Arial" panose="020B0604020202020204" pitchFamily="34" charset="0"/>
              <a:buChar char="•"/>
            </a:pPr>
            <a:r>
              <a:rPr lang="en-GB" dirty="0"/>
              <a:t>Green.</a:t>
            </a:r>
          </a:p>
          <a:p>
            <a:endParaRPr lang="en-GB" dirty="0"/>
          </a:p>
          <a:p>
            <a:r>
              <a:rPr lang="en-GB" dirty="0"/>
              <a:t>Record your rating for each risk.</a:t>
            </a:r>
          </a:p>
        </p:txBody>
      </p:sp>
      <p:sp>
        <p:nvSpPr>
          <p:cNvPr id="4" name="Slide Number Placeholder 3">
            <a:extLst>
              <a:ext uri="{FF2B5EF4-FFF2-40B4-BE49-F238E27FC236}">
                <a16:creationId xmlns:a16="http://schemas.microsoft.com/office/drawing/2014/main" id="{31408C98-D2B7-1616-C39C-2F841944FB2A}"/>
              </a:ext>
            </a:extLst>
          </p:cNvPr>
          <p:cNvSpPr>
            <a:spLocks noGrp="1"/>
          </p:cNvSpPr>
          <p:nvPr>
            <p:ph type="sldNum" sz="quarter" idx="11"/>
          </p:nvPr>
        </p:nvSpPr>
        <p:spPr/>
        <p:txBody>
          <a:bodyPr/>
          <a:lstStyle/>
          <a:p>
            <a:fld id="{DA2C159E-F13C-4A85-9A41-E7669D3E0D70}" type="slidenum">
              <a:rPr lang="en-GB" smtClean="0"/>
              <a:pPr/>
              <a:t>185</a:t>
            </a:fld>
            <a:endParaRPr lang="en-GB" dirty="0"/>
          </a:p>
        </p:txBody>
      </p:sp>
      <p:sp>
        <p:nvSpPr>
          <p:cNvPr id="5" name="Footer Placeholder 4">
            <a:extLst>
              <a:ext uri="{FF2B5EF4-FFF2-40B4-BE49-F238E27FC236}">
                <a16:creationId xmlns:a16="http://schemas.microsoft.com/office/drawing/2014/main" id="{BFD0304C-1060-D9A7-1DAD-09720B24208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41219587"/>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ED0F7-F420-0159-15FF-3322EA280F49}"/>
              </a:ext>
            </a:extLst>
          </p:cNvPr>
          <p:cNvSpPr>
            <a:spLocks noGrp="1"/>
          </p:cNvSpPr>
          <p:nvPr>
            <p:ph type="title"/>
          </p:nvPr>
        </p:nvSpPr>
        <p:spPr/>
        <p:txBody>
          <a:bodyPr/>
          <a:lstStyle/>
          <a:p>
            <a:r>
              <a:rPr lang="en-GB" dirty="0"/>
              <a:t>Reviewing risk ratings</a:t>
            </a:r>
          </a:p>
        </p:txBody>
      </p:sp>
      <p:sp>
        <p:nvSpPr>
          <p:cNvPr id="3" name="Text Placeholder 2">
            <a:extLst>
              <a:ext uri="{FF2B5EF4-FFF2-40B4-BE49-F238E27FC236}">
                <a16:creationId xmlns:a16="http://schemas.microsoft.com/office/drawing/2014/main" id="{ADA5081B-4E48-312A-FCD8-C092E74FE1A4}"/>
              </a:ext>
            </a:extLst>
          </p:cNvPr>
          <p:cNvSpPr>
            <a:spLocks noGrp="1"/>
          </p:cNvSpPr>
          <p:nvPr>
            <p:ph type="body" sz="quarter" idx="12"/>
          </p:nvPr>
        </p:nvSpPr>
        <p:spPr/>
        <p:txBody>
          <a:bodyPr/>
          <a:lstStyle/>
          <a:p>
            <a:r>
              <a:rPr lang="en-GB" dirty="0"/>
              <a:t>We will review the ratings across the class, focussing on where ratings differ and why.</a:t>
            </a:r>
          </a:p>
        </p:txBody>
      </p:sp>
      <p:sp>
        <p:nvSpPr>
          <p:cNvPr id="4" name="Slide Number Placeholder 3">
            <a:extLst>
              <a:ext uri="{FF2B5EF4-FFF2-40B4-BE49-F238E27FC236}">
                <a16:creationId xmlns:a16="http://schemas.microsoft.com/office/drawing/2014/main" id="{0044C7D5-E9B3-3FAE-3EC4-472187F227C1}"/>
              </a:ext>
            </a:extLst>
          </p:cNvPr>
          <p:cNvSpPr>
            <a:spLocks noGrp="1"/>
          </p:cNvSpPr>
          <p:nvPr>
            <p:ph type="sldNum" sz="quarter" idx="11"/>
          </p:nvPr>
        </p:nvSpPr>
        <p:spPr/>
        <p:txBody>
          <a:bodyPr/>
          <a:lstStyle/>
          <a:p>
            <a:fld id="{DA2C159E-F13C-4A85-9A41-E7669D3E0D70}" type="slidenum">
              <a:rPr lang="en-GB" smtClean="0"/>
              <a:pPr/>
              <a:t>186</a:t>
            </a:fld>
            <a:endParaRPr lang="en-GB" dirty="0"/>
          </a:p>
        </p:txBody>
      </p:sp>
      <p:sp>
        <p:nvSpPr>
          <p:cNvPr id="5" name="Footer Placeholder 4">
            <a:extLst>
              <a:ext uri="{FF2B5EF4-FFF2-40B4-BE49-F238E27FC236}">
                <a16:creationId xmlns:a16="http://schemas.microsoft.com/office/drawing/2014/main" id="{7F14D403-9792-194D-5C95-638661A8D34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565420595"/>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7BCD6-875B-E193-5F1A-721DB0A5CEE2}"/>
              </a:ext>
            </a:extLst>
          </p:cNvPr>
          <p:cNvSpPr>
            <a:spLocks noGrp="1"/>
          </p:cNvSpPr>
          <p:nvPr>
            <p:ph type="title"/>
          </p:nvPr>
        </p:nvSpPr>
        <p:spPr/>
        <p:txBody>
          <a:bodyPr/>
          <a:lstStyle/>
          <a:p>
            <a:r>
              <a:rPr lang="en-GB" dirty="0"/>
              <a:t>Risk mitigation strategies</a:t>
            </a:r>
          </a:p>
        </p:txBody>
      </p:sp>
      <p:sp>
        <p:nvSpPr>
          <p:cNvPr id="3" name="Text Placeholder 2">
            <a:extLst>
              <a:ext uri="{FF2B5EF4-FFF2-40B4-BE49-F238E27FC236}">
                <a16:creationId xmlns:a16="http://schemas.microsoft.com/office/drawing/2014/main" id="{3996B246-0228-92FA-E404-8137DDC33863}"/>
              </a:ext>
            </a:extLst>
          </p:cNvPr>
          <p:cNvSpPr>
            <a:spLocks noGrp="1"/>
          </p:cNvSpPr>
          <p:nvPr>
            <p:ph type="body" sz="quarter" idx="12"/>
          </p:nvPr>
        </p:nvSpPr>
        <p:spPr/>
        <p:txBody>
          <a:bodyPr/>
          <a:lstStyle/>
          <a:p>
            <a:r>
              <a:rPr lang="en-GB" dirty="0"/>
              <a:t>You will now look at strategies used to reduce risk.</a:t>
            </a:r>
          </a:p>
          <a:p>
            <a:endParaRPr lang="en-GB" dirty="0"/>
          </a:p>
          <a:p>
            <a:r>
              <a:rPr lang="en-GB" dirty="0"/>
              <a:t>These are provided as a set of risk </a:t>
            </a:r>
            <a:r>
              <a:rPr lang="en-GB" b="1" dirty="0"/>
              <a:t>Mitigation cards.</a:t>
            </a:r>
          </a:p>
          <a:p>
            <a:endParaRPr lang="en-GB" dirty="0"/>
          </a:p>
          <a:p>
            <a:r>
              <a:rPr lang="en-GB" dirty="0"/>
              <a:t>These strategies aim to lower the impact or likelihood of high-level risks.</a:t>
            </a:r>
          </a:p>
        </p:txBody>
      </p:sp>
      <p:sp>
        <p:nvSpPr>
          <p:cNvPr id="4" name="Slide Number Placeholder 3">
            <a:extLst>
              <a:ext uri="{FF2B5EF4-FFF2-40B4-BE49-F238E27FC236}">
                <a16:creationId xmlns:a16="http://schemas.microsoft.com/office/drawing/2014/main" id="{B72ACD48-69FF-50B1-724A-F075D7144DEC}"/>
              </a:ext>
            </a:extLst>
          </p:cNvPr>
          <p:cNvSpPr>
            <a:spLocks noGrp="1"/>
          </p:cNvSpPr>
          <p:nvPr>
            <p:ph type="sldNum" sz="quarter" idx="11"/>
          </p:nvPr>
        </p:nvSpPr>
        <p:spPr/>
        <p:txBody>
          <a:bodyPr/>
          <a:lstStyle/>
          <a:p>
            <a:fld id="{DA2C159E-F13C-4A85-9A41-E7669D3E0D70}" type="slidenum">
              <a:rPr lang="en-GB" smtClean="0"/>
              <a:pPr/>
              <a:t>187</a:t>
            </a:fld>
            <a:endParaRPr lang="en-GB" dirty="0"/>
          </a:p>
        </p:txBody>
      </p:sp>
      <p:sp>
        <p:nvSpPr>
          <p:cNvPr id="5" name="Footer Placeholder 4">
            <a:extLst>
              <a:ext uri="{FF2B5EF4-FFF2-40B4-BE49-F238E27FC236}">
                <a16:creationId xmlns:a16="http://schemas.microsoft.com/office/drawing/2014/main" id="{2C8A7745-5BF2-FAE6-7805-7B3448AB0A3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79445207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058EB-8A37-89A2-552A-A7F955E4BE27}"/>
              </a:ext>
            </a:extLst>
          </p:cNvPr>
          <p:cNvSpPr>
            <a:spLocks noGrp="1"/>
          </p:cNvSpPr>
          <p:nvPr>
            <p:ph type="title"/>
          </p:nvPr>
        </p:nvSpPr>
        <p:spPr/>
        <p:txBody>
          <a:bodyPr/>
          <a:lstStyle/>
          <a:p>
            <a:r>
              <a:rPr lang="en-GB" dirty="0"/>
              <a:t>Selecting mitigation strategies</a:t>
            </a:r>
          </a:p>
        </p:txBody>
      </p:sp>
      <p:sp>
        <p:nvSpPr>
          <p:cNvPr id="3" name="Text Placeholder 2">
            <a:extLst>
              <a:ext uri="{FF2B5EF4-FFF2-40B4-BE49-F238E27FC236}">
                <a16:creationId xmlns:a16="http://schemas.microsoft.com/office/drawing/2014/main" id="{8D7E2BF7-F9CB-96E4-44FF-77C0ADCF4116}"/>
              </a:ext>
            </a:extLst>
          </p:cNvPr>
          <p:cNvSpPr>
            <a:spLocks noGrp="1"/>
          </p:cNvSpPr>
          <p:nvPr>
            <p:ph type="body" sz="quarter" idx="12"/>
          </p:nvPr>
        </p:nvSpPr>
        <p:spPr/>
        <p:txBody>
          <a:bodyPr/>
          <a:lstStyle/>
          <a:p>
            <a:r>
              <a:rPr lang="en-GB" dirty="0"/>
              <a:t>Stay in the same groups.</a:t>
            </a:r>
          </a:p>
          <a:p>
            <a:endParaRPr lang="en-GB" dirty="0"/>
          </a:p>
          <a:p>
            <a:r>
              <a:rPr lang="en-GB" dirty="0"/>
              <a:t>Refer to the </a:t>
            </a:r>
            <a:r>
              <a:rPr lang="en-GB" dirty="0" err="1"/>
              <a:t>Pipling</a:t>
            </a:r>
            <a:r>
              <a:rPr lang="en-GB" dirty="0"/>
              <a:t> case study.</a:t>
            </a:r>
          </a:p>
          <a:p>
            <a:endParaRPr lang="en-GB" dirty="0"/>
          </a:p>
          <a:p>
            <a:r>
              <a:rPr lang="en-GB" dirty="0"/>
              <a:t>Use the </a:t>
            </a:r>
            <a:r>
              <a:rPr lang="en-GB" b="1" dirty="0"/>
              <a:t>Mitigation cards </a:t>
            </a:r>
            <a:r>
              <a:rPr lang="en-GB" dirty="0"/>
              <a:t>to select strategies to reduce the high-level risks you identified.</a:t>
            </a:r>
          </a:p>
        </p:txBody>
      </p:sp>
      <p:sp>
        <p:nvSpPr>
          <p:cNvPr id="4" name="Slide Number Placeholder 3">
            <a:extLst>
              <a:ext uri="{FF2B5EF4-FFF2-40B4-BE49-F238E27FC236}">
                <a16:creationId xmlns:a16="http://schemas.microsoft.com/office/drawing/2014/main" id="{99CF5206-FACA-096F-656B-9D2078DA382B}"/>
              </a:ext>
            </a:extLst>
          </p:cNvPr>
          <p:cNvSpPr>
            <a:spLocks noGrp="1"/>
          </p:cNvSpPr>
          <p:nvPr>
            <p:ph type="sldNum" sz="quarter" idx="11"/>
          </p:nvPr>
        </p:nvSpPr>
        <p:spPr/>
        <p:txBody>
          <a:bodyPr/>
          <a:lstStyle/>
          <a:p>
            <a:fld id="{DA2C159E-F13C-4A85-9A41-E7669D3E0D70}" type="slidenum">
              <a:rPr lang="en-GB" smtClean="0"/>
              <a:pPr/>
              <a:t>188</a:t>
            </a:fld>
            <a:endParaRPr lang="en-GB" dirty="0"/>
          </a:p>
        </p:txBody>
      </p:sp>
      <p:sp>
        <p:nvSpPr>
          <p:cNvPr id="5" name="Footer Placeholder 4">
            <a:extLst>
              <a:ext uri="{FF2B5EF4-FFF2-40B4-BE49-F238E27FC236}">
                <a16:creationId xmlns:a16="http://schemas.microsoft.com/office/drawing/2014/main" id="{86EB78D2-B2F9-9366-7F7C-BDF9F83103E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27705516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EBC54-6133-DCBE-38EE-D8262AD9B604}"/>
              </a:ext>
            </a:extLst>
          </p:cNvPr>
          <p:cNvSpPr>
            <a:spLocks noGrp="1"/>
          </p:cNvSpPr>
          <p:nvPr>
            <p:ph type="title"/>
          </p:nvPr>
        </p:nvSpPr>
        <p:spPr/>
        <p:txBody>
          <a:bodyPr/>
          <a:lstStyle/>
          <a:p>
            <a:r>
              <a:rPr lang="en-GB" dirty="0"/>
              <a:t>Justifying mitigation</a:t>
            </a:r>
          </a:p>
        </p:txBody>
      </p:sp>
      <p:sp>
        <p:nvSpPr>
          <p:cNvPr id="3" name="Text Placeholder 2">
            <a:extLst>
              <a:ext uri="{FF2B5EF4-FFF2-40B4-BE49-F238E27FC236}">
                <a16:creationId xmlns:a16="http://schemas.microsoft.com/office/drawing/2014/main" id="{8CEC02DA-F2E1-1F2D-BD4D-7B17C59CABD4}"/>
              </a:ext>
            </a:extLst>
          </p:cNvPr>
          <p:cNvSpPr>
            <a:spLocks noGrp="1"/>
          </p:cNvSpPr>
          <p:nvPr>
            <p:ph type="body" sz="quarter" idx="12"/>
          </p:nvPr>
        </p:nvSpPr>
        <p:spPr/>
        <p:txBody>
          <a:bodyPr/>
          <a:lstStyle/>
          <a:p>
            <a:r>
              <a:rPr lang="en-GB" dirty="0"/>
              <a:t>Discuss why each mitigation strategy could be effective.</a:t>
            </a:r>
          </a:p>
          <a:p>
            <a:endParaRPr lang="en-GB" dirty="0"/>
          </a:p>
          <a:p>
            <a:r>
              <a:rPr lang="en-GB" dirty="0"/>
              <a:t>Use what you learned in earlier lessons about giving justifications.</a:t>
            </a:r>
          </a:p>
        </p:txBody>
      </p:sp>
      <p:sp>
        <p:nvSpPr>
          <p:cNvPr id="4" name="Slide Number Placeholder 3">
            <a:extLst>
              <a:ext uri="{FF2B5EF4-FFF2-40B4-BE49-F238E27FC236}">
                <a16:creationId xmlns:a16="http://schemas.microsoft.com/office/drawing/2014/main" id="{6294773C-4943-6A24-22B9-FD2F07E2003D}"/>
              </a:ext>
            </a:extLst>
          </p:cNvPr>
          <p:cNvSpPr>
            <a:spLocks noGrp="1"/>
          </p:cNvSpPr>
          <p:nvPr>
            <p:ph type="sldNum" sz="quarter" idx="11"/>
          </p:nvPr>
        </p:nvSpPr>
        <p:spPr/>
        <p:txBody>
          <a:bodyPr/>
          <a:lstStyle/>
          <a:p>
            <a:fld id="{DA2C159E-F13C-4A85-9A41-E7669D3E0D70}" type="slidenum">
              <a:rPr lang="en-GB" smtClean="0"/>
              <a:pPr/>
              <a:t>189</a:t>
            </a:fld>
            <a:endParaRPr lang="en-GB" dirty="0"/>
          </a:p>
        </p:txBody>
      </p:sp>
      <p:sp>
        <p:nvSpPr>
          <p:cNvPr id="5" name="Footer Placeholder 4">
            <a:extLst>
              <a:ext uri="{FF2B5EF4-FFF2-40B4-BE49-F238E27FC236}">
                <a16:creationId xmlns:a16="http://schemas.microsoft.com/office/drawing/2014/main" id="{893983B5-E559-CBB8-0BA5-A27671B66A9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41544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840A2-279A-9206-9900-B7C0B3288DC7}"/>
              </a:ext>
            </a:extLst>
          </p:cNvPr>
          <p:cNvSpPr>
            <a:spLocks noGrp="1"/>
          </p:cNvSpPr>
          <p:nvPr>
            <p:ph type="title"/>
          </p:nvPr>
        </p:nvSpPr>
        <p:spPr/>
        <p:txBody>
          <a:bodyPr/>
          <a:lstStyle/>
          <a:p>
            <a:r>
              <a:rPr lang="en-GB" dirty="0"/>
              <a:t>Lesson 1 plenary</a:t>
            </a:r>
          </a:p>
        </p:txBody>
      </p:sp>
      <p:sp>
        <p:nvSpPr>
          <p:cNvPr id="3" name="Text Placeholder 2">
            <a:extLst>
              <a:ext uri="{FF2B5EF4-FFF2-40B4-BE49-F238E27FC236}">
                <a16:creationId xmlns:a16="http://schemas.microsoft.com/office/drawing/2014/main" id="{BF2F4FE6-3C60-1635-16E5-5537234D302D}"/>
              </a:ext>
            </a:extLst>
          </p:cNvPr>
          <p:cNvSpPr>
            <a:spLocks noGrp="1"/>
          </p:cNvSpPr>
          <p:nvPr>
            <p:ph type="body" sz="quarter" idx="12"/>
          </p:nvPr>
        </p:nvSpPr>
        <p:spPr/>
        <p:txBody>
          <a:bodyPr/>
          <a:lstStyle/>
          <a:p>
            <a:r>
              <a:rPr lang="en-GB" dirty="0"/>
              <a:t>Scenario:</a:t>
            </a:r>
          </a:p>
          <a:p>
            <a:endParaRPr lang="en-GB" dirty="0"/>
          </a:p>
          <a:p>
            <a:r>
              <a:rPr lang="en-GB" dirty="0"/>
              <a:t>You are a marketing agent, and you are looking to take on an apprentice.</a:t>
            </a:r>
          </a:p>
          <a:p>
            <a:endParaRPr lang="en-GB" dirty="0"/>
          </a:p>
          <a:p>
            <a:r>
              <a:rPr lang="en-GB" dirty="0"/>
              <a:t>Question:</a:t>
            </a:r>
          </a:p>
          <a:p>
            <a:endParaRPr lang="en-GB" dirty="0"/>
          </a:p>
          <a:p>
            <a:r>
              <a:rPr lang="en-GB" dirty="0"/>
              <a:t>If the applicant provided the AI generated content to you as part of their interview, would you employ them? Why?</a:t>
            </a:r>
          </a:p>
        </p:txBody>
      </p:sp>
      <p:sp>
        <p:nvSpPr>
          <p:cNvPr id="4" name="Slide Number Placeholder 3">
            <a:extLst>
              <a:ext uri="{FF2B5EF4-FFF2-40B4-BE49-F238E27FC236}">
                <a16:creationId xmlns:a16="http://schemas.microsoft.com/office/drawing/2014/main" id="{AA1437E9-0670-4D64-907D-651809C4D20F}"/>
              </a:ext>
            </a:extLst>
          </p:cNvPr>
          <p:cNvSpPr>
            <a:spLocks noGrp="1"/>
          </p:cNvSpPr>
          <p:nvPr>
            <p:ph type="sldNum" sz="quarter" idx="11"/>
          </p:nvPr>
        </p:nvSpPr>
        <p:spPr/>
        <p:txBody>
          <a:bodyPr/>
          <a:lstStyle/>
          <a:p>
            <a:fld id="{DA2C159E-F13C-4A85-9A41-E7669D3E0D70}" type="slidenum">
              <a:rPr lang="en-GB" smtClean="0"/>
              <a:pPr/>
              <a:t>19</a:t>
            </a:fld>
            <a:endParaRPr lang="en-GB" dirty="0"/>
          </a:p>
        </p:txBody>
      </p:sp>
      <p:sp>
        <p:nvSpPr>
          <p:cNvPr id="5" name="Footer Placeholder 4">
            <a:extLst>
              <a:ext uri="{FF2B5EF4-FFF2-40B4-BE49-F238E27FC236}">
                <a16:creationId xmlns:a16="http://schemas.microsoft.com/office/drawing/2014/main" id="{9FFB43A4-E2ED-DE85-E381-5315FC9427C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03934482"/>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D4032-E08F-2E41-4F47-70D9F3B8D50F}"/>
              </a:ext>
            </a:extLst>
          </p:cNvPr>
          <p:cNvSpPr>
            <a:spLocks noGrp="1"/>
          </p:cNvSpPr>
          <p:nvPr>
            <p:ph type="title"/>
          </p:nvPr>
        </p:nvSpPr>
        <p:spPr/>
        <p:txBody>
          <a:bodyPr/>
          <a:lstStyle/>
          <a:p>
            <a:r>
              <a:rPr lang="en-GB" dirty="0"/>
              <a:t>Peer justification activity</a:t>
            </a:r>
          </a:p>
        </p:txBody>
      </p:sp>
      <p:sp>
        <p:nvSpPr>
          <p:cNvPr id="3" name="Text Placeholder 2">
            <a:extLst>
              <a:ext uri="{FF2B5EF4-FFF2-40B4-BE49-F238E27FC236}">
                <a16:creationId xmlns:a16="http://schemas.microsoft.com/office/drawing/2014/main" id="{CDEEACCF-A43B-5E51-0327-FB1DE5FF7C42}"/>
              </a:ext>
            </a:extLst>
          </p:cNvPr>
          <p:cNvSpPr>
            <a:spLocks noGrp="1"/>
          </p:cNvSpPr>
          <p:nvPr>
            <p:ph type="body" sz="quarter" idx="12"/>
          </p:nvPr>
        </p:nvSpPr>
        <p:spPr/>
        <p:txBody>
          <a:bodyPr/>
          <a:lstStyle/>
          <a:p>
            <a:r>
              <a:rPr lang="en-GB" dirty="0"/>
              <a:t>You will now work with a partner.</a:t>
            </a:r>
          </a:p>
          <a:p>
            <a:endParaRPr lang="en-GB" dirty="0"/>
          </a:p>
          <a:p>
            <a:r>
              <a:rPr lang="en-GB" dirty="0"/>
              <a:t>Each learner selects one high level risk.</a:t>
            </a:r>
          </a:p>
          <a:p>
            <a:endParaRPr lang="en-GB" dirty="0"/>
          </a:p>
          <a:p>
            <a:r>
              <a:rPr lang="en-GB" dirty="0"/>
              <a:t>Justify to your partner why your mitigation strategy would reduce the risk.</a:t>
            </a:r>
          </a:p>
          <a:p>
            <a:endParaRPr lang="en-GB" dirty="0"/>
          </a:p>
          <a:p>
            <a:r>
              <a:rPr lang="en-GB" dirty="0"/>
              <a:t>Your partner will ask questions to test your justification.</a:t>
            </a:r>
          </a:p>
          <a:p>
            <a:endParaRPr lang="en-GB" dirty="0"/>
          </a:p>
          <a:p>
            <a:r>
              <a:rPr lang="en-GB" dirty="0"/>
              <a:t>Then swap roles.</a:t>
            </a:r>
          </a:p>
        </p:txBody>
      </p:sp>
      <p:sp>
        <p:nvSpPr>
          <p:cNvPr id="4" name="Slide Number Placeholder 3">
            <a:extLst>
              <a:ext uri="{FF2B5EF4-FFF2-40B4-BE49-F238E27FC236}">
                <a16:creationId xmlns:a16="http://schemas.microsoft.com/office/drawing/2014/main" id="{C8C057CF-7800-282F-7160-BE6F3AF7B2CA}"/>
              </a:ext>
            </a:extLst>
          </p:cNvPr>
          <p:cNvSpPr>
            <a:spLocks noGrp="1"/>
          </p:cNvSpPr>
          <p:nvPr>
            <p:ph type="sldNum" sz="quarter" idx="11"/>
          </p:nvPr>
        </p:nvSpPr>
        <p:spPr/>
        <p:txBody>
          <a:bodyPr/>
          <a:lstStyle/>
          <a:p>
            <a:fld id="{DA2C159E-F13C-4A85-9A41-E7669D3E0D70}" type="slidenum">
              <a:rPr lang="en-GB" smtClean="0"/>
              <a:pPr/>
              <a:t>190</a:t>
            </a:fld>
            <a:endParaRPr lang="en-GB" dirty="0"/>
          </a:p>
        </p:txBody>
      </p:sp>
      <p:sp>
        <p:nvSpPr>
          <p:cNvPr id="5" name="Footer Placeholder 4">
            <a:extLst>
              <a:ext uri="{FF2B5EF4-FFF2-40B4-BE49-F238E27FC236}">
                <a16:creationId xmlns:a16="http://schemas.microsoft.com/office/drawing/2014/main" id="{2EFCBB87-80B8-75C1-07C6-C5CF4CDBEB3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082957973"/>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A6BDD-6F90-7583-E649-45EE2F3DBB43}"/>
              </a:ext>
            </a:extLst>
          </p:cNvPr>
          <p:cNvSpPr>
            <a:spLocks noGrp="1"/>
          </p:cNvSpPr>
          <p:nvPr>
            <p:ph type="title"/>
          </p:nvPr>
        </p:nvSpPr>
        <p:spPr/>
        <p:txBody>
          <a:bodyPr/>
          <a:lstStyle/>
          <a:p>
            <a:r>
              <a:rPr lang="en-GB" dirty="0"/>
              <a:t>Improving justification</a:t>
            </a:r>
          </a:p>
        </p:txBody>
      </p:sp>
      <p:sp>
        <p:nvSpPr>
          <p:cNvPr id="3" name="Text Placeholder 2">
            <a:extLst>
              <a:ext uri="{FF2B5EF4-FFF2-40B4-BE49-F238E27FC236}">
                <a16:creationId xmlns:a16="http://schemas.microsoft.com/office/drawing/2014/main" id="{E81750EB-30FB-1CB0-27EA-DB1E6B56205F}"/>
              </a:ext>
            </a:extLst>
          </p:cNvPr>
          <p:cNvSpPr>
            <a:spLocks noGrp="1"/>
          </p:cNvSpPr>
          <p:nvPr>
            <p:ph type="body" sz="quarter" idx="12"/>
          </p:nvPr>
        </p:nvSpPr>
        <p:spPr/>
        <p:txBody>
          <a:bodyPr/>
          <a:lstStyle/>
          <a:p>
            <a:r>
              <a:rPr lang="en-GB" dirty="0"/>
              <a:t>As a pair, discuss:</a:t>
            </a:r>
          </a:p>
          <a:p>
            <a:endParaRPr lang="en-GB" dirty="0"/>
          </a:p>
          <a:p>
            <a:r>
              <a:rPr lang="en-GB" dirty="0"/>
              <a:t>What made the justification stronger or weaker?</a:t>
            </a:r>
          </a:p>
          <a:p>
            <a:r>
              <a:rPr lang="en-GB" dirty="0"/>
              <a:t>What could be improved?</a:t>
            </a:r>
          </a:p>
          <a:p>
            <a:endParaRPr lang="en-GB" dirty="0"/>
          </a:p>
        </p:txBody>
      </p:sp>
      <p:sp>
        <p:nvSpPr>
          <p:cNvPr id="4" name="Slide Number Placeholder 3">
            <a:extLst>
              <a:ext uri="{FF2B5EF4-FFF2-40B4-BE49-F238E27FC236}">
                <a16:creationId xmlns:a16="http://schemas.microsoft.com/office/drawing/2014/main" id="{87F358EC-C0F8-685C-F29B-8B55AA849C1E}"/>
              </a:ext>
            </a:extLst>
          </p:cNvPr>
          <p:cNvSpPr>
            <a:spLocks noGrp="1"/>
          </p:cNvSpPr>
          <p:nvPr>
            <p:ph type="sldNum" sz="quarter" idx="11"/>
          </p:nvPr>
        </p:nvSpPr>
        <p:spPr/>
        <p:txBody>
          <a:bodyPr/>
          <a:lstStyle/>
          <a:p>
            <a:fld id="{DA2C159E-F13C-4A85-9A41-E7669D3E0D70}" type="slidenum">
              <a:rPr lang="en-GB" smtClean="0"/>
              <a:pPr/>
              <a:t>191</a:t>
            </a:fld>
            <a:endParaRPr lang="en-GB" dirty="0"/>
          </a:p>
        </p:txBody>
      </p:sp>
      <p:sp>
        <p:nvSpPr>
          <p:cNvPr id="5" name="Footer Placeholder 4">
            <a:extLst>
              <a:ext uri="{FF2B5EF4-FFF2-40B4-BE49-F238E27FC236}">
                <a16:creationId xmlns:a16="http://schemas.microsoft.com/office/drawing/2014/main" id="{53DD7FA8-7C3C-FF88-3696-61EE5A8B934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615361595"/>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7B558-5B54-4904-0CE9-825581E53E67}"/>
              </a:ext>
            </a:extLst>
          </p:cNvPr>
          <p:cNvSpPr>
            <a:spLocks noGrp="1"/>
          </p:cNvSpPr>
          <p:nvPr>
            <p:ph type="title"/>
          </p:nvPr>
        </p:nvSpPr>
        <p:spPr/>
        <p:txBody>
          <a:bodyPr/>
          <a:lstStyle/>
          <a:p>
            <a:r>
              <a:rPr lang="en-GB" dirty="0"/>
              <a:t>Class feedback</a:t>
            </a:r>
          </a:p>
        </p:txBody>
      </p:sp>
      <p:sp>
        <p:nvSpPr>
          <p:cNvPr id="3" name="Text Placeholder 2">
            <a:extLst>
              <a:ext uri="{FF2B5EF4-FFF2-40B4-BE49-F238E27FC236}">
                <a16:creationId xmlns:a16="http://schemas.microsoft.com/office/drawing/2014/main" id="{3B644024-57AC-FBC3-517B-8815A0DA4CAE}"/>
              </a:ext>
            </a:extLst>
          </p:cNvPr>
          <p:cNvSpPr>
            <a:spLocks noGrp="1"/>
          </p:cNvSpPr>
          <p:nvPr>
            <p:ph type="body" sz="quarter" idx="12"/>
          </p:nvPr>
        </p:nvSpPr>
        <p:spPr/>
        <p:txBody>
          <a:bodyPr/>
          <a:lstStyle/>
          <a:p>
            <a:r>
              <a:rPr lang="en-GB" dirty="0"/>
              <a:t>Each pair will share one way to improve the quality of a justification.</a:t>
            </a:r>
          </a:p>
          <a:p>
            <a:endParaRPr lang="en-GB" dirty="0"/>
          </a:p>
          <a:p>
            <a:r>
              <a:rPr lang="en-GB" dirty="0"/>
              <a:t>We will record key points together.</a:t>
            </a:r>
          </a:p>
        </p:txBody>
      </p:sp>
      <p:sp>
        <p:nvSpPr>
          <p:cNvPr id="4" name="Slide Number Placeholder 3">
            <a:extLst>
              <a:ext uri="{FF2B5EF4-FFF2-40B4-BE49-F238E27FC236}">
                <a16:creationId xmlns:a16="http://schemas.microsoft.com/office/drawing/2014/main" id="{3F1597BC-5BAB-2E86-467D-FDB651047A71}"/>
              </a:ext>
            </a:extLst>
          </p:cNvPr>
          <p:cNvSpPr>
            <a:spLocks noGrp="1"/>
          </p:cNvSpPr>
          <p:nvPr>
            <p:ph type="sldNum" sz="quarter" idx="11"/>
          </p:nvPr>
        </p:nvSpPr>
        <p:spPr/>
        <p:txBody>
          <a:bodyPr/>
          <a:lstStyle/>
          <a:p>
            <a:fld id="{DA2C159E-F13C-4A85-9A41-E7669D3E0D70}" type="slidenum">
              <a:rPr lang="en-GB" smtClean="0"/>
              <a:pPr/>
              <a:t>192</a:t>
            </a:fld>
            <a:endParaRPr lang="en-GB" dirty="0"/>
          </a:p>
        </p:txBody>
      </p:sp>
      <p:sp>
        <p:nvSpPr>
          <p:cNvPr id="5" name="Footer Placeholder 4">
            <a:extLst>
              <a:ext uri="{FF2B5EF4-FFF2-40B4-BE49-F238E27FC236}">
                <a16:creationId xmlns:a16="http://schemas.microsoft.com/office/drawing/2014/main" id="{375740E8-C6F2-4DEB-B7E8-C726385AE0E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085119828"/>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EA4E6-8045-46BF-4601-FE56CE07AFAA}"/>
              </a:ext>
            </a:extLst>
          </p:cNvPr>
          <p:cNvSpPr>
            <a:spLocks noGrp="1"/>
          </p:cNvSpPr>
          <p:nvPr>
            <p:ph type="title"/>
          </p:nvPr>
        </p:nvSpPr>
        <p:spPr/>
        <p:txBody>
          <a:bodyPr/>
          <a:lstStyle/>
          <a:p>
            <a:r>
              <a:rPr lang="en-GB" dirty="0"/>
              <a:t>Individual risk assessment</a:t>
            </a:r>
          </a:p>
        </p:txBody>
      </p:sp>
      <p:sp>
        <p:nvSpPr>
          <p:cNvPr id="3" name="Text Placeholder 2">
            <a:extLst>
              <a:ext uri="{FF2B5EF4-FFF2-40B4-BE49-F238E27FC236}">
                <a16:creationId xmlns:a16="http://schemas.microsoft.com/office/drawing/2014/main" id="{341B0BFD-2511-1EAF-3D3E-C76E54354100}"/>
              </a:ext>
            </a:extLst>
          </p:cNvPr>
          <p:cNvSpPr>
            <a:spLocks noGrp="1"/>
          </p:cNvSpPr>
          <p:nvPr>
            <p:ph type="body" sz="quarter" idx="12"/>
          </p:nvPr>
        </p:nvSpPr>
        <p:spPr/>
        <p:txBody>
          <a:bodyPr/>
          <a:lstStyle/>
          <a:p>
            <a:r>
              <a:rPr lang="en-GB" dirty="0"/>
              <a:t>You will now work independently with a different case study.</a:t>
            </a:r>
          </a:p>
          <a:p>
            <a:endParaRPr lang="en-GB" dirty="0"/>
          </a:p>
          <a:p>
            <a:r>
              <a:rPr lang="en-GB" dirty="0"/>
              <a:t>Assess the risks linked to introducing the technology:</a:t>
            </a:r>
          </a:p>
          <a:p>
            <a:pPr marL="342900" indent="-342900">
              <a:buFont typeface="Arial" panose="020B0604020202020204" pitchFamily="34" charset="0"/>
              <a:buChar char="•"/>
            </a:pPr>
            <a:r>
              <a:rPr lang="en-GB" dirty="0"/>
              <a:t>Identify high level risks.</a:t>
            </a:r>
          </a:p>
          <a:p>
            <a:pPr marL="342900" indent="-342900">
              <a:buFont typeface="Arial" panose="020B0604020202020204" pitchFamily="34" charset="0"/>
              <a:buChar char="•"/>
            </a:pPr>
            <a:r>
              <a:rPr lang="en-GB" dirty="0"/>
              <a:t>Propose mitigation strategies.</a:t>
            </a:r>
          </a:p>
          <a:p>
            <a:pPr marL="342900" indent="-342900">
              <a:buFont typeface="Arial" panose="020B0604020202020204" pitchFamily="34" charset="0"/>
              <a:buChar char="•"/>
            </a:pPr>
            <a:r>
              <a:rPr lang="en-GB" dirty="0"/>
              <a:t>Justify your decisions.</a:t>
            </a:r>
          </a:p>
          <a:p>
            <a:endParaRPr lang="en-GB" dirty="0"/>
          </a:p>
          <a:p>
            <a:r>
              <a:rPr lang="en-GB" dirty="0"/>
              <a:t>Hand in your completed risk assessment.</a:t>
            </a:r>
          </a:p>
        </p:txBody>
      </p:sp>
      <p:sp>
        <p:nvSpPr>
          <p:cNvPr id="4" name="Slide Number Placeholder 3">
            <a:extLst>
              <a:ext uri="{FF2B5EF4-FFF2-40B4-BE49-F238E27FC236}">
                <a16:creationId xmlns:a16="http://schemas.microsoft.com/office/drawing/2014/main" id="{944C992D-5BF7-F78E-E983-7C33FFB07D0C}"/>
              </a:ext>
            </a:extLst>
          </p:cNvPr>
          <p:cNvSpPr>
            <a:spLocks noGrp="1"/>
          </p:cNvSpPr>
          <p:nvPr>
            <p:ph type="sldNum" sz="quarter" idx="11"/>
          </p:nvPr>
        </p:nvSpPr>
        <p:spPr/>
        <p:txBody>
          <a:bodyPr/>
          <a:lstStyle/>
          <a:p>
            <a:fld id="{DA2C159E-F13C-4A85-9A41-E7669D3E0D70}" type="slidenum">
              <a:rPr lang="en-GB" smtClean="0"/>
              <a:pPr/>
              <a:t>193</a:t>
            </a:fld>
            <a:endParaRPr lang="en-GB" dirty="0"/>
          </a:p>
        </p:txBody>
      </p:sp>
      <p:sp>
        <p:nvSpPr>
          <p:cNvPr id="5" name="Footer Placeholder 4">
            <a:extLst>
              <a:ext uri="{FF2B5EF4-FFF2-40B4-BE49-F238E27FC236}">
                <a16:creationId xmlns:a16="http://schemas.microsoft.com/office/drawing/2014/main" id="{16F12EE8-93C3-E88C-C64A-F724CE40835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89153266"/>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Evaluating a new emerging technology</a:t>
            </a:r>
            <a:endParaRPr lang="en-US" dirty="0"/>
          </a:p>
        </p:txBody>
      </p:sp>
    </p:spTree>
    <p:extLst>
      <p:ext uri="{BB962C8B-B14F-4D97-AF65-F5344CB8AC3E}">
        <p14:creationId xmlns:p14="http://schemas.microsoft.com/office/powerpoint/2010/main" val="235711716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74B9D-FFEC-2F19-C3F4-9474144A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AA379-F311-8A50-05D5-393A56A68A56}"/>
              </a:ext>
            </a:extLst>
          </p:cNvPr>
          <p:cNvSpPr>
            <a:spLocks noGrp="1"/>
          </p:cNvSpPr>
          <p:nvPr>
            <p:ph type="title"/>
          </p:nvPr>
        </p:nvSpPr>
        <p:spPr/>
        <p:txBody>
          <a:bodyPr/>
          <a:lstStyle/>
          <a:p>
            <a:r>
              <a:rPr lang="en-GB" dirty="0"/>
              <a:t>Lesson 10 overview</a:t>
            </a:r>
          </a:p>
        </p:txBody>
      </p:sp>
      <p:sp>
        <p:nvSpPr>
          <p:cNvPr id="3" name="Text Placeholder 2">
            <a:extLst>
              <a:ext uri="{FF2B5EF4-FFF2-40B4-BE49-F238E27FC236}">
                <a16:creationId xmlns:a16="http://schemas.microsoft.com/office/drawing/2014/main" id="{1ACEFE0F-26B3-608C-7766-8B24C2BF4D14}"/>
              </a:ext>
            </a:extLst>
          </p:cNvPr>
          <p:cNvSpPr>
            <a:spLocks noGrp="1"/>
          </p:cNvSpPr>
          <p:nvPr>
            <p:ph type="body" sz="quarter" idx="12"/>
          </p:nvPr>
        </p:nvSpPr>
        <p:spPr/>
        <p:txBody>
          <a:bodyPr/>
          <a:lstStyle/>
          <a:p>
            <a:r>
              <a:rPr lang="en-GB" dirty="0"/>
              <a:t>In this lesson, you will analyse a case study involving a new emerging technology. </a:t>
            </a:r>
          </a:p>
          <a:p>
            <a:endParaRPr lang="en-GB" dirty="0"/>
          </a:p>
          <a:p>
            <a:r>
              <a:rPr lang="en-GB" dirty="0"/>
              <a:t>You will research relevant information, assess risks, propose mitigation strategies, and produce a justified report for a client. </a:t>
            </a:r>
          </a:p>
          <a:p>
            <a:endParaRPr lang="en-GB" dirty="0"/>
          </a:p>
          <a:p>
            <a:r>
              <a:rPr lang="en-GB" dirty="0"/>
              <a:t>You will then review and improve your work through peer assessment.</a:t>
            </a:r>
          </a:p>
        </p:txBody>
      </p:sp>
      <p:sp>
        <p:nvSpPr>
          <p:cNvPr id="4" name="Slide Number Placeholder 3">
            <a:extLst>
              <a:ext uri="{FF2B5EF4-FFF2-40B4-BE49-F238E27FC236}">
                <a16:creationId xmlns:a16="http://schemas.microsoft.com/office/drawing/2014/main" id="{238B3ECB-20A3-38B6-9272-5A2BCC11B7C0}"/>
              </a:ext>
            </a:extLst>
          </p:cNvPr>
          <p:cNvSpPr>
            <a:spLocks noGrp="1"/>
          </p:cNvSpPr>
          <p:nvPr>
            <p:ph type="sldNum" sz="quarter" idx="11"/>
          </p:nvPr>
        </p:nvSpPr>
        <p:spPr/>
        <p:txBody>
          <a:bodyPr/>
          <a:lstStyle/>
          <a:p>
            <a:fld id="{DA2C159E-F13C-4A85-9A41-E7669D3E0D70}" type="slidenum">
              <a:rPr lang="en-GB" smtClean="0"/>
              <a:pPr/>
              <a:t>195</a:t>
            </a:fld>
            <a:endParaRPr lang="en-GB" dirty="0"/>
          </a:p>
        </p:txBody>
      </p:sp>
      <p:sp>
        <p:nvSpPr>
          <p:cNvPr id="5" name="Footer Placeholder 4">
            <a:extLst>
              <a:ext uri="{FF2B5EF4-FFF2-40B4-BE49-F238E27FC236}">
                <a16:creationId xmlns:a16="http://schemas.microsoft.com/office/drawing/2014/main" id="{AD552426-606B-A48E-3B56-181B2516568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69449860"/>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5210F-3721-1A55-8E0B-1D165C652FD9}"/>
              </a:ext>
            </a:extLst>
          </p:cNvPr>
          <p:cNvSpPr>
            <a:spLocks noGrp="1"/>
          </p:cNvSpPr>
          <p:nvPr>
            <p:ph type="title"/>
          </p:nvPr>
        </p:nvSpPr>
        <p:spPr/>
        <p:txBody>
          <a:bodyPr/>
          <a:lstStyle/>
          <a:p>
            <a:r>
              <a:rPr lang="en-GB" dirty="0"/>
              <a:t>Case study introduction</a:t>
            </a:r>
          </a:p>
        </p:txBody>
      </p:sp>
      <p:sp>
        <p:nvSpPr>
          <p:cNvPr id="3" name="Text Placeholder 2">
            <a:extLst>
              <a:ext uri="{FF2B5EF4-FFF2-40B4-BE49-F238E27FC236}">
                <a16:creationId xmlns:a16="http://schemas.microsoft.com/office/drawing/2014/main" id="{1BCBC19F-64CD-BDBF-9C05-B9BD44E0B6BE}"/>
              </a:ext>
            </a:extLst>
          </p:cNvPr>
          <p:cNvSpPr>
            <a:spLocks noGrp="1"/>
          </p:cNvSpPr>
          <p:nvPr>
            <p:ph type="body" sz="quarter" idx="12"/>
          </p:nvPr>
        </p:nvSpPr>
        <p:spPr/>
        <p:txBody>
          <a:bodyPr vert="horz" lIns="0" tIns="0" rIns="0" bIns="0" rtlCol="0" anchor="t">
            <a:noAutofit/>
          </a:bodyPr>
          <a:lstStyle/>
          <a:p>
            <a:r>
              <a:rPr lang="en-GB" dirty="0"/>
              <a:t>You have been given a case study.</a:t>
            </a:r>
          </a:p>
          <a:p>
            <a:r>
              <a:rPr lang="en-GB" dirty="0"/>
              <a:t>Read the case study carefully.</a:t>
            </a:r>
          </a:p>
          <a:p>
            <a:r>
              <a:rPr lang="en-GB" dirty="0"/>
              <a:t>As you read:</a:t>
            </a:r>
          </a:p>
          <a:p>
            <a:pPr marL="342900" indent="-342900">
              <a:buFont typeface="Arial" panose="020B0604020202020204" pitchFamily="34" charset="0"/>
              <a:buChar char="•"/>
            </a:pPr>
            <a:r>
              <a:rPr lang="en-GB" dirty="0"/>
              <a:t>Identify any terms you do not understand.</a:t>
            </a:r>
            <a:endParaRPr lang="en-GB" dirty="0">
              <a:cs typeface="Arial"/>
            </a:endParaRPr>
          </a:p>
          <a:p>
            <a:pPr marL="342900" indent="-342900">
              <a:buFont typeface="Arial" panose="020B0604020202020204" pitchFamily="34" charset="0"/>
              <a:buChar char="•"/>
            </a:pPr>
            <a:r>
              <a:rPr lang="en-GB"/>
              <a:t>Ask for clarification where needed.</a:t>
            </a:r>
            <a:endParaRPr lang="en-GB">
              <a:cs typeface="Arial"/>
            </a:endParaRPr>
          </a:p>
        </p:txBody>
      </p:sp>
      <p:sp>
        <p:nvSpPr>
          <p:cNvPr id="4" name="Slide Number Placeholder 3">
            <a:extLst>
              <a:ext uri="{FF2B5EF4-FFF2-40B4-BE49-F238E27FC236}">
                <a16:creationId xmlns:a16="http://schemas.microsoft.com/office/drawing/2014/main" id="{408EEFF8-01DC-7E1D-F6EA-2055E0A1C369}"/>
              </a:ext>
            </a:extLst>
          </p:cNvPr>
          <p:cNvSpPr>
            <a:spLocks noGrp="1"/>
          </p:cNvSpPr>
          <p:nvPr>
            <p:ph type="sldNum" sz="quarter" idx="11"/>
          </p:nvPr>
        </p:nvSpPr>
        <p:spPr/>
        <p:txBody>
          <a:bodyPr/>
          <a:lstStyle/>
          <a:p>
            <a:fld id="{DA2C159E-F13C-4A85-9A41-E7669D3E0D70}" type="slidenum">
              <a:rPr lang="en-GB" smtClean="0"/>
              <a:pPr/>
              <a:t>196</a:t>
            </a:fld>
            <a:endParaRPr lang="en-GB" dirty="0"/>
          </a:p>
        </p:txBody>
      </p:sp>
      <p:sp>
        <p:nvSpPr>
          <p:cNvPr id="5" name="Footer Placeholder 4">
            <a:extLst>
              <a:ext uri="{FF2B5EF4-FFF2-40B4-BE49-F238E27FC236}">
                <a16:creationId xmlns:a16="http://schemas.microsoft.com/office/drawing/2014/main" id="{40C9DDE3-B612-BA80-F1AA-846CE52BF8C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0943219"/>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9E31-93CD-851E-8EF8-6DBE5B232970}"/>
              </a:ext>
            </a:extLst>
          </p:cNvPr>
          <p:cNvSpPr>
            <a:spLocks noGrp="1"/>
          </p:cNvSpPr>
          <p:nvPr>
            <p:ph type="title"/>
          </p:nvPr>
        </p:nvSpPr>
        <p:spPr/>
        <p:txBody>
          <a:bodyPr/>
          <a:lstStyle/>
          <a:p>
            <a:r>
              <a:rPr lang="en-GB" dirty="0"/>
              <a:t>Research activity</a:t>
            </a:r>
          </a:p>
        </p:txBody>
      </p:sp>
      <p:sp>
        <p:nvSpPr>
          <p:cNvPr id="3" name="Text Placeholder 2">
            <a:extLst>
              <a:ext uri="{FF2B5EF4-FFF2-40B4-BE49-F238E27FC236}">
                <a16:creationId xmlns:a16="http://schemas.microsoft.com/office/drawing/2014/main" id="{C0431792-5453-80B6-BF18-ED4702B7E85D}"/>
              </a:ext>
            </a:extLst>
          </p:cNvPr>
          <p:cNvSpPr>
            <a:spLocks noGrp="1"/>
          </p:cNvSpPr>
          <p:nvPr>
            <p:ph type="body" sz="quarter" idx="12"/>
          </p:nvPr>
        </p:nvSpPr>
        <p:spPr/>
        <p:txBody>
          <a:bodyPr/>
          <a:lstStyle/>
          <a:p>
            <a:r>
              <a:rPr lang="en-GB" dirty="0"/>
              <a:t>Individually:</a:t>
            </a:r>
          </a:p>
          <a:p>
            <a:pPr marL="342900" indent="-342900">
              <a:buFont typeface="Arial" panose="020B0604020202020204" pitchFamily="34" charset="0"/>
              <a:buChar char="•"/>
            </a:pPr>
            <a:r>
              <a:rPr lang="en-GB" dirty="0"/>
              <a:t>Research information about the metaverse.</a:t>
            </a:r>
          </a:p>
          <a:p>
            <a:pPr marL="612900" lvl="1" indent="-342900"/>
            <a:r>
              <a:rPr lang="en-GB" dirty="0"/>
              <a:t>Focus on how it is used by organisations.</a:t>
            </a:r>
          </a:p>
          <a:p>
            <a:pPr marL="612900" lvl="1" indent="-342900"/>
            <a:r>
              <a:rPr lang="en-GB" dirty="0"/>
              <a:t>Identify potential benefits and limitations.</a:t>
            </a:r>
          </a:p>
          <a:p>
            <a:pPr marL="342900" indent="-342900">
              <a:buFont typeface="Arial" panose="020B0604020202020204" pitchFamily="34" charset="0"/>
              <a:buChar char="•"/>
            </a:pPr>
            <a:r>
              <a:rPr lang="en-GB" dirty="0"/>
              <a:t>Record your findings.</a:t>
            </a:r>
          </a:p>
          <a:p>
            <a:pPr marL="342900" indent="-342900">
              <a:buFont typeface="Arial" panose="020B0604020202020204" pitchFamily="34" charset="0"/>
              <a:buChar char="•"/>
            </a:pPr>
            <a:r>
              <a:rPr lang="en-GB" dirty="0"/>
              <a:t>Record your sources.</a:t>
            </a:r>
          </a:p>
          <a:p>
            <a:endParaRPr lang="en-GB" dirty="0"/>
          </a:p>
        </p:txBody>
      </p:sp>
      <p:sp>
        <p:nvSpPr>
          <p:cNvPr id="4" name="Slide Number Placeholder 3">
            <a:extLst>
              <a:ext uri="{FF2B5EF4-FFF2-40B4-BE49-F238E27FC236}">
                <a16:creationId xmlns:a16="http://schemas.microsoft.com/office/drawing/2014/main" id="{5A849EA0-047A-56A1-9FFF-BB9262971CF6}"/>
              </a:ext>
            </a:extLst>
          </p:cNvPr>
          <p:cNvSpPr>
            <a:spLocks noGrp="1"/>
          </p:cNvSpPr>
          <p:nvPr>
            <p:ph type="sldNum" sz="quarter" idx="11"/>
          </p:nvPr>
        </p:nvSpPr>
        <p:spPr/>
        <p:txBody>
          <a:bodyPr/>
          <a:lstStyle/>
          <a:p>
            <a:fld id="{DA2C159E-F13C-4A85-9A41-E7669D3E0D70}" type="slidenum">
              <a:rPr lang="en-GB" smtClean="0"/>
              <a:pPr/>
              <a:t>197</a:t>
            </a:fld>
            <a:endParaRPr lang="en-GB" dirty="0"/>
          </a:p>
        </p:txBody>
      </p:sp>
      <p:sp>
        <p:nvSpPr>
          <p:cNvPr id="5" name="Footer Placeholder 4">
            <a:extLst>
              <a:ext uri="{FF2B5EF4-FFF2-40B4-BE49-F238E27FC236}">
                <a16:creationId xmlns:a16="http://schemas.microsoft.com/office/drawing/2014/main" id="{468E5A1D-28D5-9671-894D-11BBF347E5C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0086111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1E0F4-F2EB-34B7-897C-7ECE70B2B5D5}"/>
              </a:ext>
            </a:extLst>
          </p:cNvPr>
          <p:cNvSpPr>
            <a:spLocks noGrp="1"/>
          </p:cNvSpPr>
          <p:nvPr>
            <p:ph type="title"/>
          </p:nvPr>
        </p:nvSpPr>
        <p:spPr/>
        <p:txBody>
          <a:bodyPr/>
          <a:lstStyle/>
          <a:p>
            <a:r>
              <a:rPr lang="en-GB" dirty="0"/>
              <a:t>Using research effectively</a:t>
            </a:r>
          </a:p>
        </p:txBody>
      </p:sp>
      <p:sp>
        <p:nvSpPr>
          <p:cNvPr id="3" name="Text Placeholder 2">
            <a:extLst>
              <a:ext uri="{FF2B5EF4-FFF2-40B4-BE49-F238E27FC236}">
                <a16:creationId xmlns:a16="http://schemas.microsoft.com/office/drawing/2014/main" id="{5482B4AB-1223-C359-E134-86058B68981C}"/>
              </a:ext>
            </a:extLst>
          </p:cNvPr>
          <p:cNvSpPr>
            <a:spLocks noGrp="1"/>
          </p:cNvSpPr>
          <p:nvPr>
            <p:ph type="body" sz="quarter" idx="12"/>
          </p:nvPr>
        </p:nvSpPr>
        <p:spPr/>
        <p:txBody>
          <a:bodyPr/>
          <a:lstStyle/>
          <a:p>
            <a:r>
              <a:rPr lang="en-GB" dirty="0"/>
              <a:t>Your research should help you:</a:t>
            </a:r>
          </a:p>
          <a:p>
            <a:pPr marL="342900" indent="-342900">
              <a:buFont typeface="Arial" panose="020B0604020202020204" pitchFamily="34" charset="0"/>
              <a:buChar char="•"/>
            </a:pPr>
            <a:r>
              <a:rPr lang="en-GB" dirty="0"/>
              <a:t>Understand how the technology works.</a:t>
            </a:r>
          </a:p>
          <a:p>
            <a:pPr marL="342900" indent="-342900">
              <a:buFont typeface="Arial" panose="020B0604020202020204" pitchFamily="34" charset="0"/>
              <a:buChar char="•"/>
            </a:pPr>
            <a:r>
              <a:rPr lang="en-GB" dirty="0"/>
              <a:t>Identify realistic risks.</a:t>
            </a:r>
          </a:p>
          <a:p>
            <a:pPr marL="342900" indent="-342900">
              <a:buFont typeface="Arial" panose="020B0604020202020204" pitchFamily="34" charset="0"/>
              <a:buChar char="•"/>
            </a:pPr>
            <a:r>
              <a:rPr lang="en-GB" dirty="0"/>
              <a:t>Support your later decisions with evidence.</a:t>
            </a:r>
          </a:p>
        </p:txBody>
      </p:sp>
      <p:sp>
        <p:nvSpPr>
          <p:cNvPr id="4" name="Slide Number Placeholder 3">
            <a:extLst>
              <a:ext uri="{FF2B5EF4-FFF2-40B4-BE49-F238E27FC236}">
                <a16:creationId xmlns:a16="http://schemas.microsoft.com/office/drawing/2014/main" id="{B56D3578-3AE1-7319-638A-E7423E5DA89F}"/>
              </a:ext>
            </a:extLst>
          </p:cNvPr>
          <p:cNvSpPr>
            <a:spLocks noGrp="1"/>
          </p:cNvSpPr>
          <p:nvPr>
            <p:ph type="sldNum" sz="quarter" idx="11"/>
          </p:nvPr>
        </p:nvSpPr>
        <p:spPr/>
        <p:txBody>
          <a:bodyPr/>
          <a:lstStyle/>
          <a:p>
            <a:fld id="{DA2C159E-F13C-4A85-9A41-E7669D3E0D70}" type="slidenum">
              <a:rPr lang="en-GB" smtClean="0"/>
              <a:pPr/>
              <a:t>198</a:t>
            </a:fld>
            <a:endParaRPr lang="en-GB" dirty="0"/>
          </a:p>
        </p:txBody>
      </p:sp>
      <p:sp>
        <p:nvSpPr>
          <p:cNvPr id="5" name="Footer Placeholder 4">
            <a:extLst>
              <a:ext uri="{FF2B5EF4-FFF2-40B4-BE49-F238E27FC236}">
                <a16:creationId xmlns:a16="http://schemas.microsoft.com/office/drawing/2014/main" id="{84B40BF2-E932-366C-A3C1-49FFB530C43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15592099"/>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C0B8-1592-87F6-3AA5-75C7F7FADC3E}"/>
              </a:ext>
            </a:extLst>
          </p:cNvPr>
          <p:cNvSpPr>
            <a:spLocks noGrp="1"/>
          </p:cNvSpPr>
          <p:nvPr>
            <p:ph type="title"/>
          </p:nvPr>
        </p:nvSpPr>
        <p:spPr/>
        <p:txBody>
          <a:bodyPr/>
          <a:lstStyle/>
          <a:p>
            <a:r>
              <a:rPr lang="en-GB" dirty="0"/>
              <a:t>Risk assessment activity</a:t>
            </a:r>
          </a:p>
        </p:txBody>
      </p:sp>
      <p:sp>
        <p:nvSpPr>
          <p:cNvPr id="3" name="Text Placeholder 2">
            <a:extLst>
              <a:ext uri="{FF2B5EF4-FFF2-40B4-BE49-F238E27FC236}">
                <a16:creationId xmlns:a16="http://schemas.microsoft.com/office/drawing/2014/main" id="{E11C20AB-477E-FC76-1F79-91EA4D7D5050}"/>
              </a:ext>
            </a:extLst>
          </p:cNvPr>
          <p:cNvSpPr>
            <a:spLocks noGrp="1"/>
          </p:cNvSpPr>
          <p:nvPr>
            <p:ph type="body" sz="quarter" idx="12"/>
          </p:nvPr>
        </p:nvSpPr>
        <p:spPr/>
        <p:txBody>
          <a:bodyPr/>
          <a:lstStyle/>
          <a:p>
            <a:r>
              <a:rPr lang="en-GB" dirty="0"/>
              <a:t>Individually:</a:t>
            </a:r>
          </a:p>
          <a:p>
            <a:pPr marL="342900" indent="-342900">
              <a:buFont typeface="Arial" panose="020B0604020202020204" pitchFamily="34" charset="0"/>
              <a:buChar char="•"/>
            </a:pPr>
            <a:r>
              <a:rPr lang="en-GB" dirty="0"/>
              <a:t>Identify the risks linked to introducing the emerging technology.</a:t>
            </a:r>
          </a:p>
          <a:p>
            <a:pPr marL="342900" indent="-342900">
              <a:buFont typeface="Arial" panose="020B0604020202020204" pitchFamily="34" charset="0"/>
              <a:buChar char="•"/>
            </a:pPr>
            <a:r>
              <a:rPr lang="en-GB" dirty="0"/>
              <a:t>Assess which risks are high level.</a:t>
            </a:r>
          </a:p>
          <a:p>
            <a:pPr marL="342900" indent="-342900">
              <a:buFont typeface="Arial" panose="020B0604020202020204" pitchFamily="34" charset="0"/>
              <a:buChar char="•"/>
            </a:pPr>
            <a:r>
              <a:rPr lang="en-GB" dirty="0"/>
              <a:t>Propose mitigation strategies to reduce those risks.</a:t>
            </a:r>
          </a:p>
        </p:txBody>
      </p:sp>
      <p:sp>
        <p:nvSpPr>
          <p:cNvPr id="4" name="Slide Number Placeholder 3">
            <a:extLst>
              <a:ext uri="{FF2B5EF4-FFF2-40B4-BE49-F238E27FC236}">
                <a16:creationId xmlns:a16="http://schemas.microsoft.com/office/drawing/2014/main" id="{A7C25349-0A21-34D5-87AB-68139E128851}"/>
              </a:ext>
            </a:extLst>
          </p:cNvPr>
          <p:cNvSpPr>
            <a:spLocks noGrp="1"/>
          </p:cNvSpPr>
          <p:nvPr>
            <p:ph type="sldNum" sz="quarter" idx="11"/>
          </p:nvPr>
        </p:nvSpPr>
        <p:spPr/>
        <p:txBody>
          <a:bodyPr/>
          <a:lstStyle/>
          <a:p>
            <a:fld id="{DA2C159E-F13C-4A85-9A41-E7669D3E0D70}" type="slidenum">
              <a:rPr lang="en-GB" smtClean="0"/>
              <a:pPr/>
              <a:t>199</a:t>
            </a:fld>
            <a:endParaRPr lang="en-GB" dirty="0"/>
          </a:p>
        </p:txBody>
      </p:sp>
      <p:sp>
        <p:nvSpPr>
          <p:cNvPr id="5" name="Footer Placeholder 4">
            <a:extLst>
              <a:ext uri="{FF2B5EF4-FFF2-40B4-BE49-F238E27FC236}">
                <a16:creationId xmlns:a16="http://schemas.microsoft.com/office/drawing/2014/main" id="{7424D651-F8F9-660E-795F-7A099A81AAA6}"/>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12301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Creating content with artificial intelligence (AI)</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B315-B9CE-E2E1-CF3D-59E9E6641F73}"/>
              </a:ext>
            </a:extLst>
          </p:cNvPr>
          <p:cNvSpPr>
            <a:spLocks noGrp="1"/>
          </p:cNvSpPr>
          <p:nvPr>
            <p:ph type="title"/>
          </p:nvPr>
        </p:nvSpPr>
        <p:spPr/>
        <p:txBody>
          <a:bodyPr/>
          <a:lstStyle/>
          <a:p>
            <a:r>
              <a:rPr lang="en-GB" dirty="0"/>
              <a:t>Lesson 1 homework</a:t>
            </a:r>
          </a:p>
        </p:txBody>
      </p:sp>
      <p:sp>
        <p:nvSpPr>
          <p:cNvPr id="3" name="Text Placeholder 2">
            <a:extLst>
              <a:ext uri="{FF2B5EF4-FFF2-40B4-BE49-F238E27FC236}">
                <a16:creationId xmlns:a16="http://schemas.microsoft.com/office/drawing/2014/main" id="{F44A76D2-C305-2C70-AAB7-29441AD9B207}"/>
              </a:ext>
            </a:extLst>
          </p:cNvPr>
          <p:cNvSpPr>
            <a:spLocks noGrp="1"/>
          </p:cNvSpPr>
          <p:nvPr>
            <p:ph type="body" sz="quarter" idx="12"/>
          </p:nvPr>
        </p:nvSpPr>
        <p:spPr/>
        <p:txBody>
          <a:bodyPr/>
          <a:lstStyle/>
          <a:p>
            <a:r>
              <a:rPr lang="en-GB" dirty="0"/>
              <a:t>Develop ideas for new footwear products for Wellies.</a:t>
            </a:r>
          </a:p>
          <a:p>
            <a:endParaRPr lang="en-GB" dirty="0"/>
          </a:p>
          <a:p>
            <a:r>
              <a:rPr lang="en-GB" dirty="0"/>
              <a:t>Identify target markets for these products.</a:t>
            </a:r>
          </a:p>
          <a:p>
            <a:endParaRPr lang="en-GB" dirty="0"/>
          </a:p>
          <a:p>
            <a:r>
              <a:rPr lang="en-GB" dirty="0"/>
              <a:t>Identify keywords that describe these products.</a:t>
            </a:r>
          </a:p>
          <a:p>
            <a:endParaRPr lang="en-GB" dirty="0"/>
          </a:p>
          <a:p>
            <a:r>
              <a:rPr lang="en-GB" dirty="0"/>
              <a:t>Complete the </a:t>
            </a:r>
            <a:r>
              <a:rPr lang="en-GB" b="1" dirty="0"/>
              <a:t>Keyword planner</a:t>
            </a:r>
            <a:r>
              <a:rPr lang="en-GB" dirty="0"/>
              <a:t>.</a:t>
            </a:r>
          </a:p>
          <a:p>
            <a:endParaRPr lang="en-GB" dirty="0"/>
          </a:p>
          <a:p>
            <a:endParaRPr lang="en-GB" dirty="0"/>
          </a:p>
        </p:txBody>
      </p:sp>
      <p:sp>
        <p:nvSpPr>
          <p:cNvPr id="4" name="Slide Number Placeholder 3">
            <a:extLst>
              <a:ext uri="{FF2B5EF4-FFF2-40B4-BE49-F238E27FC236}">
                <a16:creationId xmlns:a16="http://schemas.microsoft.com/office/drawing/2014/main" id="{38FCF9D7-3184-A20A-DE24-9C5716D51F0F}"/>
              </a:ext>
            </a:extLst>
          </p:cNvPr>
          <p:cNvSpPr>
            <a:spLocks noGrp="1"/>
          </p:cNvSpPr>
          <p:nvPr>
            <p:ph type="sldNum" sz="quarter" idx="11"/>
          </p:nvPr>
        </p:nvSpPr>
        <p:spPr/>
        <p:txBody>
          <a:bodyPr/>
          <a:lstStyle/>
          <a:p>
            <a:fld id="{DA2C159E-F13C-4A85-9A41-E7669D3E0D70}" type="slidenum">
              <a:rPr lang="en-GB" smtClean="0"/>
              <a:pPr/>
              <a:t>20</a:t>
            </a:fld>
            <a:endParaRPr lang="en-GB" dirty="0"/>
          </a:p>
        </p:txBody>
      </p:sp>
      <p:sp>
        <p:nvSpPr>
          <p:cNvPr id="5" name="Footer Placeholder 4">
            <a:extLst>
              <a:ext uri="{FF2B5EF4-FFF2-40B4-BE49-F238E27FC236}">
                <a16:creationId xmlns:a16="http://schemas.microsoft.com/office/drawing/2014/main" id="{073FB740-85C4-3822-D1BD-D7788D955A2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21400722"/>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80C66-F7EA-B32F-9A3B-E5B5F293B8B3}"/>
              </a:ext>
            </a:extLst>
          </p:cNvPr>
          <p:cNvSpPr>
            <a:spLocks noGrp="1"/>
          </p:cNvSpPr>
          <p:nvPr>
            <p:ph type="title"/>
          </p:nvPr>
        </p:nvSpPr>
        <p:spPr/>
        <p:txBody>
          <a:bodyPr/>
          <a:lstStyle/>
          <a:p>
            <a:r>
              <a:rPr lang="en-GB" dirty="0"/>
              <a:t>Report activity</a:t>
            </a:r>
          </a:p>
        </p:txBody>
      </p:sp>
      <p:sp>
        <p:nvSpPr>
          <p:cNvPr id="3" name="Text Placeholder 2">
            <a:extLst>
              <a:ext uri="{FF2B5EF4-FFF2-40B4-BE49-F238E27FC236}">
                <a16:creationId xmlns:a16="http://schemas.microsoft.com/office/drawing/2014/main" id="{B4BC3BFE-349C-D36F-CD55-DF1CAA877CAA}"/>
              </a:ext>
            </a:extLst>
          </p:cNvPr>
          <p:cNvSpPr>
            <a:spLocks noGrp="1"/>
          </p:cNvSpPr>
          <p:nvPr>
            <p:ph type="body" sz="quarter" idx="12"/>
          </p:nvPr>
        </p:nvSpPr>
        <p:spPr/>
        <p:txBody>
          <a:bodyPr vert="horz" lIns="0" tIns="0" rIns="0" bIns="0" rtlCol="0" anchor="t">
            <a:noAutofit/>
          </a:bodyPr>
          <a:lstStyle/>
          <a:p>
            <a:r>
              <a:rPr lang="en-GB" dirty="0"/>
              <a:t>You will now produce a report.</a:t>
            </a:r>
          </a:p>
          <a:p>
            <a:r>
              <a:rPr lang="en-GB" dirty="0"/>
              <a:t>Your report must:</a:t>
            </a:r>
          </a:p>
          <a:p>
            <a:pPr marL="342900" indent="-342900">
              <a:buFont typeface="Arial" panose="020B0604020202020204" pitchFamily="34" charset="0"/>
              <a:buChar char="•"/>
            </a:pPr>
            <a:r>
              <a:rPr lang="en-GB"/>
              <a:t>explain the emerging technology</a:t>
            </a:r>
            <a:endParaRPr lang="en-GB">
              <a:cs typeface="Arial"/>
            </a:endParaRPr>
          </a:p>
          <a:p>
            <a:pPr marL="342900" indent="-342900">
              <a:buFont typeface="Arial" panose="020B0604020202020204" pitchFamily="34" charset="0"/>
              <a:buChar char="•"/>
            </a:pPr>
            <a:r>
              <a:rPr lang="en-GB" dirty="0"/>
              <a:t>identify key risks and propose mitigation strategies</a:t>
            </a:r>
          </a:p>
          <a:p>
            <a:pPr marL="342900" indent="-342900">
              <a:buFont typeface="Arial" panose="020B0604020202020204" pitchFamily="34" charset="0"/>
              <a:buChar char="•"/>
            </a:pPr>
            <a:r>
              <a:rPr lang="en-GB" dirty="0"/>
              <a:t>justify your conclusions and recommendations.</a:t>
            </a:r>
          </a:p>
          <a:p>
            <a:endParaRPr lang="en-GB" dirty="0"/>
          </a:p>
          <a:p>
            <a:r>
              <a:rPr lang="en-GB" dirty="0"/>
              <a:t>Use evidence from:</a:t>
            </a:r>
          </a:p>
          <a:p>
            <a:pPr marL="342900" indent="-342900">
              <a:buFont typeface="Arial" panose="020B0604020202020204" pitchFamily="34" charset="0"/>
              <a:buChar char="•"/>
            </a:pPr>
            <a:r>
              <a:rPr lang="en-GB" dirty="0"/>
              <a:t>your research</a:t>
            </a:r>
          </a:p>
          <a:p>
            <a:pPr marL="342900" indent="-342900">
              <a:buFont typeface="Arial" panose="020B0604020202020204" pitchFamily="34" charset="0"/>
              <a:buChar char="•"/>
            </a:pPr>
            <a:r>
              <a:rPr lang="en-GB" dirty="0"/>
              <a:t>the case study information</a:t>
            </a:r>
          </a:p>
          <a:p>
            <a:pPr marL="342900" indent="-342900">
              <a:buFont typeface="Arial" panose="020B0604020202020204" pitchFamily="34" charset="0"/>
              <a:buChar char="•"/>
            </a:pPr>
            <a:r>
              <a:rPr lang="en-GB" dirty="0"/>
              <a:t>risk analysis from previous lessons.</a:t>
            </a:r>
          </a:p>
        </p:txBody>
      </p:sp>
      <p:sp>
        <p:nvSpPr>
          <p:cNvPr id="4" name="Slide Number Placeholder 3">
            <a:extLst>
              <a:ext uri="{FF2B5EF4-FFF2-40B4-BE49-F238E27FC236}">
                <a16:creationId xmlns:a16="http://schemas.microsoft.com/office/drawing/2014/main" id="{E2C154FE-B6C2-3BFE-D3C7-3FCC33285F2A}"/>
              </a:ext>
            </a:extLst>
          </p:cNvPr>
          <p:cNvSpPr>
            <a:spLocks noGrp="1"/>
          </p:cNvSpPr>
          <p:nvPr>
            <p:ph type="sldNum" sz="quarter" idx="11"/>
          </p:nvPr>
        </p:nvSpPr>
        <p:spPr/>
        <p:txBody>
          <a:bodyPr/>
          <a:lstStyle/>
          <a:p>
            <a:fld id="{DA2C159E-F13C-4A85-9A41-E7669D3E0D70}" type="slidenum">
              <a:rPr lang="en-GB" smtClean="0"/>
              <a:pPr/>
              <a:t>200</a:t>
            </a:fld>
            <a:endParaRPr lang="en-GB" dirty="0"/>
          </a:p>
        </p:txBody>
      </p:sp>
      <p:sp>
        <p:nvSpPr>
          <p:cNvPr id="5" name="Footer Placeholder 4">
            <a:extLst>
              <a:ext uri="{FF2B5EF4-FFF2-40B4-BE49-F238E27FC236}">
                <a16:creationId xmlns:a16="http://schemas.microsoft.com/office/drawing/2014/main" id="{1B615868-B043-07A8-4149-F5CE97329FB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9450117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70D7C-DF60-7648-DB28-5CA81C32F017}"/>
              </a:ext>
            </a:extLst>
          </p:cNvPr>
          <p:cNvSpPr>
            <a:spLocks noGrp="1"/>
          </p:cNvSpPr>
          <p:nvPr>
            <p:ph type="title"/>
          </p:nvPr>
        </p:nvSpPr>
        <p:spPr/>
        <p:txBody>
          <a:bodyPr/>
          <a:lstStyle/>
          <a:p>
            <a:r>
              <a:rPr lang="en-GB" dirty="0"/>
              <a:t>Peer assessment activity</a:t>
            </a:r>
          </a:p>
        </p:txBody>
      </p:sp>
      <p:sp>
        <p:nvSpPr>
          <p:cNvPr id="3" name="Text Placeholder 2">
            <a:extLst>
              <a:ext uri="{FF2B5EF4-FFF2-40B4-BE49-F238E27FC236}">
                <a16:creationId xmlns:a16="http://schemas.microsoft.com/office/drawing/2014/main" id="{B685D75F-24DF-512E-A788-71A30A637F82}"/>
              </a:ext>
            </a:extLst>
          </p:cNvPr>
          <p:cNvSpPr>
            <a:spLocks noGrp="1"/>
          </p:cNvSpPr>
          <p:nvPr>
            <p:ph type="body" sz="quarter" idx="12"/>
          </p:nvPr>
        </p:nvSpPr>
        <p:spPr/>
        <p:txBody>
          <a:bodyPr/>
          <a:lstStyle/>
          <a:p>
            <a:r>
              <a:rPr lang="en-GB" dirty="0"/>
              <a:t>You have been given the Metaverse peer review checklist.</a:t>
            </a:r>
          </a:p>
          <a:p>
            <a:endParaRPr lang="en-GB" dirty="0"/>
          </a:p>
          <a:p>
            <a:r>
              <a:rPr lang="en-GB" dirty="0"/>
              <a:t>Swap reports with your </a:t>
            </a:r>
            <a:r>
              <a:rPr lang="en-GB"/>
              <a:t>peer.</a:t>
            </a:r>
          </a:p>
          <a:p>
            <a:endParaRPr lang="en-GB" dirty="0"/>
          </a:p>
          <a:p>
            <a:r>
              <a:rPr lang="en-GB" dirty="0"/>
              <a:t>Review the report against the checklist criteria.</a:t>
            </a:r>
          </a:p>
          <a:p>
            <a:r>
              <a:rPr lang="en-GB" dirty="0"/>
              <a:t>As you review the report:</a:t>
            </a:r>
          </a:p>
          <a:p>
            <a:pPr marL="342900" indent="-342900">
              <a:buFont typeface="Arial" panose="020B0604020202020204" pitchFamily="34" charset="0"/>
              <a:buChar char="•"/>
            </a:pPr>
            <a:r>
              <a:rPr lang="en-GB" dirty="0"/>
              <a:t>identify strengths</a:t>
            </a:r>
          </a:p>
          <a:p>
            <a:pPr marL="342900" indent="-342900">
              <a:buFont typeface="Arial" panose="020B0604020202020204" pitchFamily="34" charset="0"/>
              <a:buChar char="•"/>
            </a:pPr>
            <a:r>
              <a:rPr lang="en-GB" dirty="0"/>
              <a:t>identify areas for improvement</a:t>
            </a:r>
          </a:p>
          <a:p>
            <a:pPr marL="342900" indent="-342900">
              <a:buFont typeface="Arial" panose="020B0604020202020204" pitchFamily="34" charset="0"/>
              <a:buChar char="•"/>
            </a:pPr>
            <a:r>
              <a:rPr lang="en-GB" dirty="0"/>
              <a:t>be clear and specific in your feedback.</a:t>
            </a:r>
          </a:p>
        </p:txBody>
      </p:sp>
      <p:sp>
        <p:nvSpPr>
          <p:cNvPr id="4" name="Slide Number Placeholder 3">
            <a:extLst>
              <a:ext uri="{FF2B5EF4-FFF2-40B4-BE49-F238E27FC236}">
                <a16:creationId xmlns:a16="http://schemas.microsoft.com/office/drawing/2014/main" id="{F6820157-6402-34D9-D7A7-64386873F922}"/>
              </a:ext>
            </a:extLst>
          </p:cNvPr>
          <p:cNvSpPr>
            <a:spLocks noGrp="1"/>
          </p:cNvSpPr>
          <p:nvPr>
            <p:ph type="sldNum" sz="quarter" idx="11"/>
          </p:nvPr>
        </p:nvSpPr>
        <p:spPr/>
        <p:txBody>
          <a:bodyPr/>
          <a:lstStyle/>
          <a:p>
            <a:fld id="{DA2C159E-F13C-4A85-9A41-E7669D3E0D70}" type="slidenum">
              <a:rPr lang="en-GB" smtClean="0"/>
              <a:pPr/>
              <a:t>201</a:t>
            </a:fld>
            <a:endParaRPr lang="en-GB" dirty="0"/>
          </a:p>
        </p:txBody>
      </p:sp>
      <p:sp>
        <p:nvSpPr>
          <p:cNvPr id="5" name="Footer Placeholder 4">
            <a:extLst>
              <a:ext uri="{FF2B5EF4-FFF2-40B4-BE49-F238E27FC236}">
                <a16:creationId xmlns:a16="http://schemas.microsoft.com/office/drawing/2014/main" id="{1A63875D-7921-0E68-6DA2-98C8DE03BB1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04004610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D0C08-97EF-1E6D-72D2-927E93C3AD4C}"/>
              </a:ext>
            </a:extLst>
          </p:cNvPr>
          <p:cNvSpPr>
            <a:spLocks noGrp="1"/>
          </p:cNvSpPr>
          <p:nvPr>
            <p:ph type="title"/>
          </p:nvPr>
        </p:nvSpPr>
        <p:spPr/>
        <p:txBody>
          <a:bodyPr/>
          <a:lstStyle/>
          <a:p>
            <a:r>
              <a:rPr lang="en-GB" dirty="0"/>
              <a:t>Reviewing feedback</a:t>
            </a:r>
          </a:p>
        </p:txBody>
      </p:sp>
      <p:sp>
        <p:nvSpPr>
          <p:cNvPr id="3" name="Text Placeholder 2">
            <a:extLst>
              <a:ext uri="{FF2B5EF4-FFF2-40B4-BE49-F238E27FC236}">
                <a16:creationId xmlns:a16="http://schemas.microsoft.com/office/drawing/2014/main" id="{20E1D167-FAF1-C152-EC97-2D92E1BE7260}"/>
              </a:ext>
            </a:extLst>
          </p:cNvPr>
          <p:cNvSpPr>
            <a:spLocks noGrp="1"/>
          </p:cNvSpPr>
          <p:nvPr>
            <p:ph type="body" sz="quarter" idx="12"/>
          </p:nvPr>
        </p:nvSpPr>
        <p:spPr/>
        <p:txBody>
          <a:bodyPr/>
          <a:lstStyle/>
          <a:p>
            <a:r>
              <a:rPr lang="en-GB" dirty="0"/>
              <a:t>Read the feedback carefully.</a:t>
            </a:r>
          </a:p>
          <a:p>
            <a:endParaRPr lang="en-GB" dirty="0"/>
          </a:p>
          <a:p>
            <a:r>
              <a:rPr lang="en-GB" dirty="0"/>
              <a:t>Self assessment and improvement:</a:t>
            </a:r>
          </a:p>
          <a:p>
            <a:pPr marL="342900" indent="-342900">
              <a:buFont typeface="Arial" panose="020B0604020202020204" pitchFamily="34" charset="0"/>
              <a:buChar char="•"/>
            </a:pPr>
            <a:r>
              <a:rPr lang="en-GB" dirty="0"/>
              <a:t>Carry out a self assessment of your report based on the feedback.</a:t>
            </a:r>
          </a:p>
          <a:p>
            <a:pPr marL="342900" indent="-342900">
              <a:buFont typeface="Arial" panose="020B0604020202020204" pitchFamily="34" charset="0"/>
              <a:buChar char="•"/>
            </a:pPr>
            <a:r>
              <a:rPr lang="en-GB" dirty="0"/>
              <a:t>Revise your report based on the feedback and the self assessment.</a:t>
            </a:r>
          </a:p>
        </p:txBody>
      </p:sp>
      <p:sp>
        <p:nvSpPr>
          <p:cNvPr id="4" name="Slide Number Placeholder 3">
            <a:extLst>
              <a:ext uri="{FF2B5EF4-FFF2-40B4-BE49-F238E27FC236}">
                <a16:creationId xmlns:a16="http://schemas.microsoft.com/office/drawing/2014/main" id="{313095F2-08A0-3C7F-BAE4-E871F768DC51}"/>
              </a:ext>
            </a:extLst>
          </p:cNvPr>
          <p:cNvSpPr>
            <a:spLocks noGrp="1"/>
          </p:cNvSpPr>
          <p:nvPr>
            <p:ph type="sldNum" sz="quarter" idx="11"/>
          </p:nvPr>
        </p:nvSpPr>
        <p:spPr/>
        <p:txBody>
          <a:bodyPr/>
          <a:lstStyle/>
          <a:p>
            <a:fld id="{DA2C159E-F13C-4A85-9A41-E7669D3E0D70}" type="slidenum">
              <a:rPr lang="en-GB" smtClean="0"/>
              <a:pPr/>
              <a:t>202</a:t>
            </a:fld>
            <a:endParaRPr lang="en-GB" dirty="0"/>
          </a:p>
        </p:txBody>
      </p:sp>
      <p:sp>
        <p:nvSpPr>
          <p:cNvPr id="5" name="Footer Placeholder 4">
            <a:extLst>
              <a:ext uri="{FF2B5EF4-FFF2-40B4-BE49-F238E27FC236}">
                <a16:creationId xmlns:a16="http://schemas.microsoft.com/office/drawing/2014/main" id="{009D5593-C7F3-71E0-C2C4-7FE6BFB1DB2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621679646"/>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CF92-6859-A268-2633-BC277E2415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23B8C-2604-7B9E-40B6-B2470213242F}"/>
              </a:ext>
            </a:extLst>
          </p:cNvPr>
          <p:cNvSpPr>
            <a:spLocks noGrp="1"/>
          </p:cNvSpPr>
          <p:nvPr>
            <p:ph type="title"/>
          </p:nvPr>
        </p:nvSpPr>
        <p:spPr/>
        <p:txBody>
          <a:bodyPr/>
          <a:lstStyle/>
          <a:p>
            <a:r>
              <a:rPr lang="en-GB" dirty="0"/>
              <a:t>Submission</a:t>
            </a:r>
          </a:p>
        </p:txBody>
      </p:sp>
      <p:sp>
        <p:nvSpPr>
          <p:cNvPr id="3" name="Text Placeholder 2">
            <a:extLst>
              <a:ext uri="{FF2B5EF4-FFF2-40B4-BE49-F238E27FC236}">
                <a16:creationId xmlns:a16="http://schemas.microsoft.com/office/drawing/2014/main" id="{D1B77B92-3E4F-5667-BABD-6A38B53E1A8A}"/>
              </a:ext>
            </a:extLst>
          </p:cNvPr>
          <p:cNvSpPr>
            <a:spLocks noGrp="1"/>
          </p:cNvSpPr>
          <p:nvPr>
            <p:ph type="body" sz="quarter" idx="12"/>
          </p:nvPr>
        </p:nvSpPr>
        <p:spPr/>
        <p:txBody>
          <a:bodyPr vert="horz" lIns="0" tIns="0" rIns="0" bIns="0" rtlCol="0" anchor="t">
            <a:noAutofit/>
          </a:bodyPr>
          <a:lstStyle/>
          <a:p>
            <a:r>
              <a:rPr lang="en-GB" dirty="0"/>
              <a:t>Submit the following to the teacher:</a:t>
            </a:r>
          </a:p>
          <a:p>
            <a:pPr marL="342900" indent="-342900">
              <a:buFont typeface="Arial" panose="020B0604020202020204" pitchFamily="34" charset="0"/>
              <a:buChar char="•"/>
            </a:pPr>
            <a:r>
              <a:rPr lang="en-GB" dirty="0"/>
              <a:t>The final revised report.</a:t>
            </a:r>
          </a:p>
          <a:p>
            <a:pPr marL="342900" indent="-342900">
              <a:buFont typeface="Arial" panose="020B0604020202020204" pitchFamily="34" charset="0"/>
              <a:buChar char="•"/>
            </a:pPr>
            <a:r>
              <a:rPr lang="en-GB" dirty="0"/>
              <a:t>The completed peer assessment checklist.</a:t>
            </a:r>
          </a:p>
          <a:p>
            <a:pPr marL="342900" indent="-342900">
              <a:buFont typeface="Arial" panose="020B0604020202020204" pitchFamily="34" charset="0"/>
              <a:buChar char="•"/>
            </a:pPr>
            <a:r>
              <a:rPr lang="en-GB" dirty="0"/>
              <a:t>Your self-assessment.</a:t>
            </a:r>
            <a:endParaRPr lang="en-GB" dirty="0">
              <a:cs typeface="Arial"/>
            </a:endParaRPr>
          </a:p>
        </p:txBody>
      </p:sp>
      <p:sp>
        <p:nvSpPr>
          <p:cNvPr id="4" name="Slide Number Placeholder 3">
            <a:extLst>
              <a:ext uri="{FF2B5EF4-FFF2-40B4-BE49-F238E27FC236}">
                <a16:creationId xmlns:a16="http://schemas.microsoft.com/office/drawing/2014/main" id="{D6CF1556-EBAA-C834-FE2B-54041829B1E7}"/>
              </a:ext>
            </a:extLst>
          </p:cNvPr>
          <p:cNvSpPr>
            <a:spLocks noGrp="1"/>
          </p:cNvSpPr>
          <p:nvPr>
            <p:ph type="sldNum" sz="quarter" idx="11"/>
          </p:nvPr>
        </p:nvSpPr>
        <p:spPr/>
        <p:txBody>
          <a:bodyPr/>
          <a:lstStyle/>
          <a:p>
            <a:fld id="{DA2C159E-F13C-4A85-9A41-E7669D3E0D70}" type="slidenum">
              <a:rPr lang="en-GB" smtClean="0"/>
              <a:pPr/>
              <a:t>203</a:t>
            </a:fld>
            <a:endParaRPr lang="en-GB" dirty="0"/>
          </a:p>
        </p:txBody>
      </p:sp>
      <p:sp>
        <p:nvSpPr>
          <p:cNvPr id="5" name="Footer Placeholder 4">
            <a:extLst>
              <a:ext uri="{FF2B5EF4-FFF2-40B4-BE49-F238E27FC236}">
                <a16:creationId xmlns:a16="http://schemas.microsoft.com/office/drawing/2014/main" id="{9B004FEB-3693-D04E-BEF2-EB34D38A120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420840759"/>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484748"/>
          </a:xfrm>
          <a:prstGeom prst="rect">
            <a:avLst/>
          </a:prstGeom>
          <a:noFill/>
        </p:spPr>
        <p:txBody>
          <a:bodyPr wrap="square" lIns="0" tIns="0" rIns="0" bIns="0" rtlCol="0">
            <a:spAutoFit/>
          </a:bodyPr>
          <a:lstStyle/>
          <a:p>
            <a:r>
              <a:rPr lang="en-GB" sz="1050" dirty="0"/>
              <a:t>Shrewsbury College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204</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pic>
        <p:nvPicPr>
          <p:cNvPr id="10" name="Picture 9" descr="A blue sign with yellow text">
            <a:extLst>
              <a:ext uri="{FF2B5EF4-FFF2-40B4-BE49-F238E27FC236}">
                <a16:creationId xmlns:a16="http://schemas.microsoft.com/office/drawing/2014/main" id="{07B6881B-94CF-291E-8BF8-30490FCD689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3803" y="1674267"/>
            <a:ext cx="2289568" cy="844549"/>
          </a:xfrm>
          <a:prstGeom prst="rect">
            <a:avLst/>
          </a:prstGeom>
        </p:spPr>
      </p:pic>
    </p:spTree>
    <p:extLst>
      <p:ext uri="{BB962C8B-B14F-4D97-AF65-F5344CB8AC3E}">
        <p14:creationId xmlns:p14="http://schemas.microsoft.com/office/powerpoint/2010/main" val="326931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Creating long-form content with AI</a:t>
            </a:r>
          </a:p>
        </p:txBody>
      </p:sp>
    </p:spTree>
    <p:extLst>
      <p:ext uri="{BB962C8B-B14F-4D97-AF65-F5344CB8AC3E}">
        <p14:creationId xmlns:p14="http://schemas.microsoft.com/office/powerpoint/2010/main" val="3072831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E6E00-13E0-878D-7C45-824ADDB52ABF}"/>
              </a:ext>
            </a:extLst>
          </p:cNvPr>
          <p:cNvSpPr>
            <a:spLocks noGrp="1"/>
          </p:cNvSpPr>
          <p:nvPr>
            <p:ph type="title"/>
          </p:nvPr>
        </p:nvSpPr>
        <p:spPr/>
        <p:txBody>
          <a:bodyPr/>
          <a:lstStyle/>
          <a:p>
            <a:r>
              <a:rPr lang="en-GB" dirty="0"/>
              <a:t>Lesson 2 aim</a:t>
            </a:r>
          </a:p>
        </p:txBody>
      </p:sp>
      <p:sp>
        <p:nvSpPr>
          <p:cNvPr id="3" name="Text Placeholder 2">
            <a:extLst>
              <a:ext uri="{FF2B5EF4-FFF2-40B4-BE49-F238E27FC236}">
                <a16:creationId xmlns:a16="http://schemas.microsoft.com/office/drawing/2014/main" id="{C624D0DA-B93C-DDD6-78B4-64CF7ACEF4D2}"/>
              </a:ext>
            </a:extLst>
          </p:cNvPr>
          <p:cNvSpPr>
            <a:spLocks noGrp="1"/>
          </p:cNvSpPr>
          <p:nvPr>
            <p:ph type="body" sz="quarter" idx="12"/>
          </p:nvPr>
        </p:nvSpPr>
        <p:spPr/>
        <p:txBody>
          <a:bodyPr/>
          <a:lstStyle/>
          <a:p>
            <a:r>
              <a:rPr lang="en-GB" dirty="0"/>
              <a:t>You will be able to use AI to generate and refine long form marketing content that is suitable for traditional and AI search.</a:t>
            </a:r>
          </a:p>
          <a:p>
            <a:endParaRPr lang="en-GB" dirty="0"/>
          </a:p>
        </p:txBody>
      </p:sp>
      <p:sp>
        <p:nvSpPr>
          <p:cNvPr id="4" name="Slide Number Placeholder 3">
            <a:extLst>
              <a:ext uri="{FF2B5EF4-FFF2-40B4-BE49-F238E27FC236}">
                <a16:creationId xmlns:a16="http://schemas.microsoft.com/office/drawing/2014/main" id="{05CEA1A2-8D39-767D-B6C3-9690505C99D7}"/>
              </a:ext>
            </a:extLst>
          </p:cNvPr>
          <p:cNvSpPr>
            <a:spLocks noGrp="1"/>
          </p:cNvSpPr>
          <p:nvPr>
            <p:ph type="sldNum" sz="quarter" idx="11"/>
          </p:nvPr>
        </p:nvSpPr>
        <p:spPr/>
        <p:txBody>
          <a:bodyPr/>
          <a:lstStyle/>
          <a:p>
            <a:fld id="{DA2C159E-F13C-4A85-9A41-E7669D3E0D70}" type="slidenum">
              <a:rPr lang="en-GB" smtClean="0"/>
              <a:pPr/>
              <a:t>22</a:t>
            </a:fld>
            <a:endParaRPr lang="en-GB" dirty="0"/>
          </a:p>
        </p:txBody>
      </p:sp>
      <p:sp>
        <p:nvSpPr>
          <p:cNvPr id="5" name="Footer Placeholder 4">
            <a:extLst>
              <a:ext uri="{FF2B5EF4-FFF2-40B4-BE49-F238E27FC236}">
                <a16:creationId xmlns:a16="http://schemas.microsoft.com/office/drawing/2014/main" id="{F2515091-9232-936D-19CD-EE800431AC6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11306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C87D6-560A-B419-31F4-027D1202B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1C04-01C6-391E-4B4E-481FA976B13A}"/>
              </a:ext>
            </a:extLst>
          </p:cNvPr>
          <p:cNvSpPr>
            <a:spLocks noGrp="1"/>
          </p:cNvSpPr>
          <p:nvPr>
            <p:ph type="title"/>
          </p:nvPr>
        </p:nvSpPr>
        <p:spPr/>
        <p:txBody>
          <a:bodyPr/>
          <a:lstStyle/>
          <a:p>
            <a:r>
              <a:rPr lang="en-GB" dirty="0"/>
              <a:t>Lesson 2 overview</a:t>
            </a:r>
          </a:p>
        </p:txBody>
      </p:sp>
      <p:sp>
        <p:nvSpPr>
          <p:cNvPr id="3" name="Text Placeholder 2">
            <a:extLst>
              <a:ext uri="{FF2B5EF4-FFF2-40B4-BE49-F238E27FC236}">
                <a16:creationId xmlns:a16="http://schemas.microsoft.com/office/drawing/2014/main" id="{35723CA6-AA95-FAF5-0176-D7A0B1990BF0}"/>
              </a:ext>
            </a:extLst>
          </p:cNvPr>
          <p:cNvSpPr>
            <a:spLocks noGrp="1"/>
          </p:cNvSpPr>
          <p:nvPr>
            <p:ph type="body" sz="quarter" idx="12"/>
          </p:nvPr>
        </p:nvSpPr>
        <p:spPr/>
        <p:txBody>
          <a:bodyPr/>
          <a:lstStyle/>
          <a:p>
            <a:r>
              <a:rPr lang="en-GB" dirty="0"/>
              <a:t>This lesson helps you understand how AI is used to create long form marketing content. You will learn the difference between traditional search and AI search. You will use AI to generate long form content. You will review and improve content using search features. You will finish by judging how well the content would perform in search.</a:t>
            </a:r>
          </a:p>
        </p:txBody>
      </p:sp>
      <p:sp>
        <p:nvSpPr>
          <p:cNvPr id="4" name="Slide Number Placeholder 3">
            <a:extLst>
              <a:ext uri="{FF2B5EF4-FFF2-40B4-BE49-F238E27FC236}">
                <a16:creationId xmlns:a16="http://schemas.microsoft.com/office/drawing/2014/main" id="{67E50E81-B011-B3F3-6397-7E35DFB48346}"/>
              </a:ext>
            </a:extLst>
          </p:cNvPr>
          <p:cNvSpPr>
            <a:spLocks noGrp="1"/>
          </p:cNvSpPr>
          <p:nvPr>
            <p:ph type="sldNum" sz="quarter" idx="11"/>
          </p:nvPr>
        </p:nvSpPr>
        <p:spPr/>
        <p:txBody>
          <a:bodyPr/>
          <a:lstStyle/>
          <a:p>
            <a:fld id="{DA2C159E-F13C-4A85-9A41-E7669D3E0D70}" type="slidenum">
              <a:rPr lang="en-GB" smtClean="0"/>
              <a:pPr/>
              <a:t>23</a:t>
            </a:fld>
            <a:endParaRPr lang="en-GB" dirty="0"/>
          </a:p>
        </p:txBody>
      </p:sp>
      <p:sp>
        <p:nvSpPr>
          <p:cNvPr id="5" name="Footer Placeholder 4">
            <a:extLst>
              <a:ext uri="{FF2B5EF4-FFF2-40B4-BE49-F238E27FC236}">
                <a16:creationId xmlns:a16="http://schemas.microsoft.com/office/drawing/2014/main" id="{07CE574E-7B2C-43B1-4F0F-3E01FE6FD50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69618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6356E-4733-B084-8B3F-7B55F5A8CFE4}"/>
              </a:ext>
            </a:extLst>
          </p:cNvPr>
          <p:cNvSpPr>
            <a:spLocks noGrp="1"/>
          </p:cNvSpPr>
          <p:nvPr>
            <p:ph type="title"/>
          </p:nvPr>
        </p:nvSpPr>
        <p:spPr/>
        <p:txBody>
          <a:bodyPr/>
          <a:lstStyle/>
          <a:p>
            <a:r>
              <a:rPr lang="en-GB" dirty="0"/>
              <a:t>Traditional search vs AI search</a:t>
            </a:r>
          </a:p>
        </p:txBody>
      </p:sp>
      <p:sp>
        <p:nvSpPr>
          <p:cNvPr id="6" name="Text Placeholder 5">
            <a:extLst>
              <a:ext uri="{FF2B5EF4-FFF2-40B4-BE49-F238E27FC236}">
                <a16:creationId xmlns:a16="http://schemas.microsoft.com/office/drawing/2014/main" id="{076795FF-7310-6AD9-7F0A-E7912170B80A}"/>
              </a:ext>
            </a:extLst>
          </p:cNvPr>
          <p:cNvSpPr>
            <a:spLocks noGrp="1"/>
          </p:cNvSpPr>
          <p:nvPr>
            <p:ph type="body" sz="quarter" idx="14"/>
          </p:nvPr>
        </p:nvSpPr>
        <p:spPr>
          <a:xfrm>
            <a:off x="251520" y="986400"/>
            <a:ext cx="3690389" cy="3459831"/>
          </a:xfrm>
        </p:spPr>
        <p:txBody>
          <a:bodyPr/>
          <a:lstStyle/>
          <a:p>
            <a:r>
              <a:rPr lang="en-GB" b="1" dirty="0"/>
              <a:t>Traditional search</a:t>
            </a:r>
          </a:p>
          <a:p>
            <a:endParaRPr lang="en-GB" dirty="0"/>
          </a:p>
          <a:p>
            <a:r>
              <a:rPr lang="en-GB" dirty="0"/>
              <a:t>Ranks pages based on keywords, links, and page structure</a:t>
            </a:r>
          </a:p>
          <a:p>
            <a:endParaRPr lang="en-GB" dirty="0"/>
          </a:p>
          <a:p>
            <a:r>
              <a:rPr lang="en-GB" dirty="0"/>
              <a:t>User chooses which sources to open</a:t>
            </a:r>
          </a:p>
        </p:txBody>
      </p:sp>
      <p:sp>
        <p:nvSpPr>
          <p:cNvPr id="5" name="Footer Placeholder 4">
            <a:extLst>
              <a:ext uri="{FF2B5EF4-FFF2-40B4-BE49-F238E27FC236}">
                <a16:creationId xmlns:a16="http://schemas.microsoft.com/office/drawing/2014/main" id="{6F32B3D1-DD74-C621-D7C8-526FC2B7FCDC}"/>
              </a:ext>
            </a:extLst>
          </p:cNvPr>
          <p:cNvSpPr>
            <a:spLocks noGrp="1"/>
          </p:cNvSpPr>
          <p:nvPr>
            <p:ph type="ftr" sz="quarter" idx="11"/>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8C2B314-77C4-5982-F837-709F7C060386}"/>
              </a:ext>
            </a:extLst>
          </p:cNvPr>
          <p:cNvSpPr>
            <a:spLocks noGrp="1"/>
          </p:cNvSpPr>
          <p:nvPr>
            <p:ph type="sldNum" sz="quarter" idx="12"/>
          </p:nvPr>
        </p:nvSpPr>
        <p:spPr/>
        <p:txBody>
          <a:bodyPr/>
          <a:lstStyle/>
          <a:p>
            <a:fld id="{DA2C159E-F13C-4A85-9A41-E7669D3E0D70}" type="slidenum">
              <a:rPr lang="en-GB" smtClean="0"/>
              <a:pPr/>
              <a:t>24</a:t>
            </a:fld>
            <a:endParaRPr lang="en-GB" dirty="0"/>
          </a:p>
        </p:txBody>
      </p:sp>
      <p:sp>
        <p:nvSpPr>
          <p:cNvPr id="7" name="Text Placeholder 5">
            <a:extLst>
              <a:ext uri="{FF2B5EF4-FFF2-40B4-BE49-F238E27FC236}">
                <a16:creationId xmlns:a16="http://schemas.microsoft.com/office/drawing/2014/main" id="{FE704C03-5BF2-7036-4656-4C9B1D5A5266}"/>
              </a:ext>
            </a:extLst>
          </p:cNvPr>
          <p:cNvSpPr txBox="1">
            <a:spLocks/>
          </p:cNvSpPr>
          <p:nvPr/>
        </p:nvSpPr>
        <p:spPr>
          <a:xfrm>
            <a:off x="4923412" y="986400"/>
            <a:ext cx="3690389" cy="345983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lang="en-US" sz="2400" b="0" kern="1200" cap="none" baseline="0" dirty="0" smtClean="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a:p>
        </p:txBody>
      </p:sp>
      <p:sp>
        <p:nvSpPr>
          <p:cNvPr id="8" name="Text Placeholder 5">
            <a:extLst>
              <a:ext uri="{FF2B5EF4-FFF2-40B4-BE49-F238E27FC236}">
                <a16:creationId xmlns:a16="http://schemas.microsoft.com/office/drawing/2014/main" id="{2AC47D0F-19E2-6099-B72C-37C9BC7A7318}"/>
              </a:ext>
            </a:extLst>
          </p:cNvPr>
          <p:cNvSpPr txBox="1">
            <a:spLocks/>
          </p:cNvSpPr>
          <p:nvPr/>
        </p:nvSpPr>
        <p:spPr>
          <a:xfrm>
            <a:off x="4572000" y="986400"/>
            <a:ext cx="3690389" cy="345983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lang="en-US" sz="2400" b="0" kern="1200" cap="none" baseline="0" dirty="0" smtClean="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b="1" dirty="0"/>
              <a:t>AI search</a:t>
            </a:r>
          </a:p>
          <a:p>
            <a:endParaRPr lang="en-GB" dirty="0"/>
          </a:p>
          <a:p>
            <a:r>
              <a:rPr lang="en-GB" dirty="0"/>
              <a:t>Generates a direct response by summarising information</a:t>
            </a:r>
          </a:p>
          <a:p>
            <a:endParaRPr lang="en-GB" dirty="0"/>
          </a:p>
          <a:p>
            <a:r>
              <a:rPr lang="en-GB" dirty="0"/>
              <a:t>Prioritises relevance, clarity, and intent</a:t>
            </a:r>
          </a:p>
        </p:txBody>
      </p:sp>
    </p:spTree>
    <p:extLst>
      <p:ext uri="{BB962C8B-B14F-4D97-AF65-F5344CB8AC3E}">
        <p14:creationId xmlns:p14="http://schemas.microsoft.com/office/powerpoint/2010/main" val="3189554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E5DD-4EB7-315A-086F-41688CD82C8F}"/>
              </a:ext>
            </a:extLst>
          </p:cNvPr>
          <p:cNvSpPr>
            <a:spLocks noGrp="1"/>
          </p:cNvSpPr>
          <p:nvPr>
            <p:ph type="title"/>
          </p:nvPr>
        </p:nvSpPr>
        <p:spPr/>
        <p:txBody>
          <a:bodyPr/>
          <a:lstStyle/>
          <a:p>
            <a:r>
              <a:rPr lang="en-GB" dirty="0"/>
              <a:t>Search task</a:t>
            </a:r>
          </a:p>
        </p:txBody>
      </p:sp>
      <p:sp>
        <p:nvSpPr>
          <p:cNvPr id="7" name="Content Placeholder 6">
            <a:extLst>
              <a:ext uri="{FF2B5EF4-FFF2-40B4-BE49-F238E27FC236}">
                <a16:creationId xmlns:a16="http://schemas.microsoft.com/office/drawing/2014/main" id="{43F46F09-E2FE-5E7D-79DF-4F9DF8B4FACD}"/>
              </a:ext>
            </a:extLst>
          </p:cNvPr>
          <p:cNvSpPr>
            <a:spLocks noGrp="1"/>
          </p:cNvSpPr>
          <p:nvPr>
            <p:ph sz="quarter" idx="13"/>
          </p:nvPr>
        </p:nvSpPr>
        <p:spPr>
          <a:xfrm>
            <a:off x="232950" y="987425"/>
            <a:ext cx="8042754" cy="3150235"/>
          </a:xfrm>
        </p:spPr>
        <p:txBody>
          <a:bodyPr/>
          <a:lstStyle/>
          <a:p>
            <a:pPr marL="457200" indent="-457200">
              <a:buFont typeface="+mj-lt"/>
              <a:buAutoNum type="arabicPeriod"/>
            </a:pPr>
            <a:r>
              <a:rPr lang="en-GB" dirty="0"/>
              <a:t>Use Google Search and Google Gemini chatbot to search the same keyword or phrase.  These will be given on the next slide.</a:t>
            </a:r>
          </a:p>
          <a:p>
            <a:pPr marL="457200" indent="-457200">
              <a:buFont typeface="+mj-lt"/>
              <a:buAutoNum type="arabicPeriod"/>
            </a:pPr>
            <a:r>
              <a:rPr lang="en-GB" dirty="0"/>
              <a:t>Note the first five results from each.</a:t>
            </a:r>
          </a:p>
          <a:p>
            <a:pPr marL="457200" indent="-457200">
              <a:buFont typeface="+mj-lt"/>
              <a:buAutoNum type="arabicPeriod"/>
            </a:pPr>
            <a:r>
              <a:rPr lang="en-GB" dirty="0"/>
              <a:t>Compare format, depth, and usefulness of responses.</a:t>
            </a:r>
          </a:p>
          <a:p>
            <a:endParaRPr lang="en-GB" dirty="0"/>
          </a:p>
        </p:txBody>
      </p:sp>
      <p:sp>
        <p:nvSpPr>
          <p:cNvPr id="4" name="Slide Number Placeholder 3">
            <a:extLst>
              <a:ext uri="{FF2B5EF4-FFF2-40B4-BE49-F238E27FC236}">
                <a16:creationId xmlns:a16="http://schemas.microsoft.com/office/drawing/2014/main" id="{137A2239-A286-5273-3F57-581B957F1F83}"/>
              </a:ext>
            </a:extLst>
          </p:cNvPr>
          <p:cNvSpPr>
            <a:spLocks noGrp="1"/>
          </p:cNvSpPr>
          <p:nvPr>
            <p:ph type="sldNum" sz="quarter" idx="11"/>
          </p:nvPr>
        </p:nvSpPr>
        <p:spPr/>
        <p:txBody>
          <a:bodyPr/>
          <a:lstStyle/>
          <a:p>
            <a:fld id="{DA2C159E-F13C-4A85-9A41-E7669D3E0D70}" type="slidenum">
              <a:rPr lang="en-GB" smtClean="0"/>
              <a:pPr/>
              <a:t>25</a:t>
            </a:fld>
            <a:endParaRPr lang="en-GB" dirty="0"/>
          </a:p>
        </p:txBody>
      </p:sp>
      <p:sp>
        <p:nvSpPr>
          <p:cNvPr id="5" name="Footer Placeholder 4">
            <a:extLst>
              <a:ext uri="{FF2B5EF4-FFF2-40B4-BE49-F238E27FC236}">
                <a16:creationId xmlns:a16="http://schemas.microsoft.com/office/drawing/2014/main" id="{4A7839C9-E286-64E7-E7E0-93E846B4A53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34189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DF3B9-777F-ED88-DB7E-2C910FD9DB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EC56E-28EA-EA24-4FE3-005AFF9BA525}"/>
              </a:ext>
            </a:extLst>
          </p:cNvPr>
          <p:cNvSpPr>
            <a:spLocks noGrp="1"/>
          </p:cNvSpPr>
          <p:nvPr>
            <p:ph type="title"/>
          </p:nvPr>
        </p:nvSpPr>
        <p:spPr/>
        <p:txBody>
          <a:bodyPr/>
          <a:lstStyle/>
          <a:p>
            <a:r>
              <a:rPr lang="en-GB" dirty="0"/>
              <a:t>Search phrases</a:t>
            </a:r>
          </a:p>
        </p:txBody>
      </p:sp>
      <p:sp>
        <p:nvSpPr>
          <p:cNvPr id="6" name="Text Placeholder 5">
            <a:extLst>
              <a:ext uri="{FF2B5EF4-FFF2-40B4-BE49-F238E27FC236}">
                <a16:creationId xmlns:a16="http://schemas.microsoft.com/office/drawing/2014/main" id="{387E90F5-E276-0C10-9EC6-079C03D31581}"/>
              </a:ext>
            </a:extLst>
          </p:cNvPr>
          <p:cNvSpPr>
            <a:spLocks noGrp="1"/>
          </p:cNvSpPr>
          <p:nvPr>
            <p:ph type="body" sz="quarter" idx="12"/>
          </p:nvPr>
        </p:nvSpPr>
        <p:spPr>
          <a:xfrm>
            <a:off x="234000" y="986400"/>
            <a:ext cx="7995600" cy="3601574"/>
          </a:xfrm>
        </p:spPr>
        <p:txBody>
          <a:bodyPr vert="horz" lIns="0" tIns="0" rIns="0" bIns="0" rtlCol="0" anchor="t">
            <a:noAutofit/>
          </a:bodyPr>
          <a:lstStyle/>
          <a:p>
            <a:pPr marL="342900" indent="-342900">
              <a:buFont typeface="Arial" panose="020B0604020202020204" pitchFamily="34" charset="0"/>
              <a:buChar char="•"/>
            </a:pPr>
            <a:r>
              <a:rPr lang="en-GB" dirty="0"/>
              <a:t>Best eco-friendly toilet paper.</a:t>
            </a:r>
          </a:p>
          <a:p>
            <a:pPr marL="342900" indent="-342900">
              <a:buFont typeface="Arial" panose="020B0604020202020204" pitchFamily="34" charset="0"/>
              <a:buChar char="•"/>
            </a:pPr>
            <a:r>
              <a:rPr lang="en-GB" dirty="0"/>
              <a:t>Sustainable toilet paper near me.</a:t>
            </a:r>
            <a:endParaRPr lang="en-GB" dirty="0">
              <a:cs typeface="Arial"/>
            </a:endParaRPr>
          </a:p>
          <a:p>
            <a:pPr marL="342900" indent="-342900">
              <a:buFont typeface="Arial" panose="020B0604020202020204" pitchFamily="34" charset="0"/>
              <a:buChar char="•"/>
            </a:pPr>
            <a:r>
              <a:rPr lang="en-GB" dirty="0"/>
              <a:t>Is toilet paper eco-friendly?</a:t>
            </a:r>
            <a:endParaRPr lang="en-GB" dirty="0">
              <a:cs typeface="Arial"/>
            </a:endParaRPr>
          </a:p>
          <a:p>
            <a:pPr marL="342900" indent="-342900">
              <a:buFont typeface="Arial" panose="020B0604020202020204" pitchFamily="34" charset="0"/>
              <a:buChar char="•"/>
            </a:pPr>
            <a:r>
              <a:rPr lang="en-GB" dirty="0"/>
              <a:t>Eco friendly alternatives to toilet paper.</a:t>
            </a:r>
            <a:endParaRPr lang="en-GB" dirty="0">
              <a:cs typeface="Arial"/>
            </a:endParaRPr>
          </a:p>
          <a:p>
            <a:pPr marL="342900" indent="-342900">
              <a:buFont typeface="Arial" panose="020B0604020202020204" pitchFamily="34" charset="0"/>
              <a:buChar char="•"/>
            </a:pPr>
            <a:r>
              <a:rPr lang="en-GB" dirty="0"/>
              <a:t>Which toilet paper brands are actually sustainable?</a:t>
            </a:r>
          </a:p>
        </p:txBody>
      </p:sp>
      <p:sp>
        <p:nvSpPr>
          <p:cNvPr id="4" name="Slide Number Placeholder 3">
            <a:extLst>
              <a:ext uri="{FF2B5EF4-FFF2-40B4-BE49-F238E27FC236}">
                <a16:creationId xmlns:a16="http://schemas.microsoft.com/office/drawing/2014/main" id="{2F808D69-85FB-AC25-0A3F-CF0F45D2BDE5}"/>
              </a:ext>
            </a:extLst>
          </p:cNvPr>
          <p:cNvSpPr>
            <a:spLocks noGrp="1"/>
          </p:cNvSpPr>
          <p:nvPr>
            <p:ph type="sldNum" sz="quarter" idx="11"/>
          </p:nvPr>
        </p:nvSpPr>
        <p:spPr/>
        <p:txBody>
          <a:bodyPr/>
          <a:lstStyle/>
          <a:p>
            <a:fld id="{DA2C159E-F13C-4A85-9A41-E7669D3E0D70}" type="slidenum">
              <a:rPr lang="en-GB" smtClean="0"/>
              <a:pPr/>
              <a:t>26</a:t>
            </a:fld>
            <a:endParaRPr lang="en-GB" dirty="0"/>
          </a:p>
        </p:txBody>
      </p:sp>
      <p:sp>
        <p:nvSpPr>
          <p:cNvPr id="5" name="Footer Placeholder 4">
            <a:extLst>
              <a:ext uri="{FF2B5EF4-FFF2-40B4-BE49-F238E27FC236}">
                <a16:creationId xmlns:a16="http://schemas.microsoft.com/office/drawing/2014/main" id="{6CB67E7A-5F06-26C3-202E-A148CD9A15B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107973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70037-B675-5C4C-06E1-DFB0E2D71B4F}"/>
              </a:ext>
            </a:extLst>
          </p:cNvPr>
          <p:cNvSpPr>
            <a:spLocks noGrp="1"/>
          </p:cNvSpPr>
          <p:nvPr>
            <p:ph type="title"/>
          </p:nvPr>
        </p:nvSpPr>
        <p:spPr/>
        <p:txBody>
          <a:bodyPr/>
          <a:lstStyle/>
          <a:p>
            <a:r>
              <a:rPr lang="en-GB" dirty="0"/>
              <a:t>Introducing long-form content</a:t>
            </a:r>
          </a:p>
        </p:txBody>
      </p:sp>
      <p:sp>
        <p:nvSpPr>
          <p:cNvPr id="3" name="Text Placeholder 2">
            <a:extLst>
              <a:ext uri="{FF2B5EF4-FFF2-40B4-BE49-F238E27FC236}">
                <a16:creationId xmlns:a16="http://schemas.microsoft.com/office/drawing/2014/main" id="{5569980F-7745-FF13-E799-EA42EF24B820}"/>
              </a:ext>
            </a:extLst>
          </p:cNvPr>
          <p:cNvSpPr>
            <a:spLocks noGrp="1"/>
          </p:cNvSpPr>
          <p:nvPr>
            <p:ph type="body" sz="quarter" idx="14"/>
          </p:nvPr>
        </p:nvSpPr>
        <p:spPr/>
        <p:txBody>
          <a:bodyPr/>
          <a:lstStyle/>
          <a:p>
            <a:r>
              <a:rPr lang="en-GB" dirty="0"/>
              <a:t>Long-form content is detailed written content designed to inform or persuade.</a:t>
            </a:r>
          </a:p>
          <a:p>
            <a:endParaRPr lang="en-GB" dirty="0"/>
          </a:p>
          <a:p>
            <a:r>
              <a:rPr lang="en-GB" dirty="0"/>
              <a:t>Common formats include blogs, guides, reports, and articles.</a:t>
            </a:r>
          </a:p>
          <a:p>
            <a:endParaRPr lang="en-GB" dirty="0"/>
          </a:p>
        </p:txBody>
      </p:sp>
      <p:sp>
        <p:nvSpPr>
          <p:cNvPr id="4" name="Footer Placeholder 3">
            <a:extLst>
              <a:ext uri="{FF2B5EF4-FFF2-40B4-BE49-F238E27FC236}">
                <a16:creationId xmlns:a16="http://schemas.microsoft.com/office/drawing/2014/main" id="{E1727B97-136E-24DB-67C2-A7DAFC2A891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8BBED82-35C9-2122-D369-02B9C34A13B5}"/>
              </a:ext>
            </a:extLst>
          </p:cNvPr>
          <p:cNvSpPr>
            <a:spLocks noGrp="1"/>
          </p:cNvSpPr>
          <p:nvPr>
            <p:ph type="sldNum" sz="quarter" idx="12"/>
          </p:nvPr>
        </p:nvSpPr>
        <p:spPr/>
        <p:txBody>
          <a:bodyPr/>
          <a:lstStyle/>
          <a:p>
            <a:fld id="{DA2C159E-F13C-4A85-9A41-E7669D3E0D70}" type="slidenum">
              <a:rPr lang="en-GB" smtClean="0"/>
              <a:pPr/>
              <a:t>27</a:t>
            </a:fld>
            <a:endParaRPr lang="en-GB" dirty="0"/>
          </a:p>
        </p:txBody>
      </p:sp>
    </p:spTree>
    <p:extLst>
      <p:ext uri="{BB962C8B-B14F-4D97-AF65-F5344CB8AC3E}">
        <p14:creationId xmlns:p14="http://schemas.microsoft.com/office/powerpoint/2010/main" val="877174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ACB1FCE-E917-BD08-B5D7-C3C52575F8EA}"/>
              </a:ext>
            </a:extLst>
          </p:cNvPr>
          <p:cNvSpPr>
            <a:spLocks noGrp="1"/>
          </p:cNvSpPr>
          <p:nvPr>
            <p:ph type="title"/>
          </p:nvPr>
        </p:nvSpPr>
        <p:spPr/>
        <p:txBody>
          <a:bodyPr/>
          <a:lstStyle/>
          <a:p>
            <a:r>
              <a:rPr lang="en-GB" dirty="0"/>
              <a:t>AI long-form content creation</a:t>
            </a:r>
          </a:p>
        </p:txBody>
      </p:sp>
      <p:sp>
        <p:nvSpPr>
          <p:cNvPr id="8" name="Text Placeholder 7">
            <a:extLst>
              <a:ext uri="{FF2B5EF4-FFF2-40B4-BE49-F238E27FC236}">
                <a16:creationId xmlns:a16="http://schemas.microsoft.com/office/drawing/2014/main" id="{C01DD589-C2C7-3FE5-B3AB-BF5FCF9A0419}"/>
              </a:ext>
            </a:extLst>
          </p:cNvPr>
          <p:cNvSpPr>
            <a:spLocks noGrp="1"/>
          </p:cNvSpPr>
          <p:nvPr>
            <p:ph type="body" sz="quarter" idx="14"/>
          </p:nvPr>
        </p:nvSpPr>
        <p:spPr/>
        <p:txBody>
          <a:bodyPr/>
          <a:lstStyle/>
          <a:p>
            <a:r>
              <a:rPr lang="en-GB" dirty="0"/>
              <a:t>Refer to your completed homework on ideas for new Wellies’ products.</a:t>
            </a:r>
          </a:p>
          <a:p>
            <a:endParaRPr lang="en-GB" dirty="0"/>
          </a:p>
          <a:p>
            <a:r>
              <a:rPr lang="en-GB" dirty="0"/>
              <a:t>Use an AI chatbot to generate a long-form article on this product. Your keyword planner may help you.</a:t>
            </a:r>
          </a:p>
        </p:txBody>
      </p:sp>
      <p:sp>
        <p:nvSpPr>
          <p:cNvPr id="6" name="Footer Placeholder 5">
            <a:extLst>
              <a:ext uri="{FF2B5EF4-FFF2-40B4-BE49-F238E27FC236}">
                <a16:creationId xmlns:a16="http://schemas.microsoft.com/office/drawing/2014/main" id="{9834562E-7416-D48D-9297-0997854C9AF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99D9773-FEDF-799A-2977-4ED1BA6C2349}"/>
              </a:ext>
            </a:extLst>
          </p:cNvPr>
          <p:cNvSpPr>
            <a:spLocks noGrp="1"/>
          </p:cNvSpPr>
          <p:nvPr>
            <p:ph type="sldNum" sz="quarter" idx="12"/>
          </p:nvPr>
        </p:nvSpPr>
        <p:spPr/>
        <p:txBody>
          <a:bodyPr/>
          <a:lstStyle/>
          <a:p>
            <a:fld id="{DA2C159E-F13C-4A85-9A41-E7669D3E0D70}" type="slidenum">
              <a:rPr lang="en-GB" smtClean="0"/>
              <a:pPr/>
              <a:t>28</a:t>
            </a:fld>
            <a:endParaRPr lang="en-GB" dirty="0"/>
          </a:p>
        </p:txBody>
      </p:sp>
    </p:spTree>
    <p:extLst>
      <p:ext uri="{BB962C8B-B14F-4D97-AF65-F5344CB8AC3E}">
        <p14:creationId xmlns:p14="http://schemas.microsoft.com/office/powerpoint/2010/main" val="1219966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72BE-7A3E-3680-B5DD-25E570B2F727}"/>
              </a:ext>
            </a:extLst>
          </p:cNvPr>
          <p:cNvSpPr>
            <a:spLocks noGrp="1"/>
          </p:cNvSpPr>
          <p:nvPr>
            <p:ph type="title"/>
          </p:nvPr>
        </p:nvSpPr>
        <p:spPr/>
        <p:txBody>
          <a:bodyPr/>
          <a:lstStyle/>
          <a:p>
            <a:r>
              <a:rPr lang="en-GB" dirty="0"/>
              <a:t>Content review</a:t>
            </a:r>
          </a:p>
        </p:txBody>
      </p:sp>
      <p:sp>
        <p:nvSpPr>
          <p:cNvPr id="3" name="Text Placeholder 2">
            <a:extLst>
              <a:ext uri="{FF2B5EF4-FFF2-40B4-BE49-F238E27FC236}">
                <a16:creationId xmlns:a16="http://schemas.microsoft.com/office/drawing/2014/main" id="{50DED5A4-145C-0467-8A14-667490D6205A}"/>
              </a:ext>
            </a:extLst>
          </p:cNvPr>
          <p:cNvSpPr>
            <a:spLocks noGrp="1"/>
          </p:cNvSpPr>
          <p:nvPr>
            <p:ph type="body" sz="quarter" idx="14"/>
          </p:nvPr>
        </p:nvSpPr>
        <p:spPr/>
        <p:txBody>
          <a:bodyPr>
            <a:normAutofit/>
          </a:bodyPr>
          <a:lstStyle/>
          <a:p>
            <a:r>
              <a:rPr lang="en-GB" dirty="0"/>
              <a:t>Review long-form content produced by AI.  </a:t>
            </a:r>
          </a:p>
          <a:p>
            <a:endParaRPr lang="en-GB" dirty="0"/>
          </a:p>
          <a:p>
            <a:r>
              <a:rPr lang="en-GB" dirty="0"/>
              <a:t>Identify weaknesses:</a:t>
            </a:r>
          </a:p>
          <a:p>
            <a:pPr marL="342900" indent="-342900">
              <a:buFont typeface="Arial" panose="020B0604020202020204" pitchFamily="34" charset="0"/>
              <a:buChar char="•"/>
            </a:pPr>
            <a:r>
              <a:rPr lang="en-GB" dirty="0"/>
              <a:t>lack of depth</a:t>
            </a:r>
          </a:p>
          <a:p>
            <a:pPr marL="342900" indent="-342900">
              <a:buFont typeface="Arial" panose="020B0604020202020204" pitchFamily="34" charset="0"/>
              <a:buChar char="•"/>
            </a:pPr>
            <a:r>
              <a:rPr lang="en-GB" dirty="0"/>
              <a:t>missing keywords</a:t>
            </a:r>
          </a:p>
          <a:p>
            <a:pPr marL="342900" indent="-342900">
              <a:buFont typeface="Arial" panose="020B0604020202020204" pitchFamily="34" charset="0"/>
              <a:buChar char="•"/>
            </a:pPr>
            <a:r>
              <a:rPr lang="en-GB" dirty="0"/>
              <a:t>vague claims</a:t>
            </a:r>
          </a:p>
          <a:p>
            <a:pPr marL="342900" indent="-342900">
              <a:buFont typeface="Arial" panose="020B0604020202020204" pitchFamily="34" charset="0"/>
              <a:buChar char="•"/>
            </a:pPr>
            <a:r>
              <a:rPr lang="en-GB" dirty="0"/>
              <a:t>tone issues – not matching brand</a:t>
            </a:r>
          </a:p>
          <a:p>
            <a:pPr marL="342900" indent="-342900">
              <a:buFont typeface="Arial" panose="020B0604020202020204" pitchFamily="34" charset="0"/>
              <a:buChar char="•"/>
            </a:pPr>
            <a:r>
              <a:rPr lang="en-GB" dirty="0"/>
              <a:t>bias.</a:t>
            </a:r>
          </a:p>
        </p:txBody>
      </p:sp>
      <p:sp>
        <p:nvSpPr>
          <p:cNvPr id="4" name="Footer Placeholder 3">
            <a:extLst>
              <a:ext uri="{FF2B5EF4-FFF2-40B4-BE49-F238E27FC236}">
                <a16:creationId xmlns:a16="http://schemas.microsoft.com/office/drawing/2014/main" id="{5F9B73E0-BC95-D1A5-30C9-4B10749187B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04FFA4F-9397-F7E8-7424-5BD98C3F39FA}"/>
              </a:ext>
            </a:extLst>
          </p:cNvPr>
          <p:cNvSpPr>
            <a:spLocks noGrp="1"/>
          </p:cNvSpPr>
          <p:nvPr>
            <p:ph type="sldNum" sz="quarter" idx="12"/>
          </p:nvPr>
        </p:nvSpPr>
        <p:spPr/>
        <p:txBody>
          <a:bodyPr/>
          <a:lstStyle/>
          <a:p>
            <a:fld id="{DA2C159E-F13C-4A85-9A41-E7669D3E0D70}" type="slidenum">
              <a:rPr lang="en-GB" smtClean="0"/>
              <a:pPr/>
              <a:t>29</a:t>
            </a:fld>
            <a:endParaRPr lang="en-GB" dirty="0"/>
          </a:p>
        </p:txBody>
      </p:sp>
    </p:spTree>
    <p:extLst>
      <p:ext uri="{BB962C8B-B14F-4D97-AF65-F5344CB8AC3E}">
        <p14:creationId xmlns:p14="http://schemas.microsoft.com/office/powerpoint/2010/main" val="228226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826C-FB9A-F36D-FD3C-D41A84BA293A}"/>
              </a:ext>
            </a:extLst>
          </p:cNvPr>
          <p:cNvSpPr>
            <a:spLocks noGrp="1"/>
          </p:cNvSpPr>
          <p:nvPr>
            <p:ph type="title"/>
          </p:nvPr>
        </p:nvSpPr>
        <p:spPr/>
        <p:txBody>
          <a:bodyPr/>
          <a:lstStyle/>
          <a:p>
            <a:r>
              <a:rPr lang="en-GB" dirty="0"/>
              <a:t>Lesson 1 aim</a:t>
            </a:r>
          </a:p>
        </p:txBody>
      </p:sp>
      <p:sp>
        <p:nvSpPr>
          <p:cNvPr id="3" name="Text Placeholder 2">
            <a:extLst>
              <a:ext uri="{FF2B5EF4-FFF2-40B4-BE49-F238E27FC236}">
                <a16:creationId xmlns:a16="http://schemas.microsoft.com/office/drawing/2014/main" id="{30355C35-B113-FFD3-C9D3-C253CD599DEB}"/>
              </a:ext>
            </a:extLst>
          </p:cNvPr>
          <p:cNvSpPr>
            <a:spLocks noGrp="1"/>
          </p:cNvSpPr>
          <p:nvPr>
            <p:ph type="body" sz="quarter" idx="12"/>
          </p:nvPr>
        </p:nvSpPr>
        <p:spPr/>
        <p:txBody>
          <a:bodyPr/>
          <a:lstStyle/>
          <a:p>
            <a:r>
              <a:rPr lang="en-GB" dirty="0"/>
              <a:t>Understand the impact of AI on content creation for marketing.</a:t>
            </a:r>
          </a:p>
        </p:txBody>
      </p:sp>
      <p:sp>
        <p:nvSpPr>
          <p:cNvPr id="4" name="Slide Number Placeholder 3">
            <a:extLst>
              <a:ext uri="{FF2B5EF4-FFF2-40B4-BE49-F238E27FC236}">
                <a16:creationId xmlns:a16="http://schemas.microsoft.com/office/drawing/2014/main" id="{AF47D276-B6FF-47CE-6496-915B089AF22B}"/>
              </a:ext>
            </a:extLst>
          </p:cNvPr>
          <p:cNvSpPr>
            <a:spLocks noGrp="1"/>
          </p:cNvSpPr>
          <p:nvPr>
            <p:ph type="sldNum" sz="quarter" idx="11"/>
          </p:nvPr>
        </p:nvSpPr>
        <p:spPr/>
        <p:txBody>
          <a:bodyPr/>
          <a:lstStyle/>
          <a:p>
            <a:fld id="{DA2C159E-F13C-4A85-9A41-E7669D3E0D70}" type="slidenum">
              <a:rPr lang="en-GB" smtClean="0"/>
              <a:pPr/>
              <a:t>3</a:t>
            </a:fld>
            <a:endParaRPr lang="en-GB" dirty="0"/>
          </a:p>
        </p:txBody>
      </p:sp>
      <p:sp>
        <p:nvSpPr>
          <p:cNvPr id="5" name="Footer Placeholder 4">
            <a:extLst>
              <a:ext uri="{FF2B5EF4-FFF2-40B4-BE49-F238E27FC236}">
                <a16:creationId xmlns:a16="http://schemas.microsoft.com/office/drawing/2014/main" id="{98AB8435-1157-F38C-D606-834CA06D655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95185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CE85F-93F3-1504-7044-E14D86193AD7}"/>
              </a:ext>
            </a:extLst>
          </p:cNvPr>
          <p:cNvSpPr>
            <a:spLocks noGrp="1"/>
          </p:cNvSpPr>
          <p:nvPr>
            <p:ph type="title"/>
          </p:nvPr>
        </p:nvSpPr>
        <p:spPr/>
        <p:txBody>
          <a:bodyPr>
            <a:normAutofit/>
          </a:bodyPr>
          <a:lstStyle/>
          <a:p>
            <a:r>
              <a:rPr lang="en-GB" dirty="0"/>
              <a:t>Refine article using AI</a:t>
            </a:r>
          </a:p>
        </p:txBody>
      </p:sp>
      <p:sp>
        <p:nvSpPr>
          <p:cNvPr id="3" name="Text Placeholder 2">
            <a:extLst>
              <a:ext uri="{FF2B5EF4-FFF2-40B4-BE49-F238E27FC236}">
                <a16:creationId xmlns:a16="http://schemas.microsoft.com/office/drawing/2014/main" id="{A44EC76C-86AF-0A87-E42C-8352BB33C512}"/>
              </a:ext>
            </a:extLst>
          </p:cNvPr>
          <p:cNvSpPr>
            <a:spLocks noGrp="1"/>
          </p:cNvSpPr>
          <p:nvPr>
            <p:ph type="body" sz="quarter" idx="14"/>
          </p:nvPr>
        </p:nvSpPr>
        <p:spPr>
          <a:xfrm>
            <a:off x="251520" y="1004330"/>
            <a:ext cx="8437562" cy="3459831"/>
          </a:xfrm>
        </p:spPr>
        <p:txBody>
          <a:bodyPr/>
          <a:lstStyle/>
          <a:p>
            <a:r>
              <a:rPr lang="en-GB" dirty="0"/>
              <a:t>Create a prompt to improve the quality and relevance of the article that was generated by the AI chatbot.</a:t>
            </a:r>
          </a:p>
          <a:p>
            <a:endParaRPr lang="en-GB" dirty="0"/>
          </a:p>
          <a:p>
            <a:r>
              <a:rPr lang="en-GB" dirty="0"/>
              <a:t>Enter a new prompt under the previous AI response.</a:t>
            </a:r>
          </a:p>
          <a:p>
            <a:endParaRPr lang="en-GB" dirty="0"/>
          </a:p>
          <a:p>
            <a:r>
              <a:rPr lang="en-GB" dirty="0"/>
              <a:t>Review the refined article.</a:t>
            </a:r>
          </a:p>
          <a:p>
            <a:endParaRPr lang="en-GB" dirty="0"/>
          </a:p>
          <a:p>
            <a:r>
              <a:rPr lang="en-GB" dirty="0"/>
              <a:t>Repeat the refinement process.</a:t>
            </a:r>
          </a:p>
        </p:txBody>
      </p:sp>
      <p:sp>
        <p:nvSpPr>
          <p:cNvPr id="4" name="Footer Placeholder 3">
            <a:extLst>
              <a:ext uri="{FF2B5EF4-FFF2-40B4-BE49-F238E27FC236}">
                <a16:creationId xmlns:a16="http://schemas.microsoft.com/office/drawing/2014/main" id="{9A33116B-F831-E921-9C8D-12DF4E9B0D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74D025E-435E-CD66-96E1-622A9D2CC601}"/>
              </a:ext>
            </a:extLst>
          </p:cNvPr>
          <p:cNvSpPr>
            <a:spLocks noGrp="1"/>
          </p:cNvSpPr>
          <p:nvPr>
            <p:ph type="sldNum" sz="quarter" idx="12"/>
          </p:nvPr>
        </p:nvSpPr>
        <p:spPr/>
        <p:txBody>
          <a:bodyPr/>
          <a:lstStyle/>
          <a:p>
            <a:fld id="{DA2C159E-F13C-4A85-9A41-E7669D3E0D70}" type="slidenum">
              <a:rPr lang="en-GB" smtClean="0"/>
              <a:pPr/>
              <a:t>30</a:t>
            </a:fld>
            <a:endParaRPr lang="en-GB" dirty="0"/>
          </a:p>
        </p:txBody>
      </p:sp>
    </p:spTree>
    <p:extLst>
      <p:ext uri="{BB962C8B-B14F-4D97-AF65-F5344CB8AC3E}">
        <p14:creationId xmlns:p14="http://schemas.microsoft.com/office/powerpoint/2010/main" val="922665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0C512-903E-FABC-E57C-C93A54581261}"/>
              </a:ext>
            </a:extLst>
          </p:cNvPr>
          <p:cNvSpPr>
            <a:spLocks noGrp="1"/>
          </p:cNvSpPr>
          <p:nvPr>
            <p:ph type="title"/>
          </p:nvPr>
        </p:nvSpPr>
        <p:spPr/>
        <p:txBody>
          <a:bodyPr/>
          <a:lstStyle/>
          <a:p>
            <a:r>
              <a:rPr lang="en-GB" dirty="0"/>
              <a:t>Judging search performance</a:t>
            </a:r>
          </a:p>
        </p:txBody>
      </p:sp>
      <p:sp>
        <p:nvSpPr>
          <p:cNvPr id="3" name="Text Placeholder 2">
            <a:extLst>
              <a:ext uri="{FF2B5EF4-FFF2-40B4-BE49-F238E27FC236}">
                <a16:creationId xmlns:a16="http://schemas.microsoft.com/office/drawing/2014/main" id="{70985D87-5B23-96F4-5A4D-8882BD76B415}"/>
              </a:ext>
            </a:extLst>
          </p:cNvPr>
          <p:cNvSpPr>
            <a:spLocks noGrp="1"/>
          </p:cNvSpPr>
          <p:nvPr>
            <p:ph type="body" sz="quarter" idx="14"/>
          </p:nvPr>
        </p:nvSpPr>
        <p:spPr/>
        <p:txBody>
          <a:bodyPr/>
          <a:lstStyle/>
          <a:p>
            <a:r>
              <a:rPr lang="en-GB" dirty="0"/>
              <a:t>Review the final output.  How well would this be ranked </a:t>
            </a:r>
          </a:p>
          <a:p>
            <a:pPr marL="457200" indent="-457200">
              <a:buAutoNum type="alphaLcParenR"/>
            </a:pPr>
            <a:r>
              <a:rPr lang="en-GB" dirty="0"/>
              <a:t>in a traditional search?</a:t>
            </a:r>
          </a:p>
          <a:p>
            <a:pPr marL="457200" indent="-457200">
              <a:buAutoNum type="alphaLcParenR"/>
            </a:pPr>
            <a:r>
              <a:rPr lang="en-GB" dirty="0"/>
              <a:t>in an AI search? </a:t>
            </a:r>
          </a:p>
          <a:p>
            <a:pPr marL="457200" indent="-457200">
              <a:buAutoNum type="alphaLcParenR"/>
            </a:pPr>
            <a:endParaRPr lang="en-GB" dirty="0"/>
          </a:p>
          <a:p>
            <a:r>
              <a:rPr lang="en-GB" dirty="0"/>
              <a:t>Why?</a:t>
            </a:r>
          </a:p>
          <a:p>
            <a:endParaRPr lang="en-GB" dirty="0"/>
          </a:p>
        </p:txBody>
      </p:sp>
      <p:sp>
        <p:nvSpPr>
          <p:cNvPr id="4" name="Footer Placeholder 3">
            <a:extLst>
              <a:ext uri="{FF2B5EF4-FFF2-40B4-BE49-F238E27FC236}">
                <a16:creationId xmlns:a16="http://schemas.microsoft.com/office/drawing/2014/main" id="{80AA57CA-5057-A271-0A45-325B6AE1A08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0675039-6319-FCF0-54CD-EF627B82B8EB}"/>
              </a:ext>
            </a:extLst>
          </p:cNvPr>
          <p:cNvSpPr>
            <a:spLocks noGrp="1"/>
          </p:cNvSpPr>
          <p:nvPr>
            <p:ph type="sldNum" sz="quarter" idx="12"/>
          </p:nvPr>
        </p:nvSpPr>
        <p:spPr/>
        <p:txBody>
          <a:bodyPr/>
          <a:lstStyle/>
          <a:p>
            <a:fld id="{DA2C159E-F13C-4A85-9A41-E7669D3E0D70}" type="slidenum">
              <a:rPr lang="en-GB" smtClean="0"/>
              <a:pPr/>
              <a:t>31</a:t>
            </a:fld>
            <a:endParaRPr lang="en-GB" dirty="0"/>
          </a:p>
        </p:txBody>
      </p:sp>
    </p:spTree>
    <p:extLst>
      <p:ext uri="{BB962C8B-B14F-4D97-AF65-F5344CB8AC3E}">
        <p14:creationId xmlns:p14="http://schemas.microsoft.com/office/powerpoint/2010/main" val="7200096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EEE95-0223-F13C-64B3-E20C8C0EEA92}"/>
              </a:ext>
            </a:extLst>
          </p:cNvPr>
          <p:cNvSpPr>
            <a:spLocks noGrp="1"/>
          </p:cNvSpPr>
          <p:nvPr>
            <p:ph type="title"/>
          </p:nvPr>
        </p:nvSpPr>
        <p:spPr/>
        <p:txBody>
          <a:bodyPr/>
          <a:lstStyle/>
          <a:p>
            <a:r>
              <a:rPr lang="en-GB" dirty="0"/>
              <a:t>Good feedback</a:t>
            </a:r>
          </a:p>
        </p:txBody>
      </p:sp>
      <p:sp>
        <p:nvSpPr>
          <p:cNvPr id="3" name="Text Placeholder 2">
            <a:extLst>
              <a:ext uri="{FF2B5EF4-FFF2-40B4-BE49-F238E27FC236}">
                <a16:creationId xmlns:a16="http://schemas.microsoft.com/office/drawing/2014/main" id="{928F81AC-3CE1-2B6B-0FD5-ED798F244818}"/>
              </a:ext>
            </a:extLst>
          </p:cNvPr>
          <p:cNvSpPr>
            <a:spLocks noGrp="1"/>
          </p:cNvSpPr>
          <p:nvPr>
            <p:ph type="body" sz="quarter" idx="14"/>
          </p:nvPr>
        </p:nvSpPr>
        <p:spPr/>
        <p:txBody>
          <a:bodyPr vert="horz" lIns="0" tIns="0" rIns="0" bIns="0" rtlCol="0" anchor="t">
            <a:normAutofit/>
          </a:bodyPr>
          <a:lstStyle/>
          <a:p>
            <a:r>
              <a:rPr lang="en-GB" dirty="0"/>
              <a:t>Good feedback has the following characteristics. It is:</a:t>
            </a:r>
          </a:p>
          <a:p>
            <a:endParaRPr lang="en-GB" dirty="0"/>
          </a:p>
          <a:p>
            <a:pPr marL="342900" indent="-342900">
              <a:buFont typeface="Arial" panose="020B0604020202020204" pitchFamily="34" charset="0"/>
              <a:buChar char="•"/>
            </a:pPr>
            <a:r>
              <a:rPr lang="en-GB" dirty="0"/>
              <a:t>Specific, not vague.</a:t>
            </a:r>
            <a:endParaRPr lang="en-GB" dirty="0">
              <a:cs typeface="Arial"/>
            </a:endParaRPr>
          </a:p>
          <a:p>
            <a:pPr marL="342900" indent="-342900">
              <a:buFont typeface="Arial" panose="020B0604020202020204" pitchFamily="34" charset="0"/>
              <a:buChar char="•"/>
            </a:pPr>
            <a:r>
              <a:rPr lang="en-GB" dirty="0"/>
              <a:t>Focused on improvement.</a:t>
            </a:r>
            <a:endParaRPr lang="en-GB" dirty="0">
              <a:cs typeface="Arial"/>
            </a:endParaRPr>
          </a:p>
          <a:p>
            <a:pPr marL="342900" indent="-342900">
              <a:buFont typeface="Arial" panose="020B0604020202020204" pitchFamily="34" charset="0"/>
              <a:buChar char="•"/>
            </a:pPr>
            <a:r>
              <a:rPr lang="en-GB" dirty="0"/>
              <a:t>Linked to search features and content quality.</a:t>
            </a:r>
          </a:p>
        </p:txBody>
      </p:sp>
      <p:sp>
        <p:nvSpPr>
          <p:cNvPr id="4" name="Footer Placeholder 3">
            <a:extLst>
              <a:ext uri="{FF2B5EF4-FFF2-40B4-BE49-F238E27FC236}">
                <a16:creationId xmlns:a16="http://schemas.microsoft.com/office/drawing/2014/main" id="{FB129B8D-FD5B-286F-EE96-7C6D7357C20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43E71F2-43F8-EF38-F724-23042836F285}"/>
              </a:ext>
            </a:extLst>
          </p:cNvPr>
          <p:cNvSpPr>
            <a:spLocks noGrp="1"/>
          </p:cNvSpPr>
          <p:nvPr>
            <p:ph type="sldNum" sz="quarter" idx="12"/>
          </p:nvPr>
        </p:nvSpPr>
        <p:spPr/>
        <p:txBody>
          <a:bodyPr/>
          <a:lstStyle/>
          <a:p>
            <a:fld id="{DA2C159E-F13C-4A85-9A41-E7669D3E0D70}" type="slidenum">
              <a:rPr lang="en-GB" smtClean="0"/>
              <a:pPr/>
              <a:t>32</a:t>
            </a:fld>
            <a:endParaRPr lang="en-GB" dirty="0"/>
          </a:p>
        </p:txBody>
      </p:sp>
    </p:spTree>
    <p:extLst>
      <p:ext uri="{BB962C8B-B14F-4D97-AF65-F5344CB8AC3E}">
        <p14:creationId xmlns:p14="http://schemas.microsoft.com/office/powerpoint/2010/main" val="3205326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4BE1C-6482-A311-2290-64EDDF4FD54D}"/>
              </a:ext>
            </a:extLst>
          </p:cNvPr>
          <p:cNvSpPr>
            <a:spLocks noGrp="1"/>
          </p:cNvSpPr>
          <p:nvPr>
            <p:ph type="title"/>
          </p:nvPr>
        </p:nvSpPr>
        <p:spPr/>
        <p:txBody>
          <a:bodyPr/>
          <a:lstStyle/>
          <a:p>
            <a:r>
              <a:rPr lang="en-GB" dirty="0"/>
              <a:t>Round robin peer review</a:t>
            </a:r>
          </a:p>
        </p:txBody>
      </p:sp>
      <p:sp>
        <p:nvSpPr>
          <p:cNvPr id="3" name="Text Placeholder 2">
            <a:extLst>
              <a:ext uri="{FF2B5EF4-FFF2-40B4-BE49-F238E27FC236}">
                <a16:creationId xmlns:a16="http://schemas.microsoft.com/office/drawing/2014/main" id="{71FA05F7-C164-EA70-0642-12DFE1DBD168}"/>
              </a:ext>
            </a:extLst>
          </p:cNvPr>
          <p:cNvSpPr>
            <a:spLocks noGrp="1"/>
          </p:cNvSpPr>
          <p:nvPr>
            <p:ph type="body" sz="quarter" idx="14"/>
          </p:nvPr>
        </p:nvSpPr>
        <p:spPr/>
        <p:txBody>
          <a:bodyPr/>
          <a:lstStyle/>
          <a:p>
            <a:r>
              <a:rPr lang="en-GB" dirty="0"/>
              <a:t>Work in groups of four.</a:t>
            </a:r>
          </a:p>
          <a:p>
            <a:endParaRPr lang="en-GB" dirty="0"/>
          </a:p>
          <a:p>
            <a:r>
              <a:rPr lang="en-GB" dirty="0"/>
              <a:t>Swap articles clockwise.</a:t>
            </a:r>
          </a:p>
          <a:p>
            <a:endParaRPr lang="en-GB" dirty="0"/>
          </a:p>
          <a:p>
            <a:r>
              <a:rPr lang="en-GB" dirty="0"/>
              <a:t>Each round reviews a different aspect.</a:t>
            </a:r>
          </a:p>
          <a:p>
            <a:endParaRPr lang="en-GB" dirty="0"/>
          </a:p>
          <a:p>
            <a:r>
              <a:rPr lang="en-GB" dirty="0"/>
              <a:t>Stop after three rounds and return to author.</a:t>
            </a:r>
          </a:p>
        </p:txBody>
      </p:sp>
      <p:sp>
        <p:nvSpPr>
          <p:cNvPr id="4" name="Footer Placeholder 3">
            <a:extLst>
              <a:ext uri="{FF2B5EF4-FFF2-40B4-BE49-F238E27FC236}">
                <a16:creationId xmlns:a16="http://schemas.microsoft.com/office/drawing/2014/main" id="{808E1FEF-113E-8098-67EE-A126A0EA77E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CF3FBEE-AB82-420D-E468-546174D4332D}"/>
              </a:ext>
            </a:extLst>
          </p:cNvPr>
          <p:cNvSpPr>
            <a:spLocks noGrp="1"/>
          </p:cNvSpPr>
          <p:nvPr>
            <p:ph type="sldNum" sz="quarter" idx="12"/>
          </p:nvPr>
        </p:nvSpPr>
        <p:spPr/>
        <p:txBody>
          <a:bodyPr/>
          <a:lstStyle/>
          <a:p>
            <a:fld id="{DA2C159E-F13C-4A85-9A41-E7669D3E0D70}" type="slidenum">
              <a:rPr lang="en-GB" smtClean="0"/>
              <a:pPr/>
              <a:t>33</a:t>
            </a:fld>
            <a:endParaRPr lang="en-GB" dirty="0"/>
          </a:p>
        </p:txBody>
      </p:sp>
    </p:spTree>
    <p:extLst>
      <p:ext uri="{BB962C8B-B14F-4D97-AF65-F5344CB8AC3E}">
        <p14:creationId xmlns:p14="http://schemas.microsoft.com/office/powerpoint/2010/main" val="15403330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CA845-0DA1-1BED-F399-4DCBA77CB4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D2761-47D2-B011-E886-96187FA8E812}"/>
              </a:ext>
            </a:extLst>
          </p:cNvPr>
          <p:cNvSpPr>
            <a:spLocks noGrp="1"/>
          </p:cNvSpPr>
          <p:nvPr>
            <p:ph type="title"/>
          </p:nvPr>
        </p:nvSpPr>
        <p:spPr/>
        <p:txBody>
          <a:bodyPr/>
          <a:lstStyle/>
          <a:p>
            <a:r>
              <a:rPr lang="en-GB" dirty="0"/>
              <a:t>Lesson 2 plenary</a:t>
            </a:r>
          </a:p>
        </p:txBody>
      </p:sp>
      <p:sp>
        <p:nvSpPr>
          <p:cNvPr id="3" name="Text Placeholder 2">
            <a:extLst>
              <a:ext uri="{FF2B5EF4-FFF2-40B4-BE49-F238E27FC236}">
                <a16:creationId xmlns:a16="http://schemas.microsoft.com/office/drawing/2014/main" id="{558FAD66-240A-46EB-A534-19993EB1CE24}"/>
              </a:ext>
            </a:extLst>
          </p:cNvPr>
          <p:cNvSpPr>
            <a:spLocks noGrp="1"/>
          </p:cNvSpPr>
          <p:nvPr>
            <p:ph type="body" sz="quarter" idx="12"/>
          </p:nvPr>
        </p:nvSpPr>
        <p:spPr/>
        <p:txBody>
          <a:bodyPr/>
          <a:lstStyle/>
          <a:p>
            <a:pPr marL="457200" indent="-457200">
              <a:buFont typeface="+mj-lt"/>
              <a:buAutoNum type="arabicPeriod"/>
            </a:pPr>
            <a:r>
              <a:rPr lang="en-GB" dirty="0"/>
              <a:t>On paper, answer the question: </a:t>
            </a:r>
            <a:r>
              <a:rPr lang="en-GB" b="1" dirty="0"/>
              <a:t>Identify two features of a search.</a:t>
            </a:r>
          </a:p>
          <a:p>
            <a:pPr marL="457200" indent="-457200">
              <a:buFont typeface="+mj-lt"/>
              <a:buAutoNum type="arabicPeriod"/>
            </a:pPr>
            <a:r>
              <a:rPr lang="en-GB" dirty="0"/>
              <a:t>Swap answers with a peer.</a:t>
            </a:r>
          </a:p>
          <a:p>
            <a:pPr marL="457200" indent="-457200">
              <a:buFont typeface="+mj-lt"/>
              <a:buAutoNum type="arabicPeriod"/>
            </a:pPr>
            <a:r>
              <a:rPr lang="en-GB" dirty="0"/>
              <a:t>Review your peer’s answers and feedback on the sheet. </a:t>
            </a:r>
          </a:p>
          <a:p>
            <a:pPr marL="457200" indent="-457200">
              <a:buFont typeface="+mj-lt"/>
              <a:buAutoNum type="arabicPeriod"/>
            </a:pPr>
            <a:r>
              <a:rPr lang="en-GB" dirty="0"/>
              <a:t>Swap answers back with your peer and reflect on their response. Discuss with your peer if feedback is not agreed. Refine the answer with peer support.</a:t>
            </a:r>
          </a:p>
          <a:p>
            <a:pPr marL="457200" indent="-457200">
              <a:buFont typeface="+mj-lt"/>
              <a:buAutoNum type="arabicPeriod"/>
            </a:pPr>
            <a:r>
              <a:rPr lang="en-GB" dirty="0"/>
              <a:t>Hand in answers.</a:t>
            </a:r>
          </a:p>
          <a:p>
            <a:endParaRPr lang="en-GB" dirty="0"/>
          </a:p>
        </p:txBody>
      </p:sp>
      <p:sp>
        <p:nvSpPr>
          <p:cNvPr id="4" name="Slide Number Placeholder 3">
            <a:extLst>
              <a:ext uri="{FF2B5EF4-FFF2-40B4-BE49-F238E27FC236}">
                <a16:creationId xmlns:a16="http://schemas.microsoft.com/office/drawing/2014/main" id="{ABC08493-E121-8B1D-4FB7-0CDCFFCC5AD8}"/>
              </a:ext>
            </a:extLst>
          </p:cNvPr>
          <p:cNvSpPr>
            <a:spLocks noGrp="1"/>
          </p:cNvSpPr>
          <p:nvPr>
            <p:ph type="sldNum" sz="quarter" idx="11"/>
          </p:nvPr>
        </p:nvSpPr>
        <p:spPr/>
        <p:txBody>
          <a:bodyPr/>
          <a:lstStyle/>
          <a:p>
            <a:fld id="{DA2C159E-F13C-4A85-9A41-E7669D3E0D70}" type="slidenum">
              <a:rPr lang="en-GB" smtClean="0"/>
              <a:pPr/>
              <a:t>34</a:t>
            </a:fld>
            <a:endParaRPr lang="en-GB" dirty="0"/>
          </a:p>
        </p:txBody>
      </p:sp>
      <p:sp>
        <p:nvSpPr>
          <p:cNvPr id="5" name="Footer Placeholder 4">
            <a:extLst>
              <a:ext uri="{FF2B5EF4-FFF2-40B4-BE49-F238E27FC236}">
                <a16:creationId xmlns:a16="http://schemas.microsoft.com/office/drawing/2014/main" id="{52E296F7-86C2-8B35-0A86-F52E97AA203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044778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74874-A994-2F6E-2024-783BDD50D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8687B0-0101-D432-9881-B4CCBEBFE0CC}"/>
              </a:ext>
            </a:extLst>
          </p:cNvPr>
          <p:cNvSpPr>
            <a:spLocks noGrp="1"/>
          </p:cNvSpPr>
          <p:nvPr>
            <p:ph type="title"/>
          </p:nvPr>
        </p:nvSpPr>
        <p:spPr/>
        <p:txBody>
          <a:bodyPr>
            <a:normAutofit fontScale="90000"/>
          </a:bodyPr>
          <a:lstStyle/>
          <a:p>
            <a:r>
              <a:rPr lang="en-GB" dirty="0"/>
              <a:t>Lesson 2 homework</a:t>
            </a:r>
            <a:br>
              <a:rPr lang="en-GB" dirty="0"/>
            </a:br>
            <a:endParaRPr lang="en-GB" dirty="0"/>
          </a:p>
        </p:txBody>
      </p:sp>
      <p:sp>
        <p:nvSpPr>
          <p:cNvPr id="3" name="Text Placeholder 2">
            <a:extLst>
              <a:ext uri="{FF2B5EF4-FFF2-40B4-BE49-F238E27FC236}">
                <a16:creationId xmlns:a16="http://schemas.microsoft.com/office/drawing/2014/main" id="{60BF8A1C-55C8-AD23-A301-91CAAF8CBC13}"/>
              </a:ext>
            </a:extLst>
          </p:cNvPr>
          <p:cNvSpPr>
            <a:spLocks noGrp="1"/>
          </p:cNvSpPr>
          <p:nvPr>
            <p:ph type="body" sz="quarter" idx="12"/>
          </p:nvPr>
        </p:nvSpPr>
        <p:spPr/>
        <p:txBody>
          <a:bodyPr vert="horz" lIns="0" tIns="0" rIns="0" bIns="0" rtlCol="0" anchor="t">
            <a:noAutofit/>
          </a:bodyPr>
          <a:lstStyle/>
          <a:p>
            <a:r>
              <a:rPr lang="en-GB" dirty="0"/>
              <a:t>Complete the Event proforma:</a:t>
            </a:r>
          </a:p>
          <a:p>
            <a:pPr marL="342900" indent="-342900">
              <a:buFont typeface="Arial" panose="020B0604020202020204" pitchFamily="34" charset="0"/>
              <a:buChar char="•"/>
            </a:pPr>
            <a:r>
              <a:rPr lang="en-GB" dirty="0"/>
              <a:t>define an event</a:t>
            </a:r>
            <a:endParaRPr lang="en-GB" dirty="0">
              <a:cs typeface="Arial"/>
            </a:endParaRPr>
          </a:p>
          <a:p>
            <a:pPr marL="342900" indent="-342900">
              <a:buFont typeface="Arial" panose="020B0604020202020204" pitchFamily="34" charset="0"/>
              <a:buChar char="•"/>
            </a:pPr>
            <a:r>
              <a:rPr lang="en-GB" dirty="0"/>
              <a:t>identify the organisation and target audience</a:t>
            </a:r>
            <a:endParaRPr lang="en-GB" dirty="0">
              <a:cs typeface="Arial"/>
            </a:endParaRPr>
          </a:p>
          <a:p>
            <a:pPr marL="342900" indent="-342900">
              <a:buFont typeface="Arial" panose="020B0604020202020204" pitchFamily="34" charset="0"/>
              <a:buChar char="•"/>
            </a:pPr>
            <a:r>
              <a:rPr lang="en-GB" dirty="0"/>
              <a:t>consider what long-form marketing content would support the event</a:t>
            </a:r>
            <a:endParaRPr lang="en-GB" dirty="0">
              <a:cs typeface="Arial"/>
            </a:endParaRPr>
          </a:p>
          <a:p>
            <a:pPr marL="342900" indent="-342900">
              <a:buFont typeface="Arial" panose="020B0604020202020204" pitchFamily="34" charset="0"/>
              <a:buChar char="•"/>
            </a:pPr>
            <a:r>
              <a:rPr lang="en-GB" dirty="0"/>
              <a:t>reflect on how AI could support content creation and any risks to manage.</a:t>
            </a:r>
          </a:p>
        </p:txBody>
      </p:sp>
      <p:sp>
        <p:nvSpPr>
          <p:cNvPr id="4" name="Slide Number Placeholder 3">
            <a:extLst>
              <a:ext uri="{FF2B5EF4-FFF2-40B4-BE49-F238E27FC236}">
                <a16:creationId xmlns:a16="http://schemas.microsoft.com/office/drawing/2014/main" id="{4C87962F-E5AC-4F7B-EA61-F6C142816C16}"/>
              </a:ext>
            </a:extLst>
          </p:cNvPr>
          <p:cNvSpPr>
            <a:spLocks noGrp="1"/>
          </p:cNvSpPr>
          <p:nvPr>
            <p:ph type="sldNum" sz="quarter" idx="11"/>
          </p:nvPr>
        </p:nvSpPr>
        <p:spPr/>
        <p:txBody>
          <a:bodyPr/>
          <a:lstStyle/>
          <a:p>
            <a:fld id="{DA2C159E-F13C-4A85-9A41-E7669D3E0D70}" type="slidenum">
              <a:rPr lang="en-GB" smtClean="0"/>
              <a:pPr/>
              <a:t>35</a:t>
            </a:fld>
            <a:endParaRPr lang="en-GB" dirty="0"/>
          </a:p>
        </p:txBody>
      </p:sp>
      <p:sp>
        <p:nvSpPr>
          <p:cNvPr id="5" name="Footer Placeholder 4">
            <a:extLst>
              <a:ext uri="{FF2B5EF4-FFF2-40B4-BE49-F238E27FC236}">
                <a16:creationId xmlns:a16="http://schemas.microsoft.com/office/drawing/2014/main" id="{3086264F-5FEA-9604-4D56-6F11BAEAF4D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443858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Evaluating the accuracy of AI-generated content</a:t>
            </a:r>
            <a:endParaRPr lang="en-US" dirty="0"/>
          </a:p>
        </p:txBody>
      </p:sp>
    </p:spTree>
    <p:extLst>
      <p:ext uri="{BB962C8B-B14F-4D97-AF65-F5344CB8AC3E}">
        <p14:creationId xmlns:p14="http://schemas.microsoft.com/office/powerpoint/2010/main" val="3665392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7AE43-81CD-F0B5-FD53-064A732ECB6A}"/>
              </a:ext>
            </a:extLst>
          </p:cNvPr>
          <p:cNvSpPr>
            <a:spLocks noGrp="1"/>
          </p:cNvSpPr>
          <p:nvPr>
            <p:ph type="title"/>
          </p:nvPr>
        </p:nvSpPr>
        <p:spPr/>
        <p:txBody>
          <a:bodyPr/>
          <a:lstStyle/>
          <a:p>
            <a:r>
              <a:rPr lang="en-GB" dirty="0"/>
              <a:t>Lesson 3 aim</a:t>
            </a:r>
          </a:p>
        </p:txBody>
      </p:sp>
      <p:sp>
        <p:nvSpPr>
          <p:cNvPr id="3" name="Text Placeholder 2">
            <a:extLst>
              <a:ext uri="{FF2B5EF4-FFF2-40B4-BE49-F238E27FC236}">
                <a16:creationId xmlns:a16="http://schemas.microsoft.com/office/drawing/2014/main" id="{3EB73A8D-F922-8AF5-1CA9-E24E1514809B}"/>
              </a:ext>
            </a:extLst>
          </p:cNvPr>
          <p:cNvSpPr>
            <a:spLocks noGrp="1"/>
          </p:cNvSpPr>
          <p:nvPr>
            <p:ph type="body" sz="quarter" idx="12"/>
          </p:nvPr>
        </p:nvSpPr>
        <p:spPr/>
        <p:txBody>
          <a:bodyPr/>
          <a:lstStyle/>
          <a:p>
            <a:r>
              <a:rPr lang="en-GB" dirty="0"/>
              <a:t>Use AI to generate accurate, long-form marketing content.</a:t>
            </a:r>
          </a:p>
        </p:txBody>
      </p:sp>
      <p:sp>
        <p:nvSpPr>
          <p:cNvPr id="4" name="Slide Number Placeholder 3">
            <a:extLst>
              <a:ext uri="{FF2B5EF4-FFF2-40B4-BE49-F238E27FC236}">
                <a16:creationId xmlns:a16="http://schemas.microsoft.com/office/drawing/2014/main" id="{EC4038EF-C973-C44D-97AA-D84011EE7A93}"/>
              </a:ext>
            </a:extLst>
          </p:cNvPr>
          <p:cNvSpPr>
            <a:spLocks noGrp="1"/>
          </p:cNvSpPr>
          <p:nvPr>
            <p:ph type="sldNum" sz="quarter" idx="11"/>
          </p:nvPr>
        </p:nvSpPr>
        <p:spPr/>
        <p:txBody>
          <a:bodyPr/>
          <a:lstStyle/>
          <a:p>
            <a:fld id="{DA2C159E-F13C-4A85-9A41-E7669D3E0D70}" type="slidenum">
              <a:rPr lang="en-GB" smtClean="0"/>
              <a:pPr/>
              <a:t>37</a:t>
            </a:fld>
            <a:endParaRPr lang="en-GB" dirty="0"/>
          </a:p>
        </p:txBody>
      </p:sp>
      <p:sp>
        <p:nvSpPr>
          <p:cNvPr id="5" name="Footer Placeholder 4">
            <a:extLst>
              <a:ext uri="{FF2B5EF4-FFF2-40B4-BE49-F238E27FC236}">
                <a16:creationId xmlns:a16="http://schemas.microsoft.com/office/drawing/2014/main" id="{3A273C40-EB13-25EF-C3DC-1D255B0EECC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05642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E5EE-85FA-A837-5C03-C4C6B1EBE0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1FCCC-14C3-7CD9-3B95-5E3811430FF2}"/>
              </a:ext>
            </a:extLst>
          </p:cNvPr>
          <p:cNvSpPr>
            <a:spLocks noGrp="1"/>
          </p:cNvSpPr>
          <p:nvPr>
            <p:ph type="title"/>
          </p:nvPr>
        </p:nvSpPr>
        <p:spPr/>
        <p:txBody>
          <a:bodyPr/>
          <a:lstStyle/>
          <a:p>
            <a:r>
              <a:rPr lang="en-GB" dirty="0"/>
              <a:t>Lesson 3 overview</a:t>
            </a:r>
          </a:p>
        </p:txBody>
      </p:sp>
      <p:sp>
        <p:nvSpPr>
          <p:cNvPr id="3" name="Text Placeholder 2">
            <a:extLst>
              <a:ext uri="{FF2B5EF4-FFF2-40B4-BE49-F238E27FC236}">
                <a16:creationId xmlns:a16="http://schemas.microsoft.com/office/drawing/2014/main" id="{57D81280-9D2E-87D3-5E0D-0D3C03B149F3}"/>
              </a:ext>
            </a:extLst>
          </p:cNvPr>
          <p:cNvSpPr>
            <a:spLocks noGrp="1"/>
          </p:cNvSpPr>
          <p:nvPr>
            <p:ph type="body" sz="quarter" idx="12"/>
          </p:nvPr>
        </p:nvSpPr>
        <p:spPr/>
        <p:txBody>
          <a:bodyPr/>
          <a:lstStyle/>
          <a:p>
            <a:r>
              <a:rPr lang="en-GB" dirty="0"/>
              <a:t>This lesson helps you understand how AI is used to create long-form marketing content. You will learn how a marketing brief controls accuracy. You will use AI to generate content from a brief and improve the content by refining the prompt. You will finish by identifying risks linked to inaccurate AI content.</a:t>
            </a:r>
          </a:p>
        </p:txBody>
      </p:sp>
      <p:sp>
        <p:nvSpPr>
          <p:cNvPr id="4" name="Slide Number Placeholder 3">
            <a:extLst>
              <a:ext uri="{FF2B5EF4-FFF2-40B4-BE49-F238E27FC236}">
                <a16:creationId xmlns:a16="http://schemas.microsoft.com/office/drawing/2014/main" id="{B3DF1BF3-FD77-1EAA-7D99-5EC1DB5F8262}"/>
              </a:ext>
            </a:extLst>
          </p:cNvPr>
          <p:cNvSpPr>
            <a:spLocks noGrp="1"/>
          </p:cNvSpPr>
          <p:nvPr>
            <p:ph type="sldNum" sz="quarter" idx="11"/>
          </p:nvPr>
        </p:nvSpPr>
        <p:spPr/>
        <p:txBody>
          <a:bodyPr/>
          <a:lstStyle/>
          <a:p>
            <a:fld id="{DA2C159E-F13C-4A85-9A41-E7669D3E0D70}" type="slidenum">
              <a:rPr lang="en-GB" smtClean="0"/>
              <a:pPr/>
              <a:t>38</a:t>
            </a:fld>
            <a:endParaRPr lang="en-GB" dirty="0"/>
          </a:p>
        </p:txBody>
      </p:sp>
      <p:sp>
        <p:nvSpPr>
          <p:cNvPr id="5" name="Footer Placeholder 4">
            <a:extLst>
              <a:ext uri="{FF2B5EF4-FFF2-40B4-BE49-F238E27FC236}">
                <a16:creationId xmlns:a16="http://schemas.microsoft.com/office/drawing/2014/main" id="{90B5A796-2201-7429-F83F-304409F081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555370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5FD6-4018-E66F-E5C6-7CB5364D0865}"/>
              </a:ext>
            </a:extLst>
          </p:cNvPr>
          <p:cNvSpPr>
            <a:spLocks noGrp="1"/>
          </p:cNvSpPr>
          <p:nvPr>
            <p:ph type="title"/>
          </p:nvPr>
        </p:nvSpPr>
        <p:spPr/>
        <p:txBody>
          <a:bodyPr/>
          <a:lstStyle/>
          <a:p>
            <a:r>
              <a:rPr lang="en-GB" dirty="0"/>
              <a:t>Homework reflection</a:t>
            </a:r>
          </a:p>
        </p:txBody>
      </p:sp>
      <p:sp>
        <p:nvSpPr>
          <p:cNvPr id="3" name="Text Placeholder 2">
            <a:extLst>
              <a:ext uri="{FF2B5EF4-FFF2-40B4-BE49-F238E27FC236}">
                <a16:creationId xmlns:a16="http://schemas.microsoft.com/office/drawing/2014/main" id="{094FB825-566A-3A44-72CA-5DDD2D4B6DE0}"/>
              </a:ext>
            </a:extLst>
          </p:cNvPr>
          <p:cNvSpPr>
            <a:spLocks noGrp="1"/>
          </p:cNvSpPr>
          <p:nvPr>
            <p:ph type="body" sz="quarter" idx="12"/>
          </p:nvPr>
        </p:nvSpPr>
        <p:spPr/>
        <p:txBody>
          <a:bodyPr/>
          <a:lstStyle/>
          <a:p>
            <a:r>
              <a:rPr lang="en-GB" dirty="0"/>
              <a:t>Think about the event you planned for homework.</a:t>
            </a:r>
          </a:p>
          <a:p>
            <a:endParaRPr lang="en-GB" dirty="0"/>
          </a:p>
          <a:p>
            <a:r>
              <a:rPr lang="en-GB" dirty="0"/>
              <a:t>What is the event?</a:t>
            </a:r>
          </a:p>
          <a:p>
            <a:endParaRPr lang="en-GB" dirty="0"/>
          </a:p>
          <a:p>
            <a:r>
              <a:rPr lang="en-GB" dirty="0"/>
              <a:t>Who is it for?</a:t>
            </a:r>
          </a:p>
          <a:p>
            <a:endParaRPr lang="en-GB" dirty="0"/>
          </a:p>
          <a:p>
            <a:r>
              <a:rPr lang="en-GB" dirty="0"/>
              <a:t>What information would customers expect to see?</a:t>
            </a:r>
          </a:p>
        </p:txBody>
      </p:sp>
      <p:sp>
        <p:nvSpPr>
          <p:cNvPr id="4" name="Slide Number Placeholder 3">
            <a:extLst>
              <a:ext uri="{FF2B5EF4-FFF2-40B4-BE49-F238E27FC236}">
                <a16:creationId xmlns:a16="http://schemas.microsoft.com/office/drawing/2014/main" id="{3B486459-D440-7F9E-FD4E-8CE9E39DAE70}"/>
              </a:ext>
            </a:extLst>
          </p:cNvPr>
          <p:cNvSpPr>
            <a:spLocks noGrp="1"/>
          </p:cNvSpPr>
          <p:nvPr>
            <p:ph type="sldNum" sz="quarter" idx="11"/>
          </p:nvPr>
        </p:nvSpPr>
        <p:spPr/>
        <p:txBody>
          <a:bodyPr/>
          <a:lstStyle/>
          <a:p>
            <a:fld id="{DA2C159E-F13C-4A85-9A41-E7669D3E0D70}" type="slidenum">
              <a:rPr lang="en-GB" smtClean="0"/>
              <a:pPr/>
              <a:t>39</a:t>
            </a:fld>
            <a:endParaRPr lang="en-GB" dirty="0"/>
          </a:p>
        </p:txBody>
      </p:sp>
      <p:sp>
        <p:nvSpPr>
          <p:cNvPr id="5" name="Footer Placeholder 4">
            <a:extLst>
              <a:ext uri="{FF2B5EF4-FFF2-40B4-BE49-F238E27FC236}">
                <a16:creationId xmlns:a16="http://schemas.microsoft.com/office/drawing/2014/main" id="{52C1DA2E-EC55-4833-ED5F-9EC9A0C942B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111963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6C1D-B105-0A1D-9C04-CC960F357735}"/>
              </a:ext>
            </a:extLst>
          </p:cNvPr>
          <p:cNvSpPr>
            <a:spLocks noGrp="1"/>
          </p:cNvSpPr>
          <p:nvPr>
            <p:ph type="title"/>
          </p:nvPr>
        </p:nvSpPr>
        <p:spPr/>
        <p:txBody>
          <a:bodyPr/>
          <a:lstStyle/>
          <a:p>
            <a:r>
              <a:rPr lang="en-GB" dirty="0"/>
              <a:t>Lesson 1 overview</a:t>
            </a:r>
          </a:p>
        </p:txBody>
      </p:sp>
      <p:sp>
        <p:nvSpPr>
          <p:cNvPr id="3" name="Text Placeholder 2">
            <a:extLst>
              <a:ext uri="{FF2B5EF4-FFF2-40B4-BE49-F238E27FC236}">
                <a16:creationId xmlns:a16="http://schemas.microsoft.com/office/drawing/2014/main" id="{5063C714-F784-6411-2418-9E8E838C7233}"/>
              </a:ext>
            </a:extLst>
          </p:cNvPr>
          <p:cNvSpPr>
            <a:spLocks noGrp="1"/>
          </p:cNvSpPr>
          <p:nvPr>
            <p:ph type="body" sz="quarter" idx="12"/>
          </p:nvPr>
        </p:nvSpPr>
        <p:spPr/>
        <p:txBody>
          <a:bodyPr/>
          <a:lstStyle/>
          <a:p>
            <a:r>
              <a:rPr lang="en-GB" dirty="0"/>
              <a:t>The lesson helps you understand basic technical terms around emerging technologies used in marketing. You will review a simple business brief and see how AI prompts change content. You will learn what prompts are. You will improve content with a prompt. You will finish by answering a short exam style question.</a:t>
            </a:r>
          </a:p>
        </p:txBody>
      </p:sp>
      <p:sp>
        <p:nvSpPr>
          <p:cNvPr id="4" name="Slide Number Placeholder 3">
            <a:extLst>
              <a:ext uri="{FF2B5EF4-FFF2-40B4-BE49-F238E27FC236}">
                <a16:creationId xmlns:a16="http://schemas.microsoft.com/office/drawing/2014/main" id="{E33678DA-601B-F248-03D2-88DC5B63F9A7}"/>
              </a:ext>
            </a:extLst>
          </p:cNvPr>
          <p:cNvSpPr>
            <a:spLocks noGrp="1"/>
          </p:cNvSpPr>
          <p:nvPr>
            <p:ph type="sldNum" sz="quarter" idx="11"/>
          </p:nvPr>
        </p:nvSpPr>
        <p:spPr/>
        <p:txBody>
          <a:bodyPr/>
          <a:lstStyle/>
          <a:p>
            <a:fld id="{DA2C159E-F13C-4A85-9A41-E7669D3E0D70}" type="slidenum">
              <a:rPr lang="en-GB" smtClean="0"/>
              <a:pPr/>
              <a:t>4</a:t>
            </a:fld>
            <a:endParaRPr lang="en-GB" dirty="0"/>
          </a:p>
        </p:txBody>
      </p:sp>
      <p:sp>
        <p:nvSpPr>
          <p:cNvPr id="5" name="Footer Placeholder 4">
            <a:extLst>
              <a:ext uri="{FF2B5EF4-FFF2-40B4-BE49-F238E27FC236}">
                <a16:creationId xmlns:a16="http://schemas.microsoft.com/office/drawing/2014/main" id="{BB4DC098-E756-8D3D-A14A-77E2D550CD7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772497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9D87F-A0CD-4F35-B82D-188935E38189}"/>
              </a:ext>
            </a:extLst>
          </p:cNvPr>
          <p:cNvSpPr>
            <a:spLocks noGrp="1"/>
          </p:cNvSpPr>
          <p:nvPr>
            <p:ph type="title"/>
          </p:nvPr>
        </p:nvSpPr>
        <p:spPr/>
        <p:txBody>
          <a:bodyPr/>
          <a:lstStyle/>
          <a:p>
            <a:r>
              <a:rPr lang="en-GB" dirty="0"/>
              <a:t>True or false instructions</a:t>
            </a:r>
          </a:p>
        </p:txBody>
      </p:sp>
      <p:sp>
        <p:nvSpPr>
          <p:cNvPr id="3" name="Text Placeholder 2">
            <a:extLst>
              <a:ext uri="{FF2B5EF4-FFF2-40B4-BE49-F238E27FC236}">
                <a16:creationId xmlns:a16="http://schemas.microsoft.com/office/drawing/2014/main" id="{9CF69EBA-BB0B-36F1-EB62-E35EC531723D}"/>
              </a:ext>
            </a:extLst>
          </p:cNvPr>
          <p:cNvSpPr>
            <a:spLocks noGrp="1"/>
          </p:cNvSpPr>
          <p:nvPr>
            <p:ph type="body" sz="quarter" idx="12"/>
          </p:nvPr>
        </p:nvSpPr>
        <p:spPr/>
        <p:txBody>
          <a:bodyPr vert="horz" lIns="0" tIns="0" rIns="0" bIns="0" rtlCol="0" anchor="t">
            <a:noAutofit/>
          </a:bodyPr>
          <a:lstStyle/>
          <a:p>
            <a:r>
              <a:rPr lang="en-GB" dirty="0"/>
              <a:t>You will see four statements.</a:t>
            </a:r>
          </a:p>
          <a:p>
            <a:r>
              <a:rPr lang="en-GB" dirty="0"/>
              <a:t>When each statement is read out, hold up:</a:t>
            </a:r>
          </a:p>
          <a:p>
            <a:pPr marL="342900" indent="-342900">
              <a:buFont typeface="Arial" panose="020B0604020202020204" pitchFamily="34" charset="0"/>
              <a:buChar char="•"/>
            </a:pPr>
            <a:r>
              <a:rPr lang="en-GB" dirty="0"/>
              <a:t>True if you think it is correct.</a:t>
            </a:r>
            <a:endParaRPr lang="en-GB" dirty="0">
              <a:cs typeface="Arial"/>
            </a:endParaRPr>
          </a:p>
          <a:p>
            <a:pPr marL="342900" indent="-342900">
              <a:buFont typeface="Arial" panose="020B0604020202020204" pitchFamily="34" charset="0"/>
              <a:buChar char="•"/>
            </a:pPr>
            <a:r>
              <a:rPr lang="en-GB" dirty="0"/>
              <a:t>False if you think it is incorrect.</a:t>
            </a:r>
          </a:p>
          <a:p>
            <a:endParaRPr lang="en-GB" dirty="0"/>
          </a:p>
          <a:p>
            <a:r>
              <a:rPr lang="en-GB" dirty="0"/>
              <a:t>Be ready to explain your choice.</a:t>
            </a:r>
          </a:p>
        </p:txBody>
      </p:sp>
      <p:sp>
        <p:nvSpPr>
          <p:cNvPr id="4" name="Slide Number Placeholder 3">
            <a:extLst>
              <a:ext uri="{FF2B5EF4-FFF2-40B4-BE49-F238E27FC236}">
                <a16:creationId xmlns:a16="http://schemas.microsoft.com/office/drawing/2014/main" id="{4F870ED7-A511-48A1-D25F-E9B842EC2C66}"/>
              </a:ext>
            </a:extLst>
          </p:cNvPr>
          <p:cNvSpPr>
            <a:spLocks noGrp="1"/>
          </p:cNvSpPr>
          <p:nvPr>
            <p:ph type="sldNum" sz="quarter" idx="11"/>
          </p:nvPr>
        </p:nvSpPr>
        <p:spPr/>
        <p:txBody>
          <a:bodyPr/>
          <a:lstStyle/>
          <a:p>
            <a:fld id="{DA2C159E-F13C-4A85-9A41-E7669D3E0D70}" type="slidenum">
              <a:rPr lang="en-GB" smtClean="0"/>
              <a:pPr/>
              <a:t>40</a:t>
            </a:fld>
            <a:endParaRPr lang="en-GB" dirty="0"/>
          </a:p>
        </p:txBody>
      </p:sp>
      <p:sp>
        <p:nvSpPr>
          <p:cNvPr id="5" name="Footer Placeholder 4">
            <a:extLst>
              <a:ext uri="{FF2B5EF4-FFF2-40B4-BE49-F238E27FC236}">
                <a16:creationId xmlns:a16="http://schemas.microsoft.com/office/drawing/2014/main" id="{B228AFC0-7799-7FE0-BA6E-05B43C305A5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1535373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260D6-C003-9C41-CD72-08946D78EDB1}"/>
              </a:ext>
            </a:extLst>
          </p:cNvPr>
          <p:cNvSpPr>
            <a:spLocks noGrp="1"/>
          </p:cNvSpPr>
          <p:nvPr>
            <p:ph type="title"/>
          </p:nvPr>
        </p:nvSpPr>
        <p:spPr/>
        <p:txBody>
          <a:bodyPr/>
          <a:lstStyle/>
          <a:p>
            <a:r>
              <a:rPr lang="en-GB" dirty="0"/>
              <a:t>Statement 1</a:t>
            </a:r>
          </a:p>
        </p:txBody>
      </p:sp>
      <p:sp>
        <p:nvSpPr>
          <p:cNvPr id="3" name="Text Placeholder 2">
            <a:extLst>
              <a:ext uri="{FF2B5EF4-FFF2-40B4-BE49-F238E27FC236}">
                <a16:creationId xmlns:a16="http://schemas.microsoft.com/office/drawing/2014/main" id="{841F62C4-608E-0A10-6944-B01AFCA6335C}"/>
              </a:ext>
            </a:extLst>
          </p:cNvPr>
          <p:cNvSpPr>
            <a:spLocks noGrp="1"/>
          </p:cNvSpPr>
          <p:nvPr>
            <p:ph type="body" sz="quarter" idx="12"/>
          </p:nvPr>
        </p:nvSpPr>
        <p:spPr/>
        <p:txBody>
          <a:bodyPr/>
          <a:lstStyle/>
          <a:p>
            <a:r>
              <a:rPr lang="en-GB" dirty="0"/>
              <a:t>Marketing content is mainly about sounding persuasive rather than being precise.</a:t>
            </a:r>
          </a:p>
        </p:txBody>
      </p:sp>
      <p:sp>
        <p:nvSpPr>
          <p:cNvPr id="4" name="Slide Number Placeholder 3">
            <a:extLst>
              <a:ext uri="{FF2B5EF4-FFF2-40B4-BE49-F238E27FC236}">
                <a16:creationId xmlns:a16="http://schemas.microsoft.com/office/drawing/2014/main" id="{81CD113B-F146-E250-34D1-E56F8E1FFDC1}"/>
              </a:ext>
            </a:extLst>
          </p:cNvPr>
          <p:cNvSpPr>
            <a:spLocks noGrp="1"/>
          </p:cNvSpPr>
          <p:nvPr>
            <p:ph type="sldNum" sz="quarter" idx="11"/>
          </p:nvPr>
        </p:nvSpPr>
        <p:spPr/>
        <p:txBody>
          <a:bodyPr/>
          <a:lstStyle/>
          <a:p>
            <a:fld id="{DA2C159E-F13C-4A85-9A41-E7669D3E0D70}" type="slidenum">
              <a:rPr lang="en-GB" smtClean="0"/>
              <a:pPr/>
              <a:t>41</a:t>
            </a:fld>
            <a:endParaRPr lang="en-GB" dirty="0"/>
          </a:p>
        </p:txBody>
      </p:sp>
      <p:sp>
        <p:nvSpPr>
          <p:cNvPr id="5" name="Footer Placeholder 4">
            <a:extLst>
              <a:ext uri="{FF2B5EF4-FFF2-40B4-BE49-F238E27FC236}">
                <a16:creationId xmlns:a16="http://schemas.microsoft.com/office/drawing/2014/main" id="{7E734B35-1AB6-801B-4B6F-191EB0BD0DA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5751533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BB226-6A6A-B913-CB1A-4AA2068A0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1DCE4F-1CFB-B2F8-5622-4B7610A36C0E}"/>
              </a:ext>
            </a:extLst>
          </p:cNvPr>
          <p:cNvSpPr>
            <a:spLocks noGrp="1"/>
          </p:cNvSpPr>
          <p:nvPr>
            <p:ph type="title"/>
          </p:nvPr>
        </p:nvSpPr>
        <p:spPr/>
        <p:txBody>
          <a:bodyPr/>
          <a:lstStyle/>
          <a:p>
            <a:r>
              <a:rPr lang="en-GB" dirty="0"/>
              <a:t>Statement 2</a:t>
            </a:r>
          </a:p>
        </p:txBody>
      </p:sp>
      <p:sp>
        <p:nvSpPr>
          <p:cNvPr id="3" name="Text Placeholder 2">
            <a:extLst>
              <a:ext uri="{FF2B5EF4-FFF2-40B4-BE49-F238E27FC236}">
                <a16:creationId xmlns:a16="http://schemas.microsoft.com/office/drawing/2014/main" id="{9DB91398-6D4D-FC4E-F4B9-006440E1FA9B}"/>
              </a:ext>
            </a:extLst>
          </p:cNvPr>
          <p:cNvSpPr>
            <a:spLocks noGrp="1"/>
          </p:cNvSpPr>
          <p:nvPr>
            <p:ph type="body" sz="quarter" idx="12"/>
          </p:nvPr>
        </p:nvSpPr>
        <p:spPr/>
        <p:txBody>
          <a:bodyPr/>
          <a:lstStyle/>
          <a:p>
            <a:r>
              <a:rPr lang="en-GB" dirty="0"/>
              <a:t>Errors in marketing content can be copied and shared quickly.</a:t>
            </a:r>
          </a:p>
        </p:txBody>
      </p:sp>
      <p:sp>
        <p:nvSpPr>
          <p:cNvPr id="4" name="Slide Number Placeholder 3">
            <a:extLst>
              <a:ext uri="{FF2B5EF4-FFF2-40B4-BE49-F238E27FC236}">
                <a16:creationId xmlns:a16="http://schemas.microsoft.com/office/drawing/2014/main" id="{4D9F3448-8CFD-87F0-B41F-6852C5B9B508}"/>
              </a:ext>
            </a:extLst>
          </p:cNvPr>
          <p:cNvSpPr>
            <a:spLocks noGrp="1"/>
          </p:cNvSpPr>
          <p:nvPr>
            <p:ph type="sldNum" sz="quarter" idx="11"/>
          </p:nvPr>
        </p:nvSpPr>
        <p:spPr/>
        <p:txBody>
          <a:bodyPr/>
          <a:lstStyle/>
          <a:p>
            <a:fld id="{DA2C159E-F13C-4A85-9A41-E7669D3E0D70}" type="slidenum">
              <a:rPr lang="en-GB" smtClean="0"/>
              <a:pPr/>
              <a:t>42</a:t>
            </a:fld>
            <a:endParaRPr lang="en-GB" dirty="0"/>
          </a:p>
        </p:txBody>
      </p:sp>
      <p:sp>
        <p:nvSpPr>
          <p:cNvPr id="5" name="Footer Placeholder 4">
            <a:extLst>
              <a:ext uri="{FF2B5EF4-FFF2-40B4-BE49-F238E27FC236}">
                <a16:creationId xmlns:a16="http://schemas.microsoft.com/office/drawing/2014/main" id="{B9E4B665-99F5-2C49-7F7D-E92F8B5B332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509514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FB710-D0C9-100B-BB5B-C529F616E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1A7696-6BD8-96A4-27D6-DE0A6DBBDFA3}"/>
              </a:ext>
            </a:extLst>
          </p:cNvPr>
          <p:cNvSpPr>
            <a:spLocks noGrp="1"/>
          </p:cNvSpPr>
          <p:nvPr>
            <p:ph type="title"/>
          </p:nvPr>
        </p:nvSpPr>
        <p:spPr/>
        <p:txBody>
          <a:bodyPr/>
          <a:lstStyle/>
          <a:p>
            <a:r>
              <a:rPr lang="en-GB" dirty="0"/>
              <a:t>Statement 3</a:t>
            </a:r>
          </a:p>
        </p:txBody>
      </p:sp>
      <p:sp>
        <p:nvSpPr>
          <p:cNvPr id="3" name="Text Placeholder 2">
            <a:extLst>
              <a:ext uri="{FF2B5EF4-FFF2-40B4-BE49-F238E27FC236}">
                <a16:creationId xmlns:a16="http://schemas.microsoft.com/office/drawing/2014/main" id="{86FB3437-E1D5-C3D4-2E73-7F64F0E777C8}"/>
              </a:ext>
            </a:extLst>
          </p:cNvPr>
          <p:cNvSpPr>
            <a:spLocks noGrp="1"/>
          </p:cNvSpPr>
          <p:nvPr>
            <p:ph type="body" sz="quarter" idx="12"/>
          </p:nvPr>
        </p:nvSpPr>
        <p:spPr/>
        <p:txBody>
          <a:bodyPr/>
          <a:lstStyle/>
          <a:p>
            <a:r>
              <a:rPr lang="en-GB" dirty="0"/>
              <a:t>Longer content always means better content.</a:t>
            </a:r>
          </a:p>
        </p:txBody>
      </p:sp>
      <p:sp>
        <p:nvSpPr>
          <p:cNvPr id="4" name="Slide Number Placeholder 3">
            <a:extLst>
              <a:ext uri="{FF2B5EF4-FFF2-40B4-BE49-F238E27FC236}">
                <a16:creationId xmlns:a16="http://schemas.microsoft.com/office/drawing/2014/main" id="{D4A28F35-3F78-B86D-D9E6-BC24137FAB07}"/>
              </a:ext>
            </a:extLst>
          </p:cNvPr>
          <p:cNvSpPr>
            <a:spLocks noGrp="1"/>
          </p:cNvSpPr>
          <p:nvPr>
            <p:ph type="sldNum" sz="quarter" idx="11"/>
          </p:nvPr>
        </p:nvSpPr>
        <p:spPr/>
        <p:txBody>
          <a:bodyPr/>
          <a:lstStyle/>
          <a:p>
            <a:fld id="{DA2C159E-F13C-4A85-9A41-E7669D3E0D70}" type="slidenum">
              <a:rPr lang="en-GB" smtClean="0"/>
              <a:pPr/>
              <a:t>43</a:t>
            </a:fld>
            <a:endParaRPr lang="en-GB" dirty="0"/>
          </a:p>
        </p:txBody>
      </p:sp>
      <p:sp>
        <p:nvSpPr>
          <p:cNvPr id="5" name="Footer Placeholder 4">
            <a:extLst>
              <a:ext uri="{FF2B5EF4-FFF2-40B4-BE49-F238E27FC236}">
                <a16:creationId xmlns:a16="http://schemas.microsoft.com/office/drawing/2014/main" id="{3E1B3CBA-05B7-9E92-8E78-5D3B9172302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80282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77C17-C2D4-8644-CA09-66D9F7BFF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F07CC-E0B2-0E80-925A-214A5ABA16A9}"/>
              </a:ext>
            </a:extLst>
          </p:cNvPr>
          <p:cNvSpPr>
            <a:spLocks noGrp="1"/>
          </p:cNvSpPr>
          <p:nvPr>
            <p:ph type="title"/>
          </p:nvPr>
        </p:nvSpPr>
        <p:spPr/>
        <p:txBody>
          <a:bodyPr/>
          <a:lstStyle/>
          <a:p>
            <a:r>
              <a:rPr lang="en-GB" dirty="0"/>
              <a:t>Statement 4</a:t>
            </a:r>
          </a:p>
        </p:txBody>
      </p:sp>
      <p:sp>
        <p:nvSpPr>
          <p:cNvPr id="3" name="Text Placeholder 2">
            <a:extLst>
              <a:ext uri="{FF2B5EF4-FFF2-40B4-BE49-F238E27FC236}">
                <a16:creationId xmlns:a16="http://schemas.microsoft.com/office/drawing/2014/main" id="{06A47650-DEE4-F3DE-D1E1-BECFCB65F8AD}"/>
              </a:ext>
            </a:extLst>
          </p:cNvPr>
          <p:cNvSpPr>
            <a:spLocks noGrp="1"/>
          </p:cNvSpPr>
          <p:nvPr>
            <p:ph type="body" sz="quarter" idx="12"/>
          </p:nvPr>
        </p:nvSpPr>
        <p:spPr/>
        <p:txBody>
          <a:bodyPr/>
          <a:lstStyle/>
          <a:p>
            <a:r>
              <a:rPr lang="en-GB" dirty="0"/>
              <a:t>Once content is published online, it is hard to fully remove.</a:t>
            </a:r>
          </a:p>
        </p:txBody>
      </p:sp>
      <p:sp>
        <p:nvSpPr>
          <p:cNvPr id="4" name="Slide Number Placeholder 3">
            <a:extLst>
              <a:ext uri="{FF2B5EF4-FFF2-40B4-BE49-F238E27FC236}">
                <a16:creationId xmlns:a16="http://schemas.microsoft.com/office/drawing/2014/main" id="{17F27AEA-FC4A-9DB1-BCC6-3F7BB9E9E830}"/>
              </a:ext>
            </a:extLst>
          </p:cNvPr>
          <p:cNvSpPr>
            <a:spLocks noGrp="1"/>
          </p:cNvSpPr>
          <p:nvPr>
            <p:ph type="sldNum" sz="quarter" idx="11"/>
          </p:nvPr>
        </p:nvSpPr>
        <p:spPr/>
        <p:txBody>
          <a:bodyPr/>
          <a:lstStyle/>
          <a:p>
            <a:fld id="{DA2C159E-F13C-4A85-9A41-E7669D3E0D70}" type="slidenum">
              <a:rPr lang="en-GB" smtClean="0"/>
              <a:pPr/>
              <a:t>44</a:t>
            </a:fld>
            <a:endParaRPr lang="en-GB" dirty="0"/>
          </a:p>
        </p:txBody>
      </p:sp>
      <p:sp>
        <p:nvSpPr>
          <p:cNvPr id="5" name="Footer Placeholder 4">
            <a:extLst>
              <a:ext uri="{FF2B5EF4-FFF2-40B4-BE49-F238E27FC236}">
                <a16:creationId xmlns:a16="http://schemas.microsoft.com/office/drawing/2014/main" id="{2E3ACDBE-DC87-3472-608E-847AEB10E49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15836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402C3-7A4B-A452-FC95-023A27FEBDEA}"/>
              </a:ext>
            </a:extLst>
          </p:cNvPr>
          <p:cNvSpPr>
            <a:spLocks noGrp="1"/>
          </p:cNvSpPr>
          <p:nvPr>
            <p:ph type="title"/>
          </p:nvPr>
        </p:nvSpPr>
        <p:spPr/>
        <p:txBody>
          <a:bodyPr/>
          <a:lstStyle/>
          <a:p>
            <a:r>
              <a:rPr lang="en-GB" dirty="0"/>
              <a:t>Answers</a:t>
            </a:r>
          </a:p>
        </p:txBody>
      </p:sp>
      <p:sp>
        <p:nvSpPr>
          <p:cNvPr id="3" name="Text Placeholder 2">
            <a:extLst>
              <a:ext uri="{FF2B5EF4-FFF2-40B4-BE49-F238E27FC236}">
                <a16:creationId xmlns:a16="http://schemas.microsoft.com/office/drawing/2014/main" id="{F2C3594A-9D5D-8BCE-B9C0-9C495E21A4BB}"/>
              </a:ext>
            </a:extLst>
          </p:cNvPr>
          <p:cNvSpPr>
            <a:spLocks noGrp="1"/>
          </p:cNvSpPr>
          <p:nvPr>
            <p:ph type="body" sz="quarter" idx="12"/>
          </p:nvPr>
        </p:nvSpPr>
        <p:spPr/>
        <p:txBody>
          <a:bodyPr/>
          <a:lstStyle/>
          <a:p>
            <a:r>
              <a:rPr lang="en-GB" dirty="0"/>
              <a:t>Statement 1: False</a:t>
            </a:r>
          </a:p>
          <a:p>
            <a:endParaRPr lang="en-GB" dirty="0"/>
          </a:p>
          <a:p>
            <a:r>
              <a:rPr lang="en-GB" dirty="0"/>
              <a:t>Statement 2: True</a:t>
            </a:r>
          </a:p>
          <a:p>
            <a:endParaRPr lang="en-GB" dirty="0"/>
          </a:p>
          <a:p>
            <a:r>
              <a:rPr lang="en-GB" dirty="0"/>
              <a:t>Statement 3: False</a:t>
            </a:r>
          </a:p>
          <a:p>
            <a:endParaRPr lang="en-GB" dirty="0"/>
          </a:p>
          <a:p>
            <a:r>
              <a:rPr lang="en-GB" dirty="0"/>
              <a:t>Statement 4: True</a:t>
            </a:r>
          </a:p>
        </p:txBody>
      </p:sp>
      <p:sp>
        <p:nvSpPr>
          <p:cNvPr id="4" name="Slide Number Placeholder 3">
            <a:extLst>
              <a:ext uri="{FF2B5EF4-FFF2-40B4-BE49-F238E27FC236}">
                <a16:creationId xmlns:a16="http://schemas.microsoft.com/office/drawing/2014/main" id="{38F8B29D-9A4E-7AA1-6430-D0BCFB85E8AF}"/>
              </a:ext>
            </a:extLst>
          </p:cNvPr>
          <p:cNvSpPr>
            <a:spLocks noGrp="1"/>
          </p:cNvSpPr>
          <p:nvPr>
            <p:ph type="sldNum" sz="quarter" idx="11"/>
          </p:nvPr>
        </p:nvSpPr>
        <p:spPr/>
        <p:txBody>
          <a:bodyPr/>
          <a:lstStyle/>
          <a:p>
            <a:fld id="{DA2C159E-F13C-4A85-9A41-E7669D3E0D70}" type="slidenum">
              <a:rPr lang="en-GB" smtClean="0"/>
              <a:pPr/>
              <a:t>45</a:t>
            </a:fld>
            <a:endParaRPr lang="en-GB" dirty="0"/>
          </a:p>
        </p:txBody>
      </p:sp>
      <p:sp>
        <p:nvSpPr>
          <p:cNvPr id="5" name="Footer Placeholder 4">
            <a:extLst>
              <a:ext uri="{FF2B5EF4-FFF2-40B4-BE49-F238E27FC236}">
                <a16:creationId xmlns:a16="http://schemas.microsoft.com/office/drawing/2014/main" id="{18C3900B-3812-2163-5CF5-5B78A707E98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3570970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76A79-9D3B-C88A-EEAD-0330AAA4A860}"/>
              </a:ext>
            </a:extLst>
          </p:cNvPr>
          <p:cNvSpPr>
            <a:spLocks noGrp="1"/>
          </p:cNvSpPr>
          <p:nvPr>
            <p:ph type="title"/>
          </p:nvPr>
        </p:nvSpPr>
        <p:spPr/>
        <p:txBody>
          <a:bodyPr/>
          <a:lstStyle/>
          <a:p>
            <a:r>
              <a:rPr lang="en-GB" dirty="0"/>
              <a:t>What accuracy means in marketing</a:t>
            </a:r>
          </a:p>
        </p:txBody>
      </p:sp>
      <p:sp>
        <p:nvSpPr>
          <p:cNvPr id="3" name="Text Placeholder 2">
            <a:extLst>
              <a:ext uri="{FF2B5EF4-FFF2-40B4-BE49-F238E27FC236}">
                <a16:creationId xmlns:a16="http://schemas.microsoft.com/office/drawing/2014/main" id="{588CA7BD-54CB-5706-D468-907AD88A7F3D}"/>
              </a:ext>
            </a:extLst>
          </p:cNvPr>
          <p:cNvSpPr>
            <a:spLocks noGrp="1"/>
          </p:cNvSpPr>
          <p:nvPr>
            <p:ph type="body" sz="quarter" idx="14"/>
          </p:nvPr>
        </p:nvSpPr>
        <p:spPr/>
        <p:txBody>
          <a:bodyPr vert="horz" lIns="0" tIns="0" rIns="0" bIns="0" rtlCol="0" anchor="t">
            <a:normAutofit/>
          </a:bodyPr>
          <a:lstStyle/>
          <a:p>
            <a:r>
              <a:rPr lang="en-GB" dirty="0"/>
              <a:t>Accuracy means:</a:t>
            </a:r>
          </a:p>
          <a:p>
            <a:pPr marL="342900" indent="-342900">
              <a:buFont typeface="Arial" panose="020B0604020202020204" pitchFamily="34" charset="0"/>
              <a:buChar char="•"/>
            </a:pPr>
            <a:r>
              <a:rPr lang="en-GB" dirty="0"/>
              <a:t>The content matches what the business intends to say.</a:t>
            </a:r>
            <a:endParaRPr lang="en-GB" dirty="0">
              <a:cs typeface="Arial"/>
            </a:endParaRPr>
          </a:p>
          <a:p>
            <a:pPr marL="342900" indent="-342900">
              <a:buFont typeface="Arial" panose="020B0604020202020204" pitchFamily="34" charset="0"/>
              <a:buChar char="•"/>
            </a:pPr>
            <a:r>
              <a:rPr lang="en-GB" dirty="0"/>
              <a:t>Claims align with the product or service.</a:t>
            </a:r>
            <a:endParaRPr lang="en-GB" dirty="0">
              <a:cs typeface="Arial"/>
            </a:endParaRPr>
          </a:p>
          <a:p>
            <a:pPr marL="342900" indent="-342900">
              <a:buFont typeface="Arial" panose="020B0604020202020204" pitchFamily="34" charset="0"/>
              <a:buChar char="•"/>
            </a:pPr>
            <a:r>
              <a:rPr lang="en-GB" dirty="0"/>
              <a:t>Nothing important is missing.</a:t>
            </a:r>
            <a:endParaRPr lang="en-GB" dirty="0">
              <a:cs typeface="Arial"/>
            </a:endParaRPr>
          </a:p>
          <a:p>
            <a:pPr marL="342900" indent="-342900">
              <a:buFont typeface="Arial" panose="020B0604020202020204" pitchFamily="34" charset="0"/>
              <a:buChar char="•"/>
            </a:pPr>
            <a:r>
              <a:rPr lang="en-GB" dirty="0"/>
              <a:t>Nothing extra has been invented.</a:t>
            </a:r>
          </a:p>
          <a:p>
            <a:pPr marL="342900" indent="-342900">
              <a:buFont typeface="Arial" panose="020B0604020202020204" pitchFamily="34" charset="0"/>
              <a:buChar char="•"/>
            </a:pPr>
            <a:endParaRPr lang="en-GB" dirty="0"/>
          </a:p>
          <a:p>
            <a:r>
              <a:rPr lang="en-GB" dirty="0"/>
              <a:t>AI might be quick in producing content but might not be accurate.</a:t>
            </a:r>
            <a:endParaRPr lang="en-GB" dirty="0">
              <a:cs typeface="Arial"/>
            </a:endParaRPr>
          </a:p>
        </p:txBody>
      </p:sp>
      <p:sp>
        <p:nvSpPr>
          <p:cNvPr id="4" name="Footer Placeholder 3">
            <a:extLst>
              <a:ext uri="{FF2B5EF4-FFF2-40B4-BE49-F238E27FC236}">
                <a16:creationId xmlns:a16="http://schemas.microsoft.com/office/drawing/2014/main" id="{5C2A3D67-32FC-BEFE-1A50-A39AC05B215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68849D-D4C3-A5A7-4D37-4FCF00BE3DF8}"/>
              </a:ext>
            </a:extLst>
          </p:cNvPr>
          <p:cNvSpPr>
            <a:spLocks noGrp="1"/>
          </p:cNvSpPr>
          <p:nvPr>
            <p:ph type="sldNum" sz="quarter" idx="12"/>
          </p:nvPr>
        </p:nvSpPr>
        <p:spPr/>
        <p:txBody>
          <a:bodyPr/>
          <a:lstStyle/>
          <a:p>
            <a:fld id="{DA2C159E-F13C-4A85-9A41-E7669D3E0D70}" type="slidenum">
              <a:rPr lang="en-GB" smtClean="0"/>
              <a:pPr/>
              <a:t>46</a:t>
            </a:fld>
            <a:endParaRPr lang="en-GB" dirty="0"/>
          </a:p>
        </p:txBody>
      </p:sp>
    </p:spTree>
    <p:extLst>
      <p:ext uri="{BB962C8B-B14F-4D97-AF65-F5344CB8AC3E}">
        <p14:creationId xmlns:p14="http://schemas.microsoft.com/office/powerpoint/2010/main" val="35130432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2380-11D7-6225-CA58-EDC0482F1260}"/>
              </a:ext>
            </a:extLst>
          </p:cNvPr>
          <p:cNvSpPr>
            <a:spLocks noGrp="1"/>
          </p:cNvSpPr>
          <p:nvPr>
            <p:ph type="title"/>
          </p:nvPr>
        </p:nvSpPr>
        <p:spPr/>
        <p:txBody>
          <a:bodyPr/>
          <a:lstStyle/>
          <a:p>
            <a:r>
              <a:rPr lang="en-GB" dirty="0"/>
              <a:t>Where accuracy comes from</a:t>
            </a:r>
          </a:p>
        </p:txBody>
      </p:sp>
      <p:sp>
        <p:nvSpPr>
          <p:cNvPr id="3" name="Text Placeholder 2">
            <a:extLst>
              <a:ext uri="{FF2B5EF4-FFF2-40B4-BE49-F238E27FC236}">
                <a16:creationId xmlns:a16="http://schemas.microsoft.com/office/drawing/2014/main" id="{ED1AC121-65F0-FE40-FF9A-437F64249DF7}"/>
              </a:ext>
            </a:extLst>
          </p:cNvPr>
          <p:cNvSpPr>
            <a:spLocks noGrp="1"/>
          </p:cNvSpPr>
          <p:nvPr>
            <p:ph type="body" sz="quarter" idx="14"/>
          </p:nvPr>
        </p:nvSpPr>
        <p:spPr/>
        <p:txBody>
          <a:bodyPr vert="horz" lIns="0" tIns="0" rIns="0" bIns="0" rtlCol="0" anchor="t">
            <a:normAutofit/>
          </a:bodyPr>
          <a:lstStyle/>
          <a:p>
            <a:r>
              <a:rPr lang="en-GB" dirty="0"/>
              <a:t>Accuracy does not come from:</a:t>
            </a:r>
          </a:p>
          <a:p>
            <a:pPr marL="342900" indent="-342900">
              <a:buFont typeface="Arial" panose="020B0604020202020204" pitchFamily="34" charset="0"/>
              <a:buChar char="•"/>
            </a:pPr>
            <a:r>
              <a:rPr lang="en-GB" dirty="0"/>
              <a:t>The AI tool.</a:t>
            </a:r>
            <a:endParaRPr lang="en-GB" dirty="0">
              <a:cs typeface="Arial"/>
            </a:endParaRPr>
          </a:p>
          <a:p>
            <a:pPr marL="342900" indent="-342900">
              <a:buFont typeface="Arial" panose="020B0604020202020204" pitchFamily="34" charset="0"/>
              <a:buChar char="•"/>
            </a:pPr>
            <a:r>
              <a:rPr lang="en-GB" dirty="0"/>
              <a:t>How professional the writing sounds.</a:t>
            </a:r>
            <a:endParaRPr lang="en-GB" dirty="0">
              <a:cs typeface="Arial"/>
            </a:endParaRPr>
          </a:p>
          <a:p>
            <a:pPr marL="342900" indent="-342900">
              <a:buFont typeface="Arial" panose="020B0604020202020204" pitchFamily="34" charset="0"/>
              <a:buChar char="•"/>
            </a:pPr>
            <a:r>
              <a:rPr lang="en-GB" dirty="0"/>
              <a:t>How long the content is.</a:t>
            </a:r>
          </a:p>
          <a:p>
            <a:endParaRPr lang="en-GB" dirty="0"/>
          </a:p>
          <a:p>
            <a:r>
              <a:rPr lang="en-GB" dirty="0"/>
              <a:t>Accuracy comes from a clear brief.</a:t>
            </a:r>
          </a:p>
        </p:txBody>
      </p:sp>
      <p:sp>
        <p:nvSpPr>
          <p:cNvPr id="4" name="Footer Placeholder 3">
            <a:extLst>
              <a:ext uri="{FF2B5EF4-FFF2-40B4-BE49-F238E27FC236}">
                <a16:creationId xmlns:a16="http://schemas.microsoft.com/office/drawing/2014/main" id="{52544203-7C48-05C4-1FAB-8321DD4850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92B1C97-2A9C-D6CF-A054-71D6A905A992}"/>
              </a:ext>
            </a:extLst>
          </p:cNvPr>
          <p:cNvSpPr>
            <a:spLocks noGrp="1"/>
          </p:cNvSpPr>
          <p:nvPr>
            <p:ph type="sldNum" sz="quarter" idx="12"/>
          </p:nvPr>
        </p:nvSpPr>
        <p:spPr/>
        <p:txBody>
          <a:bodyPr/>
          <a:lstStyle/>
          <a:p>
            <a:fld id="{DA2C159E-F13C-4A85-9A41-E7669D3E0D70}" type="slidenum">
              <a:rPr lang="en-GB" smtClean="0"/>
              <a:pPr/>
              <a:t>47</a:t>
            </a:fld>
            <a:endParaRPr lang="en-GB" dirty="0"/>
          </a:p>
        </p:txBody>
      </p:sp>
    </p:spTree>
    <p:extLst>
      <p:ext uri="{BB962C8B-B14F-4D97-AF65-F5344CB8AC3E}">
        <p14:creationId xmlns:p14="http://schemas.microsoft.com/office/powerpoint/2010/main" val="10512716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1EABA-74CD-9005-6534-2EA144B86B4D}"/>
              </a:ext>
            </a:extLst>
          </p:cNvPr>
          <p:cNvSpPr>
            <a:spLocks noGrp="1"/>
          </p:cNvSpPr>
          <p:nvPr>
            <p:ph type="title"/>
          </p:nvPr>
        </p:nvSpPr>
        <p:spPr/>
        <p:txBody>
          <a:bodyPr/>
          <a:lstStyle/>
          <a:p>
            <a:r>
              <a:rPr lang="en-GB" dirty="0"/>
              <a:t>Purpose of a brief</a:t>
            </a:r>
          </a:p>
        </p:txBody>
      </p:sp>
      <p:sp>
        <p:nvSpPr>
          <p:cNvPr id="3" name="Text Placeholder 2">
            <a:extLst>
              <a:ext uri="{FF2B5EF4-FFF2-40B4-BE49-F238E27FC236}">
                <a16:creationId xmlns:a16="http://schemas.microsoft.com/office/drawing/2014/main" id="{108A79D3-2783-E3EE-418C-F16BD422F14C}"/>
              </a:ext>
            </a:extLst>
          </p:cNvPr>
          <p:cNvSpPr>
            <a:spLocks noGrp="1"/>
          </p:cNvSpPr>
          <p:nvPr>
            <p:ph type="body" sz="quarter" idx="14"/>
          </p:nvPr>
        </p:nvSpPr>
        <p:spPr/>
        <p:txBody>
          <a:bodyPr>
            <a:normAutofit/>
          </a:bodyPr>
          <a:lstStyle/>
          <a:p>
            <a:r>
              <a:rPr lang="en-GB" dirty="0"/>
              <a:t>A brief defines:</a:t>
            </a:r>
          </a:p>
          <a:p>
            <a:pPr marL="342900" indent="-342900">
              <a:buFont typeface="Arial" panose="020B0604020202020204" pitchFamily="34" charset="0"/>
              <a:buChar char="•"/>
            </a:pPr>
            <a:r>
              <a:rPr lang="en-GB" dirty="0"/>
              <a:t>purpose of the content</a:t>
            </a:r>
          </a:p>
          <a:p>
            <a:pPr marL="342900" indent="-342900">
              <a:buFont typeface="Arial" panose="020B0604020202020204" pitchFamily="34" charset="0"/>
              <a:buChar char="•"/>
            </a:pPr>
            <a:r>
              <a:rPr lang="en-GB" dirty="0"/>
              <a:t>target audience</a:t>
            </a:r>
          </a:p>
          <a:p>
            <a:pPr marL="342900" indent="-342900">
              <a:buFont typeface="Arial" panose="020B0604020202020204" pitchFamily="34" charset="0"/>
              <a:buChar char="•"/>
            </a:pPr>
            <a:r>
              <a:rPr lang="en-GB" dirty="0"/>
              <a:t>key messages</a:t>
            </a:r>
          </a:p>
          <a:p>
            <a:pPr marL="342900" indent="-342900">
              <a:buFont typeface="Arial" panose="020B0604020202020204" pitchFamily="34" charset="0"/>
              <a:buChar char="•"/>
            </a:pPr>
            <a:r>
              <a:rPr lang="en-GB" dirty="0"/>
              <a:t>features that must be included.</a:t>
            </a:r>
          </a:p>
        </p:txBody>
      </p:sp>
      <p:sp>
        <p:nvSpPr>
          <p:cNvPr id="4" name="Footer Placeholder 3">
            <a:extLst>
              <a:ext uri="{FF2B5EF4-FFF2-40B4-BE49-F238E27FC236}">
                <a16:creationId xmlns:a16="http://schemas.microsoft.com/office/drawing/2014/main" id="{4B83EBE4-4B0E-D34F-972B-29FAF0193F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0A660486-1EFB-E756-64D5-D9E9D21068A8}"/>
              </a:ext>
            </a:extLst>
          </p:cNvPr>
          <p:cNvSpPr>
            <a:spLocks noGrp="1"/>
          </p:cNvSpPr>
          <p:nvPr>
            <p:ph type="sldNum" sz="quarter" idx="12"/>
          </p:nvPr>
        </p:nvSpPr>
        <p:spPr/>
        <p:txBody>
          <a:bodyPr/>
          <a:lstStyle/>
          <a:p>
            <a:fld id="{DA2C159E-F13C-4A85-9A41-E7669D3E0D70}" type="slidenum">
              <a:rPr lang="en-GB" smtClean="0"/>
              <a:pPr/>
              <a:t>48</a:t>
            </a:fld>
            <a:endParaRPr lang="en-GB" dirty="0"/>
          </a:p>
        </p:txBody>
      </p:sp>
    </p:spTree>
    <p:extLst>
      <p:ext uri="{BB962C8B-B14F-4D97-AF65-F5344CB8AC3E}">
        <p14:creationId xmlns:p14="http://schemas.microsoft.com/office/powerpoint/2010/main" val="21209064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ACFF-4137-4D19-386B-26C623119CEE}"/>
              </a:ext>
            </a:extLst>
          </p:cNvPr>
          <p:cNvSpPr>
            <a:spLocks noGrp="1"/>
          </p:cNvSpPr>
          <p:nvPr>
            <p:ph type="title"/>
          </p:nvPr>
        </p:nvSpPr>
        <p:spPr/>
        <p:txBody>
          <a:bodyPr/>
          <a:lstStyle/>
          <a:p>
            <a:r>
              <a:rPr lang="en-GB" dirty="0"/>
              <a:t>Brief versus output</a:t>
            </a:r>
          </a:p>
        </p:txBody>
      </p:sp>
      <p:sp>
        <p:nvSpPr>
          <p:cNvPr id="3" name="Text Placeholder 2">
            <a:extLst>
              <a:ext uri="{FF2B5EF4-FFF2-40B4-BE49-F238E27FC236}">
                <a16:creationId xmlns:a16="http://schemas.microsoft.com/office/drawing/2014/main" id="{C6C6ECC9-2234-B08A-FDCF-E4DDB1AD1E3E}"/>
              </a:ext>
            </a:extLst>
          </p:cNvPr>
          <p:cNvSpPr>
            <a:spLocks noGrp="1"/>
          </p:cNvSpPr>
          <p:nvPr>
            <p:ph type="body" sz="quarter" idx="14"/>
          </p:nvPr>
        </p:nvSpPr>
        <p:spPr/>
        <p:txBody>
          <a:bodyPr/>
          <a:lstStyle/>
          <a:p>
            <a:r>
              <a:rPr lang="en-GB" dirty="0"/>
              <a:t>The brief is the plan.</a:t>
            </a:r>
          </a:p>
          <a:p>
            <a:endParaRPr lang="en-GB" dirty="0"/>
          </a:p>
          <a:p>
            <a:r>
              <a:rPr lang="en-GB" dirty="0"/>
              <a:t>The article is the output.</a:t>
            </a:r>
          </a:p>
          <a:p>
            <a:endParaRPr lang="en-GB" dirty="0"/>
          </a:p>
          <a:p>
            <a:r>
              <a:rPr lang="en-GB" dirty="0"/>
              <a:t>The output should match the plan.</a:t>
            </a:r>
          </a:p>
          <a:p>
            <a:endParaRPr lang="en-GB" dirty="0"/>
          </a:p>
          <a:p>
            <a:r>
              <a:rPr lang="en-GB" dirty="0"/>
              <a:t>If they do not match, the content is inaccurate.</a:t>
            </a:r>
          </a:p>
        </p:txBody>
      </p:sp>
      <p:sp>
        <p:nvSpPr>
          <p:cNvPr id="4" name="Footer Placeholder 3">
            <a:extLst>
              <a:ext uri="{FF2B5EF4-FFF2-40B4-BE49-F238E27FC236}">
                <a16:creationId xmlns:a16="http://schemas.microsoft.com/office/drawing/2014/main" id="{7CDBCBD6-A139-810F-CB32-1F03ACBC2D7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74EE891-FB02-173E-221F-9DFE9F2925E0}"/>
              </a:ext>
            </a:extLst>
          </p:cNvPr>
          <p:cNvSpPr>
            <a:spLocks noGrp="1"/>
          </p:cNvSpPr>
          <p:nvPr>
            <p:ph type="sldNum" sz="quarter" idx="12"/>
          </p:nvPr>
        </p:nvSpPr>
        <p:spPr/>
        <p:txBody>
          <a:bodyPr/>
          <a:lstStyle/>
          <a:p>
            <a:fld id="{DA2C159E-F13C-4A85-9A41-E7669D3E0D70}" type="slidenum">
              <a:rPr lang="en-GB" smtClean="0"/>
              <a:pPr/>
              <a:t>49</a:t>
            </a:fld>
            <a:endParaRPr lang="en-GB" dirty="0"/>
          </a:p>
        </p:txBody>
      </p:sp>
    </p:spTree>
    <p:extLst>
      <p:ext uri="{BB962C8B-B14F-4D97-AF65-F5344CB8AC3E}">
        <p14:creationId xmlns:p14="http://schemas.microsoft.com/office/powerpoint/2010/main" val="145531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E0AB0-E2F6-E2FB-87C7-ABE29BEAC374}"/>
              </a:ext>
            </a:extLst>
          </p:cNvPr>
          <p:cNvSpPr>
            <a:spLocks noGrp="1"/>
          </p:cNvSpPr>
          <p:nvPr>
            <p:ph type="title"/>
          </p:nvPr>
        </p:nvSpPr>
        <p:spPr/>
        <p:txBody>
          <a:bodyPr/>
          <a:lstStyle/>
          <a:p>
            <a:r>
              <a:rPr lang="en-GB" dirty="0"/>
              <a:t>Starter activity: </a:t>
            </a:r>
          </a:p>
        </p:txBody>
      </p:sp>
      <p:sp>
        <p:nvSpPr>
          <p:cNvPr id="3" name="Text Placeholder 2">
            <a:extLst>
              <a:ext uri="{FF2B5EF4-FFF2-40B4-BE49-F238E27FC236}">
                <a16:creationId xmlns:a16="http://schemas.microsoft.com/office/drawing/2014/main" id="{7C2357B4-0D12-20AD-28A1-D5F8AE6EDCF0}"/>
              </a:ext>
            </a:extLst>
          </p:cNvPr>
          <p:cNvSpPr>
            <a:spLocks noGrp="1"/>
          </p:cNvSpPr>
          <p:nvPr>
            <p:ph type="body" sz="quarter" idx="12"/>
          </p:nvPr>
        </p:nvSpPr>
        <p:spPr/>
        <p:txBody>
          <a:bodyPr/>
          <a:lstStyle/>
          <a:p>
            <a:r>
              <a:rPr lang="en-GB" dirty="0"/>
              <a:t>Individually, match Emerging technologies cards:</a:t>
            </a:r>
          </a:p>
          <a:p>
            <a:pPr marL="342900" indent="-342900">
              <a:buFont typeface="Arial" panose="020B0604020202020204" pitchFamily="34" charset="0"/>
              <a:buChar char="•"/>
            </a:pPr>
            <a:r>
              <a:rPr lang="en-GB" dirty="0"/>
              <a:t>term</a:t>
            </a:r>
          </a:p>
          <a:p>
            <a:pPr marL="342900" indent="-342900">
              <a:buFont typeface="Arial" panose="020B0604020202020204" pitchFamily="34" charset="0"/>
              <a:buChar char="•"/>
            </a:pPr>
            <a:r>
              <a:rPr lang="en-GB" dirty="0"/>
              <a:t>description of technology.</a:t>
            </a:r>
          </a:p>
          <a:p>
            <a:pPr marL="342900" indent="-342900">
              <a:buFont typeface="Arial" panose="020B0604020202020204" pitchFamily="34" charset="0"/>
              <a:buChar char="•"/>
            </a:pPr>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0EE97FE4-1546-A495-7BFC-9AF6753EB934}"/>
              </a:ext>
            </a:extLst>
          </p:cNvPr>
          <p:cNvSpPr>
            <a:spLocks noGrp="1"/>
          </p:cNvSpPr>
          <p:nvPr>
            <p:ph type="sldNum" sz="quarter" idx="11"/>
          </p:nvPr>
        </p:nvSpPr>
        <p:spPr/>
        <p:txBody>
          <a:bodyPr/>
          <a:lstStyle/>
          <a:p>
            <a:fld id="{DA2C159E-F13C-4A85-9A41-E7669D3E0D70}" type="slidenum">
              <a:rPr lang="en-GB" smtClean="0"/>
              <a:pPr/>
              <a:t>5</a:t>
            </a:fld>
            <a:endParaRPr lang="en-GB" dirty="0"/>
          </a:p>
        </p:txBody>
      </p:sp>
      <p:sp>
        <p:nvSpPr>
          <p:cNvPr id="5" name="Footer Placeholder 4">
            <a:extLst>
              <a:ext uri="{FF2B5EF4-FFF2-40B4-BE49-F238E27FC236}">
                <a16:creationId xmlns:a16="http://schemas.microsoft.com/office/drawing/2014/main" id="{78802CED-D60E-33C1-2423-C04E1D3316A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31013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08704-6F87-0723-77E8-30CCD0179E0E}"/>
              </a:ext>
            </a:extLst>
          </p:cNvPr>
          <p:cNvSpPr>
            <a:spLocks noGrp="1"/>
          </p:cNvSpPr>
          <p:nvPr>
            <p:ph type="title"/>
          </p:nvPr>
        </p:nvSpPr>
        <p:spPr/>
        <p:txBody>
          <a:bodyPr/>
          <a:lstStyle/>
          <a:p>
            <a:r>
              <a:rPr lang="en-GB" dirty="0"/>
              <a:t>How AI uses a brief</a:t>
            </a:r>
          </a:p>
        </p:txBody>
      </p:sp>
      <p:sp>
        <p:nvSpPr>
          <p:cNvPr id="3" name="Text Placeholder 2">
            <a:extLst>
              <a:ext uri="{FF2B5EF4-FFF2-40B4-BE49-F238E27FC236}">
                <a16:creationId xmlns:a16="http://schemas.microsoft.com/office/drawing/2014/main" id="{3437F821-464E-2FC8-65B3-469176338F20}"/>
              </a:ext>
            </a:extLst>
          </p:cNvPr>
          <p:cNvSpPr>
            <a:spLocks noGrp="1"/>
          </p:cNvSpPr>
          <p:nvPr>
            <p:ph type="body" sz="quarter" idx="14"/>
          </p:nvPr>
        </p:nvSpPr>
        <p:spPr/>
        <p:txBody>
          <a:bodyPr vert="horz" lIns="0" tIns="0" rIns="0" bIns="0" rtlCol="0" anchor="t">
            <a:normAutofit/>
          </a:bodyPr>
          <a:lstStyle/>
          <a:p>
            <a:r>
              <a:rPr lang="en-GB" dirty="0"/>
              <a:t>When given a brief, AI will:</a:t>
            </a:r>
          </a:p>
          <a:p>
            <a:pPr marL="342900" indent="-342900">
              <a:buFont typeface="Arial" panose="020B0604020202020204" pitchFamily="34" charset="0"/>
              <a:buChar char="•"/>
            </a:pPr>
            <a:r>
              <a:rPr lang="en-GB" dirty="0"/>
              <a:t>Follow clear instructions.</a:t>
            </a:r>
            <a:endParaRPr lang="en-GB" dirty="0">
              <a:cs typeface="Arial"/>
            </a:endParaRPr>
          </a:p>
          <a:p>
            <a:pPr marL="342900" indent="-342900">
              <a:buFont typeface="Arial" panose="020B0604020202020204" pitchFamily="34" charset="0"/>
              <a:buChar char="•"/>
            </a:pPr>
            <a:r>
              <a:rPr lang="en-GB" dirty="0"/>
              <a:t>Fill gaps when instructions are unclear.</a:t>
            </a:r>
            <a:endParaRPr lang="en-GB" dirty="0">
              <a:cs typeface="Arial"/>
            </a:endParaRPr>
          </a:p>
          <a:p>
            <a:pPr marL="342900" indent="-342900">
              <a:buFont typeface="Arial" panose="020B0604020202020204" pitchFamily="34" charset="0"/>
              <a:buChar char="•"/>
            </a:pPr>
            <a:r>
              <a:rPr lang="en-GB" dirty="0"/>
              <a:t>Add detail that sounds believable.</a:t>
            </a:r>
          </a:p>
          <a:p>
            <a:endParaRPr lang="en-GB" dirty="0"/>
          </a:p>
          <a:p>
            <a:r>
              <a:rPr lang="en-GB" dirty="0"/>
              <a:t>Your role is to spot where this happens.</a:t>
            </a:r>
          </a:p>
          <a:p>
            <a:endParaRPr lang="en-GB" dirty="0"/>
          </a:p>
          <a:p>
            <a:r>
              <a:rPr lang="en-GB" dirty="0"/>
              <a:t>This is a transferable workplace skill.</a:t>
            </a:r>
          </a:p>
        </p:txBody>
      </p:sp>
      <p:sp>
        <p:nvSpPr>
          <p:cNvPr id="4" name="Footer Placeholder 3">
            <a:extLst>
              <a:ext uri="{FF2B5EF4-FFF2-40B4-BE49-F238E27FC236}">
                <a16:creationId xmlns:a16="http://schemas.microsoft.com/office/drawing/2014/main" id="{5E604708-EE22-752B-85D2-EAE4CB748B5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0D60EE9-D940-A1B6-AAEE-80BF57DC80F3}"/>
              </a:ext>
            </a:extLst>
          </p:cNvPr>
          <p:cNvSpPr>
            <a:spLocks noGrp="1"/>
          </p:cNvSpPr>
          <p:nvPr>
            <p:ph type="sldNum" sz="quarter" idx="12"/>
          </p:nvPr>
        </p:nvSpPr>
        <p:spPr/>
        <p:txBody>
          <a:bodyPr/>
          <a:lstStyle/>
          <a:p>
            <a:fld id="{DA2C159E-F13C-4A85-9A41-E7669D3E0D70}" type="slidenum">
              <a:rPr lang="en-GB" smtClean="0"/>
              <a:pPr/>
              <a:t>50</a:t>
            </a:fld>
            <a:endParaRPr lang="en-GB" dirty="0"/>
          </a:p>
        </p:txBody>
      </p:sp>
    </p:spTree>
    <p:extLst>
      <p:ext uri="{BB962C8B-B14F-4D97-AF65-F5344CB8AC3E}">
        <p14:creationId xmlns:p14="http://schemas.microsoft.com/office/powerpoint/2010/main" val="23872931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50B4-CE4B-018C-86EE-98E01B40CAD4}"/>
              </a:ext>
            </a:extLst>
          </p:cNvPr>
          <p:cNvSpPr>
            <a:spLocks noGrp="1"/>
          </p:cNvSpPr>
          <p:nvPr>
            <p:ph type="title"/>
          </p:nvPr>
        </p:nvSpPr>
        <p:spPr/>
        <p:txBody>
          <a:bodyPr/>
          <a:lstStyle/>
          <a:p>
            <a:r>
              <a:rPr lang="en-GB" dirty="0"/>
              <a:t>Create long form content</a:t>
            </a:r>
          </a:p>
        </p:txBody>
      </p:sp>
      <p:sp>
        <p:nvSpPr>
          <p:cNvPr id="3" name="Text Placeholder 2">
            <a:extLst>
              <a:ext uri="{FF2B5EF4-FFF2-40B4-BE49-F238E27FC236}">
                <a16:creationId xmlns:a16="http://schemas.microsoft.com/office/drawing/2014/main" id="{EE01526A-1C75-B563-5B0B-076DB0E2DA8D}"/>
              </a:ext>
            </a:extLst>
          </p:cNvPr>
          <p:cNvSpPr>
            <a:spLocks noGrp="1"/>
          </p:cNvSpPr>
          <p:nvPr>
            <p:ph type="body" sz="quarter" idx="14"/>
          </p:nvPr>
        </p:nvSpPr>
        <p:spPr/>
        <p:txBody>
          <a:bodyPr vert="horz" lIns="0" tIns="0" rIns="0" bIns="0" rtlCol="0" anchor="t">
            <a:normAutofit/>
          </a:bodyPr>
          <a:lstStyle/>
          <a:p>
            <a:r>
              <a:rPr lang="en-GB" dirty="0"/>
              <a:t>You will:</a:t>
            </a:r>
          </a:p>
          <a:p>
            <a:pPr marL="342900" indent="-342900">
              <a:buFont typeface="Arial" panose="020B0604020202020204" pitchFamily="34" charset="0"/>
              <a:buChar char="•"/>
            </a:pPr>
            <a:r>
              <a:rPr lang="en-GB" dirty="0"/>
              <a:t>Complete a marketing brief.</a:t>
            </a:r>
            <a:endParaRPr lang="en-GB" dirty="0">
              <a:cs typeface="Arial"/>
            </a:endParaRPr>
          </a:p>
          <a:p>
            <a:pPr marL="342900" indent="-342900">
              <a:buFont typeface="Arial" panose="020B0604020202020204" pitchFamily="34" charset="0"/>
              <a:buChar char="•"/>
            </a:pPr>
            <a:r>
              <a:rPr lang="en-GB" dirty="0"/>
              <a:t>Use the brief to generate long-form content.</a:t>
            </a:r>
            <a:endParaRPr lang="en-GB" dirty="0">
              <a:cs typeface="Arial"/>
            </a:endParaRPr>
          </a:p>
          <a:p>
            <a:pPr marL="342900" indent="-342900">
              <a:buFont typeface="Arial" panose="020B0604020202020204" pitchFamily="34" charset="0"/>
              <a:buChar char="•"/>
            </a:pPr>
            <a:r>
              <a:rPr lang="en-GB" dirty="0"/>
              <a:t>Check whether the content matches the brief.</a:t>
            </a:r>
          </a:p>
        </p:txBody>
      </p:sp>
      <p:sp>
        <p:nvSpPr>
          <p:cNvPr id="4" name="Footer Placeholder 3">
            <a:extLst>
              <a:ext uri="{FF2B5EF4-FFF2-40B4-BE49-F238E27FC236}">
                <a16:creationId xmlns:a16="http://schemas.microsoft.com/office/drawing/2014/main" id="{330F9E29-53CC-6E48-48CE-47F9F3CFF34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3F37678-C9AE-E77B-4D24-2B712748CEB3}"/>
              </a:ext>
            </a:extLst>
          </p:cNvPr>
          <p:cNvSpPr>
            <a:spLocks noGrp="1"/>
          </p:cNvSpPr>
          <p:nvPr>
            <p:ph type="sldNum" sz="quarter" idx="12"/>
          </p:nvPr>
        </p:nvSpPr>
        <p:spPr/>
        <p:txBody>
          <a:bodyPr/>
          <a:lstStyle/>
          <a:p>
            <a:fld id="{DA2C159E-F13C-4A85-9A41-E7669D3E0D70}" type="slidenum">
              <a:rPr lang="en-GB" smtClean="0"/>
              <a:pPr/>
              <a:t>51</a:t>
            </a:fld>
            <a:endParaRPr lang="en-GB" dirty="0"/>
          </a:p>
        </p:txBody>
      </p:sp>
    </p:spTree>
    <p:extLst>
      <p:ext uri="{BB962C8B-B14F-4D97-AF65-F5344CB8AC3E}">
        <p14:creationId xmlns:p14="http://schemas.microsoft.com/office/powerpoint/2010/main" val="17716937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A05E5-B119-F68D-4E59-B548E9CE882A}"/>
              </a:ext>
            </a:extLst>
          </p:cNvPr>
          <p:cNvSpPr>
            <a:spLocks noGrp="1"/>
          </p:cNvSpPr>
          <p:nvPr>
            <p:ph type="title"/>
          </p:nvPr>
        </p:nvSpPr>
        <p:spPr/>
        <p:txBody>
          <a:bodyPr/>
          <a:lstStyle/>
          <a:p>
            <a:r>
              <a:rPr lang="en-GB" dirty="0"/>
              <a:t>Creating a brief</a:t>
            </a:r>
          </a:p>
        </p:txBody>
      </p:sp>
      <p:sp>
        <p:nvSpPr>
          <p:cNvPr id="3" name="Text Placeholder 2">
            <a:extLst>
              <a:ext uri="{FF2B5EF4-FFF2-40B4-BE49-F238E27FC236}">
                <a16:creationId xmlns:a16="http://schemas.microsoft.com/office/drawing/2014/main" id="{6D3DF953-197E-BA9D-348A-ED1FBF33933E}"/>
              </a:ext>
            </a:extLst>
          </p:cNvPr>
          <p:cNvSpPr>
            <a:spLocks noGrp="1"/>
          </p:cNvSpPr>
          <p:nvPr>
            <p:ph type="body" sz="quarter" idx="14"/>
          </p:nvPr>
        </p:nvSpPr>
        <p:spPr>
          <a:xfrm>
            <a:off x="251520" y="986400"/>
            <a:ext cx="8437562" cy="3907200"/>
          </a:xfrm>
        </p:spPr>
        <p:txBody>
          <a:bodyPr vert="horz" lIns="0" tIns="0" rIns="0" bIns="0" rtlCol="0" anchor="t">
            <a:normAutofit lnSpcReduction="10000"/>
          </a:bodyPr>
          <a:lstStyle/>
          <a:p>
            <a:r>
              <a:rPr lang="en-GB" dirty="0"/>
              <a:t>Refer to your Event proforma homework.</a:t>
            </a:r>
          </a:p>
          <a:p>
            <a:endParaRPr lang="en-GB" dirty="0"/>
          </a:p>
          <a:p>
            <a:r>
              <a:rPr lang="en-GB" dirty="0"/>
              <a:t>You will now produce a brief for long-form content to promote your event.  Your brief must clearly state:</a:t>
            </a:r>
          </a:p>
          <a:p>
            <a:pPr marL="342900" indent="-342900">
              <a:buFont typeface="Arial" panose="020B0604020202020204" pitchFamily="34" charset="0"/>
              <a:buChar char="•"/>
            </a:pPr>
            <a:r>
              <a:rPr lang="en-GB" dirty="0"/>
              <a:t>purpose and audience</a:t>
            </a:r>
          </a:p>
          <a:p>
            <a:pPr marL="342900" indent="-342900">
              <a:buFont typeface="Arial" panose="020B0604020202020204" pitchFamily="34" charset="0"/>
              <a:buChar char="•"/>
            </a:pPr>
            <a:r>
              <a:rPr lang="en-GB" dirty="0"/>
              <a:t>key customer needs</a:t>
            </a:r>
          </a:p>
          <a:p>
            <a:pPr marL="342900" indent="-342900">
              <a:buFont typeface="Arial" panose="020B0604020202020204" pitchFamily="34" charset="0"/>
              <a:buChar char="•"/>
            </a:pPr>
            <a:r>
              <a:rPr lang="en-GB" dirty="0"/>
              <a:t>search intent and keywords</a:t>
            </a:r>
          </a:p>
          <a:p>
            <a:pPr marL="342900" indent="-342900">
              <a:buFont typeface="Arial" panose="020B0604020202020204" pitchFamily="34" charset="0"/>
              <a:buChar char="•"/>
            </a:pPr>
            <a:r>
              <a:rPr lang="en-GB" dirty="0"/>
              <a:t>required content features</a:t>
            </a:r>
          </a:p>
          <a:p>
            <a:pPr marL="342900" indent="-342900">
              <a:buFont typeface="Arial" panose="020B0604020202020204" pitchFamily="34" charset="0"/>
              <a:buChar char="•"/>
            </a:pPr>
            <a:r>
              <a:rPr lang="en-GB" dirty="0"/>
              <a:t>constraints and accuracy.</a:t>
            </a:r>
          </a:p>
          <a:p>
            <a:pPr marL="342900" indent="-342900">
              <a:buFont typeface="Arial" panose="020B0604020202020204" pitchFamily="34" charset="0"/>
              <a:buChar char="•"/>
            </a:pPr>
            <a:endParaRPr lang="en-GB" dirty="0"/>
          </a:p>
          <a:p>
            <a:r>
              <a:rPr lang="en-GB" dirty="0"/>
              <a:t>Complete the Brief template.</a:t>
            </a:r>
            <a:endParaRPr lang="en-GB" dirty="0">
              <a:cs typeface="Arial"/>
            </a:endParaRPr>
          </a:p>
        </p:txBody>
      </p:sp>
      <p:sp>
        <p:nvSpPr>
          <p:cNvPr id="4" name="Footer Placeholder 3">
            <a:extLst>
              <a:ext uri="{FF2B5EF4-FFF2-40B4-BE49-F238E27FC236}">
                <a16:creationId xmlns:a16="http://schemas.microsoft.com/office/drawing/2014/main" id="{F3CCED97-141C-248E-FA51-85E9404906C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E463A01-CBB9-3E23-C8BA-F57EC5B84DEA}"/>
              </a:ext>
            </a:extLst>
          </p:cNvPr>
          <p:cNvSpPr>
            <a:spLocks noGrp="1"/>
          </p:cNvSpPr>
          <p:nvPr>
            <p:ph type="sldNum" sz="quarter" idx="12"/>
          </p:nvPr>
        </p:nvSpPr>
        <p:spPr/>
        <p:txBody>
          <a:bodyPr/>
          <a:lstStyle/>
          <a:p>
            <a:fld id="{DA2C159E-F13C-4A85-9A41-E7669D3E0D70}" type="slidenum">
              <a:rPr lang="en-GB" smtClean="0"/>
              <a:pPr/>
              <a:t>52</a:t>
            </a:fld>
            <a:endParaRPr lang="en-GB" dirty="0"/>
          </a:p>
        </p:txBody>
      </p:sp>
    </p:spTree>
    <p:extLst>
      <p:ext uri="{BB962C8B-B14F-4D97-AF65-F5344CB8AC3E}">
        <p14:creationId xmlns:p14="http://schemas.microsoft.com/office/powerpoint/2010/main" val="2025731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C258F-433B-416D-F651-A929F9197095}"/>
              </a:ext>
            </a:extLst>
          </p:cNvPr>
          <p:cNvSpPr>
            <a:spLocks noGrp="1"/>
          </p:cNvSpPr>
          <p:nvPr>
            <p:ph type="title"/>
          </p:nvPr>
        </p:nvSpPr>
        <p:spPr/>
        <p:txBody>
          <a:bodyPr/>
          <a:lstStyle/>
          <a:p>
            <a:r>
              <a:rPr lang="en-GB" dirty="0"/>
              <a:t>Creating the long-form content</a:t>
            </a:r>
          </a:p>
        </p:txBody>
      </p:sp>
      <p:sp>
        <p:nvSpPr>
          <p:cNvPr id="3" name="Text Placeholder 2">
            <a:extLst>
              <a:ext uri="{FF2B5EF4-FFF2-40B4-BE49-F238E27FC236}">
                <a16:creationId xmlns:a16="http://schemas.microsoft.com/office/drawing/2014/main" id="{619A0147-9B30-8E2B-876E-E039E5F7D31B}"/>
              </a:ext>
            </a:extLst>
          </p:cNvPr>
          <p:cNvSpPr>
            <a:spLocks noGrp="1"/>
          </p:cNvSpPr>
          <p:nvPr>
            <p:ph type="body" sz="quarter" idx="14"/>
          </p:nvPr>
        </p:nvSpPr>
        <p:spPr/>
        <p:txBody>
          <a:bodyPr>
            <a:normAutofit/>
          </a:bodyPr>
          <a:lstStyle/>
          <a:p>
            <a:r>
              <a:rPr lang="en-GB" dirty="0"/>
              <a:t>When you paste the brief into the AI tool along with a suitable prompt, it will:</a:t>
            </a:r>
          </a:p>
          <a:p>
            <a:pPr marL="342900" indent="-342900">
              <a:buFont typeface="Arial" panose="020B0604020202020204" pitchFamily="34" charset="0"/>
              <a:buChar char="•"/>
            </a:pPr>
            <a:r>
              <a:rPr lang="en-GB" dirty="0"/>
              <a:t>create a heading and subheadings</a:t>
            </a:r>
          </a:p>
          <a:p>
            <a:pPr marL="342900" indent="-342900">
              <a:buFont typeface="Arial" panose="020B0604020202020204" pitchFamily="34" charset="0"/>
              <a:buChar char="•"/>
            </a:pPr>
            <a:r>
              <a:rPr lang="en-GB" dirty="0"/>
              <a:t>write a main claim</a:t>
            </a:r>
          </a:p>
          <a:p>
            <a:pPr marL="342900" indent="-342900">
              <a:buFont typeface="Arial" panose="020B0604020202020204" pitchFamily="34" charset="0"/>
              <a:buChar char="•"/>
            </a:pPr>
            <a:r>
              <a:rPr lang="en-GB" dirty="0"/>
              <a:t>describe features</a:t>
            </a:r>
          </a:p>
          <a:p>
            <a:pPr marL="342900" indent="-342900">
              <a:buFont typeface="Arial" panose="020B0604020202020204" pitchFamily="34" charset="0"/>
              <a:buChar char="•"/>
            </a:pPr>
            <a:r>
              <a:rPr lang="en-GB" dirty="0"/>
              <a:t>add a call to action.</a:t>
            </a:r>
          </a:p>
          <a:p>
            <a:r>
              <a:rPr lang="en-GB" dirty="0"/>
              <a:t>You must check these carefully.</a:t>
            </a:r>
          </a:p>
        </p:txBody>
      </p:sp>
      <p:sp>
        <p:nvSpPr>
          <p:cNvPr id="4" name="Footer Placeholder 3">
            <a:extLst>
              <a:ext uri="{FF2B5EF4-FFF2-40B4-BE49-F238E27FC236}">
                <a16:creationId xmlns:a16="http://schemas.microsoft.com/office/drawing/2014/main" id="{1323B920-C5C7-A3AE-DDA0-05006547900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C34791B-12FF-A7C1-3576-AEDED51D9870}"/>
              </a:ext>
            </a:extLst>
          </p:cNvPr>
          <p:cNvSpPr>
            <a:spLocks noGrp="1"/>
          </p:cNvSpPr>
          <p:nvPr>
            <p:ph type="sldNum" sz="quarter" idx="12"/>
          </p:nvPr>
        </p:nvSpPr>
        <p:spPr/>
        <p:txBody>
          <a:bodyPr/>
          <a:lstStyle/>
          <a:p>
            <a:fld id="{DA2C159E-F13C-4A85-9A41-E7669D3E0D70}" type="slidenum">
              <a:rPr lang="en-GB" smtClean="0"/>
              <a:pPr/>
              <a:t>53</a:t>
            </a:fld>
            <a:endParaRPr lang="en-GB" dirty="0"/>
          </a:p>
        </p:txBody>
      </p:sp>
    </p:spTree>
    <p:extLst>
      <p:ext uri="{BB962C8B-B14F-4D97-AF65-F5344CB8AC3E}">
        <p14:creationId xmlns:p14="http://schemas.microsoft.com/office/powerpoint/2010/main" val="6397680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39239-73B4-2FC4-01E9-EAB4E01F2A57}"/>
              </a:ext>
            </a:extLst>
          </p:cNvPr>
          <p:cNvSpPr>
            <a:spLocks noGrp="1"/>
          </p:cNvSpPr>
          <p:nvPr>
            <p:ph type="title"/>
          </p:nvPr>
        </p:nvSpPr>
        <p:spPr/>
        <p:txBody>
          <a:bodyPr/>
          <a:lstStyle/>
          <a:p>
            <a:r>
              <a:rPr lang="en-GB" dirty="0"/>
              <a:t>What to identify from the article</a:t>
            </a:r>
          </a:p>
        </p:txBody>
      </p:sp>
      <p:sp>
        <p:nvSpPr>
          <p:cNvPr id="3" name="Text Placeholder 2">
            <a:extLst>
              <a:ext uri="{FF2B5EF4-FFF2-40B4-BE49-F238E27FC236}">
                <a16:creationId xmlns:a16="http://schemas.microsoft.com/office/drawing/2014/main" id="{0EBAAC55-C141-173D-1846-620825FA3E02}"/>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heading</a:t>
            </a:r>
          </a:p>
          <a:p>
            <a:pPr marL="342900" indent="-342900">
              <a:buFont typeface="Arial" panose="020B0604020202020204" pitchFamily="34" charset="0"/>
              <a:buChar char="•"/>
            </a:pPr>
            <a:r>
              <a:rPr lang="en-GB" dirty="0"/>
              <a:t>subheadings</a:t>
            </a:r>
          </a:p>
          <a:p>
            <a:pPr marL="342900" indent="-342900">
              <a:buFont typeface="Arial" panose="020B0604020202020204" pitchFamily="34" charset="0"/>
              <a:buChar char="•"/>
            </a:pPr>
            <a:r>
              <a:rPr lang="en-GB" dirty="0"/>
              <a:t>main claim</a:t>
            </a:r>
          </a:p>
          <a:p>
            <a:pPr marL="342900" indent="-342900">
              <a:buFont typeface="Arial" panose="020B0604020202020204" pitchFamily="34" charset="0"/>
              <a:buChar char="•"/>
            </a:pPr>
            <a:r>
              <a:rPr lang="en-GB" dirty="0"/>
              <a:t>key features</a:t>
            </a:r>
          </a:p>
          <a:p>
            <a:pPr marL="342900" indent="-342900">
              <a:buFont typeface="Arial" panose="020B0604020202020204" pitchFamily="34" charset="0"/>
              <a:buChar char="•"/>
            </a:pPr>
            <a:r>
              <a:rPr lang="en-GB" dirty="0"/>
              <a:t>call to action.</a:t>
            </a:r>
          </a:p>
          <a:p>
            <a:endParaRPr lang="en-GB" dirty="0"/>
          </a:p>
          <a:p>
            <a:r>
              <a:rPr lang="en-GB" dirty="0"/>
              <a:t>Do not rewrite. Identify what is actually written.</a:t>
            </a:r>
          </a:p>
        </p:txBody>
      </p:sp>
      <p:sp>
        <p:nvSpPr>
          <p:cNvPr id="4" name="Footer Placeholder 3">
            <a:extLst>
              <a:ext uri="{FF2B5EF4-FFF2-40B4-BE49-F238E27FC236}">
                <a16:creationId xmlns:a16="http://schemas.microsoft.com/office/drawing/2014/main" id="{8F6AA2C8-4226-8332-3C2D-6111822F643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438AE15-89A2-203D-1B72-90F9D7F8DBFF}"/>
              </a:ext>
            </a:extLst>
          </p:cNvPr>
          <p:cNvSpPr>
            <a:spLocks noGrp="1"/>
          </p:cNvSpPr>
          <p:nvPr>
            <p:ph type="sldNum" sz="quarter" idx="12"/>
          </p:nvPr>
        </p:nvSpPr>
        <p:spPr/>
        <p:txBody>
          <a:bodyPr/>
          <a:lstStyle/>
          <a:p>
            <a:fld id="{DA2C159E-F13C-4A85-9A41-E7669D3E0D70}" type="slidenum">
              <a:rPr lang="en-GB" smtClean="0"/>
              <a:pPr/>
              <a:t>54</a:t>
            </a:fld>
            <a:endParaRPr lang="en-GB" dirty="0"/>
          </a:p>
        </p:txBody>
      </p:sp>
    </p:spTree>
    <p:extLst>
      <p:ext uri="{BB962C8B-B14F-4D97-AF65-F5344CB8AC3E}">
        <p14:creationId xmlns:p14="http://schemas.microsoft.com/office/powerpoint/2010/main" val="35269951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5FADF-8ADA-8672-48E7-93140F163DDD}"/>
              </a:ext>
            </a:extLst>
          </p:cNvPr>
          <p:cNvSpPr>
            <a:spLocks noGrp="1"/>
          </p:cNvSpPr>
          <p:nvPr>
            <p:ph type="title"/>
          </p:nvPr>
        </p:nvSpPr>
        <p:spPr/>
        <p:txBody>
          <a:bodyPr/>
          <a:lstStyle/>
          <a:p>
            <a:r>
              <a:rPr lang="en-GB" dirty="0"/>
              <a:t>Check for accuracy</a:t>
            </a:r>
          </a:p>
        </p:txBody>
      </p:sp>
      <p:sp>
        <p:nvSpPr>
          <p:cNvPr id="3" name="Text Placeholder 2">
            <a:extLst>
              <a:ext uri="{FF2B5EF4-FFF2-40B4-BE49-F238E27FC236}">
                <a16:creationId xmlns:a16="http://schemas.microsoft.com/office/drawing/2014/main" id="{F2E3DA03-61E7-62E2-4724-F882F55AD20C}"/>
              </a:ext>
            </a:extLst>
          </p:cNvPr>
          <p:cNvSpPr>
            <a:spLocks noGrp="1"/>
          </p:cNvSpPr>
          <p:nvPr>
            <p:ph type="body" sz="quarter" idx="14"/>
          </p:nvPr>
        </p:nvSpPr>
        <p:spPr/>
        <p:txBody>
          <a:bodyPr/>
          <a:lstStyle/>
          <a:p>
            <a:r>
              <a:rPr lang="en-GB" dirty="0"/>
              <a:t>Use the SEO features table to review the long form article that has just been produced.</a:t>
            </a:r>
          </a:p>
          <a:p>
            <a:endParaRPr lang="en-GB" dirty="0"/>
          </a:p>
          <a:p>
            <a:r>
              <a:rPr lang="en-GB" dirty="0"/>
              <a:t>This will give you a score.</a:t>
            </a:r>
          </a:p>
          <a:p>
            <a:endParaRPr lang="en-GB" dirty="0"/>
          </a:p>
          <a:p>
            <a:r>
              <a:rPr lang="en-GB" dirty="0"/>
              <a:t>Identify the lowest scoring features.</a:t>
            </a:r>
          </a:p>
          <a:p>
            <a:endParaRPr lang="en-GB" dirty="0"/>
          </a:p>
        </p:txBody>
      </p:sp>
      <p:sp>
        <p:nvSpPr>
          <p:cNvPr id="4" name="Footer Placeholder 3">
            <a:extLst>
              <a:ext uri="{FF2B5EF4-FFF2-40B4-BE49-F238E27FC236}">
                <a16:creationId xmlns:a16="http://schemas.microsoft.com/office/drawing/2014/main" id="{3AA6DCF6-692E-8BAE-22B9-B331203758C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5EB9F468-509C-C530-D7EE-BB7D6D941758}"/>
              </a:ext>
            </a:extLst>
          </p:cNvPr>
          <p:cNvSpPr>
            <a:spLocks noGrp="1"/>
          </p:cNvSpPr>
          <p:nvPr>
            <p:ph type="sldNum" sz="quarter" idx="12"/>
          </p:nvPr>
        </p:nvSpPr>
        <p:spPr/>
        <p:txBody>
          <a:bodyPr/>
          <a:lstStyle/>
          <a:p>
            <a:fld id="{DA2C159E-F13C-4A85-9A41-E7669D3E0D70}" type="slidenum">
              <a:rPr lang="en-GB" smtClean="0"/>
              <a:pPr/>
              <a:t>55</a:t>
            </a:fld>
            <a:endParaRPr lang="en-GB" dirty="0"/>
          </a:p>
        </p:txBody>
      </p:sp>
    </p:spTree>
    <p:extLst>
      <p:ext uri="{BB962C8B-B14F-4D97-AF65-F5344CB8AC3E}">
        <p14:creationId xmlns:p14="http://schemas.microsoft.com/office/powerpoint/2010/main" val="8241430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5EEAF-0D05-6EC4-EA4F-DAAF0D047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48D74-CBEC-9CD0-2586-DBB123A5A807}"/>
              </a:ext>
            </a:extLst>
          </p:cNvPr>
          <p:cNvSpPr>
            <a:spLocks noGrp="1"/>
          </p:cNvSpPr>
          <p:nvPr>
            <p:ph type="title"/>
          </p:nvPr>
        </p:nvSpPr>
        <p:spPr/>
        <p:txBody>
          <a:bodyPr/>
          <a:lstStyle/>
          <a:p>
            <a:r>
              <a:rPr lang="en-GB" dirty="0"/>
              <a:t>Regenerate the article</a:t>
            </a:r>
          </a:p>
        </p:txBody>
      </p:sp>
      <p:sp>
        <p:nvSpPr>
          <p:cNvPr id="3" name="Text Placeholder 2">
            <a:extLst>
              <a:ext uri="{FF2B5EF4-FFF2-40B4-BE49-F238E27FC236}">
                <a16:creationId xmlns:a16="http://schemas.microsoft.com/office/drawing/2014/main" id="{884C73BE-B532-7C9E-8752-5A45133F87ED}"/>
              </a:ext>
            </a:extLst>
          </p:cNvPr>
          <p:cNvSpPr>
            <a:spLocks noGrp="1"/>
          </p:cNvSpPr>
          <p:nvPr>
            <p:ph type="body" sz="quarter" idx="14"/>
          </p:nvPr>
        </p:nvSpPr>
        <p:spPr/>
        <p:txBody>
          <a:bodyPr/>
          <a:lstStyle/>
          <a:p>
            <a:r>
              <a:rPr lang="en-GB" dirty="0"/>
              <a:t>Use new prompts to regenerate the article.</a:t>
            </a:r>
          </a:p>
          <a:p>
            <a:endParaRPr lang="en-GB" dirty="0"/>
          </a:p>
          <a:p>
            <a:r>
              <a:rPr lang="en-GB" dirty="0"/>
              <a:t>Then review the article again using the SEO features table.</a:t>
            </a:r>
          </a:p>
          <a:p>
            <a:endParaRPr lang="en-GB" dirty="0"/>
          </a:p>
          <a:p>
            <a:r>
              <a:rPr lang="en-GB" dirty="0"/>
              <a:t>Does it have a higher score?</a:t>
            </a:r>
          </a:p>
        </p:txBody>
      </p:sp>
      <p:sp>
        <p:nvSpPr>
          <p:cNvPr id="4" name="Footer Placeholder 3">
            <a:extLst>
              <a:ext uri="{FF2B5EF4-FFF2-40B4-BE49-F238E27FC236}">
                <a16:creationId xmlns:a16="http://schemas.microsoft.com/office/drawing/2014/main" id="{31D8059F-96F9-DAB0-DEA6-A821E6637F5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B20182E-D95E-6980-D928-88AE7BF825CD}"/>
              </a:ext>
            </a:extLst>
          </p:cNvPr>
          <p:cNvSpPr>
            <a:spLocks noGrp="1"/>
          </p:cNvSpPr>
          <p:nvPr>
            <p:ph type="sldNum" sz="quarter" idx="12"/>
          </p:nvPr>
        </p:nvSpPr>
        <p:spPr/>
        <p:txBody>
          <a:bodyPr/>
          <a:lstStyle/>
          <a:p>
            <a:fld id="{DA2C159E-F13C-4A85-9A41-E7669D3E0D70}" type="slidenum">
              <a:rPr lang="en-GB" smtClean="0"/>
              <a:pPr/>
              <a:t>56</a:t>
            </a:fld>
            <a:endParaRPr lang="en-GB" dirty="0"/>
          </a:p>
        </p:txBody>
      </p:sp>
    </p:spTree>
    <p:extLst>
      <p:ext uri="{BB962C8B-B14F-4D97-AF65-F5344CB8AC3E}">
        <p14:creationId xmlns:p14="http://schemas.microsoft.com/office/powerpoint/2010/main" val="9176147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00A78-582A-3029-2E2D-0EFF56F78245}"/>
              </a:ext>
            </a:extLst>
          </p:cNvPr>
          <p:cNvSpPr>
            <a:spLocks noGrp="1"/>
          </p:cNvSpPr>
          <p:nvPr>
            <p:ph type="title"/>
          </p:nvPr>
        </p:nvSpPr>
        <p:spPr/>
        <p:txBody>
          <a:bodyPr/>
          <a:lstStyle/>
          <a:p>
            <a:r>
              <a:rPr lang="en-GB" dirty="0"/>
              <a:t>Impacts on the workforce</a:t>
            </a:r>
          </a:p>
        </p:txBody>
      </p:sp>
      <p:sp>
        <p:nvSpPr>
          <p:cNvPr id="3" name="Text Placeholder 2">
            <a:extLst>
              <a:ext uri="{FF2B5EF4-FFF2-40B4-BE49-F238E27FC236}">
                <a16:creationId xmlns:a16="http://schemas.microsoft.com/office/drawing/2014/main" id="{DF6D7D2A-290B-6FB2-CE03-0C54918DB949}"/>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Tasks may be completed faster.</a:t>
            </a:r>
          </a:p>
          <a:p>
            <a:pPr marL="342900" indent="-342900">
              <a:buFont typeface="Arial" panose="020B0604020202020204" pitchFamily="34" charset="0"/>
              <a:buChar char="•"/>
            </a:pPr>
            <a:r>
              <a:rPr lang="en-GB" dirty="0"/>
              <a:t>Some tasks may be reduced or removed.</a:t>
            </a:r>
          </a:p>
          <a:p>
            <a:pPr marL="342900" indent="-342900">
              <a:buFont typeface="Arial" panose="020B0604020202020204" pitchFamily="34" charset="0"/>
              <a:buChar char="•"/>
            </a:pPr>
            <a:r>
              <a:rPr lang="en-GB" dirty="0"/>
              <a:t>New tasks may be created.</a:t>
            </a:r>
          </a:p>
          <a:p>
            <a:pPr marL="342900" indent="-342900">
              <a:buFont typeface="Arial" panose="020B0604020202020204" pitchFamily="34" charset="0"/>
              <a:buChar char="•"/>
            </a:pPr>
            <a:r>
              <a:rPr lang="en-GB" dirty="0"/>
              <a:t>Job roles may change.</a:t>
            </a:r>
          </a:p>
          <a:p>
            <a:endParaRPr lang="en-GB" dirty="0"/>
          </a:p>
          <a:p>
            <a:r>
              <a:rPr lang="en-GB" dirty="0"/>
              <a:t>Impacts can be positive or negative.</a:t>
            </a:r>
          </a:p>
        </p:txBody>
      </p:sp>
      <p:sp>
        <p:nvSpPr>
          <p:cNvPr id="4" name="Footer Placeholder 3">
            <a:extLst>
              <a:ext uri="{FF2B5EF4-FFF2-40B4-BE49-F238E27FC236}">
                <a16:creationId xmlns:a16="http://schemas.microsoft.com/office/drawing/2014/main" id="{5B52FFB7-800C-9877-6943-08F6EA667DF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BBD7075-3584-94B6-73FA-767D419FB3D7}"/>
              </a:ext>
            </a:extLst>
          </p:cNvPr>
          <p:cNvSpPr>
            <a:spLocks noGrp="1"/>
          </p:cNvSpPr>
          <p:nvPr>
            <p:ph type="sldNum" sz="quarter" idx="12"/>
          </p:nvPr>
        </p:nvSpPr>
        <p:spPr/>
        <p:txBody>
          <a:bodyPr/>
          <a:lstStyle/>
          <a:p>
            <a:fld id="{DA2C159E-F13C-4A85-9A41-E7669D3E0D70}" type="slidenum">
              <a:rPr lang="en-GB" smtClean="0"/>
              <a:pPr/>
              <a:t>57</a:t>
            </a:fld>
            <a:endParaRPr lang="en-GB" dirty="0"/>
          </a:p>
        </p:txBody>
      </p:sp>
    </p:spTree>
    <p:extLst>
      <p:ext uri="{BB962C8B-B14F-4D97-AF65-F5344CB8AC3E}">
        <p14:creationId xmlns:p14="http://schemas.microsoft.com/office/powerpoint/2010/main" val="73697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5461A-B5A2-FFF3-5C77-92F9EE5549AB}"/>
              </a:ext>
            </a:extLst>
          </p:cNvPr>
          <p:cNvSpPr>
            <a:spLocks noGrp="1"/>
          </p:cNvSpPr>
          <p:nvPr>
            <p:ph type="title"/>
          </p:nvPr>
        </p:nvSpPr>
        <p:spPr/>
        <p:txBody>
          <a:bodyPr/>
          <a:lstStyle/>
          <a:p>
            <a:r>
              <a:rPr lang="en-GB" dirty="0"/>
              <a:t>Risks to the workforce</a:t>
            </a:r>
          </a:p>
        </p:txBody>
      </p:sp>
      <p:sp>
        <p:nvSpPr>
          <p:cNvPr id="3" name="Text Placeholder 2">
            <a:extLst>
              <a:ext uri="{FF2B5EF4-FFF2-40B4-BE49-F238E27FC236}">
                <a16:creationId xmlns:a16="http://schemas.microsoft.com/office/drawing/2014/main" id="{885719B3-29E9-F6B3-6FF7-6978F10F4F60}"/>
              </a:ext>
            </a:extLst>
          </p:cNvPr>
          <p:cNvSpPr>
            <a:spLocks noGrp="1"/>
          </p:cNvSpPr>
          <p:nvPr>
            <p:ph type="body" sz="quarter" idx="14"/>
          </p:nvPr>
        </p:nvSpPr>
        <p:spPr/>
        <p:txBody>
          <a:bodyPr>
            <a:normAutofit/>
          </a:bodyPr>
          <a:lstStyle/>
          <a:p>
            <a:r>
              <a:rPr lang="en-GB" dirty="0"/>
              <a:t>Some common risks are:</a:t>
            </a:r>
          </a:p>
          <a:p>
            <a:pPr marL="342900" indent="-342900">
              <a:buFont typeface="Arial" panose="020B0604020202020204" pitchFamily="34" charset="0"/>
              <a:buChar char="•"/>
            </a:pPr>
            <a:r>
              <a:rPr lang="en-GB" dirty="0"/>
              <a:t>Loss of skills due to over reliance on AI.</a:t>
            </a:r>
          </a:p>
          <a:p>
            <a:pPr marL="342900" indent="-342900">
              <a:buFont typeface="Arial" panose="020B0604020202020204" pitchFamily="34" charset="0"/>
              <a:buChar char="•"/>
            </a:pPr>
            <a:r>
              <a:rPr lang="en-GB" dirty="0"/>
              <a:t>Errors are magnified as publishing is at scale.</a:t>
            </a:r>
          </a:p>
          <a:p>
            <a:pPr marL="342900" indent="-342900">
              <a:buFont typeface="Arial" panose="020B0604020202020204" pitchFamily="34" charset="0"/>
              <a:buChar char="•"/>
            </a:pPr>
            <a:r>
              <a:rPr lang="en-GB" dirty="0"/>
              <a:t>Reduced quality control.</a:t>
            </a:r>
          </a:p>
          <a:p>
            <a:pPr marL="342900" indent="-342900">
              <a:buFont typeface="Arial" panose="020B0604020202020204" pitchFamily="34" charset="0"/>
              <a:buChar char="•"/>
            </a:pPr>
            <a:r>
              <a:rPr lang="en-GB" dirty="0"/>
              <a:t>Job insecurity or role displacement.</a:t>
            </a:r>
          </a:p>
          <a:p>
            <a:pPr marL="342900" indent="-342900">
              <a:buFont typeface="Arial" panose="020B0604020202020204" pitchFamily="34" charset="0"/>
              <a:buChar char="•"/>
            </a:pPr>
            <a:endParaRPr lang="en-GB" dirty="0"/>
          </a:p>
          <a:p>
            <a:r>
              <a:rPr lang="en-GB" dirty="0"/>
              <a:t>Risks are potential problems that need managing.</a:t>
            </a:r>
          </a:p>
        </p:txBody>
      </p:sp>
      <p:sp>
        <p:nvSpPr>
          <p:cNvPr id="4" name="Footer Placeholder 3">
            <a:extLst>
              <a:ext uri="{FF2B5EF4-FFF2-40B4-BE49-F238E27FC236}">
                <a16:creationId xmlns:a16="http://schemas.microsoft.com/office/drawing/2014/main" id="{E4E63B58-DEE7-9314-EA34-6FA6CAB609A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9D9EA83-A04F-EFEF-17DC-E71D50ACD3B0}"/>
              </a:ext>
            </a:extLst>
          </p:cNvPr>
          <p:cNvSpPr>
            <a:spLocks noGrp="1"/>
          </p:cNvSpPr>
          <p:nvPr>
            <p:ph type="sldNum" sz="quarter" idx="12"/>
          </p:nvPr>
        </p:nvSpPr>
        <p:spPr/>
        <p:txBody>
          <a:bodyPr/>
          <a:lstStyle/>
          <a:p>
            <a:fld id="{DA2C159E-F13C-4A85-9A41-E7669D3E0D70}" type="slidenum">
              <a:rPr lang="en-GB" smtClean="0"/>
              <a:pPr/>
              <a:t>58</a:t>
            </a:fld>
            <a:endParaRPr lang="en-GB" dirty="0"/>
          </a:p>
        </p:txBody>
      </p:sp>
    </p:spTree>
    <p:extLst>
      <p:ext uri="{BB962C8B-B14F-4D97-AF65-F5344CB8AC3E}">
        <p14:creationId xmlns:p14="http://schemas.microsoft.com/office/powerpoint/2010/main" val="33811926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DD182-95B6-1E7B-F5DD-0D79A48BA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0D6CC-BB87-C995-26D5-1BCC5CD2BBCE}"/>
              </a:ext>
            </a:extLst>
          </p:cNvPr>
          <p:cNvSpPr>
            <a:spLocks noGrp="1"/>
          </p:cNvSpPr>
          <p:nvPr>
            <p:ph type="title"/>
          </p:nvPr>
        </p:nvSpPr>
        <p:spPr/>
        <p:txBody>
          <a:bodyPr>
            <a:normAutofit fontScale="90000"/>
          </a:bodyPr>
          <a:lstStyle/>
          <a:p>
            <a:r>
              <a:rPr lang="en-GB" dirty="0"/>
              <a:t>Lesson 3 homework</a:t>
            </a:r>
            <a:br>
              <a:rPr lang="en-GB" dirty="0"/>
            </a:br>
            <a:endParaRPr lang="en-GB" dirty="0"/>
          </a:p>
        </p:txBody>
      </p:sp>
      <p:sp>
        <p:nvSpPr>
          <p:cNvPr id="3" name="Text Placeholder 2">
            <a:extLst>
              <a:ext uri="{FF2B5EF4-FFF2-40B4-BE49-F238E27FC236}">
                <a16:creationId xmlns:a16="http://schemas.microsoft.com/office/drawing/2014/main" id="{2A4CCEDF-899E-4DE1-415B-EFB6A21C09C3}"/>
              </a:ext>
            </a:extLst>
          </p:cNvPr>
          <p:cNvSpPr>
            <a:spLocks noGrp="1"/>
          </p:cNvSpPr>
          <p:nvPr>
            <p:ph type="body" sz="quarter" idx="12"/>
          </p:nvPr>
        </p:nvSpPr>
        <p:spPr/>
        <p:txBody>
          <a:bodyPr vert="horz" lIns="0" tIns="0" rIns="0" bIns="0" rtlCol="0" anchor="t">
            <a:noAutofit/>
          </a:bodyPr>
          <a:lstStyle/>
          <a:p>
            <a:r>
              <a:rPr lang="en-GB" dirty="0"/>
              <a:t>Test two different chatbots.</a:t>
            </a:r>
          </a:p>
          <a:p>
            <a:endParaRPr lang="en-GB" dirty="0"/>
          </a:p>
          <a:p>
            <a:r>
              <a:rPr lang="en-GB" dirty="0"/>
              <a:t>For each chatbot:</a:t>
            </a:r>
          </a:p>
          <a:p>
            <a:pPr marL="342900" indent="-342900">
              <a:buFont typeface="Arial" panose="020B0604020202020204" pitchFamily="34" charset="0"/>
              <a:buChar char="•"/>
            </a:pPr>
            <a:r>
              <a:rPr lang="en-GB" dirty="0"/>
              <a:t>Identify the type of questions it can answer well.</a:t>
            </a:r>
            <a:endParaRPr lang="en-GB" dirty="0">
              <a:cs typeface="Arial"/>
            </a:endParaRPr>
          </a:p>
          <a:p>
            <a:pPr marL="342900" indent="-342900">
              <a:buFont typeface="Arial" panose="020B0604020202020204" pitchFamily="34" charset="0"/>
              <a:buChar char="•"/>
            </a:pPr>
            <a:r>
              <a:rPr lang="en-GB" dirty="0"/>
              <a:t>Identify where it struggles or produces poor quality responses.</a:t>
            </a:r>
            <a:endParaRPr lang="en-GB" dirty="0">
              <a:cs typeface="Arial"/>
            </a:endParaRPr>
          </a:p>
          <a:p>
            <a:pPr marL="342900" indent="-342900">
              <a:buFont typeface="Arial" panose="020B0604020202020204" pitchFamily="34" charset="0"/>
              <a:buChar char="•"/>
            </a:pPr>
            <a:r>
              <a:rPr lang="en-GB" dirty="0"/>
              <a:t>Note one potential risk if this chatbot were used by a business.</a:t>
            </a:r>
          </a:p>
          <a:p>
            <a:endParaRPr lang="en-GB" dirty="0"/>
          </a:p>
          <a:p>
            <a:r>
              <a:rPr lang="en-GB" dirty="0"/>
              <a:t>Bring notes to the next lesson.</a:t>
            </a:r>
          </a:p>
        </p:txBody>
      </p:sp>
      <p:sp>
        <p:nvSpPr>
          <p:cNvPr id="4" name="Slide Number Placeholder 3">
            <a:extLst>
              <a:ext uri="{FF2B5EF4-FFF2-40B4-BE49-F238E27FC236}">
                <a16:creationId xmlns:a16="http://schemas.microsoft.com/office/drawing/2014/main" id="{EEA9C9B3-E90A-34D6-BFB0-3AE6A919D992}"/>
              </a:ext>
            </a:extLst>
          </p:cNvPr>
          <p:cNvSpPr>
            <a:spLocks noGrp="1"/>
          </p:cNvSpPr>
          <p:nvPr>
            <p:ph type="sldNum" sz="quarter" idx="11"/>
          </p:nvPr>
        </p:nvSpPr>
        <p:spPr/>
        <p:txBody>
          <a:bodyPr/>
          <a:lstStyle/>
          <a:p>
            <a:fld id="{DA2C159E-F13C-4A85-9A41-E7669D3E0D70}" type="slidenum">
              <a:rPr lang="en-GB" smtClean="0"/>
              <a:pPr/>
              <a:t>59</a:t>
            </a:fld>
            <a:endParaRPr lang="en-GB" dirty="0"/>
          </a:p>
        </p:txBody>
      </p:sp>
      <p:sp>
        <p:nvSpPr>
          <p:cNvPr id="5" name="Footer Placeholder 4">
            <a:extLst>
              <a:ext uri="{FF2B5EF4-FFF2-40B4-BE49-F238E27FC236}">
                <a16:creationId xmlns:a16="http://schemas.microsoft.com/office/drawing/2014/main" id="{DEAAF6C8-BCDA-D603-6077-02A91072D6D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7709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DA8DF-67E9-3138-E846-D601EEB3D074}"/>
              </a:ext>
            </a:extLst>
          </p:cNvPr>
          <p:cNvSpPr>
            <a:spLocks noGrp="1"/>
          </p:cNvSpPr>
          <p:nvPr>
            <p:ph type="title"/>
          </p:nvPr>
        </p:nvSpPr>
        <p:spPr/>
        <p:txBody>
          <a:bodyPr/>
          <a:lstStyle/>
          <a:p>
            <a:r>
              <a:rPr lang="en-GB" dirty="0"/>
              <a:t>Answers to starter activity (1)</a:t>
            </a:r>
          </a:p>
        </p:txBody>
      </p:sp>
      <p:sp>
        <p:nvSpPr>
          <p:cNvPr id="4" name="Slide Number Placeholder 3">
            <a:extLst>
              <a:ext uri="{FF2B5EF4-FFF2-40B4-BE49-F238E27FC236}">
                <a16:creationId xmlns:a16="http://schemas.microsoft.com/office/drawing/2014/main" id="{75F76F70-2FFE-907B-9E09-C354314134F4}"/>
              </a:ext>
            </a:extLst>
          </p:cNvPr>
          <p:cNvSpPr>
            <a:spLocks noGrp="1"/>
          </p:cNvSpPr>
          <p:nvPr>
            <p:ph type="sldNum" sz="quarter" idx="11"/>
          </p:nvPr>
        </p:nvSpPr>
        <p:spPr/>
        <p:txBody>
          <a:bodyPr/>
          <a:lstStyle/>
          <a:p>
            <a:fld id="{DA2C159E-F13C-4A85-9A41-E7669D3E0D70}" type="slidenum">
              <a:rPr lang="en-GB" smtClean="0"/>
              <a:pPr/>
              <a:t>6</a:t>
            </a:fld>
            <a:endParaRPr lang="en-GB" dirty="0"/>
          </a:p>
        </p:txBody>
      </p:sp>
      <p:sp>
        <p:nvSpPr>
          <p:cNvPr id="5" name="Footer Placeholder 4">
            <a:extLst>
              <a:ext uri="{FF2B5EF4-FFF2-40B4-BE49-F238E27FC236}">
                <a16:creationId xmlns:a16="http://schemas.microsoft.com/office/drawing/2014/main" id="{75EEDBFB-EDBD-9ABE-352B-9F1419AF5DE1}"/>
              </a:ext>
            </a:extLst>
          </p:cNvPr>
          <p:cNvSpPr>
            <a:spLocks noGrp="1"/>
          </p:cNvSpPr>
          <p:nvPr>
            <p:ph type="ftr" sz="quarter" idx="10"/>
          </p:nvPr>
        </p:nvSpPr>
        <p:spPr/>
        <p:txBody>
          <a:bodyPr/>
          <a:lstStyle/>
          <a:p>
            <a:r>
              <a:rPr lang="en-GB" dirty="0"/>
              <a:t>Education &amp; Training Foundation</a:t>
            </a:r>
          </a:p>
        </p:txBody>
      </p:sp>
      <p:graphicFrame>
        <p:nvGraphicFramePr>
          <p:cNvPr id="6" name="Table 5">
            <a:extLst>
              <a:ext uri="{FF2B5EF4-FFF2-40B4-BE49-F238E27FC236}">
                <a16:creationId xmlns:a16="http://schemas.microsoft.com/office/drawing/2014/main" id="{FF5E9547-794F-7014-EA1C-6FE29EAC16E1}"/>
              </a:ext>
            </a:extLst>
          </p:cNvPr>
          <p:cNvGraphicFramePr>
            <a:graphicFrameLocks noGrp="1"/>
          </p:cNvGraphicFramePr>
          <p:nvPr>
            <p:extLst>
              <p:ext uri="{D42A27DB-BD31-4B8C-83A1-F6EECF244321}">
                <p14:modId xmlns:p14="http://schemas.microsoft.com/office/powerpoint/2010/main" val="2512935146"/>
              </p:ext>
            </p:extLst>
          </p:nvPr>
        </p:nvGraphicFramePr>
        <p:xfrm>
          <a:off x="232950" y="1054382"/>
          <a:ext cx="8437562" cy="3600000"/>
        </p:xfrm>
        <a:graphic>
          <a:graphicData uri="http://schemas.openxmlformats.org/drawingml/2006/table">
            <a:tbl>
              <a:tblPr firstRow="1" firstCol="1" bandRow="1">
                <a:tableStyleId>{5940675A-B579-460E-94D1-54222C63F5DA}</a:tableStyleId>
              </a:tblPr>
              <a:tblGrid>
                <a:gridCol w="2866711">
                  <a:extLst>
                    <a:ext uri="{9D8B030D-6E8A-4147-A177-3AD203B41FA5}">
                      <a16:colId xmlns:a16="http://schemas.microsoft.com/office/drawing/2014/main" val="1147390394"/>
                    </a:ext>
                  </a:extLst>
                </a:gridCol>
                <a:gridCol w="5570851">
                  <a:extLst>
                    <a:ext uri="{9D8B030D-6E8A-4147-A177-3AD203B41FA5}">
                      <a16:colId xmlns:a16="http://schemas.microsoft.com/office/drawing/2014/main" val="2365383077"/>
                    </a:ext>
                  </a:extLst>
                </a:gridCol>
              </a:tblGrid>
              <a:tr h="600000">
                <a:tc>
                  <a:txBody>
                    <a:bodyPr/>
                    <a:lstStyle/>
                    <a:p>
                      <a:pPr>
                        <a:lnSpc>
                          <a:spcPct val="107000"/>
                        </a:lnSpc>
                        <a:spcAft>
                          <a:spcPts val="800"/>
                        </a:spcAft>
                        <a:buNone/>
                      </a:pPr>
                      <a:r>
                        <a:rPr lang="en-GB" sz="1400" dirty="0">
                          <a:effectLst/>
                        </a:rPr>
                        <a:t>Authentic long form content</a:t>
                      </a:r>
                      <a:r>
                        <a:rPr lang="en-GB" sz="1200" dirty="0">
                          <a:effectLst/>
                        </a:rPr>
                        <a:t>  </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Detailed written content that engages readers, provides useful information and is valued by search engines.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3245279080"/>
                  </a:ext>
                </a:extLst>
              </a:tr>
              <a:tr h="600000">
                <a:tc>
                  <a:txBody>
                    <a:bodyPr/>
                    <a:lstStyle/>
                    <a:p>
                      <a:pPr>
                        <a:lnSpc>
                          <a:spcPct val="107000"/>
                        </a:lnSpc>
                        <a:spcAft>
                          <a:spcPts val="800"/>
                        </a:spcAft>
                        <a:buNone/>
                      </a:pPr>
                      <a:r>
                        <a:rPr lang="en-GB" sz="1400" dirty="0">
                          <a:effectLst/>
                        </a:rPr>
                        <a:t>Chatbots and conversational AI</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Automated systems that answer basic customer queries, reducing response times and improving efficiency.</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1131579737"/>
                  </a:ext>
                </a:extLst>
              </a:tr>
              <a:tr h="600000">
                <a:tc>
                  <a:txBody>
                    <a:bodyPr/>
                    <a:lstStyle/>
                    <a:p>
                      <a:pPr>
                        <a:lnSpc>
                          <a:spcPct val="107000"/>
                        </a:lnSpc>
                        <a:spcAft>
                          <a:spcPts val="800"/>
                        </a:spcAft>
                        <a:buNone/>
                      </a:pPr>
                      <a:r>
                        <a:rPr lang="en-GB" sz="1400" dirty="0">
                          <a:effectLst/>
                        </a:rPr>
                        <a:t>Voice search</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Allows people to search using speech. Helps brands rank for spoken queries and improves hands free accessibility for users.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848488513"/>
                  </a:ext>
                </a:extLst>
              </a:tr>
              <a:tr h="600000">
                <a:tc>
                  <a:txBody>
                    <a:bodyPr/>
                    <a:lstStyle/>
                    <a:p>
                      <a:pPr>
                        <a:lnSpc>
                          <a:spcPct val="107000"/>
                        </a:lnSpc>
                        <a:spcAft>
                          <a:spcPts val="800"/>
                        </a:spcAft>
                        <a:buNone/>
                      </a:pPr>
                      <a:r>
                        <a:rPr lang="en-GB" sz="1400" dirty="0">
                          <a:effectLst/>
                        </a:rPr>
                        <a:t>E-commerce and m-commerce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Online and mobile shopping that widens reach, improves convenience and speeds up purchasing for customers.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4109549517"/>
                  </a:ext>
                </a:extLst>
              </a:tr>
              <a:tr h="600000">
                <a:tc>
                  <a:txBody>
                    <a:bodyPr/>
                    <a:lstStyle/>
                    <a:p>
                      <a:pPr>
                        <a:lnSpc>
                          <a:spcPct val="107000"/>
                        </a:lnSpc>
                        <a:spcAft>
                          <a:spcPts val="800"/>
                        </a:spcAft>
                        <a:buNone/>
                      </a:pPr>
                      <a:r>
                        <a:rPr lang="en-GB" sz="1400" dirty="0">
                          <a:effectLst/>
                        </a:rPr>
                        <a:t>User experience (UX)</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Design that makes websites, apps and devices easier to use, improving customer satisfaction.</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3282973866"/>
                  </a:ext>
                </a:extLst>
              </a:tr>
              <a:tr h="600000">
                <a:tc>
                  <a:txBody>
                    <a:bodyPr/>
                    <a:lstStyle/>
                    <a:p>
                      <a:pPr>
                        <a:lnSpc>
                          <a:spcPct val="107000"/>
                        </a:lnSpc>
                        <a:spcAft>
                          <a:spcPts val="800"/>
                        </a:spcAft>
                        <a:buNone/>
                      </a:pPr>
                      <a:r>
                        <a:rPr lang="en-GB" sz="1400" dirty="0">
                          <a:effectLst/>
                        </a:rPr>
                        <a:t>Metaverse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 shared digital environment where people can collaborate and interact as though they are together in real life.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115652005"/>
                  </a:ext>
                </a:extLst>
              </a:tr>
            </a:tbl>
          </a:graphicData>
        </a:graphic>
      </p:graphicFrame>
    </p:spTree>
    <p:extLst>
      <p:ext uri="{BB962C8B-B14F-4D97-AF65-F5344CB8AC3E}">
        <p14:creationId xmlns:p14="http://schemas.microsoft.com/office/powerpoint/2010/main" val="137773429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Voice search</a:t>
            </a:r>
          </a:p>
        </p:txBody>
      </p:sp>
    </p:spTree>
    <p:extLst>
      <p:ext uri="{BB962C8B-B14F-4D97-AF65-F5344CB8AC3E}">
        <p14:creationId xmlns:p14="http://schemas.microsoft.com/office/powerpoint/2010/main" val="16622109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B6309-E2FA-71DF-57F0-3449293B733F}"/>
              </a:ext>
            </a:extLst>
          </p:cNvPr>
          <p:cNvSpPr>
            <a:spLocks noGrp="1"/>
          </p:cNvSpPr>
          <p:nvPr>
            <p:ph type="title"/>
          </p:nvPr>
        </p:nvSpPr>
        <p:spPr/>
        <p:txBody>
          <a:bodyPr/>
          <a:lstStyle/>
          <a:p>
            <a:r>
              <a:rPr lang="en-GB" dirty="0"/>
              <a:t>Lesson 4 aim</a:t>
            </a:r>
          </a:p>
        </p:txBody>
      </p:sp>
      <p:sp>
        <p:nvSpPr>
          <p:cNvPr id="3" name="Text Placeholder 2">
            <a:extLst>
              <a:ext uri="{FF2B5EF4-FFF2-40B4-BE49-F238E27FC236}">
                <a16:creationId xmlns:a16="http://schemas.microsoft.com/office/drawing/2014/main" id="{1007B729-6F60-2CF1-FBB2-BF7BD349C204}"/>
              </a:ext>
            </a:extLst>
          </p:cNvPr>
          <p:cNvSpPr>
            <a:spLocks noGrp="1"/>
          </p:cNvSpPr>
          <p:nvPr>
            <p:ph type="body" sz="quarter" idx="12"/>
          </p:nvPr>
        </p:nvSpPr>
        <p:spPr/>
        <p:txBody>
          <a:bodyPr/>
          <a:lstStyle/>
          <a:p>
            <a:r>
              <a:rPr lang="en-GB" dirty="0"/>
              <a:t>Understand how voice search impacts on marketing activities.</a:t>
            </a:r>
          </a:p>
        </p:txBody>
      </p:sp>
      <p:sp>
        <p:nvSpPr>
          <p:cNvPr id="4" name="Slide Number Placeholder 3">
            <a:extLst>
              <a:ext uri="{FF2B5EF4-FFF2-40B4-BE49-F238E27FC236}">
                <a16:creationId xmlns:a16="http://schemas.microsoft.com/office/drawing/2014/main" id="{D4F0CD5D-7F83-FFA8-8643-073860B998DE}"/>
              </a:ext>
            </a:extLst>
          </p:cNvPr>
          <p:cNvSpPr>
            <a:spLocks noGrp="1"/>
          </p:cNvSpPr>
          <p:nvPr>
            <p:ph type="sldNum" sz="quarter" idx="11"/>
          </p:nvPr>
        </p:nvSpPr>
        <p:spPr/>
        <p:txBody>
          <a:bodyPr/>
          <a:lstStyle/>
          <a:p>
            <a:fld id="{DA2C159E-F13C-4A85-9A41-E7669D3E0D70}" type="slidenum">
              <a:rPr lang="en-GB" smtClean="0"/>
              <a:pPr/>
              <a:t>61</a:t>
            </a:fld>
            <a:endParaRPr lang="en-GB" dirty="0"/>
          </a:p>
        </p:txBody>
      </p:sp>
      <p:sp>
        <p:nvSpPr>
          <p:cNvPr id="5" name="Footer Placeholder 4">
            <a:extLst>
              <a:ext uri="{FF2B5EF4-FFF2-40B4-BE49-F238E27FC236}">
                <a16:creationId xmlns:a16="http://schemas.microsoft.com/office/drawing/2014/main" id="{6C538EA6-A8B5-2E43-0AAC-DB3A27AA8B8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732767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917C4-30A5-9EBE-B221-3FEA3CA07D9F}"/>
              </a:ext>
            </a:extLst>
          </p:cNvPr>
          <p:cNvSpPr>
            <a:spLocks noGrp="1"/>
          </p:cNvSpPr>
          <p:nvPr>
            <p:ph type="title"/>
          </p:nvPr>
        </p:nvSpPr>
        <p:spPr/>
        <p:txBody>
          <a:bodyPr/>
          <a:lstStyle/>
          <a:p>
            <a:r>
              <a:rPr lang="en-GB" dirty="0"/>
              <a:t>Lesson 4 overview</a:t>
            </a:r>
          </a:p>
        </p:txBody>
      </p:sp>
      <p:sp>
        <p:nvSpPr>
          <p:cNvPr id="3" name="Text Placeholder 2">
            <a:extLst>
              <a:ext uri="{FF2B5EF4-FFF2-40B4-BE49-F238E27FC236}">
                <a16:creationId xmlns:a16="http://schemas.microsoft.com/office/drawing/2014/main" id="{C404D346-3F92-3DA0-85C4-F0DD7482B840}"/>
              </a:ext>
            </a:extLst>
          </p:cNvPr>
          <p:cNvSpPr>
            <a:spLocks noGrp="1"/>
          </p:cNvSpPr>
          <p:nvPr>
            <p:ph type="body" sz="quarter" idx="12"/>
          </p:nvPr>
        </p:nvSpPr>
        <p:spPr/>
        <p:txBody>
          <a:bodyPr/>
          <a:lstStyle/>
          <a:p>
            <a:r>
              <a:rPr lang="en-GB" dirty="0"/>
              <a:t>The lesson helps you explore the use of voice search using chatbots, in marketing. You will test their responses, compare them with traditional search, and justify a recommendation using evidence.</a:t>
            </a:r>
          </a:p>
        </p:txBody>
      </p:sp>
      <p:sp>
        <p:nvSpPr>
          <p:cNvPr id="4" name="Slide Number Placeholder 3">
            <a:extLst>
              <a:ext uri="{FF2B5EF4-FFF2-40B4-BE49-F238E27FC236}">
                <a16:creationId xmlns:a16="http://schemas.microsoft.com/office/drawing/2014/main" id="{1080C639-3FFD-D4CA-4F76-3BC589F3ADA2}"/>
              </a:ext>
            </a:extLst>
          </p:cNvPr>
          <p:cNvSpPr>
            <a:spLocks noGrp="1"/>
          </p:cNvSpPr>
          <p:nvPr>
            <p:ph type="sldNum" sz="quarter" idx="11"/>
          </p:nvPr>
        </p:nvSpPr>
        <p:spPr/>
        <p:txBody>
          <a:bodyPr/>
          <a:lstStyle/>
          <a:p>
            <a:fld id="{DA2C159E-F13C-4A85-9A41-E7669D3E0D70}" type="slidenum">
              <a:rPr lang="en-GB" smtClean="0"/>
              <a:pPr/>
              <a:t>62</a:t>
            </a:fld>
            <a:endParaRPr lang="en-GB" dirty="0"/>
          </a:p>
        </p:txBody>
      </p:sp>
      <p:sp>
        <p:nvSpPr>
          <p:cNvPr id="5" name="Footer Placeholder 4">
            <a:extLst>
              <a:ext uri="{FF2B5EF4-FFF2-40B4-BE49-F238E27FC236}">
                <a16:creationId xmlns:a16="http://schemas.microsoft.com/office/drawing/2014/main" id="{71448464-42AB-41AC-8774-0989346D97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852910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030C-6C3A-966D-F632-63283AF48105}"/>
              </a:ext>
            </a:extLst>
          </p:cNvPr>
          <p:cNvSpPr>
            <a:spLocks noGrp="1"/>
          </p:cNvSpPr>
          <p:nvPr>
            <p:ph type="title"/>
          </p:nvPr>
        </p:nvSpPr>
        <p:spPr/>
        <p:txBody>
          <a:bodyPr/>
          <a:lstStyle/>
          <a:p>
            <a:r>
              <a:rPr lang="en-GB" dirty="0"/>
              <a:t>Lesson 4 homework reflection</a:t>
            </a:r>
          </a:p>
        </p:txBody>
      </p:sp>
      <p:sp>
        <p:nvSpPr>
          <p:cNvPr id="3" name="Text Placeholder 2">
            <a:extLst>
              <a:ext uri="{FF2B5EF4-FFF2-40B4-BE49-F238E27FC236}">
                <a16:creationId xmlns:a16="http://schemas.microsoft.com/office/drawing/2014/main" id="{45FF6581-103E-2B67-DA1C-7C6F2FF12ED4}"/>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What did you notice from the chatbot homework task?</a:t>
            </a:r>
          </a:p>
          <a:p>
            <a:pPr marL="342900" indent="-342900">
              <a:buFont typeface="Arial" panose="020B0604020202020204" pitchFamily="34" charset="0"/>
              <a:buChar char="•"/>
            </a:pPr>
            <a:r>
              <a:rPr lang="en-GB" dirty="0"/>
              <a:t>What worked well from a user point of view?</a:t>
            </a:r>
          </a:p>
          <a:p>
            <a:pPr marL="342900" indent="-342900">
              <a:buFont typeface="Arial" panose="020B0604020202020204" pitchFamily="34" charset="0"/>
              <a:buChar char="•"/>
            </a:pPr>
            <a:r>
              <a:rPr lang="en-GB" dirty="0"/>
              <a:t>What issues or frustrations did you experience?</a:t>
            </a:r>
          </a:p>
        </p:txBody>
      </p:sp>
      <p:sp>
        <p:nvSpPr>
          <p:cNvPr id="4" name="Slide Number Placeholder 3">
            <a:extLst>
              <a:ext uri="{FF2B5EF4-FFF2-40B4-BE49-F238E27FC236}">
                <a16:creationId xmlns:a16="http://schemas.microsoft.com/office/drawing/2014/main" id="{F677ED3B-F56B-3018-97DB-420E768AC9F4}"/>
              </a:ext>
            </a:extLst>
          </p:cNvPr>
          <p:cNvSpPr>
            <a:spLocks noGrp="1"/>
          </p:cNvSpPr>
          <p:nvPr>
            <p:ph type="sldNum" sz="quarter" idx="11"/>
          </p:nvPr>
        </p:nvSpPr>
        <p:spPr/>
        <p:txBody>
          <a:bodyPr/>
          <a:lstStyle/>
          <a:p>
            <a:fld id="{DA2C159E-F13C-4A85-9A41-E7669D3E0D70}" type="slidenum">
              <a:rPr lang="en-GB" smtClean="0"/>
              <a:pPr/>
              <a:t>63</a:t>
            </a:fld>
            <a:endParaRPr lang="en-GB" dirty="0"/>
          </a:p>
        </p:txBody>
      </p:sp>
      <p:sp>
        <p:nvSpPr>
          <p:cNvPr id="5" name="Footer Placeholder 4">
            <a:extLst>
              <a:ext uri="{FF2B5EF4-FFF2-40B4-BE49-F238E27FC236}">
                <a16:creationId xmlns:a16="http://schemas.microsoft.com/office/drawing/2014/main" id="{86F8BE25-48F3-893B-CC69-8BC79BDC052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947696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FDC18-FCC1-3745-ED07-478A46548ADE}"/>
              </a:ext>
            </a:extLst>
          </p:cNvPr>
          <p:cNvSpPr>
            <a:spLocks noGrp="1"/>
          </p:cNvSpPr>
          <p:nvPr>
            <p:ph type="title"/>
          </p:nvPr>
        </p:nvSpPr>
        <p:spPr/>
        <p:txBody>
          <a:bodyPr/>
          <a:lstStyle/>
          <a:p>
            <a:r>
              <a:rPr lang="en-GB" dirty="0"/>
              <a:t>Discussion – voice search</a:t>
            </a:r>
          </a:p>
        </p:txBody>
      </p:sp>
      <p:sp>
        <p:nvSpPr>
          <p:cNvPr id="3" name="Text Placeholder 2">
            <a:extLst>
              <a:ext uri="{FF2B5EF4-FFF2-40B4-BE49-F238E27FC236}">
                <a16:creationId xmlns:a16="http://schemas.microsoft.com/office/drawing/2014/main" id="{43456244-77C1-3953-C5D8-15D68C61822C}"/>
              </a:ext>
            </a:extLst>
          </p:cNvPr>
          <p:cNvSpPr>
            <a:spLocks noGrp="1"/>
          </p:cNvSpPr>
          <p:nvPr>
            <p:ph type="body" sz="quarter" idx="12"/>
          </p:nvPr>
        </p:nvSpPr>
        <p:spPr/>
        <p:txBody>
          <a:bodyPr vert="horz" lIns="0" tIns="0" rIns="0" bIns="0" rtlCol="0" anchor="t">
            <a:noAutofit/>
          </a:bodyPr>
          <a:lstStyle/>
          <a:p>
            <a:r>
              <a:rPr lang="en-GB" dirty="0"/>
              <a:t>Think about your own experience.</a:t>
            </a:r>
          </a:p>
          <a:p>
            <a:pPr marL="457200" indent="-457200">
              <a:buFont typeface="Arial" panose="020B0604020202020204" pitchFamily="34" charset="0"/>
              <a:buChar char="•"/>
            </a:pPr>
            <a:r>
              <a:rPr lang="en-GB" dirty="0"/>
              <a:t>Have you used voice search before?</a:t>
            </a:r>
          </a:p>
          <a:p>
            <a:pPr marL="457200" indent="-457200">
              <a:buFont typeface="Arial" panose="020B0604020202020204" pitchFamily="34" charset="0"/>
              <a:buChar char="•"/>
            </a:pPr>
            <a:r>
              <a:rPr lang="en-GB" dirty="0"/>
              <a:t>What devices do you normally use it on?</a:t>
            </a:r>
          </a:p>
          <a:p>
            <a:pPr marL="457200" indent="-457200">
              <a:buFont typeface="Arial" panose="020B0604020202020204" pitchFamily="34" charset="0"/>
              <a:buChar char="•"/>
            </a:pPr>
            <a:r>
              <a:rPr lang="en-GB" dirty="0"/>
              <a:t>When might voice search be more useful than typing?</a:t>
            </a:r>
          </a:p>
          <a:p>
            <a:endParaRPr lang="en-GB" dirty="0"/>
          </a:p>
          <a:p>
            <a:r>
              <a:rPr lang="en-GB"/>
              <a:t>Be ready to share ideas when asked.</a:t>
            </a:r>
          </a:p>
          <a:p>
            <a:endParaRPr lang="en-GB" dirty="0"/>
          </a:p>
        </p:txBody>
      </p:sp>
      <p:sp>
        <p:nvSpPr>
          <p:cNvPr id="4" name="Slide Number Placeholder 3">
            <a:extLst>
              <a:ext uri="{FF2B5EF4-FFF2-40B4-BE49-F238E27FC236}">
                <a16:creationId xmlns:a16="http://schemas.microsoft.com/office/drawing/2014/main" id="{90D30226-3FA6-26FB-1C68-365B2CC6B293}"/>
              </a:ext>
            </a:extLst>
          </p:cNvPr>
          <p:cNvSpPr>
            <a:spLocks noGrp="1"/>
          </p:cNvSpPr>
          <p:nvPr>
            <p:ph type="sldNum" sz="quarter" idx="11"/>
          </p:nvPr>
        </p:nvSpPr>
        <p:spPr/>
        <p:txBody>
          <a:bodyPr/>
          <a:lstStyle/>
          <a:p>
            <a:fld id="{DA2C159E-F13C-4A85-9A41-E7669D3E0D70}" type="slidenum">
              <a:rPr lang="en-GB" smtClean="0"/>
              <a:pPr/>
              <a:t>64</a:t>
            </a:fld>
            <a:endParaRPr lang="en-GB" dirty="0"/>
          </a:p>
        </p:txBody>
      </p:sp>
      <p:sp>
        <p:nvSpPr>
          <p:cNvPr id="5" name="Footer Placeholder 4">
            <a:extLst>
              <a:ext uri="{FF2B5EF4-FFF2-40B4-BE49-F238E27FC236}">
                <a16:creationId xmlns:a16="http://schemas.microsoft.com/office/drawing/2014/main" id="{20189263-31E5-5057-57CF-5D8F95A558E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881654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86CB0-250A-DA22-A5DC-D075B714B310}"/>
              </a:ext>
            </a:extLst>
          </p:cNvPr>
          <p:cNvSpPr>
            <a:spLocks noGrp="1"/>
          </p:cNvSpPr>
          <p:nvPr>
            <p:ph type="title"/>
          </p:nvPr>
        </p:nvSpPr>
        <p:spPr/>
        <p:txBody>
          <a:bodyPr/>
          <a:lstStyle/>
          <a:p>
            <a:r>
              <a:rPr lang="en-GB" dirty="0"/>
              <a:t>Comparing search results</a:t>
            </a:r>
          </a:p>
        </p:txBody>
      </p:sp>
      <p:sp>
        <p:nvSpPr>
          <p:cNvPr id="3" name="Text Placeholder 2">
            <a:extLst>
              <a:ext uri="{FF2B5EF4-FFF2-40B4-BE49-F238E27FC236}">
                <a16:creationId xmlns:a16="http://schemas.microsoft.com/office/drawing/2014/main" id="{5AB656C4-5144-B5CC-027F-3416FDE6FC3B}"/>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You will work in pairs.</a:t>
            </a:r>
          </a:p>
          <a:p>
            <a:pPr marL="342900" indent="-342900">
              <a:buFont typeface="Arial" panose="020B0604020202020204" pitchFamily="34" charset="0"/>
              <a:buChar char="•"/>
            </a:pPr>
            <a:r>
              <a:rPr lang="en-GB" dirty="0"/>
              <a:t>One learner will use voice search.</a:t>
            </a:r>
          </a:p>
          <a:p>
            <a:pPr marL="342900" indent="-342900">
              <a:buFont typeface="Arial" panose="020B0604020202020204" pitchFamily="34" charset="0"/>
              <a:buChar char="•"/>
            </a:pPr>
            <a:r>
              <a:rPr lang="en-GB" dirty="0"/>
              <a:t>One learner will use text search.</a:t>
            </a:r>
          </a:p>
          <a:p>
            <a:pPr marL="342900" indent="-342900">
              <a:buFont typeface="Arial" panose="020B0604020202020204" pitchFamily="34" charset="0"/>
              <a:buChar char="•"/>
            </a:pPr>
            <a:r>
              <a:rPr lang="en-GB" dirty="0"/>
              <a:t>Use either a microphone or your mobile device.</a:t>
            </a:r>
          </a:p>
          <a:p>
            <a:pPr marL="342900" indent="-342900">
              <a:buFont typeface="Arial" panose="020B0604020202020204" pitchFamily="34" charset="0"/>
              <a:buChar char="•"/>
            </a:pPr>
            <a:r>
              <a:rPr lang="en-GB" dirty="0"/>
              <a:t>Record the first five results in section one of the </a:t>
            </a:r>
            <a:r>
              <a:rPr lang="en-GB" b="1" dirty="0"/>
              <a:t>Results worksheet.</a:t>
            </a:r>
          </a:p>
          <a:p>
            <a:pPr marL="342900" indent="-342900">
              <a:buFont typeface="Arial" panose="020B0604020202020204" pitchFamily="34" charset="0"/>
              <a:buChar char="•"/>
            </a:pPr>
            <a:r>
              <a:rPr lang="en-GB" dirty="0"/>
              <a:t>Focus on what appears and how it is presented.</a:t>
            </a:r>
          </a:p>
        </p:txBody>
      </p:sp>
      <p:sp>
        <p:nvSpPr>
          <p:cNvPr id="4" name="Slide Number Placeholder 3">
            <a:extLst>
              <a:ext uri="{FF2B5EF4-FFF2-40B4-BE49-F238E27FC236}">
                <a16:creationId xmlns:a16="http://schemas.microsoft.com/office/drawing/2014/main" id="{55EABB2E-D770-3ECA-6E81-787B7658D8D5}"/>
              </a:ext>
            </a:extLst>
          </p:cNvPr>
          <p:cNvSpPr>
            <a:spLocks noGrp="1"/>
          </p:cNvSpPr>
          <p:nvPr>
            <p:ph type="sldNum" sz="quarter" idx="11"/>
          </p:nvPr>
        </p:nvSpPr>
        <p:spPr/>
        <p:txBody>
          <a:bodyPr/>
          <a:lstStyle/>
          <a:p>
            <a:fld id="{DA2C159E-F13C-4A85-9A41-E7669D3E0D70}" type="slidenum">
              <a:rPr lang="en-GB" smtClean="0"/>
              <a:pPr/>
              <a:t>65</a:t>
            </a:fld>
            <a:endParaRPr lang="en-GB" dirty="0"/>
          </a:p>
        </p:txBody>
      </p:sp>
      <p:sp>
        <p:nvSpPr>
          <p:cNvPr id="5" name="Footer Placeholder 4">
            <a:extLst>
              <a:ext uri="{FF2B5EF4-FFF2-40B4-BE49-F238E27FC236}">
                <a16:creationId xmlns:a16="http://schemas.microsoft.com/office/drawing/2014/main" id="{3E6A0732-EC41-1A1F-A43F-4A65CFC604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518804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AB823-545A-78F0-20F4-CC8AFD241336}"/>
              </a:ext>
            </a:extLst>
          </p:cNvPr>
          <p:cNvSpPr>
            <a:spLocks noGrp="1"/>
          </p:cNvSpPr>
          <p:nvPr>
            <p:ph type="title"/>
          </p:nvPr>
        </p:nvSpPr>
        <p:spPr/>
        <p:txBody>
          <a:bodyPr/>
          <a:lstStyle/>
          <a:p>
            <a:r>
              <a:rPr lang="en-GB" dirty="0"/>
              <a:t>Voice search results</a:t>
            </a:r>
          </a:p>
        </p:txBody>
      </p:sp>
      <p:sp>
        <p:nvSpPr>
          <p:cNvPr id="3" name="Text Placeholder 2">
            <a:extLst>
              <a:ext uri="{FF2B5EF4-FFF2-40B4-BE49-F238E27FC236}">
                <a16:creationId xmlns:a16="http://schemas.microsoft.com/office/drawing/2014/main" id="{358ABC0C-1FBD-ECEE-D44F-6D0CEC04DB02}"/>
              </a:ext>
            </a:extLst>
          </p:cNvPr>
          <p:cNvSpPr>
            <a:spLocks noGrp="1"/>
          </p:cNvSpPr>
          <p:nvPr>
            <p:ph type="body" sz="quarter" idx="12"/>
          </p:nvPr>
        </p:nvSpPr>
        <p:spPr/>
        <p:txBody>
          <a:bodyPr vert="horz" lIns="0" tIns="0" rIns="0" bIns="0" rtlCol="0" anchor="t">
            <a:noAutofit/>
          </a:bodyPr>
          <a:lstStyle/>
          <a:p>
            <a:r>
              <a:rPr lang="en-GB" dirty="0"/>
              <a:t>With your partner, discuss:</a:t>
            </a:r>
          </a:p>
          <a:p>
            <a:pPr marL="342900" indent="-342900">
              <a:buFont typeface="Arial" panose="020B0604020202020204" pitchFamily="34" charset="0"/>
              <a:buChar char="•"/>
            </a:pPr>
            <a:r>
              <a:rPr lang="en-GB" dirty="0"/>
              <a:t>What differences did you notice in the results?</a:t>
            </a:r>
          </a:p>
          <a:p>
            <a:pPr marL="342900" indent="-342900">
              <a:buFont typeface="Arial" panose="020B0604020202020204" pitchFamily="34" charset="0"/>
              <a:buChar char="•"/>
            </a:pPr>
            <a:r>
              <a:rPr lang="en-GB" dirty="0"/>
              <a:t>Were the answers phrased differently?</a:t>
            </a:r>
          </a:p>
          <a:p>
            <a:pPr marL="342900" indent="-342900">
              <a:buFont typeface="Arial" panose="020B0604020202020204" pitchFamily="34" charset="0"/>
              <a:buChar char="•"/>
            </a:pPr>
            <a:r>
              <a:rPr lang="en-GB" dirty="0"/>
              <a:t>Why do you think these differences exist?</a:t>
            </a:r>
          </a:p>
          <a:p>
            <a:endParaRPr lang="en-GB" dirty="0"/>
          </a:p>
          <a:p>
            <a:r>
              <a:rPr lang="en-GB"/>
              <a:t>Be prepared to explain your reasoning.</a:t>
            </a:r>
          </a:p>
        </p:txBody>
      </p:sp>
      <p:sp>
        <p:nvSpPr>
          <p:cNvPr id="4" name="Slide Number Placeholder 3">
            <a:extLst>
              <a:ext uri="{FF2B5EF4-FFF2-40B4-BE49-F238E27FC236}">
                <a16:creationId xmlns:a16="http://schemas.microsoft.com/office/drawing/2014/main" id="{BCA42C51-6A64-EABD-540B-061C0FE73D1E}"/>
              </a:ext>
            </a:extLst>
          </p:cNvPr>
          <p:cNvSpPr>
            <a:spLocks noGrp="1"/>
          </p:cNvSpPr>
          <p:nvPr>
            <p:ph type="sldNum" sz="quarter" idx="11"/>
          </p:nvPr>
        </p:nvSpPr>
        <p:spPr/>
        <p:txBody>
          <a:bodyPr/>
          <a:lstStyle/>
          <a:p>
            <a:fld id="{DA2C159E-F13C-4A85-9A41-E7669D3E0D70}" type="slidenum">
              <a:rPr lang="en-GB" smtClean="0"/>
              <a:pPr/>
              <a:t>66</a:t>
            </a:fld>
            <a:endParaRPr lang="en-GB" dirty="0"/>
          </a:p>
        </p:txBody>
      </p:sp>
      <p:sp>
        <p:nvSpPr>
          <p:cNvPr id="5" name="Footer Placeholder 4">
            <a:extLst>
              <a:ext uri="{FF2B5EF4-FFF2-40B4-BE49-F238E27FC236}">
                <a16:creationId xmlns:a16="http://schemas.microsoft.com/office/drawing/2014/main" id="{8206A397-F5D1-1F4B-11FC-0655ACC0505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275643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97E9-19BF-7EF4-50F9-AFF64077EF90}"/>
              </a:ext>
            </a:extLst>
          </p:cNvPr>
          <p:cNvSpPr>
            <a:spLocks noGrp="1"/>
          </p:cNvSpPr>
          <p:nvPr>
            <p:ph type="title"/>
          </p:nvPr>
        </p:nvSpPr>
        <p:spPr/>
        <p:txBody>
          <a:bodyPr/>
          <a:lstStyle/>
          <a:p>
            <a:r>
              <a:rPr lang="en-GB" dirty="0"/>
              <a:t>Voice search in marketing</a:t>
            </a:r>
          </a:p>
        </p:txBody>
      </p:sp>
      <p:sp>
        <p:nvSpPr>
          <p:cNvPr id="3" name="Text Placeholder 2">
            <a:extLst>
              <a:ext uri="{FF2B5EF4-FFF2-40B4-BE49-F238E27FC236}">
                <a16:creationId xmlns:a16="http://schemas.microsoft.com/office/drawing/2014/main" id="{0FD52713-C5D5-E0F0-2724-2B1EE8779400}"/>
              </a:ext>
            </a:extLst>
          </p:cNvPr>
          <p:cNvSpPr>
            <a:spLocks noGrp="1"/>
          </p:cNvSpPr>
          <p:nvPr>
            <p:ph type="body" sz="quarter" idx="12"/>
          </p:nvPr>
        </p:nvSpPr>
        <p:spPr/>
        <p:txBody>
          <a:bodyPr vert="horz" lIns="0" tIns="0" rIns="0" bIns="0" rtlCol="0" anchor="t">
            <a:noAutofit/>
          </a:bodyPr>
          <a:lstStyle/>
          <a:p>
            <a:r>
              <a:rPr lang="en-GB" dirty="0"/>
              <a:t>Voice search is increasingly used to:</a:t>
            </a:r>
          </a:p>
          <a:p>
            <a:pPr marL="342900" indent="-342900">
              <a:buFont typeface="Arial" panose="020B0604020202020204" pitchFamily="34" charset="0"/>
              <a:buChar char="•"/>
            </a:pPr>
            <a:r>
              <a:rPr lang="en-GB" dirty="0"/>
              <a:t>Find local businesses.</a:t>
            </a:r>
            <a:endParaRPr lang="en-GB" dirty="0">
              <a:cs typeface="Arial"/>
            </a:endParaRPr>
          </a:p>
          <a:p>
            <a:pPr marL="342900" indent="-342900">
              <a:buFont typeface="Arial" panose="020B0604020202020204" pitchFamily="34" charset="0"/>
              <a:buChar char="•"/>
            </a:pPr>
            <a:r>
              <a:rPr lang="en-GB" dirty="0"/>
              <a:t>Ask direct questions.</a:t>
            </a:r>
            <a:endParaRPr lang="en-GB" dirty="0">
              <a:cs typeface="Arial"/>
            </a:endParaRPr>
          </a:p>
          <a:p>
            <a:pPr marL="342900" indent="-342900">
              <a:buFont typeface="Arial" panose="020B0604020202020204" pitchFamily="34" charset="0"/>
              <a:buChar char="•"/>
            </a:pPr>
            <a:r>
              <a:rPr lang="en-GB" dirty="0"/>
              <a:t>Get quick, conversational answers.</a:t>
            </a:r>
          </a:p>
          <a:p>
            <a:endParaRPr lang="en-GB" dirty="0"/>
          </a:p>
          <a:p>
            <a:r>
              <a:rPr lang="en-GB" dirty="0"/>
              <a:t>Marketers must consider how content is written, structured, and optimised for spoken queries.</a:t>
            </a:r>
          </a:p>
        </p:txBody>
      </p:sp>
      <p:sp>
        <p:nvSpPr>
          <p:cNvPr id="4" name="Slide Number Placeholder 3">
            <a:extLst>
              <a:ext uri="{FF2B5EF4-FFF2-40B4-BE49-F238E27FC236}">
                <a16:creationId xmlns:a16="http://schemas.microsoft.com/office/drawing/2014/main" id="{6B82F4E5-F0B0-D1CD-B088-5303A98E86B2}"/>
              </a:ext>
            </a:extLst>
          </p:cNvPr>
          <p:cNvSpPr>
            <a:spLocks noGrp="1"/>
          </p:cNvSpPr>
          <p:nvPr>
            <p:ph type="sldNum" sz="quarter" idx="11"/>
          </p:nvPr>
        </p:nvSpPr>
        <p:spPr/>
        <p:txBody>
          <a:bodyPr/>
          <a:lstStyle/>
          <a:p>
            <a:fld id="{DA2C159E-F13C-4A85-9A41-E7669D3E0D70}" type="slidenum">
              <a:rPr lang="en-GB" smtClean="0"/>
              <a:pPr/>
              <a:t>67</a:t>
            </a:fld>
            <a:endParaRPr lang="en-GB" dirty="0"/>
          </a:p>
        </p:txBody>
      </p:sp>
      <p:sp>
        <p:nvSpPr>
          <p:cNvPr id="5" name="Footer Placeholder 4">
            <a:extLst>
              <a:ext uri="{FF2B5EF4-FFF2-40B4-BE49-F238E27FC236}">
                <a16:creationId xmlns:a16="http://schemas.microsoft.com/office/drawing/2014/main" id="{29072654-9A07-23B2-8A72-F30673A41EA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494262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92F1B-DA00-52D0-B725-A6C75987378B}"/>
              </a:ext>
            </a:extLst>
          </p:cNvPr>
          <p:cNvSpPr>
            <a:spLocks noGrp="1"/>
          </p:cNvSpPr>
          <p:nvPr>
            <p:ph type="title"/>
          </p:nvPr>
        </p:nvSpPr>
        <p:spPr/>
        <p:txBody>
          <a:bodyPr/>
          <a:lstStyle/>
          <a:p>
            <a:r>
              <a:rPr lang="en-GB" dirty="0"/>
              <a:t>Voice search timed search task</a:t>
            </a:r>
          </a:p>
        </p:txBody>
      </p:sp>
      <p:sp>
        <p:nvSpPr>
          <p:cNvPr id="3" name="Text Placeholder 2">
            <a:extLst>
              <a:ext uri="{FF2B5EF4-FFF2-40B4-BE49-F238E27FC236}">
                <a16:creationId xmlns:a16="http://schemas.microsoft.com/office/drawing/2014/main" id="{D81371E0-A284-BAF7-6417-34B1D0F20BBA}"/>
              </a:ext>
            </a:extLst>
          </p:cNvPr>
          <p:cNvSpPr>
            <a:spLocks noGrp="1"/>
          </p:cNvSpPr>
          <p:nvPr>
            <p:ph type="body" sz="quarter" idx="12"/>
          </p:nvPr>
        </p:nvSpPr>
        <p:spPr/>
        <p:txBody>
          <a:bodyPr/>
          <a:lstStyle/>
          <a:p>
            <a:r>
              <a:rPr lang="en-GB" dirty="0"/>
              <a:t>Stay in the same pairs. Record the results in section two of the </a:t>
            </a:r>
            <a:r>
              <a:rPr lang="en-GB" b="1" dirty="0"/>
              <a:t>Results worksheet.</a:t>
            </a:r>
            <a:endParaRPr lang="en-GB" dirty="0"/>
          </a:p>
          <a:p>
            <a:pPr marL="342900" indent="-342900">
              <a:buFont typeface="Arial" panose="020B0604020202020204" pitchFamily="34" charset="0"/>
              <a:buChar char="•"/>
            </a:pPr>
            <a:r>
              <a:rPr lang="en-GB" dirty="0"/>
              <a:t>One learner uses voice search, the other text search.</a:t>
            </a:r>
          </a:p>
          <a:p>
            <a:pPr marL="342900" indent="-342900">
              <a:buFont typeface="Arial" panose="020B0604020202020204" pitchFamily="34" charset="0"/>
              <a:buChar char="•"/>
            </a:pPr>
            <a:r>
              <a:rPr lang="en-GB" dirty="0"/>
              <a:t>Record how long each search takes.</a:t>
            </a:r>
          </a:p>
          <a:p>
            <a:pPr marL="342900" indent="-342900">
              <a:buFont typeface="Arial" panose="020B0604020202020204" pitchFamily="34" charset="0"/>
              <a:buChar char="•"/>
            </a:pPr>
            <a:r>
              <a:rPr lang="en-GB" dirty="0"/>
              <a:t>A timer will be visible to everyone.</a:t>
            </a:r>
          </a:p>
          <a:p>
            <a:pPr marL="342900" indent="-342900">
              <a:buFont typeface="Arial" panose="020B0604020202020204" pitchFamily="34" charset="0"/>
              <a:buChar char="•"/>
            </a:pPr>
            <a:r>
              <a:rPr lang="en-GB" dirty="0"/>
              <a:t>You can restart if something goes wrong.</a:t>
            </a:r>
          </a:p>
          <a:p>
            <a:endParaRPr lang="en-GB" dirty="0"/>
          </a:p>
          <a:p>
            <a:r>
              <a:rPr lang="en-GB" dirty="0"/>
              <a:t>Wait for the teacher to start the timer before starting.</a:t>
            </a:r>
          </a:p>
          <a:p>
            <a:endParaRPr lang="en-GB" dirty="0"/>
          </a:p>
          <a:p>
            <a:r>
              <a:rPr lang="en-GB" dirty="0"/>
              <a:t>Support is available if you feel anxious or stuck.</a:t>
            </a:r>
          </a:p>
        </p:txBody>
      </p:sp>
      <p:sp>
        <p:nvSpPr>
          <p:cNvPr id="4" name="Slide Number Placeholder 3">
            <a:extLst>
              <a:ext uri="{FF2B5EF4-FFF2-40B4-BE49-F238E27FC236}">
                <a16:creationId xmlns:a16="http://schemas.microsoft.com/office/drawing/2014/main" id="{1D23C61A-465D-712E-29EC-72E92B281515}"/>
              </a:ext>
            </a:extLst>
          </p:cNvPr>
          <p:cNvSpPr>
            <a:spLocks noGrp="1"/>
          </p:cNvSpPr>
          <p:nvPr>
            <p:ph type="sldNum" sz="quarter" idx="11"/>
          </p:nvPr>
        </p:nvSpPr>
        <p:spPr/>
        <p:txBody>
          <a:bodyPr/>
          <a:lstStyle/>
          <a:p>
            <a:fld id="{DA2C159E-F13C-4A85-9A41-E7669D3E0D70}" type="slidenum">
              <a:rPr lang="en-GB" smtClean="0"/>
              <a:pPr/>
              <a:t>68</a:t>
            </a:fld>
            <a:endParaRPr lang="en-GB" dirty="0"/>
          </a:p>
        </p:txBody>
      </p:sp>
      <p:sp>
        <p:nvSpPr>
          <p:cNvPr id="5" name="Footer Placeholder 4">
            <a:extLst>
              <a:ext uri="{FF2B5EF4-FFF2-40B4-BE49-F238E27FC236}">
                <a16:creationId xmlns:a16="http://schemas.microsoft.com/office/drawing/2014/main" id="{5A01D29C-095C-63FB-DADB-11443FCA20B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776400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A926F-5524-272A-56F6-7A54C31DCECD}"/>
              </a:ext>
            </a:extLst>
          </p:cNvPr>
          <p:cNvSpPr>
            <a:spLocks noGrp="1"/>
          </p:cNvSpPr>
          <p:nvPr>
            <p:ph type="title"/>
          </p:nvPr>
        </p:nvSpPr>
        <p:spPr/>
        <p:txBody>
          <a:bodyPr/>
          <a:lstStyle/>
          <a:p>
            <a:r>
              <a:rPr lang="en-GB" dirty="0"/>
              <a:t>Voice search accuracy check</a:t>
            </a:r>
          </a:p>
        </p:txBody>
      </p:sp>
      <p:sp>
        <p:nvSpPr>
          <p:cNvPr id="3" name="Text Placeholder 2">
            <a:extLst>
              <a:ext uri="{FF2B5EF4-FFF2-40B4-BE49-F238E27FC236}">
                <a16:creationId xmlns:a16="http://schemas.microsoft.com/office/drawing/2014/main" id="{EBFA3881-0563-899B-5D4F-4D67B226D8D2}"/>
              </a:ext>
            </a:extLst>
          </p:cNvPr>
          <p:cNvSpPr>
            <a:spLocks noGrp="1"/>
          </p:cNvSpPr>
          <p:nvPr>
            <p:ph type="body" sz="quarter" idx="12"/>
          </p:nvPr>
        </p:nvSpPr>
        <p:spPr/>
        <p:txBody>
          <a:bodyPr vert="horz" lIns="0" tIns="0" rIns="0" bIns="0" rtlCol="0" anchor="t">
            <a:noAutofit/>
          </a:bodyPr>
          <a:lstStyle/>
          <a:p>
            <a:r>
              <a:rPr lang="en-GB" dirty="0"/>
              <a:t>Now use the text search results and compare them to the voice search results to check whether:</a:t>
            </a:r>
          </a:p>
          <a:p>
            <a:pPr marL="342900" indent="-342900">
              <a:buFont typeface="Arial" panose="020B0604020202020204" pitchFamily="34" charset="0"/>
              <a:buChar char="•"/>
            </a:pPr>
            <a:r>
              <a:rPr lang="en-GB" dirty="0"/>
              <a:t>The voice search answers were accurate.</a:t>
            </a:r>
          </a:p>
          <a:p>
            <a:pPr marL="342900" indent="-342900">
              <a:buFont typeface="Arial" panose="020B0604020202020204" pitchFamily="34" charset="0"/>
              <a:buChar char="•"/>
            </a:pPr>
            <a:r>
              <a:rPr lang="en-GB" dirty="0"/>
              <a:t>Information was missing or simplified.</a:t>
            </a:r>
            <a:endParaRPr lang="en-GB" dirty="0">
              <a:cs typeface="Arial"/>
            </a:endParaRPr>
          </a:p>
          <a:p>
            <a:endParaRPr lang="en-GB" dirty="0"/>
          </a:p>
          <a:p>
            <a:r>
              <a:rPr lang="en-GB" dirty="0"/>
              <a:t>Record your findings clearly in the </a:t>
            </a:r>
            <a:r>
              <a:rPr lang="en-GB" b="1" dirty="0"/>
              <a:t>Results worksheet</a:t>
            </a:r>
            <a:r>
              <a:rPr lang="en-GB" dirty="0"/>
              <a:t>.</a:t>
            </a:r>
          </a:p>
          <a:p>
            <a:endParaRPr lang="en-GB" dirty="0"/>
          </a:p>
        </p:txBody>
      </p:sp>
      <p:sp>
        <p:nvSpPr>
          <p:cNvPr id="4" name="Slide Number Placeholder 3">
            <a:extLst>
              <a:ext uri="{FF2B5EF4-FFF2-40B4-BE49-F238E27FC236}">
                <a16:creationId xmlns:a16="http://schemas.microsoft.com/office/drawing/2014/main" id="{15B9F4FF-10B4-56B7-7092-950231784125}"/>
              </a:ext>
            </a:extLst>
          </p:cNvPr>
          <p:cNvSpPr>
            <a:spLocks noGrp="1"/>
          </p:cNvSpPr>
          <p:nvPr>
            <p:ph type="sldNum" sz="quarter" idx="11"/>
          </p:nvPr>
        </p:nvSpPr>
        <p:spPr/>
        <p:txBody>
          <a:bodyPr/>
          <a:lstStyle/>
          <a:p>
            <a:fld id="{DA2C159E-F13C-4A85-9A41-E7669D3E0D70}" type="slidenum">
              <a:rPr lang="en-GB" smtClean="0"/>
              <a:pPr/>
              <a:t>69</a:t>
            </a:fld>
            <a:endParaRPr lang="en-GB" dirty="0"/>
          </a:p>
        </p:txBody>
      </p:sp>
      <p:sp>
        <p:nvSpPr>
          <p:cNvPr id="5" name="Footer Placeholder 4">
            <a:extLst>
              <a:ext uri="{FF2B5EF4-FFF2-40B4-BE49-F238E27FC236}">
                <a16:creationId xmlns:a16="http://schemas.microsoft.com/office/drawing/2014/main" id="{FE2F4316-7822-8D2B-87E5-48BF9E35D72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7620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F03E2-D16F-AB88-162F-6D6CE71AD7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08A0E5-659F-B1C7-4811-318741D41E09}"/>
              </a:ext>
            </a:extLst>
          </p:cNvPr>
          <p:cNvSpPr>
            <a:spLocks noGrp="1"/>
          </p:cNvSpPr>
          <p:nvPr>
            <p:ph type="title"/>
          </p:nvPr>
        </p:nvSpPr>
        <p:spPr/>
        <p:txBody>
          <a:bodyPr/>
          <a:lstStyle/>
          <a:p>
            <a:r>
              <a:rPr lang="en-GB" dirty="0"/>
              <a:t>Answers to starter activity (2)</a:t>
            </a:r>
          </a:p>
        </p:txBody>
      </p:sp>
      <p:sp>
        <p:nvSpPr>
          <p:cNvPr id="4" name="Slide Number Placeholder 3">
            <a:extLst>
              <a:ext uri="{FF2B5EF4-FFF2-40B4-BE49-F238E27FC236}">
                <a16:creationId xmlns:a16="http://schemas.microsoft.com/office/drawing/2014/main" id="{46438002-6A66-867B-4241-F5555AD6656E}"/>
              </a:ext>
            </a:extLst>
          </p:cNvPr>
          <p:cNvSpPr>
            <a:spLocks noGrp="1"/>
          </p:cNvSpPr>
          <p:nvPr>
            <p:ph type="sldNum" sz="quarter" idx="11"/>
          </p:nvPr>
        </p:nvSpPr>
        <p:spPr/>
        <p:txBody>
          <a:bodyPr/>
          <a:lstStyle/>
          <a:p>
            <a:fld id="{DA2C159E-F13C-4A85-9A41-E7669D3E0D70}" type="slidenum">
              <a:rPr lang="en-GB" smtClean="0"/>
              <a:pPr/>
              <a:t>7</a:t>
            </a:fld>
            <a:endParaRPr lang="en-GB" dirty="0"/>
          </a:p>
        </p:txBody>
      </p:sp>
      <p:sp>
        <p:nvSpPr>
          <p:cNvPr id="5" name="Footer Placeholder 4">
            <a:extLst>
              <a:ext uri="{FF2B5EF4-FFF2-40B4-BE49-F238E27FC236}">
                <a16:creationId xmlns:a16="http://schemas.microsoft.com/office/drawing/2014/main" id="{9D0E59AA-A4D4-A8A5-92C6-876071CC5911}"/>
              </a:ext>
            </a:extLst>
          </p:cNvPr>
          <p:cNvSpPr>
            <a:spLocks noGrp="1"/>
          </p:cNvSpPr>
          <p:nvPr>
            <p:ph type="ftr" sz="quarter" idx="10"/>
          </p:nvPr>
        </p:nvSpPr>
        <p:spPr/>
        <p:txBody>
          <a:bodyPr/>
          <a:lstStyle/>
          <a:p>
            <a:r>
              <a:rPr lang="en-GB" dirty="0"/>
              <a:t>Education &amp; Training Foundation</a:t>
            </a:r>
          </a:p>
        </p:txBody>
      </p:sp>
      <p:graphicFrame>
        <p:nvGraphicFramePr>
          <p:cNvPr id="6" name="Table 5">
            <a:extLst>
              <a:ext uri="{FF2B5EF4-FFF2-40B4-BE49-F238E27FC236}">
                <a16:creationId xmlns:a16="http://schemas.microsoft.com/office/drawing/2014/main" id="{103C8B1B-1BA2-340C-F93C-547EE4D8D2AA}"/>
              </a:ext>
            </a:extLst>
          </p:cNvPr>
          <p:cNvGraphicFramePr>
            <a:graphicFrameLocks noGrp="1"/>
          </p:cNvGraphicFramePr>
          <p:nvPr>
            <p:extLst>
              <p:ext uri="{D42A27DB-BD31-4B8C-83A1-F6EECF244321}">
                <p14:modId xmlns:p14="http://schemas.microsoft.com/office/powerpoint/2010/main" val="2364239125"/>
              </p:ext>
            </p:extLst>
          </p:nvPr>
        </p:nvGraphicFramePr>
        <p:xfrm>
          <a:off x="232950" y="1054382"/>
          <a:ext cx="8437562" cy="3600000"/>
        </p:xfrm>
        <a:graphic>
          <a:graphicData uri="http://schemas.openxmlformats.org/drawingml/2006/table">
            <a:tbl>
              <a:tblPr firstRow="1" firstCol="1" bandRow="1">
                <a:tableStyleId>{5940675A-B579-460E-94D1-54222C63F5DA}</a:tableStyleId>
              </a:tblPr>
              <a:tblGrid>
                <a:gridCol w="2866711">
                  <a:extLst>
                    <a:ext uri="{9D8B030D-6E8A-4147-A177-3AD203B41FA5}">
                      <a16:colId xmlns:a16="http://schemas.microsoft.com/office/drawing/2014/main" val="1147390394"/>
                    </a:ext>
                  </a:extLst>
                </a:gridCol>
                <a:gridCol w="5570851">
                  <a:extLst>
                    <a:ext uri="{9D8B030D-6E8A-4147-A177-3AD203B41FA5}">
                      <a16:colId xmlns:a16="http://schemas.microsoft.com/office/drawing/2014/main" val="2365383077"/>
                    </a:ext>
                  </a:extLst>
                </a:gridCol>
              </a:tblGrid>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Big Data</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Large sets of data that organisations can analyse to improve efficiency and understand customer behaviour.</a:t>
                      </a:r>
                    </a:p>
                  </a:txBody>
                  <a:tcPr marL="40941" marR="40941" marT="0" marB="0" anchor="ctr"/>
                </a:tc>
                <a:extLst>
                  <a:ext uri="{0D108BD9-81ED-4DB2-BD59-A6C34878D82A}">
                    <a16:rowId xmlns:a16="http://schemas.microsoft.com/office/drawing/2014/main" val="1476489260"/>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Search engine optimisation (SEO)</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Techniques that make websites more visible on search engines, increasing traffic, awareness and sales.</a:t>
                      </a:r>
                    </a:p>
                  </a:txBody>
                  <a:tcPr marL="40941" marR="40941" marT="0" marB="0" anchor="ctr"/>
                </a:tc>
                <a:extLst>
                  <a:ext uri="{0D108BD9-81ED-4DB2-BD59-A6C34878D82A}">
                    <a16:rowId xmlns:a16="http://schemas.microsoft.com/office/drawing/2014/main" val="3072288554"/>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Keywords</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Words and phrases users search for. They guide what content an organisation should produce.</a:t>
                      </a:r>
                    </a:p>
                  </a:txBody>
                  <a:tcPr marL="40941" marR="40941" marT="0" marB="0" anchor="ctr"/>
                </a:tc>
                <a:extLst>
                  <a:ext uri="{0D108BD9-81ED-4DB2-BD59-A6C34878D82A}">
                    <a16:rowId xmlns:a16="http://schemas.microsoft.com/office/drawing/2014/main" val="2869309238"/>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Social search</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Social media searching that helps organisations understand audiences and who is talking about the brand.</a:t>
                      </a:r>
                    </a:p>
                  </a:txBody>
                  <a:tcPr marL="40941" marR="40941" marT="0" marB="0" anchor="ctr"/>
                </a:tc>
                <a:extLst>
                  <a:ext uri="{0D108BD9-81ED-4DB2-BD59-A6C34878D82A}">
                    <a16:rowId xmlns:a16="http://schemas.microsoft.com/office/drawing/2014/main" val="135566252"/>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AI for copywriting</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Tools that create high quality marketing copy quickly, saving time across marketing channels.</a:t>
                      </a:r>
                    </a:p>
                  </a:txBody>
                  <a:tcPr marL="40941" marR="40941" marT="0" marB="0" anchor="ctr"/>
                </a:tc>
                <a:extLst>
                  <a:ext uri="{0D108BD9-81ED-4DB2-BD59-A6C34878D82A}">
                    <a16:rowId xmlns:a16="http://schemas.microsoft.com/office/drawing/2014/main" val="2588566462"/>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Intelligent social media management tools</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Systems that analyse customer comments, identify trends and trigger actions to improve engagement.</a:t>
                      </a:r>
                    </a:p>
                  </a:txBody>
                  <a:tcPr marL="40941" marR="40941" marT="0" marB="0" anchor="ctr"/>
                </a:tc>
                <a:extLst>
                  <a:ext uri="{0D108BD9-81ED-4DB2-BD59-A6C34878D82A}">
                    <a16:rowId xmlns:a16="http://schemas.microsoft.com/office/drawing/2014/main" val="2791636125"/>
                  </a:ext>
                </a:extLst>
              </a:tr>
            </a:tbl>
          </a:graphicData>
        </a:graphic>
      </p:graphicFrame>
    </p:spTree>
    <p:extLst>
      <p:ext uri="{BB962C8B-B14F-4D97-AF65-F5344CB8AC3E}">
        <p14:creationId xmlns:p14="http://schemas.microsoft.com/office/powerpoint/2010/main" val="39049099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E8DD-B396-8A33-F3B4-9D603F103C04}"/>
              </a:ext>
            </a:extLst>
          </p:cNvPr>
          <p:cNvSpPr>
            <a:spLocks noGrp="1"/>
          </p:cNvSpPr>
          <p:nvPr>
            <p:ph type="title"/>
          </p:nvPr>
        </p:nvSpPr>
        <p:spPr/>
        <p:txBody>
          <a:bodyPr/>
          <a:lstStyle/>
          <a:p>
            <a:r>
              <a:rPr lang="en-GB" dirty="0"/>
              <a:t>Voice search reflection</a:t>
            </a:r>
          </a:p>
        </p:txBody>
      </p:sp>
      <p:sp>
        <p:nvSpPr>
          <p:cNvPr id="3" name="Text Placeholder 2">
            <a:extLst>
              <a:ext uri="{FF2B5EF4-FFF2-40B4-BE49-F238E27FC236}">
                <a16:creationId xmlns:a16="http://schemas.microsoft.com/office/drawing/2014/main" id="{8EF63EA7-664C-3C8D-6E0E-2537A6E03DD5}"/>
              </a:ext>
            </a:extLst>
          </p:cNvPr>
          <p:cNvSpPr>
            <a:spLocks noGrp="1"/>
          </p:cNvSpPr>
          <p:nvPr>
            <p:ph type="body" sz="quarter" idx="12"/>
          </p:nvPr>
        </p:nvSpPr>
        <p:spPr/>
        <p:txBody>
          <a:bodyPr/>
          <a:lstStyle/>
          <a:p>
            <a:r>
              <a:rPr lang="en-GB" dirty="0"/>
              <a:t>Individually, reflect on:</a:t>
            </a:r>
          </a:p>
          <a:p>
            <a:pPr marL="342900" indent="-342900">
              <a:buFont typeface="Arial" panose="020B0604020202020204" pitchFamily="34" charset="0"/>
              <a:buChar char="•"/>
            </a:pPr>
            <a:r>
              <a:rPr lang="en-GB" dirty="0"/>
              <a:t>accuracy</a:t>
            </a:r>
          </a:p>
          <a:p>
            <a:pPr marL="342900" indent="-342900">
              <a:buFont typeface="Arial" panose="020B0604020202020204" pitchFamily="34" charset="0"/>
              <a:buChar char="•"/>
            </a:pPr>
            <a:r>
              <a:rPr lang="en-GB" dirty="0"/>
              <a:t>speed</a:t>
            </a:r>
          </a:p>
          <a:p>
            <a:pPr marL="342900" indent="-342900">
              <a:buFont typeface="Arial" panose="020B0604020202020204" pitchFamily="34" charset="0"/>
              <a:buChar char="•"/>
            </a:pPr>
            <a:r>
              <a:rPr lang="en-GB" dirty="0"/>
              <a:t>ease of use</a:t>
            </a:r>
          </a:p>
          <a:p>
            <a:pPr marL="342900" indent="-342900">
              <a:buFont typeface="Arial" panose="020B0604020202020204" pitchFamily="34" charset="0"/>
              <a:buChar char="•"/>
            </a:pPr>
            <a:r>
              <a:rPr lang="en-GB" dirty="0"/>
              <a:t>reliability.</a:t>
            </a:r>
          </a:p>
          <a:p>
            <a:endParaRPr lang="en-GB" dirty="0"/>
          </a:p>
          <a:p>
            <a:r>
              <a:rPr lang="en-GB" dirty="0"/>
              <a:t>Write your thoughts in the </a:t>
            </a:r>
            <a:r>
              <a:rPr lang="en-GB" b="1" dirty="0"/>
              <a:t>Results worksheet</a:t>
            </a:r>
            <a:r>
              <a:rPr lang="en-GB" dirty="0"/>
              <a:t>.</a:t>
            </a:r>
          </a:p>
        </p:txBody>
      </p:sp>
      <p:sp>
        <p:nvSpPr>
          <p:cNvPr id="4" name="Slide Number Placeholder 3">
            <a:extLst>
              <a:ext uri="{FF2B5EF4-FFF2-40B4-BE49-F238E27FC236}">
                <a16:creationId xmlns:a16="http://schemas.microsoft.com/office/drawing/2014/main" id="{819CDF6D-F0AC-2542-5D98-C813F8FF035F}"/>
              </a:ext>
            </a:extLst>
          </p:cNvPr>
          <p:cNvSpPr>
            <a:spLocks noGrp="1"/>
          </p:cNvSpPr>
          <p:nvPr>
            <p:ph type="sldNum" sz="quarter" idx="11"/>
          </p:nvPr>
        </p:nvSpPr>
        <p:spPr/>
        <p:txBody>
          <a:bodyPr/>
          <a:lstStyle/>
          <a:p>
            <a:fld id="{DA2C159E-F13C-4A85-9A41-E7669D3E0D70}" type="slidenum">
              <a:rPr lang="en-GB" smtClean="0"/>
              <a:pPr/>
              <a:t>70</a:t>
            </a:fld>
            <a:endParaRPr lang="en-GB" dirty="0"/>
          </a:p>
        </p:txBody>
      </p:sp>
      <p:sp>
        <p:nvSpPr>
          <p:cNvPr id="5" name="Footer Placeholder 4">
            <a:extLst>
              <a:ext uri="{FF2B5EF4-FFF2-40B4-BE49-F238E27FC236}">
                <a16:creationId xmlns:a16="http://schemas.microsoft.com/office/drawing/2014/main" id="{96E82880-0534-71B6-0E40-FE9C3540D08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318063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744BD-433D-ED50-BAF1-AEB4A0DA0AA1}"/>
              </a:ext>
            </a:extLst>
          </p:cNvPr>
          <p:cNvSpPr>
            <a:spLocks noGrp="1"/>
          </p:cNvSpPr>
          <p:nvPr>
            <p:ph type="title"/>
          </p:nvPr>
        </p:nvSpPr>
        <p:spPr/>
        <p:txBody>
          <a:bodyPr/>
          <a:lstStyle/>
          <a:p>
            <a:r>
              <a:rPr lang="en-GB" dirty="0"/>
              <a:t>What are constraints?</a:t>
            </a:r>
          </a:p>
        </p:txBody>
      </p:sp>
      <p:sp>
        <p:nvSpPr>
          <p:cNvPr id="3" name="Text Placeholder 2">
            <a:extLst>
              <a:ext uri="{FF2B5EF4-FFF2-40B4-BE49-F238E27FC236}">
                <a16:creationId xmlns:a16="http://schemas.microsoft.com/office/drawing/2014/main" id="{10C3354C-FCF1-53F5-E83C-6A4BDC7E2A9B}"/>
              </a:ext>
            </a:extLst>
          </p:cNvPr>
          <p:cNvSpPr>
            <a:spLocks noGrp="1"/>
          </p:cNvSpPr>
          <p:nvPr>
            <p:ph type="body" sz="quarter" idx="12"/>
          </p:nvPr>
        </p:nvSpPr>
        <p:spPr/>
        <p:txBody>
          <a:bodyPr/>
          <a:lstStyle/>
          <a:p>
            <a:r>
              <a:rPr lang="en-GB" dirty="0"/>
              <a:t>Constraints are the limits or conditions that affect what a business can do. </a:t>
            </a:r>
          </a:p>
          <a:p>
            <a:endParaRPr lang="en-GB" dirty="0"/>
          </a:p>
          <a:p>
            <a:r>
              <a:rPr lang="en-GB" dirty="0"/>
              <a:t>They are things that cannot be ignored, even if a new technology looks useful. </a:t>
            </a:r>
          </a:p>
          <a:p>
            <a:endParaRPr lang="en-GB" dirty="0"/>
          </a:p>
          <a:p>
            <a:r>
              <a:rPr lang="en-GB" dirty="0"/>
              <a:t>Constraints help you avoid unrealistic ideas and make decisions that fit the business.</a:t>
            </a:r>
          </a:p>
        </p:txBody>
      </p:sp>
      <p:sp>
        <p:nvSpPr>
          <p:cNvPr id="4" name="Slide Number Placeholder 3">
            <a:extLst>
              <a:ext uri="{FF2B5EF4-FFF2-40B4-BE49-F238E27FC236}">
                <a16:creationId xmlns:a16="http://schemas.microsoft.com/office/drawing/2014/main" id="{38385B2B-243D-934B-0987-1BA84B355815}"/>
              </a:ext>
            </a:extLst>
          </p:cNvPr>
          <p:cNvSpPr>
            <a:spLocks noGrp="1"/>
          </p:cNvSpPr>
          <p:nvPr>
            <p:ph type="sldNum" sz="quarter" idx="11"/>
          </p:nvPr>
        </p:nvSpPr>
        <p:spPr/>
        <p:txBody>
          <a:bodyPr/>
          <a:lstStyle/>
          <a:p>
            <a:fld id="{DA2C159E-F13C-4A85-9A41-E7669D3E0D70}" type="slidenum">
              <a:rPr lang="en-GB" smtClean="0"/>
              <a:pPr/>
              <a:t>71</a:t>
            </a:fld>
            <a:endParaRPr lang="en-GB" dirty="0"/>
          </a:p>
        </p:txBody>
      </p:sp>
      <p:sp>
        <p:nvSpPr>
          <p:cNvPr id="5" name="Footer Placeholder 4">
            <a:extLst>
              <a:ext uri="{FF2B5EF4-FFF2-40B4-BE49-F238E27FC236}">
                <a16:creationId xmlns:a16="http://schemas.microsoft.com/office/drawing/2014/main" id="{1EFED86C-0F44-95F1-9781-DCC4CBBD366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829928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32454-1906-1D5F-A549-93CE7F0E2517}"/>
              </a:ext>
            </a:extLst>
          </p:cNvPr>
          <p:cNvSpPr>
            <a:spLocks noGrp="1"/>
          </p:cNvSpPr>
          <p:nvPr>
            <p:ph type="title"/>
          </p:nvPr>
        </p:nvSpPr>
        <p:spPr/>
        <p:txBody>
          <a:bodyPr/>
          <a:lstStyle/>
          <a:p>
            <a:r>
              <a:rPr lang="en-GB" dirty="0"/>
              <a:t>Pipling case study</a:t>
            </a:r>
          </a:p>
        </p:txBody>
      </p:sp>
      <p:sp>
        <p:nvSpPr>
          <p:cNvPr id="3" name="Text Placeholder 2">
            <a:extLst>
              <a:ext uri="{FF2B5EF4-FFF2-40B4-BE49-F238E27FC236}">
                <a16:creationId xmlns:a16="http://schemas.microsoft.com/office/drawing/2014/main" id="{A6D89CD3-5D7E-9788-AE27-90A60D9453F0}"/>
              </a:ext>
            </a:extLst>
          </p:cNvPr>
          <p:cNvSpPr>
            <a:spLocks noGrp="1"/>
          </p:cNvSpPr>
          <p:nvPr>
            <p:ph type="body" sz="quarter" idx="12"/>
          </p:nvPr>
        </p:nvSpPr>
        <p:spPr/>
        <p:txBody>
          <a:bodyPr/>
          <a:lstStyle/>
          <a:p>
            <a:r>
              <a:rPr lang="en-GB" dirty="0"/>
              <a:t>You are acting as a junior marketing assistant in the organisation described. </a:t>
            </a:r>
          </a:p>
          <a:p>
            <a:endParaRPr lang="en-GB" dirty="0"/>
          </a:p>
          <a:p>
            <a:r>
              <a:rPr lang="en-GB" dirty="0"/>
              <a:t>Read the case study carefully and ask questions about potential constraints. </a:t>
            </a:r>
          </a:p>
        </p:txBody>
      </p:sp>
      <p:sp>
        <p:nvSpPr>
          <p:cNvPr id="4" name="Slide Number Placeholder 3">
            <a:extLst>
              <a:ext uri="{FF2B5EF4-FFF2-40B4-BE49-F238E27FC236}">
                <a16:creationId xmlns:a16="http://schemas.microsoft.com/office/drawing/2014/main" id="{0FA51AEA-DBFA-4701-B764-B195D0448D97}"/>
              </a:ext>
            </a:extLst>
          </p:cNvPr>
          <p:cNvSpPr>
            <a:spLocks noGrp="1"/>
          </p:cNvSpPr>
          <p:nvPr>
            <p:ph type="sldNum" sz="quarter" idx="11"/>
          </p:nvPr>
        </p:nvSpPr>
        <p:spPr/>
        <p:txBody>
          <a:bodyPr/>
          <a:lstStyle/>
          <a:p>
            <a:fld id="{DA2C159E-F13C-4A85-9A41-E7669D3E0D70}" type="slidenum">
              <a:rPr lang="en-GB" smtClean="0"/>
              <a:pPr/>
              <a:t>72</a:t>
            </a:fld>
            <a:endParaRPr lang="en-GB" dirty="0"/>
          </a:p>
        </p:txBody>
      </p:sp>
      <p:sp>
        <p:nvSpPr>
          <p:cNvPr id="5" name="Footer Placeholder 4">
            <a:extLst>
              <a:ext uri="{FF2B5EF4-FFF2-40B4-BE49-F238E27FC236}">
                <a16:creationId xmlns:a16="http://schemas.microsoft.com/office/drawing/2014/main" id="{BE50A791-D1AB-C14E-5C1C-572618C5C35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6926479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C3EF-C9CF-6CF2-5AB9-42F37DA959C6}"/>
              </a:ext>
            </a:extLst>
          </p:cNvPr>
          <p:cNvSpPr>
            <a:spLocks noGrp="1"/>
          </p:cNvSpPr>
          <p:nvPr>
            <p:ph type="title"/>
          </p:nvPr>
        </p:nvSpPr>
        <p:spPr/>
        <p:txBody>
          <a:bodyPr/>
          <a:lstStyle/>
          <a:p>
            <a:r>
              <a:rPr lang="en-GB" dirty="0"/>
              <a:t>What are risks?</a:t>
            </a:r>
          </a:p>
        </p:txBody>
      </p:sp>
      <p:sp>
        <p:nvSpPr>
          <p:cNvPr id="3" name="Text Placeholder 2">
            <a:extLst>
              <a:ext uri="{FF2B5EF4-FFF2-40B4-BE49-F238E27FC236}">
                <a16:creationId xmlns:a16="http://schemas.microsoft.com/office/drawing/2014/main" id="{22015211-94B1-87E9-E68D-997E645F713D}"/>
              </a:ext>
            </a:extLst>
          </p:cNvPr>
          <p:cNvSpPr>
            <a:spLocks noGrp="1"/>
          </p:cNvSpPr>
          <p:nvPr>
            <p:ph type="body" sz="quarter" idx="12"/>
          </p:nvPr>
        </p:nvSpPr>
        <p:spPr/>
        <p:txBody>
          <a:bodyPr vert="horz" lIns="0" tIns="0" rIns="0" bIns="0" rtlCol="0" anchor="t">
            <a:noAutofit/>
          </a:bodyPr>
          <a:lstStyle/>
          <a:p>
            <a:r>
              <a:rPr lang="en-GB" dirty="0"/>
              <a:t>A risk is something that could go wrong.</a:t>
            </a:r>
          </a:p>
          <a:p>
            <a:r>
              <a:rPr lang="en-GB" dirty="0"/>
              <a:t>In marketing, a risk is often about:</a:t>
            </a:r>
          </a:p>
          <a:p>
            <a:pPr marL="342900" indent="-342900">
              <a:buFont typeface="Arial" panose="020B0604020202020204" pitchFamily="34" charset="0"/>
              <a:buChar char="•"/>
            </a:pPr>
            <a:r>
              <a:rPr lang="en-GB" dirty="0"/>
              <a:t>Losing customer trust.</a:t>
            </a:r>
            <a:endParaRPr lang="en-GB" dirty="0">
              <a:cs typeface="Arial"/>
            </a:endParaRPr>
          </a:p>
          <a:p>
            <a:pPr marL="342900" indent="-342900">
              <a:buFont typeface="Arial" panose="020B0604020202020204" pitchFamily="34" charset="0"/>
              <a:buChar char="•"/>
            </a:pPr>
            <a:r>
              <a:rPr lang="en-GB" dirty="0"/>
              <a:t>Damaging the brand image.</a:t>
            </a:r>
            <a:endParaRPr lang="en-GB" dirty="0">
              <a:cs typeface="Arial"/>
            </a:endParaRPr>
          </a:p>
          <a:p>
            <a:pPr marL="342900" indent="-342900">
              <a:buFont typeface="Arial" panose="020B0604020202020204" pitchFamily="34" charset="0"/>
              <a:buChar char="•"/>
            </a:pPr>
            <a:r>
              <a:rPr lang="en-GB" dirty="0"/>
              <a:t>Creating a poor customer experience.</a:t>
            </a:r>
            <a:endParaRPr lang="en-GB" dirty="0">
              <a:cs typeface="Arial"/>
            </a:endParaRPr>
          </a:p>
          <a:p>
            <a:pPr marL="342900" indent="-342900">
              <a:buFont typeface="Arial" panose="020B0604020202020204" pitchFamily="34" charset="0"/>
              <a:buChar char="•"/>
            </a:pPr>
            <a:r>
              <a:rPr lang="en-GB" dirty="0"/>
              <a:t>Failing to meet customer expectations.</a:t>
            </a:r>
          </a:p>
          <a:p>
            <a:endParaRPr lang="en-GB" dirty="0"/>
          </a:p>
          <a:p>
            <a:r>
              <a:rPr lang="en-GB" dirty="0"/>
              <a:t>A risk does not mean the outcome will happen, it means there is a chance it could happen.</a:t>
            </a:r>
          </a:p>
        </p:txBody>
      </p:sp>
      <p:sp>
        <p:nvSpPr>
          <p:cNvPr id="4" name="Slide Number Placeholder 3">
            <a:extLst>
              <a:ext uri="{FF2B5EF4-FFF2-40B4-BE49-F238E27FC236}">
                <a16:creationId xmlns:a16="http://schemas.microsoft.com/office/drawing/2014/main" id="{5E95CE1A-2DD3-A202-F85A-758E7710D4F2}"/>
              </a:ext>
            </a:extLst>
          </p:cNvPr>
          <p:cNvSpPr>
            <a:spLocks noGrp="1"/>
          </p:cNvSpPr>
          <p:nvPr>
            <p:ph type="sldNum" sz="quarter" idx="11"/>
          </p:nvPr>
        </p:nvSpPr>
        <p:spPr/>
        <p:txBody>
          <a:bodyPr/>
          <a:lstStyle/>
          <a:p>
            <a:fld id="{DA2C159E-F13C-4A85-9A41-E7669D3E0D70}" type="slidenum">
              <a:rPr lang="en-GB" smtClean="0"/>
              <a:pPr/>
              <a:t>73</a:t>
            </a:fld>
            <a:endParaRPr lang="en-GB" dirty="0"/>
          </a:p>
        </p:txBody>
      </p:sp>
      <p:sp>
        <p:nvSpPr>
          <p:cNvPr id="5" name="Footer Placeholder 4">
            <a:extLst>
              <a:ext uri="{FF2B5EF4-FFF2-40B4-BE49-F238E27FC236}">
                <a16:creationId xmlns:a16="http://schemas.microsoft.com/office/drawing/2014/main" id="{BAED32CD-999C-033F-48C6-9CAA1F771C3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512868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121FE-AC75-7D4F-4459-DBFD4251258B}"/>
              </a:ext>
            </a:extLst>
          </p:cNvPr>
          <p:cNvSpPr>
            <a:spLocks noGrp="1"/>
          </p:cNvSpPr>
          <p:nvPr>
            <p:ph type="title"/>
          </p:nvPr>
        </p:nvSpPr>
        <p:spPr/>
        <p:txBody>
          <a:bodyPr/>
          <a:lstStyle/>
          <a:p>
            <a:r>
              <a:rPr lang="en-GB" dirty="0"/>
              <a:t>Pipling risks</a:t>
            </a:r>
          </a:p>
        </p:txBody>
      </p:sp>
      <p:sp>
        <p:nvSpPr>
          <p:cNvPr id="3" name="Text Placeholder 2">
            <a:extLst>
              <a:ext uri="{FF2B5EF4-FFF2-40B4-BE49-F238E27FC236}">
                <a16:creationId xmlns:a16="http://schemas.microsoft.com/office/drawing/2014/main" id="{F9EABAE7-BFC2-6B1D-8A52-A9F80F353E29}"/>
              </a:ext>
            </a:extLst>
          </p:cNvPr>
          <p:cNvSpPr>
            <a:spLocks noGrp="1"/>
          </p:cNvSpPr>
          <p:nvPr>
            <p:ph type="body" sz="quarter" idx="12"/>
          </p:nvPr>
        </p:nvSpPr>
        <p:spPr/>
        <p:txBody>
          <a:bodyPr/>
          <a:lstStyle/>
          <a:p>
            <a:r>
              <a:rPr lang="en-GB" dirty="0"/>
              <a:t>With your partner:</a:t>
            </a:r>
          </a:p>
          <a:p>
            <a:pPr marL="342900" indent="-342900">
              <a:buFont typeface="Arial" panose="020B0604020202020204" pitchFamily="34" charset="0"/>
              <a:buChar char="•"/>
            </a:pPr>
            <a:r>
              <a:rPr lang="en-GB" dirty="0"/>
              <a:t>Identify one risk of not adapting marketing for voice search.</a:t>
            </a:r>
          </a:p>
          <a:p>
            <a:pPr marL="342900" indent="-342900">
              <a:buFont typeface="Arial" panose="020B0604020202020204" pitchFamily="34" charset="0"/>
              <a:buChar char="•"/>
            </a:pPr>
            <a:r>
              <a:rPr lang="en-GB" dirty="0"/>
              <a:t>Explain why this is a risk for the organisation.</a:t>
            </a:r>
          </a:p>
          <a:p>
            <a:endParaRPr lang="en-GB" dirty="0"/>
          </a:p>
          <a:p>
            <a:r>
              <a:rPr lang="en-GB" dirty="0"/>
              <a:t>You must justify your answer using what you have learned.</a:t>
            </a:r>
          </a:p>
        </p:txBody>
      </p:sp>
      <p:sp>
        <p:nvSpPr>
          <p:cNvPr id="4" name="Slide Number Placeholder 3">
            <a:extLst>
              <a:ext uri="{FF2B5EF4-FFF2-40B4-BE49-F238E27FC236}">
                <a16:creationId xmlns:a16="http://schemas.microsoft.com/office/drawing/2014/main" id="{F25823E1-3A68-91D2-2CCF-7BA3F5B2DDC3}"/>
              </a:ext>
            </a:extLst>
          </p:cNvPr>
          <p:cNvSpPr>
            <a:spLocks noGrp="1"/>
          </p:cNvSpPr>
          <p:nvPr>
            <p:ph type="sldNum" sz="quarter" idx="11"/>
          </p:nvPr>
        </p:nvSpPr>
        <p:spPr/>
        <p:txBody>
          <a:bodyPr/>
          <a:lstStyle/>
          <a:p>
            <a:fld id="{DA2C159E-F13C-4A85-9A41-E7669D3E0D70}" type="slidenum">
              <a:rPr lang="en-GB" smtClean="0"/>
              <a:pPr/>
              <a:t>74</a:t>
            </a:fld>
            <a:endParaRPr lang="en-GB" dirty="0"/>
          </a:p>
        </p:txBody>
      </p:sp>
      <p:sp>
        <p:nvSpPr>
          <p:cNvPr id="5" name="Footer Placeholder 4">
            <a:extLst>
              <a:ext uri="{FF2B5EF4-FFF2-40B4-BE49-F238E27FC236}">
                <a16:creationId xmlns:a16="http://schemas.microsoft.com/office/drawing/2014/main" id="{2FD7246C-89C1-F858-65C8-299268D436F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428771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FB2D6-AB06-6822-D188-5796537F9FC8}"/>
              </a:ext>
            </a:extLst>
          </p:cNvPr>
          <p:cNvSpPr>
            <a:spLocks noGrp="1"/>
          </p:cNvSpPr>
          <p:nvPr>
            <p:ph type="title"/>
          </p:nvPr>
        </p:nvSpPr>
        <p:spPr/>
        <p:txBody>
          <a:bodyPr/>
          <a:lstStyle/>
          <a:p>
            <a:r>
              <a:rPr lang="en-GB" dirty="0"/>
              <a:t>Pipling risks class feedback</a:t>
            </a:r>
          </a:p>
        </p:txBody>
      </p:sp>
      <p:sp>
        <p:nvSpPr>
          <p:cNvPr id="3" name="Text Placeholder 2">
            <a:extLst>
              <a:ext uri="{FF2B5EF4-FFF2-40B4-BE49-F238E27FC236}">
                <a16:creationId xmlns:a16="http://schemas.microsoft.com/office/drawing/2014/main" id="{7725CA60-C215-E5D2-7CA3-ADE02F1B9E87}"/>
              </a:ext>
            </a:extLst>
          </p:cNvPr>
          <p:cNvSpPr>
            <a:spLocks noGrp="1"/>
          </p:cNvSpPr>
          <p:nvPr>
            <p:ph type="body" sz="quarter" idx="12"/>
          </p:nvPr>
        </p:nvSpPr>
        <p:spPr/>
        <p:txBody>
          <a:bodyPr/>
          <a:lstStyle/>
          <a:p>
            <a:r>
              <a:rPr lang="en-GB" dirty="0"/>
              <a:t>Each pair will share:</a:t>
            </a:r>
          </a:p>
          <a:p>
            <a:pPr marL="342900" indent="-342900">
              <a:buFont typeface="Arial" panose="020B0604020202020204" pitchFamily="34" charset="0"/>
              <a:buChar char="•"/>
            </a:pPr>
            <a:r>
              <a:rPr lang="en-GB" dirty="0"/>
              <a:t>one identified risk</a:t>
            </a:r>
          </a:p>
          <a:p>
            <a:pPr marL="342900" indent="-342900">
              <a:buFont typeface="Arial" panose="020B0604020202020204" pitchFamily="34" charset="0"/>
              <a:buChar char="•"/>
            </a:pPr>
            <a:r>
              <a:rPr lang="en-GB" dirty="0"/>
              <a:t>a clear reason.</a:t>
            </a:r>
          </a:p>
          <a:p>
            <a:endParaRPr lang="en-GB" dirty="0"/>
          </a:p>
          <a:p>
            <a:r>
              <a:rPr lang="en-GB" dirty="0"/>
              <a:t>We will record responses and build a shared set of ideas.</a:t>
            </a:r>
          </a:p>
        </p:txBody>
      </p:sp>
      <p:sp>
        <p:nvSpPr>
          <p:cNvPr id="4" name="Slide Number Placeholder 3">
            <a:extLst>
              <a:ext uri="{FF2B5EF4-FFF2-40B4-BE49-F238E27FC236}">
                <a16:creationId xmlns:a16="http://schemas.microsoft.com/office/drawing/2014/main" id="{3EF1C298-E8CA-D151-31D4-6F1E4F36C671}"/>
              </a:ext>
            </a:extLst>
          </p:cNvPr>
          <p:cNvSpPr>
            <a:spLocks noGrp="1"/>
          </p:cNvSpPr>
          <p:nvPr>
            <p:ph type="sldNum" sz="quarter" idx="11"/>
          </p:nvPr>
        </p:nvSpPr>
        <p:spPr/>
        <p:txBody>
          <a:bodyPr/>
          <a:lstStyle/>
          <a:p>
            <a:fld id="{DA2C159E-F13C-4A85-9A41-E7669D3E0D70}" type="slidenum">
              <a:rPr lang="en-GB" smtClean="0"/>
              <a:pPr/>
              <a:t>75</a:t>
            </a:fld>
            <a:endParaRPr lang="en-GB" dirty="0"/>
          </a:p>
        </p:txBody>
      </p:sp>
      <p:sp>
        <p:nvSpPr>
          <p:cNvPr id="5" name="Footer Placeholder 4">
            <a:extLst>
              <a:ext uri="{FF2B5EF4-FFF2-40B4-BE49-F238E27FC236}">
                <a16:creationId xmlns:a16="http://schemas.microsoft.com/office/drawing/2014/main" id="{53EB01CC-63EE-B303-06B5-B57D86B05C9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272713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7F020-A718-0A2F-B81D-A18246A2A279}"/>
              </a:ext>
            </a:extLst>
          </p:cNvPr>
          <p:cNvSpPr>
            <a:spLocks noGrp="1"/>
          </p:cNvSpPr>
          <p:nvPr>
            <p:ph type="title"/>
          </p:nvPr>
        </p:nvSpPr>
        <p:spPr/>
        <p:txBody>
          <a:bodyPr/>
          <a:lstStyle/>
          <a:p>
            <a:r>
              <a:rPr lang="en-GB" dirty="0"/>
              <a:t>Pipling collaborative wall question</a:t>
            </a:r>
          </a:p>
        </p:txBody>
      </p:sp>
      <p:sp>
        <p:nvSpPr>
          <p:cNvPr id="3" name="Text Placeholder 2">
            <a:extLst>
              <a:ext uri="{FF2B5EF4-FFF2-40B4-BE49-F238E27FC236}">
                <a16:creationId xmlns:a16="http://schemas.microsoft.com/office/drawing/2014/main" id="{7B3521CA-3BCA-08A4-22AF-500332062705}"/>
              </a:ext>
            </a:extLst>
          </p:cNvPr>
          <p:cNvSpPr>
            <a:spLocks noGrp="1"/>
          </p:cNvSpPr>
          <p:nvPr>
            <p:ph type="body" sz="quarter" idx="12"/>
          </p:nvPr>
        </p:nvSpPr>
        <p:spPr/>
        <p:txBody>
          <a:bodyPr vert="horz" lIns="0" tIns="0" rIns="0" bIns="0" rtlCol="0" anchor="t">
            <a:noAutofit/>
          </a:bodyPr>
          <a:lstStyle/>
          <a:p>
            <a:r>
              <a:rPr lang="en-GB" dirty="0"/>
              <a:t>Pick one risk. </a:t>
            </a:r>
          </a:p>
          <a:p>
            <a:endParaRPr lang="en-GB" dirty="0"/>
          </a:p>
          <a:p>
            <a:r>
              <a:rPr lang="en-GB" dirty="0"/>
              <a:t>Why is this risk a problem for </a:t>
            </a:r>
            <a:r>
              <a:rPr lang="en-GB" dirty="0" err="1"/>
              <a:t>Pipling</a:t>
            </a:r>
            <a:r>
              <a:rPr lang="en-GB" dirty="0"/>
              <a:t> rather than just a general problem of voice search?</a:t>
            </a:r>
          </a:p>
          <a:p>
            <a:endParaRPr lang="en-GB" dirty="0"/>
          </a:p>
          <a:p>
            <a:r>
              <a:rPr lang="en-GB" dirty="0"/>
              <a:t>Go to the Collaborative wall.</a:t>
            </a:r>
          </a:p>
          <a:p>
            <a:pPr marL="342900" indent="-342900">
              <a:buFont typeface="Arial" panose="020B0604020202020204" pitchFamily="34" charset="0"/>
              <a:buChar char="•"/>
            </a:pPr>
            <a:r>
              <a:rPr lang="en-GB"/>
              <a:t>Submit your response to the question provided.</a:t>
            </a:r>
            <a:endParaRPr lang="en-GB">
              <a:cs typeface="Arial"/>
            </a:endParaRPr>
          </a:p>
          <a:p>
            <a:pPr marL="342900" indent="-342900">
              <a:buFont typeface="Arial" panose="020B0604020202020204" pitchFamily="34" charset="0"/>
              <a:buChar char="•"/>
            </a:pPr>
            <a:r>
              <a:rPr lang="en-GB"/>
              <a:t>Use full sentences.</a:t>
            </a:r>
            <a:endParaRPr lang="en-GB">
              <a:cs typeface="Arial"/>
            </a:endParaRPr>
          </a:p>
          <a:p>
            <a:endParaRPr lang="en-GB" dirty="0"/>
          </a:p>
        </p:txBody>
      </p:sp>
      <p:sp>
        <p:nvSpPr>
          <p:cNvPr id="4" name="Slide Number Placeholder 3">
            <a:extLst>
              <a:ext uri="{FF2B5EF4-FFF2-40B4-BE49-F238E27FC236}">
                <a16:creationId xmlns:a16="http://schemas.microsoft.com/office/drawing/2014/main" id="{CC94B446-3676-3888-4447-C3878F28420D}"/>
              </a:ext>
            </a:extLst>
          </p:cNvPr>
          <p:cNvSpPr>
            <a:spLocks noGrp="1"/>
          </p:cNvSpPr>
          <p:nvPr>
            <p:ph type="sldNum" sz="quarter" idx="11"/>
          </p:nvPr>
        </p:nvSpPr>
        <p:spPr/>
        <p:txBody>
          <a:bodyPr/>
          <a:lstStyle/>
          <a:p>
            <a:fld id="{DA2C159E-F13C-4A85-9A41-E7669D3E0D70}" type="slidenum">
              <a:rPr lang="en-GB" smtClean="0"/>
              <a:pPr/>
              <a:t>76</a:t>
            </a:fld>
            <a:endParaRPr lang="en-GB" dirty="0"/>
          </a:p>
        </p:txBody>
      </p:sp>
      <p:sp>
        <p:nvSpPr>
          <p:cNvPr id="5" name="Footer Placeholder 4">
            <a:extLst>
              <a:ext uri="{FF2B5EF4-FFF2-40B4-BE49-F238E27FC236}">
                <a16:creationId xmlns:a16="http://schemas.microsoft.com/office/drawing/2014/main" id="{25839795-3BCE-5652-473C-38BC92FD2CB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863734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8D0A6-F1D4-6046-E4EA-7E311E98425F}"/>
              </a:ext>
            </a:extLst>
          </p:cNvPr>
          <p:cNvSpPr>
            <a:spLocks noGrp="1"/>
          </p:cNvSpPr>
          <p:nvPr>
            <p:ph type="title"/>
          </p:nvPr>
        </p:nvSpPr>
        <p:spPr/>
        <p:txBody>
          <a:bodyPr/>
          <a:lstStyle/>
          <a:p>
            <a:r>
              <a:rPr lang="en-GB" dirty="0"/>
              <a:t>Improving Pipling risk answers</a:t>
            </a:r>
          </a:p>
        </p:txBody>
      </p:sp>
      <p:sp>
        <p:nvSpPr>
          <p:cNvPr id="3" name="Text Placeholder 2">
            <a:extLst>
              <a:ext uri="{FF2B5EF4-FFF2-40B4-BE49-F238E27FC236}">
                <a16:creationId xmlns:a16="http://schemas.microsoft.com/office/drawing/2014/main" id="{E4F1CF9A-B00F-054D-02B4-4FA47302C296}"/>
              </a:ext>
            </a:extLst>
          </p:cNvPr>
          <p:cNvSpPr>
            <a:spLocks noGrp="1"/>
          </p:cNvSpPr>
          <p:nvPr>
            <p:ph type="body" sz="quarter" idx="12"/>
          </p:nvPr>
        </p:nvSpPr>
        <p:spPr/>
        <p:txBody>
          <a:bodyPr/>
          <a:lstStyle/>
          <a:p>
            <a:r>
              <a:rPr lang="en-GB" dirty="0"/>
              <a:t>A descriptive answer states what.</a:t>
            </a:r>
          </a:p>
          <a:p>
            <a:endParaRPr lang="en-GB" dirty="0"/>
          </a:p>
          <a:p>
            <a:r>
              <a:rPr lang="en-GB" dirty="0"/>
              <a:t>A reasoned answer explains why.</a:t>
            </a:r>
          </a:p>
          <a:p>
            <a:endParaRPr lang="en-GB" dirty="0"/>
          </a:p>
          <a:p>
            <a:r>
              <a:rPr lang="en-GB" dirty="0"/>
              <a:t>We will look at examples and improve them together.</a:t>
            </a:r>
          </a:p>
        </p:txBody>
      </p:sp>
      <p:sp>
        <p:nvSpPr>
          <p:cNvPr id="4" name="Slide Number Placeholder 3">
            <a:extLst>
              <a:ext uri="{FF2B5EF4-FFF2-40B4-BE49-F238E27FC236}">
                <a16:creationId xmlns:a16="http://schemas.microsoft.com/office/drawing/2014/main" id="{3B9D55C3-1491-FCF5-6313-3114506B1AEF}"/>
              </a:ext>
            </a:extLst>
          </p:cNvPr>
          <p:cNvSpPr>
            <a:spLocks noGrp="1"/>
          </p:cNvSpPr>
          <p:nvPr>
            <p:ph type="sldNum" sz="quarter" idx="11"/>
          </p:nvPr>
        </p:nvSpPr>
        <p:spPr/>
        <p:txBody>
          <a:bodyPr/>
          <a:lstStyle/>
          <a:p>
            <a:fld id="{DA2C159E-F13C-4A85-9A41-E7669D3E0D70}" type="slidenum">
              <a:rPr lang="en-GB" smtClean="0"/>
              <a:pPr/>
              <a:t>77</a:t>
            </a:fld>
            <a:endParaRPr lang="en-GB" dirty="0"/>
          </a:p>
        </p:txBody>
      </p:sp>
      <p:sp>
        <p:nvSpPr>
          <p:cNvPr id="5" name="Footer Placeholder 4">
            <a:extLst>
              <a:ext uri="{FF2B5EF4-FFF2-40B4-BE49-F238E27FC236}">
                <a16:creationId xmlns:a16="http://schemas.microsoft.com/office/drawing/2014/main" id="{35C9D3A9-94A4-2285-269E-35A65D0444F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7329276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F23D2-D477-D268-B8C3-C3CCB6128E99}"/>
              </a:ext>
            </a:extLst>
          </p:cNvPr>
          <p:cNvSpPr>
            <a:spLocks noGrp="1"/>
          </p:cNvSpPr>
          <p:nvPr>
            <p:ph type="title"/>
          </p:nvPr>
        </p:nvSpPr>
        <p:spPr/>
        <p:txBody>
          <a:bodyPr/>
          <a:lstStyle/>
          <a:p>
            <a:r>
              <a:rPr lang="en-GB" dirty="0"/>
              <a:t>Voice search exam questions</a:t>
            </a:r>
          </a:p>
        </p:txBody>
      </p:sp>
      <p:sp>
        <p:nvSpPr>
          <p:cNvPr id="3" name="Text Placeholder 2">
            <a:extLst>
              <a:ext uri="{FF2B5EF4-FFF2-40B4-BE49-F238E27FC236}">
                <a16:creationId xmlns:a16="http://schemas.microsoft.com/office/drawing/2014/main" id="{A154DDC8-CDAC-4BF4-4C3E-D95038EE4D3B}"/>
              </a:ext>
            </a:extLst>
          </p:cNvPr>
          <p:cNvSpPr>
            <a:spLocks noGrp="1"/>
          </p:cNvSpPr>
          <p:nvPr>
            <p:ph type="body" sz="quarter" idx="12"/>
          </p:nvPr>
        </p:nvSpPr>
        <p:spPr/>
        <p:txBody>
          <a:bodyPr vert="horz" lIns="0" tIns="0" rIns="0" bIns="0" rtlCol="0" anchor="t">
            <a:noAutofit/>
          </a:bodyPr>
          <a:lstStyle/>
          <a:p>
            <a:r>
              <a:rPr lang="en-GB" dirty="0"/>
              <a:t>You will now answer two exam-style questions.</a:t>
            </a:r>
          </a:p>
          <a:p>
            <a:endParaRPr lang="en-GB" dirty="0"/>
          </a:p>
          <a:p>
            <a:r>
              <a:rPr lang="en-GB"/>
              <a:t>Work independently.</a:t>
            </a:r>
            <a:endParaRPr lang="en-GB">
              <a:cs typeface="Arial"/>
            </a:endParaRPr>
          </a:p>
          <a:p>
            <a:endParaRPr lang="en-GB" dirty="0">
              <a:cs typeface="Arial"/>
            </a:endParaRPr>
          </a:p>
          <a:p>
            <a:r>
              <a:rPr lang="en-GB">
                <a:cs typeface="Arial"/>
              </a:rPr>
              <a:t>Focus</a:t>
            </a:r>
            <a:r>
              <a:rPr lang="en-GB" dirty="0"/>
              <a:t> on justifying your answer.</a:t>
            </a:r>
            <a:endParaRPr lang="en-GB" dirty="0">
              <a:cs typeface="Arial"/>
            </a:endParaRPr>
          </a:p>
        </p:txBody>
      </p:sp>
      <p:sp>
        <p:nvSpPr>
          <p:cNvPr id="4" name="Slide Number Placeholder 3">
            <a:extLst>
              <a:ext uri="{FF2B5EF4-FFF2-40B4-BE49-F238E27FC236}">
                <a16:creationId xmlns:a16="http://schemas.microsoft.com/office/drawing/2014/main" id="{1509F8CB-8CF6-B11B-7800-6E0B454EBCAE}"/>
              </a:ext>
            </a:extLst>
          </p:cNvPr>
          <p:cNvSpPr>
            <a:spLocks noGrp="1"/>
          </p:cNvSpPr>
          <p:nvPr>
            <p:ph type="sldNum" sz="quarter" idx="11"/>
          </p:nvPr>
        </p:nvSpPr>
        <p:spPr/>
        <p:txBody>
          <a:bodyPr/>
          <a:lstStyle/>
          <a:p>
            <a:fld id="{DA2C159E-F13C-4A85-9A41-E7669D3E0D70}" type="slidenum">
              <a:rPr lang="en-GB" smtClean="0"/>
              <a:pPr/>
              <a:t>78</a:t>
            </a:fld>
            <a:endParaRPr lang="en-GB" dirty="0"/>
          </a:p>
        </p:txBody>
      </p:sp>
      <p:sp>
        <p:nvSpPr>
          <p:cNvPr id="5" name="Footer Placeholder 4">
            <a:extLst>
              <a:ext uri="{FF2B5EF4-FFF2-40B4-BE49-F238E27FC236}">
                <a16:creationId xmlns:a16="http://schemas.microsoft.com/office/drawing/2014/main" id="{44DEA20A-3F94-E9AB-A129-B31A6FBBF6A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79753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C7F07-5D7E-89B6-9058-0825775AD855}"/>
              </a:ext>
            </a:extLst>
          </p:cNvPr>
          <p:cNvSpPr>
            <a:spLocks noGrp="1"/>
          </p:cNvSpPr>
          <p:nvPr>
            <p:ph type="title"/>
          </p:nvPr>
        </p:nvSpPr>
        <p:spPr/>
        <p:txBody>
          <a:bodyPr/>
          <a:lstStyle/>
          <a:p>
            <a:r>
              <a:rPr lang="en-GB" dirty="0"/>
              <a:t>Voice search exam style questions</a:t>
            </a:r>
          </a:p>
        </p:txBody>
      </p:sp>
      <p:sp>
        <p:nvSpPr>
          <p:cNvPr id="3" name="Text Placeholder 2">
            <a:extLst>
              <a:ext uri="{FF2B5EF4-FFF2-40B4-BE49-F238E27FC236}">
                <a16:creationId xmlns:a16="http://schemas.microsoft.com/office/drawing/2014/main" id="{B171C4E1-248B-4BCC-8A0D-1F4A46AA96B7}"/>
              </a:ext>
            </a:extLst>
          </p:cNvPr>
          <p:cNvSpPr>
            <a:spLocks noGrp="1"/>
          </p:cNvSpPr>
          <p:nvPr>
            <p:ph type="body" sz="quarter" idx="12"/>
          </p:nvPr>
        </p:nvSpPr>
        <p:spPr/>
        <p:txBody>
          <a:bodyPr/>
          <a:lstStyle/>
          <a:p>
            <a:pPr marL="457200" indent="-457200">
              <a:buFont typeface="+mj-lt"/>
              <a:buAutoNum type="arabicPeriod"/>
            </a:pPr>
            <a:r>
              <a:rPr lang="en-GB" dirty="0"/>
              <a:t>A small electronics retailer is considering improving its SEO for Android voice search. Explain one reason why mobile voice search is important for local businesses.</a:t>
            </a:r>
          </a:p>
          <a:p>
            <a:pPr marL="457200" indent="-457200">
              <a:buFont typeface="+mj-lt"/>
              <a:buAutoNum type="arabicPeriod"/>
            </a:pPr>
            <a:r>
              <a:rPr lang="en-GB" dirty="0"/>
              <a:t>A national clothing brand notices that many customers use voice assistants like Siri to search for products. Explain two reasons this trend could influence the brand’s digital marketing strategy. </a:t>
            </a:r>
          </a:p>
        </p:txBody>
      </p:sp>
      <p:sp>
        <p:nvSpPr>
          <p:cNvPr id="4" name="Slide Number Placeholder 3">
            <a:extLst>
              <a:ext uri="{FF2B5EF4-FFF2-40B4-BE49-F238E27FC236}">
                <a16:creationId xmlns:a16="http://schemas.microsoft.com/office/drawing/2014/main" id="{3450A719-C870-89F6-FA7C-EA257C642627}"/>
              </a:ext>
            </a:extLst>
          </p:cNvPr>
          <p:cNvSpPr>
            <a:spLocks noGrp="1"/>
          </p:cNvSpPr>
          <p:nvPr>
            <p:ph type="sldNum" sz="quarter" idx="11"/>
          </p:nvPr>
        </p:nvSpPr>
        <p:spPr/>
        <p:txBody>
          <a:bodyPr/>
          <a:lstStyle/>
          <a:p>
            <a:fld id="{DA2C159E-F13C-4A85-9A41-E7669D3E0D70}" type="slidenum">
              <a:rPr lang="en-GB" smtClean="0"/>
              <a:pPr/>
              <a:t>79</a:t>
            </a:fld>
            <a:endParaRPr lang="en-GB" dirty="0"/>
          </a:p>
        </p:txBody>
      </p:sp>
      <p:sp>
        <p:nvSpPr>
          <p:cNvPr id="5" name="Footer Placeholder 4">
            <a:extLst>
              <a:ext uri="{FF2B5EF4-FFF2-40B4-BE49-F238E27FC236}">
                <a16:creationId xmlns:a16="http://schemas.microsoft.com/office/drawing/2014/main" id="{46DFBA1D-1B13-BC5E-AABB-24DE5034BD1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14197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7092-FFCB-9DDD-C905-84AB88BF805D}"/>
              </a:ext>
            </a:extLst>
          </p:cNvPr>
          <p:cNvSpPr>
            <a:spLocks noGrp="1"/>
          </p:cNvSpPr>
          <p:nvPr>
            <p:ph type="title"/>
          </p:nvPr>
        </p:nvSpPr>
        <p:spPr/>
        <p:txBody>
          <a:bodyPr/>
          <a:lstStyle/>
          <a:p>
            <a:r>
              <a:rPr lang="en-GB" dirty="0"/>
              <a:t>Wellies Brief</a:t>
            </a:r>
          </a:p>
        </p:txBody>
      </p:sp>
      <p:sp>
        <p:nvSpPr>
          <p:cNvPr id="3" name="Text Placeholder 2">
            <a:extLst>
              <a:ext uri="{FF2B5EF4-FFF2-40B4-BE49-F238E27FC236}">
                <a16:creationId xmlns:a16="http://schemas.microsoft.com/office/drawing/2014/main" id="{40DB6BEB-B3B7-9E1A-63C6-FBC0ADA9DCEA}"/>
              </a:ext>
            </a:extLst>
          </p:cNvPr>
          <p:cNvSpPr>
            <a:spLocks noGrp="1"/>
          </p:cNvSpPr>
          <p:nvPr>
            <p:ph type="body" sz="quarter" idx="12"/>
          </p:nvPr>
        </p:nvSpPr>
        <p:spPr/>
        <p:txBody>
          <a:bodyPr/>
          <a:lstStyle/>
          <a:p>
            <a:r>
              <a:rPr lang="en-GB" dirty="0"/>
              <a:t>Listen to the reading of the </a:t>
            </a:r>
            <a:r>
              <a:rPr lang="en-GB" b="1" dirty="0"/>
              <a:t>Wellies brief</a:t>
            </a:r>
            <a:r>
              <a:rPr lang="en-GB" dirty="0"/>
              <a:t>, noting points of emphasis and highlighting on own copy.  </a:t>
            </a:r>
          </a:p>
          <a:p>
            <a:endParaRPr lang="en-GB" dirty="0"/>
          </a:p>
          <a:p>
            <a:r>
              <a:rPr lang="en-GB" dirty="0"/>
              <a:t>Ask clarification questions, if required.</a:t>
            </a:r>
          </a:p>
          <a:p>
            <a:endParaRPr lang="en-GB" dirty="0"/>
          </a:p>
        </p:txBody>
      </p:sp>
      <p:sp>
        <p:nvSpPr>
          <p:cNvPr id="4" name="Slide Number Placeholder 3">
            <a:extLst>
              <a:ext uri="{FF2B5EF4-FFF2-40B4-BE49-F238E27FC236}">
                <a16:creationId xmlns:a16="http://schemas.microsoft.com/office/drawing/2014/main" id="{26C0C666-796F-4C1B-8649-360DFA103AE2}"/>
              </a:ext>
            </a:extLst>
          </p:cNvPr>
          <p:cNvSpPr>
            <a:spLocks noGrp="1"/>
          </p:cNvSpPr>
          <p:nvPr>
            <p:ph type="sldNum" sz="quarter" idx="11"/>
          </p:nvPr>
        </p:nvSpPr>
        <p:spPr/>
        <p:txBody>
          <a:bodyPr/>
          <a:lstStyle/>
          <a:p>
            <a:fld id="{DA2C159E-F13C-4A85-9A41-E7669D3E0D70}" type="slidenum">
              <a:rPr lang="en-GB" smtClean="0"/>
              <a:pPr/>
              <a:t>8</a:t>
            </a:fld>
            <a:endParaRPr lang="en-GB" dirty="0"/>
          </a:p>
        </p:txBody>
      </p:sp>
      <p:sp>
        <p:nvSpPr>
          <p:cNvPr id="5" name="Footer Placeholder 4">
            <a:extLst>
              <a:ext uri="{FF2B5EF4-FFF2-40B4-BE49-F238E27FC236}">
                <a16:creationId xmlns:a16="http://schemas.microsoft.com/office/drawing/2014/main" id="{AB69E36C-8D87-4ED1-5A2F-ACBEB2DEB54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2085416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7F2F-8435-C792-9204-80EB4238B413}"/>
              </a:ext>
            </a:extLst>
          </p:cNvPr>
          <p:cNvSpPr>
            <a:spLocks noGrp="1"/>
          </p:cNvSpPr>
          <p:nvPr>
            <p:ph type="title"/>
          </p:nvPr>
        </p:nvSpPr>
        <p:spPr/>
        <p:txBody>
          <a:bodyPr/>
          <a:lstStyle/>
          <a:p>
            <a:r>
              <a:rPr lang="en-GB" dirty="0"/>
              <a:t>Voice search peer assessment</a:t>
            </a:r>
          </a:p>
        </p:txBody>
      </p:sp>
      <p:sp>
        <p:nvSpPr>
          <p:cNvPr id="3" name="Text Placeholder 2">
            <a:extLst>
              <a:ext uri="{FF2B5EF4-FFF2-40B4-BE49-F238E27FC236}">
                <a16:creationId xmlns:a16="http://schemas.microsoft.com/office/drawing/2014/main" id="{B8A26B0D-F852-C88F-4724-F1EFAFE67C84}"/>
              </a:ext>
            </a:extLst>
          </p:cNvPr>
          <p:cNvSpPr>
            <a:spLocks noGrp="1"/>
          </p:cNvSpPr>
          <p:nvPr>
            <p:ph type="body" sz="quarter" idx="12"/>
          </p:nvPr>
        </p:nvSpPr>
        <p:spPr/>
        <p:txBody>
          <a:bodyPr vert="horz" lIns="0" tIns="0" rIns="0" bIns="0" rtlCol="0" anchor="t">
            <a:noAutofit/>
          </a:bodyPr>
          <a:lstStyle/>
          <a:p>
            <a:pPr marL="342900" indent="-342900">
              <a:buFont typeface="Arial" panose="020B0604020202020204" pitchFamily="34" charset="0"/>
              <a:buChar char="•"/>
            </a:pPr>
            <a:r>
              <a:rPr lang="en-GB"/>
              <a:t>Swap your answers with a peer.</a:t>
            </a:r>
            <a:endParaRPr lang="en-GB" dirty="0"/>
          </a:p>
          <a:p>
            <a:pPr marL="342900" indent="-342900">
              <a:buFont typeface="Arial" panose="020B0604020202020204" pitchFamily="34" charset="0"/>
              <a:buChar char="•"/>
            </a:pPr>
            <a:r>
              <a:rPr lang="en-GB"/>
              <a:t>Use the marking criteria provided.</a:t>
            </a:r>
            <a:endParaRPr lang="en-GB">
              <a:cs typeface="Arial"/>
            </a:endParaRPr>
          </a:p>
          <a:p>
            <a:pPr marL="342900" indent="-342900">
              <a:buFont typeface="Arial" panose="020B0604020202020204" pitchFamily="34" charset="0"/>
              <a:buChar char="•"/>
            </a:pPr>
            <a:r>
              <a:rPr lang="en-GB" dirty="0"/>
              <a:t>Annotate with constructive comments.</a:t>
            </a:r>
          </a:p>
          <a:p>
            <a:pPr marL="342900" indent="-342900">
              <a:buFont typeface="Arial" panose="020B0604020202020204" pitchFamily="34" charset="0"/>
              <a:buChar char="•"/>
            </a:pPr>
            <a:endParaRPr lang="en-GB" dirty="0"/>
          </a:p>
          <a:p>
            <a:r>
              <a:rPr lang="en-GB" dirty="0"/>
              <a:t>The answers are on the next slide.</a:t>
            </a:r>
          </a:p>
        </p:txBody>
      </p:sp>
      <p:sp>
        <p:nvSpPr>
          <p:cNvPr id="4" name="Slide Number Placeholder 3">
            <a:extLst>
              <a:ext uri="{FF2B5EF4-FFF2-40B4-BE49-F238E27FC236}">
                <a16:creationId xmlns:a16="http://schemas.microsoft.com/office/drawing/2014/main" id="{7A54AAEA-5BC6-60B1-29BB-4C34016C3D9F}"/>
              </a:ext>
            </a:extLst>
          </p:cNvPr>
          <p:cNvSpPr>
            <a:spLocks noGrp="1"/>
          </p:cNvSpPr>
          <p:nvPr>
            <p:ph type="sldNum" sz="quarter" idx="11"/>
          </p:nvPr>
        </p:nvSpPr>
        <p:spPr/>
        <p:txBody>
          <a:bodyPr/>
          <a:lstStyle/>
          <a:p>
            <a:fld id="{DA2C159E-F13C-4A85-9A41-E7669D3E0D70}" type="slidenum">
              <a:rPr lang="en-GB" smtClean="0"/>
              <a:pPr/>
              <a:t>80</a:t>
            </a:fld>
            <a:endParaRPr lang="en-GB" dirty="0"/>
          </a:p>
        </p:txBody>
      </p:sp>
      <p:sp>
        <p:nvSpPr>
          <p:cNvPr id="5" name="Footer Placeholder 4">
            <a:extLst>
              <a:ext uri="{FF2B5EF4-FFF2-40B4-BE49-F238E27FC236}">
                <a16:creationId xmlns:a16="http://schemas.microsoft.com/office/drawing/2014/main" id="{BFBD4ED6-E685-1C13-A76E-13C25A0AF46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9617122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01244-3C1F-59A0-75BF-4D8D87F88253}"/>
              </a:ext>
            </a:extLst>
          </p:cNvPr>
          <p:cNvSpPr>
            <a:spLocks noGrp="1"/>
          </p:cNvSpPr>
          <p:nvPr>
            <p:ph type="title"/>
          </p:nvPr>
        </p:nvSpPr>
        <p:spPr/>
        <p:txBody>
          <a:bodyPr>
            <a:normAutofit fontScale="90000"/>
          </a:bodyPr>
          <a:lstStyle/>
          <a:p>
            <a:r>
              <a:rPr lang="en-GB" dirty="0"/>
              <a:t>Voice search question 1 marking criteria</a:t>
            </a:r>
          </a:p>
        </p:txBody>
      </p:sp>
      <p:sp>
        <p:nvSpPr>
          <p:cNvPr id="3" name="Text Placeholder 2">
            <a:extLst>
              <a:ext uri="{FF2B5EF4-FFF2-40B4-BE49-F238E27FC236}">
                <a16:creationId xmlns:a16="http://schemas.microsoft.com/office/drawing/2014/main" id="{83000E48-ABF2-D347-CF7E-CC870EA1E1A3}"/>
              </a:ext>
            </a:extLst>
          </p:cNvPr>
          <p:cNvSpPr>
            <a:spLocks noGrp="1"/>
          </p:cNvSpPr>
          <p:nvPr>
            <p:ph type="body" sz="quarter" idx="12"/>
          </p:nvPr>
        </p:nvSpPr>
        <p:spPr/>
        <p:txBody>
          <a:bodyPr/>
          <a:lstStyle/>
          <a:p>
            <a:r>
              <a:rPr lang="en-GB" dirty="0"/>
              <a:t>Indicative answers:</a:t>
            </a:r>
          </a:p>
          <a:p>
            <a:pPr marL="342900" indent="-342900">
              <a:buFont typeface="Arial" panose="020B0604020202020204" pitchFamily="34" charset="0"/>
              <a:buChar char="•"/>
            </a:pPr>
            <a:r>
              <a:rPr lang="en-GB" dirty="0"/>
              <a:t>Voice search is widely used on mobile devices, making it easier for customers to find local businesses hands-free. </a:t>
            </a:r>
          </a:p>
          <a:p>
            <a:pPr marL="342900" indent="-342900">
              <a:buFont typeface="Arial" panose="020B0604020202020204" pitchFamily="34" charset="0"/>
              <a:buChar char="•"/>
            </a:pPr>
            <a:r>
              <a:rPr lang="en-GB" dirty="0"/>
              <a:t>Optimising for voice search improves visibility in local search results, increasing footfall and sales. </a:t>
            </a:r>
          </a:p>
          <a:p>
            <a:pPr marL="342900" indent="-342900">
              <a:buFont typeface="Arial" panose="020B0604020202020204" pitchFamily="34" charset="0"/>
              <a:buChar char="•"/>
            </a:pPr>
            <a:r>
              <a:rPr lang="en-GB" dirty="0"/>
              <a:t>Many voice searches include “near me” queries, which are highly relevant for local businesses. </a:t>
            </a:r>
          </a:p>
          <a:p>
            <a:pPr marL="342900" indent="-342900">
              <a:buFont typeface="Arial" panose="020B0604020202020204" pitchFamily="34" charset="0"/>
              <a:buChar char="•"/>
            </a:pPr>
            <a:r>
              <a:rPr lang="en-GB" dirty="0"/>
              <a:t>Accept any other appropriate response.</a:t>
            </a:r>
          </a:p>
        </p:txBody>
      </p:sp>
      <p:sp>
        <p:nvSpPr>
          <p:cNvPr id="4" name="Slide Number Placeholder 3">
            <a:extLst>
              <a:ext uri="{FF2B5EF4-FFF2-40B4-BE49-F238E27FC236}">
                <a16:creationId xmlns:a16="http://schemas.microsoft.com/office/drawing/2014/main" id="{C57F9589-3C99-5274-5080-8FE5B8245ADF}"/>
              </a:ext>
            </a:extLst>
          </p:cNvPr>
          <p:cNvSpPr>
            <a:spLocks noGrp="1"/>
          </p:cNvSpPr>
          <p:nvPr>
            <p:ph type="sldNum" sz="quarter" idx="11"/>
          </p:nvPr>
        </p:nvSpPr>
        <p:spPr/>
        <p:txBody>
          <a:bodyPr/>
          <a:lstStyle/>
          <a:p>
            <a:fld id="{DA2C159E-F13C-4A85-9A41-E7669D3E0D70}" type="slidenum">
              <a:rPr lang="en-GB" smtClean="0"/>
              <a:pPr/>
              <a:t>81</a:t>
            </a:fld>
            <a:endParaRPr lang="en-GB" dirty="0"/>
          </a:p>
        </p:txBody>
      </p:sp>
      <p:sp>
        <p:nvSpPr>
          <p:cNvPr id="5" name="Footer Placeholder 4">
            <a:extLst>
              <a:ext uri="{FF2B5EF4-FFF2-40B4-BE49-F238E27FC236}">
                <a16:creationId xmlns:a16="http://schemas.microsoft.com/office/drawing/2014/main" id="{5E1EDB61-CBE4-95EE-D7EA-78D0EC08DA7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9506492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A3882-423C-CE9E-A9F2-E587A362BDC1}"/>
              </a:ext>
            </a:extLst>
          </p:cNvPr>
          <p:cNvSpPr>
            <a:spLocks noGrp="1"/>
          </p:cNvSpPr>
          <p:nvPr>
            <p:ph type="title"/>
          </p:nvPr>
        </p:nvSpPr>
        <p:spPr/>
        <p:txBody>
          <a:bodyPr>
            <a:noAutofit/>
          </a:bodyPr>
          <a:lstStyle/>
          <a:p>
            <a:r>
              <a:rPr lang="en-GB" sz="2800" dirty="0"/>
              <a:t>Voice search question 2 – Part 1 marking criteria</a:t>
            </a:r>
          </a:p>
        </p:txBody>
      </p:sp>
      <p:sp>
        <p:nvSpPr>
          <p:cNvPr id="3" name="Text Placeholder 2">
            <a:extLst>
              <a:ext uri="{FF2B5EF4-FFF2-40B4-BE49-F238E27FC236}">
                <a16:creationId xmlns:a16="http://schemas.microsoft.com/office/drawing/2014/main" id="{0415099D-2A78-2E94-CE75-32BC6590A962}"/>
              </a:ext>
            </a:extLst>
          </p:cNvPr>
          <p:cNvSpPr>
            <a:spLocks noGrp="1"/>
          </p:cNvSpPr>
          <p:nvPr>
            <p:ph type="body" sz="quarter" idx="12"/>
          </p:nvPr>
        </p:nvSpPr>
        <p:spPr/>
        <p:txBody>
          <a:bodyPr/>
          <a:lstStyle/>
          <a:p>
            <a:r>
              <a:rPr lang="en-GB" dirty="0"/>
              <a:t>Candidates should explain how the rise in voice assistant usage affects marketing decisions. Possible points include:</a:t>
            </a:r>
          </a:p>
          <a:p>
            <a:pPr marL="342900" indent="-342900">
              <a:buFont typeface="Arial" panose="020B0604020202020204" pitchFamily="34" charset="0"/>
              <a:buChar char="•"/>
            </a:pPr>
            <a:r>
              <a:rPr lang="en-GB" b="1" dirty="0"/>
              <a:t>Voice search optimisation</a:t>
            </a:r>
            <a:r>
              <a:rPr lang="en-GB" dirty="0"/>
              <a:t>: The brand must adapt its SEO strategy to include conversational, long-tail keywords that match natural language queries (e.g., “Where can I buy summer dresses near me?”).</a:t>
            </a:r>
          </a:p>
          <a:p>
            <a:pPr marL="342900" indent="-342900">
              <a:buFont typeface="Arial" panose="020B0604020202020204" pitchFamily="34" charset="0"/>
              <a:buChar char="•"/>
            </a:pPr>
            <a:r>
              <a:rPr lang="en-GB" b="1" dirty="0"/>
              <a:t>Mobile-first approach</a:t>
            </a:r>
            <a:r>
              <a:rPr lang="en-GB" dirty="0"/>
              <a:t>: Voice searches are primarily done on mobile devices, so ensuring fast-loading, mobile-friendly pages is essential.</a:t>
            </a:r>
          </a:p>
        </p:txBody>
      </p:sp>
      <p:sp>
        <p:nvSpPr>
          <p:cNvPr id="4" name="Slide Number Placeholder 3">
            <a:extLst>
              <a:ext uri="{FF2B5EF4-FFF2-40B4-BE49-F238E27FC236}">
                <a16:creationId xmlns:a16="http://schemas.microsoft.com/office/drawing/2014/main" id="{DC5A8E7F-E046-C686-3F5E-87DB60776A4A}"/>
              </a:ext>
            </a:extLst>
          </p:cNvPr>
          <p:cNvSpPr>
            <a:spLocks noGrp="1"/>
          </p:cNvSpPr>
          <p:nvPr>
            <p:ph type="sldNum" sz="quarter" idx="11"/>
          </p:nvPr>
        </p:nvSpPr>
        <p:spPr/>
        <p:txBody>
          <a:bodyPr/>
          <a:lstStyle/>
          <a:p>
            <a:fld id="{DA2C159E-F13C-4A85-9A41-E7669D3E0D70}" type="slidenum">
              <a:rPr lang="en-GB" smtClean="0"/>
              <a:pPr/>
              <a:t>82</a:t>
            </a:fld>
            <a:endParaRPr lang="en-GB" dirty="0"/>
          </a:p>
        </p:txBody>
      </p:sp>
      <p:sp>
        <p:nvSpPr>
          <p:cNvPr id="5" name="Footer Placeholder 4">
            <a:extLst>
              <a:ext uri="{FF2B5EF4-FFF2-40B4-BE49-F238E27FC236}">
                <a16:creationId xmlns:a16="http://schemas.microsoft.com/office/drawing/2014/main" id="{E58550AA-2BA2-E01F-FAAF-7434D991376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203931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7EEA-6380-4ACC-CC07-25EF9896F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C1628-73CC-1778-B4ED-4C55D37A713B}"/>
              </a:ext>
            </a:extLst>
          </p:cNvPr>
          <p:cNvSpPr>
            <a:spLocks noGrp="1"/>
          </p:cNvSpPr>
          <p:nvPr>
            <p:ph type="title"/>
          </p:nvPr>
        </p:nvSpPr>
        <p:spPr/>
        <p:txBody>
          <a:bodyPr>
            <a:noAutofit/>
          </a:bodyPr>
          <a:lstStyle/>
          <a:p>
            <a:r>
              <a:rPr lang="en-GB" sz="2800" dirty="0"/>
              <a:t>Voice search question 2 – Part 2 marking criteria</a:t>
            </a:r>
          </a:p>
        </p:txBody>
      </p:sp>
      <p:sp>
        <p:nvSpPr>
          <p:cNvPr id="3" name="Text Placeholder 2">
            <a:extLst>
              <a:ext uri="{FF2B5EF4-FFF2-40B4-BE49-F238E27FC236}">
                <a16:creationId xmlns:a16="http://schemas.microsoft.com/office/drawing/2014/main" id="{EDCD4B5E-8FB3-1F1F-7CDD-C4855E12200E}"/>
              </a:ext>
            </a:extLst>
          </p:cNvPr>
          <p:cNvSpPr>
            <a:spLocks noGrp="1"/>
          </p:cNvSpPr>
          <p:nvPr>
            <p:ph type="body" sz="quarter" idx="12"/>
          </p:nvPr>
        </p:nvSpPr>
        <p:spPr/>
        <p:txBody>
          <a:bodyPr/>
          <a:lstStyle/>
          <a:p>
            <a:pPr marL="342900" indent="-342900">
              <a:buFont typeface="Arial" panose="020B0604020202020204" pitchFamily="34" charset="0"/>
              <a:buChar char="•"/>
            </a:pPr>
            <a:r>
              <a:rPr lang="en-GB" b="1" dirty="0"/>
              <a:t>Local SEO focus</a:t>
            </a:r>
            <a:r>
              <a:rPr lang="en-GB" dirty="0"/>
              <a:t>: Voice searches often include location-based queries, so optimising for local results becomes essential.</a:t>
            </a:r>
          </a:p>
          <a:p>
            <a:pPr marL="342900" indent="-342900">
              <a:buFont typeface="Arial" panose="020B0604020202020204" pitchFamily="34" charset="0"/>
              <a:buChar char="•"/>
            </a:pPr>
            <a:r>
              <a:rPr lang="en-GB" b="1" dirty="0"/>
              <a:t>Content adaptation</a:t>
            </a:r>
            <a:r>
              <a:rPr lang="en-GB" dirty="0"/>
              <a:t>: Marketing content should be structured to answer questions directly, as voice assistants often pull featured snippets.</a:t>
            </a:r>
          </a:p>
          <a:p>
            <a:pPr marL="342900" indent="-342900">
              <a:buFont typeface="Arial" panose="020B0604020202020204" pitchFamily="34" charset="0"/>
              <a:buChar char="•"/>
            </a:pPr>
            <a:r>
              <a:rPr lang="en-GB" b="1" dirty="0"/>
              <a:t>Technical improvements</a:t>
            </a:r>
            <a:r>
              <a:rPr lang="en-GB" dirty="0"/>
              <a:t>: Implementing structural improvements to the website to improve visibility in voice search results.</a:t>
            </a:r>
          </a:p>
          <a:p>
            <a:endParaRPr lang="en-GB" dirty="0"/>
          </a:p>
        </p:txBody>
      </p:sp>
      <p:sp>
        <p:nvSpPr>
          <p:cNvPr id="4" name="Slide Number Placeholder 3">
            <a:extLst>
              <a:ext uri="{FF2B5EF4-FFF2-40B4-BE49-F238E27FC236}">
                <a16:creationId xmlns:a16="http://schemas.microsoft.com/office/drawing/2014/main" id="{7A541208-7166-6B39-84E6-FAA0CA88F687}"/>
              </a:ext>
            </a:extLst>
          </p:cNvPr>
          <p:cNvSpPr>
            <a:spLocks noGrp="1"/>
          </p:cNvSpPr>
          <p:nvPr>
            <p:ph type="sldNum" sz="quarter" idx="11"/>
          </p:nvPr>
        </p:nvSpPr>
        <p:spPr/>
        <p:txBody>
          <a:bodyPr/>
          <a:lstStyle/>
          <a:p>
            <a:fld id="{DA2C159E-F13C-4A85-9A41-E7669D3E0D70}" type="slidenum">
              <a:rPr lang="en-GB" smtClean="0"/>
              <a:pPr/>
              <a:t>83</a:t>
            </a:fld>
            <a:endParaRPr lang="en-GB" dirty="0"/>
          </a:p>
        </p:txBody>
      </p:sp>
      <p:sp>
        <p:nvSpPr>
          <p:cNvPr id="5" name="Footer Placeholder 4">
            <a:extLst>
              <a:ext uri="{FF2B5EF4-FFF2-40B4-BE49-F238E27FC236}">
                <a16:creationId xmlns:a16="http://schemas.microsoft.com/office/drawing/2014/main" id="{FB21CCEE-0D66-6938-DA12-93B43D52498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9194484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43DB0-76AA-0DE8-3779-C13C288D0376}"/>
              </a:ext>
            </a:extLst>
          </p:cNvPr>
          <p:cNvSpPr>
            <a:spLocks noGrp="1"/>
          </p:cNvSpPr>
          <p:nvPr>
            <p:ph type="title"/>
          </p:nvPr>
        </p:nvSpPr>
        <p:spPr/>
        <p:txBody>
          <a:bodyPr/>
          <a:lstStyle/>
          <a:p>
            <a:r>
              <a:rPr lang="en-GB" dirty="0"/>
              <a:t>Voice search feedback review</a:t>
            </a:r>
          </a:p>
        </p:txBody>
      </p:sp>
      <p:sp>
        <p:nvSpPr>
          <p:cNvPr id="3" name="Text Placeholder 2">
            <a:extLst>
              <a:ext uri="{FF2B5EF4-FFF2-40B4-BE49-F238E27FC236}">
                <a16:creationId xmlns:a16="http://schemas.microsoft.com/office/drawing/2014/main" id="{97470AEE-6050-80BE-E919-E7225869A185}"/>
              </a:ext>
            </a:extLst>
          </p:cNvPr>
          <p:cNvSpPr>
            <a:spLocks noGrp="1"/>
          </p:cNvSpPr>
          <p:nvPr>
            <p:ph type="body" sz="quarter" idx="12"/>
          </p:nvPr>
        </p:nvSpPr>
        <p:spPr/>
        <p:txBody>
          <a:bodyPr/>
          <a:lstStyle/>
          <a:p>
            <a:r>
              <a:rPr lang="en-GB" dirty="0"/>
              <a:t>Review the feedback you received.</a:t>
            </a:r>
          </a:p>
          <a:p>
            <a:pPr marL="342900" indent="-342900">
              <a:buFont typeface="Arial" panose="020B0604020202020204" pitchFamily="34" charset="0"/>
              <a:buChar char="•"/>
            </a:pPr>
            <a:r>
              <a:rPr lang="en-GB" dirty="0"/>
              <a:t>How many responses were accurate?</a:t>
            </a:r>
          </a:p>
          <a:p>
            <a:pPr marL="342900" indent="-342900">
              <a:buFont typeface="Arial" panose="020B0604020202020204" pitchFamily="34" charset="0"/>
              <a:buChar char="•"/>
            </a:pPr>
            <a:r>
              <a:rPr lang="en-GB" dirty="0"/>
              <a:t>How many were clearly reasoned?</a:t>
            </a:r>
          </a:p>
          <a:p>
            <a:endParaRPr lang="en-GB" dirty="0"/>
          </a:p>
          <a:p>
            <a:r>
              <a:rPr lang="en-GB" dirty="0"/>
              <a:t>Be ready to share your reflection with the class if asked.</a:t>
            </a:r>
          </a:p>
        </p:txBody>
      </p:sp>
      <p:sp>
        <p:nvSpPr>
          <p:cNvPr id="4" name="Slide Number Placeholder 3">
            <a:extLst>
              <a:ext uri="{FF2B5EF4-FFF2-40B4-BE49-F238E27FC236}">
                <a16:creationId xmlns:a16="http://schemas.microsoft.com/office/drawing/2014/main" id="{6A3837BC-6573-A57D-952B-584D8D3FA050}"/>
              </a:ext>
            </a:extLst>
          </p:cNvPr>
          <p:cNvSpPr>
            <a:spLocks noGrp="1"/>
          </p:cNvSpPr>
          <p:nvPr>
            <p:ph type="sldNum" sz="quarter" idx="11"/>
          </p:nvPr>
        </p:nvSpPr>
        <p:spPr/>
        <p:txBody>
          <a:bodyPr/>
          <a:lstStyle/>
          <a:p>
            <a:fld id="{DA2C159E-F13C-4A85-9A41-E7669D3E0D70}" type="slidenum">
              <a:rPr lang="en-GB" smtClean="0"/>
              <a:pPr/>
              <a:t>84</a:t>
            </a:fld>
            <a:endParaRPr lang="en-GB" dirty="0"/>
          </a:p>
        </p:txBody>
      </p:sp>
      <p:sp>
        <p:nvSpPr>
          <p:cNvPr id="5" name="Footer Placeholder 4">
            <a:extLst>
              <a:ext uri="{FF2B5EF4-FFF2-40B4-BE49-F238E27FC236}">
                <a16:creationId xmlns:a16="http://schemas.microsoft.com/office/drawing/2014/main" id="{D35C6C6A-532C-1EE2-52CE-1D524E7A784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57446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3B630-B533-5844-C08C-AD30B12CDE21}"/>
              </a:ext>
            </a:extLst>
          </p:cNvPr>
          <p:cNvSpPr>
            <a:spLocks noGrp="1"/>
          </p:cNvSpPr>
          <p:nvPr>
            <p:ph type="title"/>
          </p:nvPr>
        </p:nvSpPr>
        <p:spPr/>
        <p:txBody>
          <a:bodyPr>
            <a:normAutofit fontScale="90000"/>
          </a:bodyPr>
          <a:lstStyle/>
          <a:p>
            <a:r>
              <a:rPr lang="en-GB" dirty="0"/>
              <a:t>Lesson 4 homework</a:t>
            </a:r>
            <a:br>
              <a:rPr lang="en-GB" dirty="0"/>
            </a:br>
            <a:endParaRPr lang="en-GB" dirty="0"/>
          </a:p>
        </p:txBody>
      </p:sp>
      <p:sp>
        <p:nvSpPr>
          <p:cNvPr id="3" name="Text Placeholder 2">
            <a:extLst>
              <a:ext uri="{FF2B5EF4-FFF2-40B4-BE49-F238E27FC236}">
                <a16:creationId xmlns:a16="http://schemas.microsoft.com/office/drawing/2014/main" id="{531FBDCA-BBD1-66F3-9517-A56AA176B497}"/>
              </a:ext>
            </a:extLst>
          </p:cNvPr>
          <p:cNvSpPr>
            <a:spLocks noGrp="1"/>
          </p:cNvSpPr>
          <p:nvPr>
            <p:ph type="body" sz="quarter" idx="12"/>
          </p:nvPr>
        </p:nvSpPr>
        <p:spPr/>
        <p:txBody>
          <a:bodyPr/>
          <a:lstStyle/>
          <a:p>
            <a:r>
              <a:rPr lang="en-GB" dirty="0"/>
              <a:t>Complete the Chatbot homework activity:</a:t>
            </a:r>
          </a:p>
          <a:p>
            <a:pPr marL="342900" indent="-342900">
              <a:buFont typeface="Arial" panose="020B0604020202020204" pitchFamily="34" charset="0"/>
              <a:buChar char="•"/>
            </a:pPr>
            <a:r>
              <a:rPr lang="en-GB" dirty="0"/>
              <a:t>Interact with three marketing chatbots.</a:t>
            </a:r>
          </a:p>
          <a:p>
            <a:pPr marL="342900" indent="-342900">
              <a:buFont typeface="Arial" panose="020B0604020202020204" pitchFamily="34" charset="0"/>
              <a:buChar char="•"/>
            </a:pPr>
            <a:r>
              <a:rPr lang="en-GB" dirty="0"/>
              <a:t>Note the user experience.</a:t>
            </a:r>
          </a:p>
          <a:p>
            <a:pPr marL="342900" indent="-342900">
              <a:buFont typeface="Arial" panose="020B0604020202020204" pitchFamily="34" charset="0"/>
              <a:buChar char="•"/>
            </a:pPr>
            <a:r>
              <a:rPr lang="en-GB" dirty="0"/>
              <a:t>Be ready to discuss next lesson.</a:t>
            </a:r>
          </a:p>
        </p:txBody>
      </p:sp>
      <p:sp>
        <p:nvSpPr>
          <p:cNvPr id="4" name="Slide Number Placeholder 3">
            <a:extLst>
              <a:ext uri="{FF2B5EF4-FFF2-40B4-BE49-F238E27FC236}">
                <a16:creationId xmlns:a16="http://schemas.microsoft.com/office/drawing/2014/main" id="{8B0E43EF-17DB-9EDA-C3AC-52455D13B96D}"/>
              </a:ext>
            </a:extLst>
          </p:cNvPr>
          <p:cNvSpPr>
            <a:spLocks noGrp="1"/>
          </p:cNvSpPr>
          <p:nvPr>
            <p:ph type="sldNum" sz="quarter" idx="11"/>
          </p:nvPr>
        </p:nvSpPr>
        <p:spPr/>
        <p:txBody>
          <a:bodyPr/>
          <a:lstStyle/>
          <a:p>
            <a:fld id="{DA2C159E-F13C-4A85-9A41-E7669D3E0D70}" type="slidenum">
              <a:rPr lang="en-GB" smtClean="0"/>
              <a:pPr/>
              <a:t>85</a:t>
            </a:fld>
            <a:endParaRPr lang="en-GB" dirty="0"/>
          </a:p>
        </p:txBody>
      </p:sp>
      <p:sp>
        <p:nvSpPr>
          <p:cNvPr id="5" name="Footer Placeholder 4">
            <a:extLst>
              <a:ext uri="{FF2B5EF4-FFF2-40B4-BE49-F238E27FC236}">
                <a16:creationId xmlns:a16="http://schemas.microsoft.com/office/drawing/2014/main" id="{ED4FABE6-6303-B97E-81DA-E8141971FC9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866358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Chatbots</a:t>
            </a:r>
          </a:p>
        </p:txBody>
      </p:sp>
    </p:spTree>
    <p:extLst>
      <p:ext uri="{BB962C8B-B14F-4D97-AF65-F5344CB8AC3E}">
        <p14:creationId xmlns:p14="http://schemas.microsoft.com/office/powerpoint/2010/main" val="264885485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FC060-77FE-C52F-D5D6-672EDA8A23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8C73C-41BD-323B-ED8D-4A0BC9DC1675}"/>
              </a:ext>
            </a:extLst>
          </p:cNvPr>
          <p:cNvSpPr>
            <a:spLocks noGrp="1"/>
          </p:cNvSpPr>
          <p:nvPr>
            <p:ph type="title"/>
          </p:nvPr>
        </p:nvSpPr>
        <p:spPr/>
        <p:txBody>
          <a:bodyPr/>
          <a:lstStyle/>
          <a:p>
            <a:r>
              <a:rPr lang="en-GB" dirty="0"/>
              <a:t>Lesson 5 aim</a:t>
            </a:r>
          </a:p>
        </p:txBody>
      </p:sp>
      <p:sp>
        <p:nvSpPr>
          <p:cNvPr id="3" name="Text Placeholder 2">
            <a:extLst>
              <a:ext uri="{FF2B5EF4-FFF2-40B4-BE49-F238E27FC236}">
                <a16:creationId xmlns:a16="http://schemas.microsoft.com/office/drawing/2014/main" id="{6D77A392-6E77-42A3-AB5A-1501F783AD17}"/>
              </a:ext>
            </a:extLst>
          </p:cNvPr>
          <p:cNvSpPr>
            <a:spLocks noGrp="1"/>
          </p:cNvSpPr>
          <p:nvPr>
            <p:ph type="body" sz="quarter" idx="12"/>
          </p:nvPr>
        </p:nvSpPr>
        <p:spPr/>
        <p:txBody>
          <a:bodyPr/>
          <a:lstStyle/>
          <a:p>
            <a:r>
              <a:rPr lang="en-GB" dirty="0"/>
              <a:t>Understand how emerging marketing technologies impact on workforce, cyber, and data risks of a business.</a:t>
            </a:r>
          </a:p>
        </p:txBody>
      </p:sp>
      <p:sp>
        <p:nvSpPr>
          <p:cNvPr id="4" name="Slide Number Placeholder 3">
            <a:extLst>
              <a:ext uri="{FF2B5EF4-FFF2-40B4-BE49-F238E27FC236}">
                <a16:creationId xmlns:a16="http://schemas.microsoft.com/office/drawing/2014/main" id="{C8120192-5558-4614-07BA-3E01CC6813F4}"/>
              </a:ext>
            </a:extLst>
          </p:cNvPr>
          <p:cNvSpPr>
            <a:spLocks noGrp="1"/>
          </p:cNvSpPr>
          <p:nvPr>
            <p:ph type="sldNum" sz="quarter" idx="11"/>
          </p:nvPr>
        </p:nvSpPr>
        <p:spPr/>
        <p:txBody>
          <a:bodyPr/>
          <a:lstStyle/>
          <a:p>
            <a:fld id="{DA2C159E-F13C-4A85-9A41-E7669D3E0D70}" type="slidenum">
              <a:rPr lang="en-GB" smtClean="0"/>
              <a:pPr/>
              <a:t>87</a:t>
            </a:fld>
            <a:endParaRPr lang="en-GB" dirty="0"/>
          </a:p>
        </p:txBody>
      </p:sp>
      <p:sp>
        <p:nvSpPr>
          <p:cNvPr id="5" name="Footer Placeholder 4">
            <a:extLst>
              <a:ext uri="{FF2B5EF4-FFF2-40B4-BE49-F238E27FC236}">
                <a16:creationId xmlns:a16="http://schemas.microsoft.com/office/drawing/2014/main" id="{27958104-3459-4DAB-FF39-E128412E8CE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8572750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C7311-C9F5-C88C-0974-E461458CFA20}"/>
              </a:ext>
            </a:extLst>
          </p:cNvPr>
          <p:cNvSpPr>
            <a:spLocks noGrp="1"/>
          </p:cNvSpPr>
          <p:nvPr>
            <p:ph type="title"/>
          </p:nvPr>
        </p:nvSpPr>
        <p:spPr/>
        <p:txBody>
          <a:bodyPr/>
          <a:lstStyle/>
          <a:p>
            <a:r>
              <a:rPr lang="en-GB" dirty="0"/>
              <a:t>Lesson 5 overview</a:t>
            </a:r>
          </a:p>
        </p:txBody>
      </p:sp>
      <p:sp>
        <p:nvSpPr>
          <p:cNvPr id="3" name="Text Placeholder 2">
            <a:extLst>
              <a:ext uri="{FF2B5EF4-FFF2-40B4-BE49-F238E27FC236}">
                <a16:creationId xmlns:a16="http://schemas.microsoft.com/office/drawing/2014/main" id="{663AB933-2C83-2C90-8084-9C8928A1D4BA}"/>
              </a:ext>
            </a:extLst>
          </p:cNvPr>
          <p:cNvSpPr>
            <a:spLocks noGrp="1"/>
          </p:cNvSpPr>
          <p:nvPr>
            <p:ph type="body" sz="quarter" idx="12"/>
          </p:nvPr>
        </p:nvSpPr>
        <p:spPr/>
        <p:txBody>
          <a:bodyPr/>
          <a:lstStyle/>
          <a:p>
            <a:r>
              <a:rPr lang="en-GB" dirty="0"/>
              <a:t>You will explore how customer service chatbots respond to appropriate and inappropriate queries. You will test legitimate and out-of-scope questions, compare chatbot behaviour with traditional search, and justify a recommendation using evidence.</a:t>
            </a:r>
          </a:p>
        </p:txBody>
      </p:sp>
      <p:sp>
        <p:nvSpPr>
          <p:cNvPr id="4" name="Slide Number Placeholder 3">
            <a:extLst>
              <a:ext uri="{FF2B5EF4-FFF2-40B4-BE49-F238E27FC236}">
                <a16:creationId xmlns:a16="http://schemas.microsoft.com/office/drawing/2014/main" id="{D68D6533-53A1-F1C9-2630-0491B1B8AF17}"/>
              </a:ext>
            </a:extLst>
          </p:cNvPr>
          <p:cNvSpPr>
            <a:spLocks noGrp="1"/>
          </p:cNvSpPr>
          <p:nvPr>
            <p:ph type="sldNum" sz="quarter" idx="11"/>
          </p:nvPr>
        </p:nvSpPr>
        <p:spPr/>
        <p:txBody>
          <a:bodyPr/>
          <a:lstStyle/>
          <a:p>
            <a:fld id="{DA2C159E-F13C-4A85-9A41-E7669D3E0D70}" type="slidenum">
              <a:rPr lang="en-GB" smtClean="0"/>
              <a:pPr/>
              <a:t>88</a:t>
            </a:fld>
            <a:endParaRPr lang="en-GB" dirty="0"/>
          </a:p>
        </p:txBody>
      </p:sp>
      <p:sp>
        <p:nvSpPr>
          <p:cNvPr id="5" name="Footer Placeholder 4">
            <a:extLst>
              <a:ext uri="{FF2B5EF4-FFF2-40B4-BE49-F238E27FC236}">
                <a16:creationId xmlns:a16="http://schemas.microsoft.com/office/drawing/2014/main" id="{13EF6A6B-42EF-1F76-00F8-508DB13493C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587164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F2FF0-F12A-B3C9-C712-5E2DEEBA7DDA}"/>
              </a:ext>
            </a:extLst>
          </p:cNvPr>
          <p:cNvSpPr>
            <a:spLocks noGrp="1"/>
          </p:cNvSpPr>
          <p:nvPr>
            <p:ph type="title"/>
          </p:nvPr>
        </p:nvSpPr>
        <p:spPr/>
        <p:txBody>
          <a:bodyPr/>
          <a:lstStyle/>
          <a:p>
            <a:r>
              <a:rPr lang="en-GB" dirty="0"/>
              <a:t>Lesson 5 homework reflection</a:t>
            </a:r>
          </a:p>
        </p:txBody>
      </p:sp>
      <p:sp>
        <p:nvSpPr>
          <p:cNvPr id="3" name="Text Placeholder 2">
            <a:extLst>
              <a:ext uri="{FF2B5EF4-FFF2-40B4-BE49-F238E27FC236}">
                <a16:creationId xmlns:a16="http://schemas.microsoft.com/office/drawing/2014/main" id="{26102140-5F94-210E-E45F-27C9B4782494}"/>
              </a:ext>
            </a:extLst>
          </p:cNvPr>
          <p:cNvSpPr>
            <a:spLocks noGrp="1"/>
          </p:cNvSpPr>
          <p:nvPr>
            <p:ph type="body" sz="quarter" idx="12"/>
          </p:nvPr>
        </p:nvSpPr>
        <p:spPr/>
        <p:txBody>
          <a:bodyPr/>
          <a:lstStyle/>
          <a:p>
            <a:r>
              <a:rPr lang="en-GB" dirty="0"/>
              <a:t>Think back to the chatbot homework.</a:t>
            </a:r>
          </a:p>
          <a:p>
            <a:r>
              <a:rPr lang="en-GB" dirty="0"/>
              <a:t>Consider:</a:t>
            </a:r>
          </a:p>
          <a:p>
            <a:pPr marL="342900" indent="-342900">
              <a:buFont typeface="Arial" panose="020B0604020202020204" pitchFamily="34" charset="0"/>
              <a:buChar char="•"/>
            </a:pPr>
            <a:r>
              <a:rPr lang="en-GB" dirty="0"/>
              <a:t>What worked well?</a:t>
            </a:r>
          </a:p>
          <a:p>
            <a:pPr marL="342900" indent="-342900">
              <a:buFont typeface="Arial" panose="020B0604020202020204" pitchFamily="34" charset="0"/>
              <a:buChar char="•"/>
            </a:pPr>
            <a:r>
              <a:rPr lang="en-GB" dirty="0"/>
              <a:t>What did not work well?</a:t>
            </a:r>
          </a:p>
          <a:p>
            <a:pPr marL="342900" indent="-342900">
              <a:buFont typeface="Arial" panose="020B0604020202020204" pitchFamily="34" charset="0"/>
              <a:buChar char="•"/>
            </a:pPr>
            <a:r>
              <a:rPr lang="en-GB" dirty="0"/>
              <a:t>Any problems or frustrations?</a:t>
            </a:r>
          </a:p>
          <a:p>
            <a:pPr marL="342900" indent="-342900">
              <a:buFont typeface="Arial" panose="020B0604020202020204" pitchFamily="34" charset="0"/>
              <a:buChar char="•"/>
            </a:pPr>
            <a:r>
              <a:rPr lang="en-GB" dirty="0"/>
              <a:t>Any surprises?</a:t>
            </a:r>
          </a:p>
          <a:p>
            <a:endParaRPr lang="en-GB" dirty="0"/>
          </a:p>
          <a:p>
            <a:r>
              <a:rPr lang="en-GB" dirty="0"/>
              <a:t>Be ready to share examples.</a:t>
            </a:r>
          </a:p>
        </p:txBody>
      </p:sp>
      <p:sp>
        <p:nvSpPr>
          <p:cNvPr id="4" name="Slide Number Placeholder 3">
            <a:extLst>
              <a:ext uri="{FF2B5EF4-FFF2-40B4-BE49-F238E27FC236}">
                <a16:creationId xmlns:a16="http://schemas.microsoft.com/office/drawing/2014/main" id="{37BCAB02-F2B7-1B48-B968-3EE26EBF8E5B}"/>
              </a:ext>
            </a:extLst>
          </p:cNvPr>
          <p:cNvSpPr>
            <a:spLocks noGrp="1"/>
          </p:cNvSpPr>
          <p:nvPr>
            <p:ph type="sldNum" sz="quarter" idx="11"/>
          </p:nvPr>
        </p:nvSpPr>
        <p:spPr/>
        <p:txBody>
          <a:bodyPr/>
          <a:lstStyle/>
          <a:p>
            <a:fld id="{DA2C159E-F13C-4A85-9A41-E7669D3E0D70}" type="slidenum">
              <a:rPr lang="en-GB" smtClean="0"/>
              <a:pPr/>
              <a:t>89</a:t>
            </a:fld>
            <a:endParaRPr lang="en-GB" dirty="0"/>
          </a:p>
        </p:txBody>
      </p:sp>
      <p:sp>
        <p:nvSpPr>
          <p:cNvPr id="5" name="Footer Placeholder 4">
            <a:extLst>
              <a:ext uri="{FF2B5EF4-FFF2-40B4-BE49-F238E27FC236}">
                <a16:creationId xmlns:a16="http://schemas.microsoft.com/office/drawing/2014/main" id="{CCAA9648-49D4-9C5D-D6AC-9CCEBA5837B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3679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1901-BC71-84BB-0812-433A7BE6BA08}"/>
              </a:ext>
            </a:extLst>
          </p:cNvPr>
          <p:cNvSpPr>
            <a:spLocks noGrp="1"/>
          </p:cNvSpPr>
          <p:nvPr>
            <p:ph type="title"/>
          </p:nvPr>
        </p:nvSpPr>
        <p:spPr/>
        <p:txBody>
          <a:bodyPr/>
          <a:lstStyle/>
          <a:p>
            <a:r>
              <a:rPr lang="en-GB" dirty="0"/>
              <a:t>Wellies content examples</a:t>
            </a:r>
          </a:p>
        </p:txBody>
      </p:sp>
      <p:sp>
        <p:nvSpPr>
          <p:cNvPr id="3" name="Text Placeholder 2">
            <a:extLst>
              <a:ext uri="{FF2B5EF4-FFF2-40B4-BE49-F238E27FC236}">
                <a16:creationId xmlns:a16="http://schemas.microsoft.com/office/drawing/2014/main" id="{86E5162D-E657-8171-68CB-7400B3CCD5A0}"/>
              </a:ext>
            </a:extLst>
          </p:cNvPr>
          <p:cNvSpPr>
            <a:spLocks noGrp="1"/>
          </p:cNvSpPr>
          <p:nvPr>
            <p:ph type="body" sz="quarter" idx="12"/>
          </p:nvPr>
        </p:nvSpPr>
        <p:spPr/>
        <p:txBody>
          <a:bodyPr/>
          <a:lstStyle/>
          <a:p>
            <a:r>
              <a:rPr lang="en-GB" dirty="0"/>
              <a:t>In groups, read the example content. </a:t>
            </a:r>
          </a:p>
          <a:p>
            <a:endParaRPr lang="en-GB" dirty="0"/>
          </a:p>
          <a:p>
            <a:r>
              <a:rPr lang="en-GB" dirty="0"/>
              <a:t>Analyse for patterns of similarity between examples.</a:t>
            </a:r>
          </a:p>
          <a:p>
            <a:endParaRPr lang="en-GB" dirty="0"/>
          </a:p>
          <a:p>
            <a:r>
              <a:rPr lang="en-GB" dirty="0"/>
              <a:t>Agree the example that best matches the brief.</a:t>
            </a:r>
          </a:p>
          <a:p>
            <a:endParaRPr lang="en-GB" dirty="0"/>
          </a:p>
          <a:p>
            <a:endParaRPr lang="en-GB" dirty="0"/>
          </a:p>
        </p:txBody>
      </p:sp>
      <p:sp>
        <p:nvSpPr>
          <p:cNvPr id="4" name="Slide Number Placeholder 3">
            <a:extLst>
              <a:ext uri="{FF2B5EF4-FFF2-40B4-BE49-F238E27FC236}">
                <a16:creationId xmlns:a16="http://schemas.microsoft.com/office/drawing/2014/main" id="{0E8E883B-71CF-8752-C947-5E1C10935D62}"/>
              </a:ext>
            </a:extLst>
          </p:cNvPr>
          <p:cNvSpPr>
            <a:spLocks noGrp="1"/>
          </p:cNvSpPr>
          <p:nvPr>
            <p:ph type="sldNum" sz="quarter" idx="11"/>
          </p:nvPr>
        </p:nvSpPr>
        <p:spPr/>
        <p:txBody>
          <a:bodyPr/>
          <a:lstStyle/>
          <a:p>
            <a:fld id="{DA2C159E-F13C-4A85-9A41-E7669D3E0D70}" type="slidenum">
              <a:rPr lang="en-GB" smtClean="0"/>
              <a:pPr/>
              <a:t>9</a:t>
            </a:fld>
            <a:endParaRPr lang="en-GB" dirty="0"/>
          </a:p>
        </p:txBody>
      </p:sp>
      <p:sp>
        <p:nvSpPr>
          <p:cNvPr id="5" name="Footer Placeholder 4">
            <a:extLst>
              <a:ext uri="{FF2B5EF4-FFF2-40B4-BE49-F238E27FC236}">
                <a16:creationId xmlns:a16="http://schemas.microsoft.com/office/drawing/2014/main" id="{95A91C29-F93D-69EB-CA08-F11DCDA7F81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8091102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BC73E-622B-E196-19D0-3ADB9F06DB5B}"/>
              </a:ext>
            </a:extLst>
          </p:cNvPr>
          <p:cNvSpPr>
            <a:spLocks noGrp="1"/>
          </p:cNvSpPr>
          <p:nvPr>
            <p:ph type="title"/>
          </p:nvPr>
        </p:nvSpPr>
        <p:spPr/>
        <p:txBody>
          <a:bodyPr/>
          <a:lstStyle/>
          <a:p>
            <a:r>
              <a:rPr lang="en-GB" dirty="0"/>
              <a:t>Chatbot demonstrations</a:t>
            </a:r>
          </a:p>
        </p:txBody>
      </p:sp>
      <p:sp>
        <p:nvSpPr>
          <p:cNvPr id="3" name="Text Placeholder 2">
            <a:extLst>
              <a:ext uri="{FF2B5EF4-FFF2-40B4-BE49-F238E27FC236}">
                <a16:creationId xmlns:a16="http://schemas.microsoft.com/office/drawing/2014/main" id="{90D2F96F-D17F-A0B3-DF04-3482D900094B}"/>
              </a:ext>
            </a:extLst>
          </p:cNvPr>
          <p:cNvSpPr>
            <a:spLocks noGrp="1"/>
          </p:cNvSpPr>
          <p:nvPr>
            <p:ph type="body" sz="quarter" idx="12"/>
          </p:nvPr>
        </p:nvSpPr>
        <p:spPr/>
        <p:txBody>
          <a:bodyPr/>
          <a:lstStyle/>
          <a:p>
            <a:r>
              <a:rPr lang="en-GB" dirty="0"/>
              <a:t>Two learners will demonstrate their chatbot experiences.</a:t>
            </a:r>
          </a:p>
          <a:p>
            <a:r>
              <a:rPr lang="en-GB" dirty="0"/>
              <a:t>While watching:</a:t>
            </a:r>
          </a:p>
          <a:p>
            <a:pPr marL="342900" indent="-342900">
              <a:buFont typeface="Arial" panose="020B0604020202020204" pitchFamily="34" charset="0"/>
              <a:buChar char="•"/>
            </a:pPr>
            <a:r>
              <a:rPr lang="en-GB" dirty="0"/>
              <a:t>note strengths</a:t>
            </a:r>
          </a:p>
          <a:p>
            <a:pPr marL="342900" indent="-342900">
              <a:buFont typeface="Arial" panose="020B0604020202020204" pitchFamily="34" charset="0"/>
              <a:buChar char="•"/>
            </a:pPr>
            <a:r>
              <a:rPr lang="en-GB" dirty="0"/>
              <a:t>note weaknesses</a:t>
            </a:r>
          </a:p>
          <a:p>
            <a:pPr marL="342900" indent="-342900">
              <a:buFont typeface="Arial" panose="020B0604020202020204" pitchFamily="34" charset="0"/>
              <a:buChar char="•"/>
            </a:pPr>
            <a:r>
              <a:rPr lang="en-GB" dirty="0"/>
              <a:t>consider brand suitability</a:t>
            </a:r>
          </a:p>
          <a:p>
            <a:pPr marL="342900" indent="-342900">
              <a:buFont typeface="Arial" panose="020B0604020202020204" pitchFamily="34" charset="0"/>
              <a:buChar char="•"/>
            </a:pPr>
            <a:r>
              <a:rPr lang="en-GB" dirty="0"/>
              <a:t>ask questions if needed.</a:t>
            </a:r>
          </a:p>
        </p:txBody>
      </p:sp>
      <p:sp>
        <p:nvSpPr>
          <p:cNvPr id="4" name="Slide Number Placeholder 3">
            <a:extLst>
              <a:ext uri="{FF2B5EF4-FFF2-40B4-BE49-F238E27FC236}">
                <a16:creationId xmlns:a16="http://schemas.microsoft.com/office/drawing/2014/main" id="{6BA19484-94AE-CBF7-DFA5-6C7137CB62D0}"/>
              </a:ext>
            </a:extLst>
          </p:cNvPr>
          <p:cNvSpPr>
            <a:spLocks noGrp="1"/>
          </p:cNvSpPr>
          <p:nvPr>
            <p:ph type="sldNum" sz="quarter" idx="11"/>
          </p:nvPr>
        </p:nvSpPr>
        <p:spPr/>
        <p:txBody>
          <a:bodyPr/>
          <a:lstStyle/>
          <a:p>
            <a:fld id="{DA2C159E-F13C-4A85-9A41-E7669D3E0D70}" type="slidenum">
              <a:rPr lang="en-GB" smtClean="0"/>
              <a:pPr/>
              <a:t>90</a:t>
            </a:fld>
            <a:endParaRPr lang="en-GB" dirty="0"/>
          </a:p>
        </p:txBody>
      </p:sp>
      <p:sp>
        <p:nvSpPr>
          <p:cNvPr id="5" name="Footer Placeholder 4">
            <a:extLst>
              <a:ext uri="{FF2B5EF4-FFF2-40B4-BE49-F238E27FC236}">
                <a16:creationId xmlns:a16="http://schemas.microsoft.com/office/drawing/2014/main" id="{87FF7BDF-10C5-87A9-A64D-607E72B4708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455578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B6E4D-928B-39C9-D5E4-7954211AE41A}"/>
              </a:ext>
            </a:extLst>
          </p:cNvPr>
          <p:cNvSpPr>
            <a:spLocks noGrp="1"/>
          </p:cNvSpPr>
          <p:nvPr>
            <p:ph type="title"/>
          </p:nvPr>
        </p:nvSpPr>
        <p:spPr/>
        <p:txBody>
          <a:bodyPr/>
          <a:lstStyle/>
          <a:p>
            <a:r>
              <a:rPr lang="en-GB" dirty="0"/>
              <a:t>Chatbot strengths and weaknesses</a:t>
            </a:r>
          </a:p>
        </p:txBody>
      </p:sp>
      <p:sp>
        <p:nvSpPr>
          <p:cNvPr id="3" name="Text Placeholder 2">
            <a:extLst>
              <a:ext uri="{FF2B5EF4-FFF2-40B4-BE49-F238E27FC236}">
                <a16:creationId xmlns:a16="http://schemas.microsoft.com/office/drawing/2014/main" id="{B8656653-B108-5BB6-B7F5-B34DD4C69D49}"/>
              </a:ext>
            </a:extLst>
          </p:cNvPr>
          <p:cNvSpPr>
            <a:spLocks noGrp="1"/>
          </p:cNvSpPr>
          <p:nvPr>
            <p:ph type="body" sz="quarter" idx="12"/>
          </p:nvPr>
        </p:nvSpPr>
        <p:spPr/>
        <p:txBody>
          <a:bodyPr vert="horz" lIns="0" tIns="0" rIns="0" bIns="0" rtlCol="0" anchor="t">
            <a:noAutofit/>
          </a:bodyPr>
          <a:lstStyle/>
          <a:p>
            <a:r>
              <a:rPr lang="en-GB" dirty="0"/>
              <a:t>As a class, identify:</a:t>
            </a:r>
          </a:p>
          <a:p>
            <a:pPr marL="342900" indent="-342900">
              <a:buFont typeface="Arial" panose="020B0604020202020204" pitchFamily="34" charset="0"/>
              <a:buChar char="•"/>
            </a:pPr>
            <a:r>
              <a:rPr lang="en-GB" dirty="0"/>
              <a:t>common strengths seen across chatbots</a:t>
            </a:r>
            <a:endParaRPr lang="en-GB" dirty="0">
              <a:cs typeface="Arial"/>
            </a:endParaRPr>
          </a:p>
          <a:p>
            <a:pPr marL="342900" indent="-342900">
              <a:buFont typeface="Arial" panose="020B0604020202020204" pitchFamily="34" charset="0"/>
              <a:buChar char="•"/>
            </a:pPr>
            <a:r>
              <a:rPr lang="en-GB" dirty="0"/>
              <a:t>common weaknesses or limitations.</a:t>
            </a:r>
          </a:p>
          <a:p>
            <a:endParaRPr lang="en-GB" dirty="0"/>
          </a:p>
          <a:p>
            <a:r>
              <a:rPr lang="en-GB" dirty="0"/>
              <a:t>Record key points. You will use these later.</a:t>
            </a:r>
          </a:p>
        </p:txBody>
      </p:sp>
      <p:sp>
        <p:nvSpPr>
          <p:cNvPr id="4" name="Slide Number Placeholder 3">
            <a:extLst>
              <a:ext uri="{FF2B5EF4-FFF2-40B4-BE49-F238E27FC236}">
                <a16:creationId xmlns:a16="http://schemas.microsoft.com/office/drawing/2014/main" id="{0FF1045F-808B-EB53-2ACD-347E07BD9E35}"/>
              </a:ext>
            </a:extLst>
          </p:cNvPr>
          <p:cNvSpPr>
            <a:spLocks noGrp="1"/>
          </p:cNvSpPr>
          <p:nvPr>
            <p:ph type="sldNum" sz="quarter" idx="11"/>
          </p:nvPr>
        </p:nvSpPr>
        <p:spPr/>
        <p:txBody>
          <a:bodyPr/>
          <a:lstStyle/>
          <a:p>
            <a:fld id="{DA2C159E-F13C-4A85-9A41-E7669D3E0D70}" type="slidenum">
              <a:rPr lang="en-GB" smtClean="0"/>
              <a:pPr/>
              <a:t>91</a:t>
            </a:fld>
            <a:endParaRPr lang="en-GB" dirty="0"/>
          </a:p>
        </p:txBody>
      </p:sp>
      <p:sp>
        <p:nvSpPr>
          <p:cNvPr id="5" name="Footer Placeholder 4">
            <a:extLst>
              <a:ext uri="{FF2B5EF4-FFF2-40B4-BE49-F238E27FC236}">
                <a16:creationId xmlns:a16="http://schemas.microsoft.com/office/drawing/2014/main" id="{3428FE57-8F6E-11A8-3345-2FE762CC711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2044925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DA41-8A5F-4712-B0D9-BC2C94B0F12D}"/>
              </a:ext>
            </a:extLst>
          </p:cNvPr>
          <p:cNvSpPr>
            <a:spLocks noGrp="1"/>
          </p:cNvSpPr>
          <p:nvPr>
            <p:ph type="title"/>
          </p:nvPr>
        </p:nvSpPr>
        <p:spPr/>
        <p:txBody>
          <a:bodyPr/>
          <a:lstStyle/>
          <a:p>
            <a:r>
              <a:rPr lang="en-GB" dirty="0"/>
              <a:t>Chatbot role play activity</a:t>
            </a:r>
          </a:p>
        </p:txBody>
      </p:sp>
      <p:sp>
        <p:nvSpPr>
          <p:cNvPr id="3" name="Text Placeholder 2">
            <a:extLst>
              <a:ext uri="{FF2B5EF4-FFF2-40B4-BE49-F238E27FC236}">
                <a16:creationId xmlns:a16="http://schemas.microsoft.com/office/drawing/2014/main" id="{35D357D5-E2C3-948D-8753-019E1E5A19DC}"/>
              </a:ext>
            </a:extLst>
          </p:cNvPr>
          <p:cNvSpPr>
            <a:spLocks noGrp="1"/>
          </p:cNvSpPr>
          <p:nvPr>
            <p:ph type="body" sz="quarter" idx="12"/>
          </p:nvPr>
        </p:nvSpPr>
        <p:spPr/>
        <p:txBody>
          <a:bodyPr/>
          <a:lstStyle/>
          <a:p>
            <a:r>
              <a:rPr lang="en-GB" dirty="0"/>
              <a:t>You will now observe two role plays.</a:t>
            </a:r>
          </a:p>
          <a:p>
            <a:endParaRPr lang="en-GB" dirty="0"/>
          </a:p>
          <a:p>
            <a:r>
              <a:rPr lang="en-GB" dirty="0"/>
              <a:t>Roles:</a:t>
            </a:r>
          </a:p>
          <a:p>
            <a:pPr marL="342900" indent="-342900">
              <a:buFont typeface="Arial" panose="020B0604020202020204" pitchFamily="34" charset="0"/>
              <a:buChar char="•"/>
            </a:pPr>
            <a:r>
              <a:rPr lang="en-GB" dirty="0"/>
              <a:t>customer</a:t>
            </a:r>
          </a:p>
          <a:p>
            <a:pPr marL="342900" indent="-342900">
              <a:buFont typeface="Arial" panose="020B0604020202020204" pitchFamily="34" charset="0"/>
              <a:buChar char="•"/>
            </a:pPr>
            <a:r>
              <a:rPr lang="en-GB" dirty="0"/>
              <a:t>marketing support advisor.</a:t>
            </a:r>
          </a:p>
          <a:p>
            <a:endParaRPr lang="en-GB" b="1" dirty="0"/>
          </a:p>
        </p:txBody>
      </p:sp>
      <p:sp>
        <p:nvSpPr>
          <p:cNvPr id="4" name="Slide Number Placeholder 3">
            <a:extLst>
              <a:ext uri="{FF2B5EF4-FFF2-40B4-BE49-F238E27FC236}">
                <a16:creationId xmlns:a16="http://schemas.microsoft.com/office/drawing/2014/main" id="{12E06A82-632B-1C8B-5A10-E5150CED3650}"/>
              </a:ext>
            </a:extLst>
          </p:cNvPr>
          <p:cNvSpPr>
            <a:spLocks noGrp="1"/>
          </p:cNvSpPr>
          <p:nvPr>
            <p:ph type="sldNum" sz="quarter" idx="11"/>
          </p:nvPr>
        </p:nvSpPr>
        <p:spPr/>
        <p:txBody>
          <a:bodyPr/>
          <a:lstStyle/>
          <a:p>
            <a:fld id="{DA2C159E-F13C-4A85-9A41-E7669D3E0D70}" type="slidenum">
              <a:rPr lang="en-GB" smtClean="0"/>
              <a:pPr/>
              <a:t>92</a:t>
            </a:fld>
            <a:endParaRPr lang="en-GB" dirty="0"/>
          </a:p>
        </p:txBody>
      </p:sp>
      <p:sp>
        <p:nvSpPr>
          <p:cNvPr id="5" name="Footer Placeholder 4">
            <a:extLst>
              <a:ext uri="{FF2B5EF4-FFF2-40B4-BE49-F238E27FC236}">
                <a16:creationId xmlns:a16="http://schemas.microsoft.com/office/drawing/2014/main" id="{AF072690-652E-E4E3-3977-F51024B611B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606429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D4C46-6490-3009-99B0-B68541EDA866}"/>
              </a:ext>
            </a:extLst>
          </p:cNvPr>
          <p:cNvSpPr>
            <a:spLocks noGrp="1"/>
          </p:cNvSpPr>
          <p:nvPr>
            <p:ph type="title"/>
          </p:nvPr>
        </p:nvSpPr>
        <p:spPr/>
        <p:txBody>
          <a:bodyPr>
            <a:normAutofit fontScale="90000"/>
          </a:bodyPr>
          <a:lstStyle/>
          <a:p>
            <a:r>
              <a:rPr lang="en-GB" dirty="0"/>
              <a:t>Complete the Chatbot results sheet</a:t>
            </a:r>
            <a:br>
              <a:rPr lang="en-GB" dirty="0"/>
            </a:br>
            <a:endParaRPr lang="en-GB" dirty="0"/>
          </a:p>
        </p:txBody>
      </p:sp>
      <p:sp>
        <p:nvSpPr>
          <p:cNvPr id="3" name="Text Placeholder 2">
            <a:extLst>
              <a:ext uri="{FF2B5EF4-FFF2-40B4-BE49-F238E27FC236}">
                <a16:creationId xmlns:a16="http://schemas.microsoft.com/office/drawing/2014/main" id="{005AF995-07A2-6258-956A-661460903A96}"/>
              </a:ext>
            </a:extLst>
          </p:cNvPr>
          <p:cNvSpPr>
            <a:spLocks noGrp="1"/>
          </p:cNvSpPr>
          <p:nvPr>
            <p:ph type="body" sz="quarter" idx="12"/>
          </p:nvPr>
        </p:nvSpPr>
        <p:spPr/>
        <p:txBody>
          <a:bodyPr/>
          <a:lstStyle/>
          <a:p>
            <a:r>
              <a:rPr lang="en-GB" dirty="0"/>
              <a:t>Complete the </a:t>
            </a:r>
            <a:r>
              <a:rPr lang="en-GB" b="1" dirty="0"/>
              <a:t>Chatbot results sheet.</a:t>
            </a:r>
          </a:p>
          <a:p>
            <a:endParaRPr lang="en-GB" b="1" dirty="0"/>
          </a:p>
          <a:p>
            <a:r>
              <a:rPr lang="en-GB" dirty="0"/>
              <a:t>Answer:</a:t>
            </a:r>
          </a:p>
          <a:p>
            <a:pPr marL="342900" indent="-342900">
              <a:buFont typeface="Arial" panose="020B0604020202020204" pitchFamily="34" charset="0"/>
              <a:buChar char="•"/>
            </a:pPr>
            <a:r>
              <a:rPr lang="en-GB" dirty="0"/>
              <a:t>How clear was the response?</a:t>
            </a:r>
          </a:p>
          <a:p>
            <a:pPr marL="342900" indent="-342900">
              <a:buFont typeface="Arial" panose="020B0604020202020204" pitchFamily="34" charset="0"/>
              <a:buChar char="•"/>
            </a:pPr>
            <a:r>
              <a:rPr lang="en-GB" dirty="0"/>
              <a:t>How helpful would it feel to a customer?</a:t>
            </a:r>
          </a:p>
          <a:p>
            <a:pPr marL="342900" indent="-342900">
              <a:buFont typeface="Arial" panose="020B0604020202020204" pitchFamily="34" charset="0"/>
              <a:buChar char="•"/>
            </a:pPr>
            <a:r>
              <a:rPr lang="en-GB" dirty="0"/>
              <a:t>Was the correct brand tone maintained?</a:t>
            </a:r>
          </a:p>
          <a:p>
            <a:pPr marL="342900" indent="-342900">
              <a:buFont typeface="Arial" panose="020B0604020202020204" pitchFamily="34" charset="0"/>
              <a:buChar char="•"/>
            </a:pPr>
            <a:r>
              <a:rPr lang="en-GB" dirty="0"/>
              <a:t>Was the issue resolved?</a:t>
            </a:r>
          </a:p>
          <a:p>
            <a:endParaRPr lang="en-GB" dirty="0"/>
          </a:p>
        </p:txBody>
      </p:sp>
      <p:sp>
        <p:nvSpPr>
          <p:cNvPr id="4" name="Slide Number Placeholder 3">
            <a:extLst>
              <a:ext uri="{FF2B5EF4-FFF2-40B4-BE49-F238E27FC236}">
                <a16:creationId xmlns:a16="http://schemas.microsoft.com/office/drawing/2014/main" id="{258F031C-49CD-66B2-526B-9FACE8E3A2BE}"/>
              </a:ext>
            </a:extLst>
          </p:cNvPr>
          <p:cNvSpPr>
            <a:spLocks noGrp="1"/>
          </p:cNvSpPr>
          <p:nvPr>
            <p:ph type="sldNum" sz="quarter" idx="11"/>
          </p:nvPr>
        </p:nvSpPr>
        <p:spPr/>
        <p:txBody>
          <a:bodyPr/>
          <a:lstStyle/>
          <a:p>
            <a:fld id="{DA2C159E-F13C-4A85-9A41-E7669D3E0D70}" type="slidenum">
              <a:rPr lang="en-GB" smtClean="0"/>
              <a:pPr/>
              <a:t>93</a:t>
            </a:fld>
            <a:endParaRPr lang="en-GB" dirty="0"/>
          </a:p>
        </p:txBody>
      </p:sp>
      <p:sp>
        <p:nvSpPr>
          <p:cNvPr id="5" name="Footer Placeholder 4">
            <a:extLst>
              <a:ext uri="{FF2B5EF4-FFF2-40B4-BE49-F238E27FC236}">
                <a16:creationId xmlns:a16="http://schemas.microsoft.com/office/drawing/2014/main" id="{03EA0FC4-5A31-2161-4BA1-292215DD3F8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06088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A825E-A199-9280-3993-C08E273ACDDD}"/>
              </a:ext>
            </a:extLst>
          </p:cNvPr>
          <p:cNvSpPr>
            <a:spLocks noGrp="1"/>
          </p:cNvSpPr>
          <p:nvPr>
            <p:ph type="title"/>
          </p:nvPr>
        </p:nvSpPr>
        <p:spPr/>
        <p:txBody>
          <a:bodyPr/>
          <a:lstStyle/>
          <a:p>
            <a:r>
              <a:rPr lang="en-GB" dirty="0"/>
              <a:t>Independent chatbot testing</a:t>
            </a:r>
          </a:p>
        </p:txBody>
      </p:sp>
      <p:sp>
        <p:nvSpPr>
          <p:cNvPr id="3" name="Text Placeholder 2">
            <a:extLst>
              <a:ext uri="{FF2B5EF4-FFF2-40B4-BE49-F238E27FC236}">
                <a16:creationId xmlns:a16="http://schemas.microsoft.com/office/drawing/2014/main" id="{A0DD6E34-04E5-9144-77A9-0993B40D4B99}"/>
              </a:ext>
            </a:extLst>
          </p:cNvPr>
          <p:cNvSpPr>
            <a:spLocks noGrp="1"/>
          </p:cNvSpPr>
          <p:nvPr>
            <p:ph type="body" sz="quarter" idx="12"/>
          </p:nvPr>
        </p:nvSpPr>
        <p:spPr/>
        <p:txBody>
          <a:bodyPr/>
          <a:lstStyle/>
          <a:p>
            <a:r>
              <a:rPr lang="en-GB" dirty="0"/>
              <a:t>You will now test the chatbot individually.</a:t>
            </a:r>
          </a:p>
          <a:p>
            <a:pPr marL="342900" indent="-342900">
              <a:buFont typeface="Arial" panose="020B0604020202020204" pitchFamily="34" charset="0"/>
              <a:buChar char="•"/>
            </a:pPr>
            <a:r>
              <a:rPr lang="en-GB" dirty="0"/>
              <a:t>Time how long it takes to get a response to your full set of questions.</a:t>
            </a:r>
          </a:p>
          <a:p>
            <a:pPr marL="342900" indent="-342900">
              <a:buFont typeface="Arial" panose="020B0604020202020204" pitchFamily="34" charset="0"/>
              <a:buChar char="•"/>
            </a:pPr>
            <a:r>
              <a:rPr lang="en-GB" dirty="0"/>
              <a:t>Record your findings accurately on the </a:t>
            </a:r>
            <a:r>
              <a:rPr lang="en-GB" b="1" dirty="0"/>
              <a:t>Chatbot results sheet</a:t>
            </a:r>
            <a:r>
              <a:rPr lang="en-GB" dirty="0"/>
              <a:t>.</a:t>
            </a:r>
          </a:p>
          <a:p>
            <a:pPr marL="342900" indent="-342900">
              <a:buFont typeface="Arial" panose="020B0604020202020204" pitchFamily="34" charset="0"/>
              <a:buChar char="•"/>
            </a:pPr>
            <a:r>
              <a:rPr lang="en-GB" dirty="0"/>
              <a:t>Screenshot or copy the responses and paste into Word.</a:t>
            </a:r>
          </a:p>
          <a:p>
            <a:endParaRPr lang="en-GB" dirty="0"/>
          </a:p>
          <a:p>
            <a:r>
              <a:rPr lang="en-GB" dirty="0"/>
              <a:t>You can restart if something goes wrong.</a:t>
            </a:r>
          </a:p>
          <a:p>
            <a:r>
              <a:rPr lang="en-GB" dirty="0"/>
              <a:t>Support is available if you feel anxious or stuck.</a:t>
            </a:r>
          </a:p>
          <a:p>
            <a:pPr marL="342900" indent="-342900">
              <a:buFont typeface="Arial" panose="020B0604020202020204" pitchFamily="34" charset="0"/>
              <a:buChar char="•"/>
            </a:pPr>
            <a:endParaRPr lang="en-GB" dirty="0"/>
          </a:p>
          <a:p>
            <a:endParaRPr lang="en-GB" dirty="0"/>
          </a:p>
        </p:txBody>
      </p:sp>
      <p:sp>
        <p:nvSpPr>
          <p:cNvPr id="4" name="Slide Number Placeholder 3">
            <a:extLst>
              <a:ext uri="{FF2B5EF4-FFF2-40B4-BE49-F238E27FC236}">
                <a16:creationId xmlns:a16="http://schemas.microsoft.com/office/drawing/2014/main" id="{6D68FD98-4D5D-702C-9B5D-D2731E4AC1D8}"/>
              </a:ext>
            </a:extLst>
          </p:cNvPr>
          <p:cNvSpPr>
            <a:spLocks noGrp="1"/>
          </p:cNvSpPr>
          <p:nvPr>
            <p:ph type="sldNum" sz="quarter" idx="11"/>
          </p:nvPr>
        </p:nvSpPr>
        <p:spPr/>
        <p:txBody>
          <a:bodyPr/>
          <a:lstStyle/>
          <a:p>
            <a:fld id="{DA2C159E-F13C-4A85-9A41-E7669D3E0D70}" type="slidenum">
              <a:rPr lang="en-GB" smtClean="0"/>
              <a:pPr/>
              <a:t>94</a:t>
            </a:fld>
            <a:endParaRPr lang="en-GB" dirty="0"/>
          </a:p>
        </p:txBody>
      </p:sp>
      <p:sp>
        <p:nvSpPr>
          <p:cNvPr id="5" name="Footer Placeholder 4">
            <a:extLst>
              <a:ext uri="{FF2B5EF4-FFF2-40B4-BE49-F238E27FC236}">
                <a16:creationId xmlns:a16="http://schemas.microsoft.com/office/drawing/2014/main" id="{9EA760E3-412B-766A-6E0F-50EF37B2B52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41831046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E690-616C-E6D9-EDC4-F1CB1D5836BA}"/>
              </a:ext>
            </a:extLst>
          </p:cNvPr>
          <p:cNvSpPr>
            <a:spLocks noGrp="1"/>
          </p:cNvSpPr>
          <p:nvPr>
            <p:ph type="title"/>
          </p:nvPr>
        </p:nvSpPr>
        <p:spPr/>
        <p:txBody>
          <a:bodyPr/>
          <a:lstStyle/>
          <a:p>
            <a:r>
              <a:rPr lang="en-GB" dirty="0"/>
              <a:t>Chatbot test task</a:t>
            </a:r>
          </a:p>
        </p:txBody>
      </p:sp>
      <p:sp>
        <p:nvSpPr>
          <p:cNvPr id="3" name="Text Placeholder 2">
            <a:extLst>
              <a:ext uri="{FF2B5EF4-FFF2-40B4-BE49-F238E27FC236}">
                <a16:creationId xmlns:a16="http://schemas.microsoft.com/office/drawing/2014/main" id="{04C474DF-2DF6-ADC8-6B14-915335DDD1C4}"/>
              </a:ext>
            </a:extLst>
          </p:cNvPr>
          <p:cNvSpPr>
            <a:spLocks noGrp="1"/>
          </p:cNvSpPr>
          <p:nvPr>
            <p:ph type="body" sz="quarter" idx="12"/>
          </p:nvPr>
        </p:nvSpPr>
        <p:spPr>
          <a:xfrm>
            <a:off x="184824" y="1075579"/>
            <a:ext cx="7667625" cy="3818021"/>
          </a:xfrm>
        </p:spPr>
        <p:txBody>
          <a:bodyPr/>
          <a:lstStyle/>
          <a:p>
            <a:r>
              <a:rPr lang="en-GB" dirty="0"/>
              <a:t>Test a customer service chatbot using two types of questions. First, ask </a:t>
            </a:r>
            <a:r>
              <a:rPr lang="en-GB" b="1" dirty="0"/>
              <a:t>legitimate customer service questions</a:t>
            </a:r>
            <a:r>
              <a:rPr lang="en-GB" dirty="0"/>
              <a:t>, for example:</a:t>
            </a:r>
          </a:p>
          <a:p>
            <a:pPr marL="342900" indent="-342900">
              <a:buFont typeface="Arial" panose="020B0604020202020204" pitchFamily="34" charset="0"/>
              <a:buChar char="•"/>
            </a:pPr>
            <a:r>
              <a:rPr lang="en-GB" dirty="0"/>
              <a:t>What are your delivery times?</a:t>
            </a:r>
          </a:p>
          <a:p>
            <a:pPr marL="342900" indent="-342900">
              <a:buFont typeface="Arial" panose="020B0604020202020204" pitchFamily="34" charset="0"/>
              <a:buChar char="•"/>
            </a:pPr>
            <a:r>
              <a:rPr lang="en-GB" dirty="0"/>
              <a:t>How do I return an item?</a:t>
            </a:r>
          </a:p>
          <a:p>
            <a:pPr marL="342900" indent="-342900">
              <a:buFont typeface="Arial" panose="020B0604020202020204" pitchFamily="34" charset="0"/>
              <a:buChar char="•"/>
            </a:pPr>
            <a:r>
              <a:rPr lang="en-GB" dirty="0"/>
              <a:t>Do you offer next-day delivery?</a:t>
            </a:r>
          </a:p>
          <a:p>
            <a:r>
              <a:rPr lang="en-GB" dirty="0"/>
              <a:t>Then, ask </a:t>
            </a:r>
            <a:r>
              <a:rPr lang="en-GB" b="1" dirty="0"/>
              <a:t>out-of-scope questions</a:t>
            </a:r>
            <a:r>
              <a:rPr lang="en-GB" dirty="0"/>
              <a:t>, for example:</a:t>
            </a:r>
          </a:p>
          <a:p>
            <a:pPr marL="342900" indent="-342900">
              <a:buFont typeface="Arial" panose="020B0604020202020204" pitchFamily="34" charset="0"/>
              <a:buChar char="•"/>
            </a:pPr>
            <a:r>
              <a:rPr lang="en-GB" dirty="0"/>
              <a:t>What is the weather today?</a:t>
            </a:r>
          </a:p>
          <a:p>
            <a:pPr marL="342900" indent="-342900">
              <a:buFont typeface="Arial" panose="020B0604020202020204" pitchFamily="34" charset="0"/>
              <a:buChar char="•"/>
            </a:pPr>
            <a:r>
              <a:rPr lang="en-GB" dirty="0"/>
              <a:t>Who is the Prime Minister?</a:t>
            </a:r>
          </a:p>
          <a:p>
            <a:pPr marL="342900" indent="-342900">
              <a:buFont typeface="Arial" panose="020B0604020202020204" pitchFamily="34" charset="0"/>
              <a:buChar char="•"/>
            </a:pPr>
            <a:r>
              <a:rPr lang="en-GB" dirty="0"/>
              <a:t>Can you tell me a joke?</a:t>
            </a:r>
          </a:p>
        </p:txBody>
      </p:sp>
      <p:sp>
        <p:nvSpPr>
          <p:cNvPr id="4" name="Slide Number Placeholder 3">
            <a:extLst>
              <a:ext uri="{FF2B5EF4-FFF2-40B4-BE49-F238E27FC236}">
                <a16:creationId xmlns:a16="http://schemas.microsoft.com/office/drawing/2014/main" id="{F93A2F03-9856-38A1-2F1F-A7E3B5A391F2}"/>
              </a:ext>
            </a:extLst>
          </p:cNvPr>
          <p:cNvSpPr>
            <a:spLocks noGrp="1"/>
          </p:cNvSpPr>
          <p:nvPr>
            <p:ph type="sldNum" sz="quarter" idx="11"/>
          </p:nvPr>
        </p:nvSpPr>
        <p:spPr/>
        <p:txBody>
          <a:bodyPr/>
          <a:lstStyle/>
          <a:p>
            <a:fld id="{DA2C159E-F13C-4A85-9A41-E7669D3E0D70}" type="slidenum">
              <a:rPr lang="en-GB" smtClean="0"/>
              <a:pPr/>
              <a:t>95</a:t>
            </a:fld>
            <a:endParaRPr lang="en-GB" dirty="0"/>
          </a:p>
        </p:txBody>
      </p:sp>
      <p:sp>
        <p:nvSpPr>
          <p:cNvPr id="5" name="Footer Placeholder 4">
            <a:extLst>
              <a:ext uri="{FF2B5EF4-FFF2-40B4-BE49-F238E27FC236}">
                <a16:creationId xmlns:a16="http://schemas.microsoft.com/office/drawing/2014/main" id="{4C9C5087-BC0D-590B-C9AB-9B64DAFE18F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1356632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8914A-9220-C408-284B-33D8AD5EF7C2}"/>
              </a:ext>
            </a:extLst>
          </p:cNvPr>
          <p:cNvSpPr>
            <a:spLocks noGrp="1"/>
          </p:cNvSpPr>
          <p:nvPr>
            <p:ph type="title"/>
          </p:nvPr>
        </p:nvSpPr>
        <p:spPr/>
        <p:txBody>
          <a:bodyPr/>
          <a:lstStyle/>
          <a:p>
            <a:r>
              <a:rPr lang="en-GB" dirty="0"/>
              <a:t>Chatbot clarity scoring</a:t>
            </a:r>
          </a:p>
        </p:txBody>
      </p:sp>
      <p:sp>
        <p:nvSpPr>
          <p:cNvPr id="3" name="Text Placeholder 2">
            <a:extLst>
              <a:ext uri="{FF2B5EF4-FFF2-40B4-BE49-F238E27FC236}">
                <a16:creationId xmlns:a16="http://schemas.microsoft.com/office/drawing/2014/main" id="{A7D0D932-560C-8391-4089-4FEF0D7371DC}"/>
              </a:ext>
            </a:extLst>
          </p:cNvPr>
          <p:cNvSpPr>
            <a:spLocks noGrp="1"/>
          </p:cNvSpPr>
          <p:nvPr>
            <p:ph type="body" sz="quarter" idx="12"/>
          </p:nvPr>
        </p:nvSpPr>
        <p:spPr/>
        <p:txBody>
          <a:bodyPr vert="horz" lIns="0" tIns="0" rIns="0" bIns="0" rtlCol="0" anchor="t">
            <a:noAutofit/>
          </a:bodyPr>
          <a:lstStyle/>
          <a:p>
            <a:r>
              <a:rPr lang="en-GB" dirty="0"/>
              <a:t>For each response, score clarity from 1 to 5.</a:t>
            </a:r>
          </a:p>
          <a:p>
            <a:endParaRPr lang="en-GB" dirty="0"/>
          </a:p>
          <a:p>
            <a:r>
              <a:rPr lang="en-GB" dirty="0"/>
              <a:t>1 means unclear or confusing.</a:t>
            </a:r>
            <a:endParaRPr lang="en-GB" dirty="0">
              <a:cs typeface="Arial"/>
            </a:endParaRPr>
          </a:p>
          <a:p>
            <a:endParaRPr lang="en-GB" dirty="0"/>
          </a:p>
          <a:p>
            <a:r>
              <a:rPr lang="en-GB" dirty="0"/>
              <a:t>5 means very clear and easy to understand.</a:t>
            </a:r>
            <a:endParaRPr lang="en-GB" dirty="0">
              <a:cs typeface="Arial"/>
            </a:endParaRPr>
          </a:p>
          <a:p>
            <a:endParaRPr lang="en-GB" dirty="0"/>
          </a:p>
        </p:txBody>
      </p:sp>
      <p:sp>
        <p:nvSpPr>
          <p:cNvPr id="4" name="Slide Number Placeholder 3">
            <a:extLst>
              <a:ext uri="{FF2B5EF4-FFF2-40B4-BE49-F238E27FC236}">
                <a16:creationId xmlns:a16="http://schemas.microsoft.com/office/drawing/2014/main" id="{703A0706-2DE7-97D2-4C5B-274C6ABFF50E}"/>
              </a:ext>
            </a:extLst>
          </p:cNvPr>
          <p:cNvSpPr>
            <a:spLocks noGrp="1"/>
          </p:cNvSpPr>
          <p:nvPr>
            <p:ph type="sldNum" sz="quarter" idx="11"/>
          </p:nvPr>
        </p:nvSpPr>
        <p:spPr/>
        <p:txBody>
          <a:bodyPr/>
          <a:lstStyle/>
          <a:p>
            <a:fld id="{DA2C159E-F13C-4A85-9A41-E7669D3E0D70}" type="slidenum">
              <a:rPr lang="en-GB" smtClean="0"/>
              <a:pPr/>
              <a:t>96</a:t>
            </a:fld>
            <a:endParaRPr lang="en-GB" dirty="0"/>
          </a:p>
        </p:txBody>
      </p:sp>
      <p:sp>
        <p:nvSpPr>
          <p:cNvPr id="5" name="Footer Placeholder 4">
            <a:extLst>
              <a:ext uri="{FF2B5EF4-FFF2-40B4-BE49-F238E27FC236}">
                <a16:creationId xmlns:a16="http://schemas.microsoft.com/office/drawing/2014/main" id="{60112EC7-06EE-0054-9193-76B774D1BDE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2551558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238FC-9C58-C5B0-5AA8-9D3A5CE63EAC}"/>
              </a:ext>
            </a:extLst>
          </p:cNvPr>
          <p:cNvSpPr>
            <a:spLocks noGrp="1"/>
          </p:cNvSpPr>
          <p:nvPr>
            <p:ph type="title"/>
          </p:nvPr>
        </p:nvSpPr>
        <p:spPr/>
        <p:txBody>
          <a:bodyPr/>
          <a:lstStyle/>
          <a:p>
            <a:r>
              <a:rPr lang="en-GB" dirty="0"/>
              <a:t>Chatbot accuracy checking</a:t>
            </a:r>
          </a:p>
        </p:txBody>
      </p:sp>
      <p:sp>
        <p:nvSpPr>
          <p:cNvPr id="3" name="Text Placeholder 2">
            <a:extLst>
              <a:ext uri="{FF2B5EF4-FFF2-40B4-BE49-F238E27FC236}">
                <a16:creationId xmlns:a16="http://schemas.microsoft.com/office/drawing/2014/main" id="{71915D0F-6F98-8CB6-3FDB-6CD9E98F5513}"/>
              </a:ext>
            </a:extLst>
          </p:cNvPr>
          <p:cNvSpPr>
            <a:spLocks noGrp="1"/>
          </p:cNvSpPr>
          <p:nvPr>
            <p:ph type="body" sz="quarter" idx="12"/>
          </p:nvPr>
        </p:nvSpPr>
        <p:spPr/>
        <p:txBody>
          <a:bodyPr/>
          <a:lstStyle/>
          <a:p>
            <a:r>
              <a:rPr lang="en-GB" dirty="0"/>
              <a:t>Now use traditional search.</a:t>
            </a:r>
          </a:p>
          <a:p>
            <a:endParaRPr lang="en-GB" dirty="0"/>
          </a:p>
          <a:p>
            <a:pPr marL="457200" indent="-457200">
              <a:buFont typeface="+mj-lt"/>
              <a:buAutoNum type="arabicPeriod"/>
            </a:pPr>
            <a:r>
              <a:rPr lang="en-GB" dirty="0"/>
              <a:t>Check whether the chatbot response is accurate.</a:t>
            </a:r>
          </a:p>
          <a:p>
            <a:pPr marL="457200" indent="-457200">
              <a:buFont typeface="+mj-lt"/>
              <a:buAutoNum type="arabicPeriod"/>
            </a:pPr>
            <a:r>
              <a:rPr lang="en-GB" dirty="0"/>
              <a:t>Identify any errors or missing information.</a:t>
            </a:r>
          </a:p>
          <a:p>
            <a:pPr marL="457200" indent="-457200">
              <a:buFont typeface="+mj-lt"/>
              <a:buAutoNum type="arabicPeriod"/>
            </a:pPr>
            <a:r>
              <a:rPr lang="en-GB" dirty="0"/>
              <a:t>Record your findings on the </a:t>
            </a:r>
            <a:r>
              <a:rPr lang="en-GB" b="1" dirty="0"/>
              <a:t>Chatbot results sheet</a:t>
            </a:r>
            <a:r>
              <a:rPr lang="en-GB" dirty="0"/>
              <a:t>.</a:t>
            </a:r>
          </a:p>
          <a:p>
            <a:endParaRPr lang="en-GB" dirty="0"/>
          </a:p>
        </p:txBody>
      </p:sp>
      <p:sp>
        <p:nvSpPr>
          <p:cNvPr id="4" name="Slide Number Placeholder 3">
            <a:extLst>
              <a:ext uri="{FF2B5EF4-FFF2-40B4-BE49-F238E27FC236}">
                <a16:creationId xmlns:a16="http://schemas.microsoft.com/office/drawing/2014/main" id="{0F21DF6A-73C0-0397-7E22-F9BAF5B5D311}"/>
              </a:ext>
            </a:extLst>
          </p:cNvPr>
          <p:cNvSpPr>
            <a:spLocks noGrp="1"/>
          </p:cNvSpPr>
          <p:nvPr>
            <p:ph type="sldNum" sz="quarter" idx="11"/>
          </p:nvPr>
        </p:nvSpPr>
        <p:spPr/>
        <p:txBody>
          <a:bodyPr/>
          <a:lstStyle/>
          <a:p>
            <a:fld id="{DA2C159E-F13C-4A85-9A41-E7669D3E0D70}" type="slidenum">
              <a:rPr lang="en-GB" smtClean="0"/>
              <a:pPr/>
              <a:t>97</a:t>
            </a:fld>
            <a:endParaRPr lang="en-GB" dirty="0"/>
          </a:p>
        </p:txBody>
      </p:sp>
      <p:sp>
        <p:nvSpPr>
          <p:cNvPr id="5" name="Footer Placeholder 4">
            <a:extLst>
              <a:ext uri="{FF2B5EF4-FFF2-40B4-BE49-F238E27FC236}">
                <a16:creationId xmlns:a16="http://schemas.microsoft.com/office/drawing/2014/main" id="{7B72618B-7B68-4D9A-8A67-CFAFDFAF519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8177775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0A61-046F-DDCA-E20C-184BC01754BF}"/>
              </a:ext>
            </a:extLst>
          </p:cNvPr>
          <p:cNvSpPr>
            <a:spLocks noGrp="1"/>
          </p:cNvSpPr>
          <p:nvPr>
            <p:ph type="title"/>
          </p:nvPr>
        </p:nvSpPr>
        <p:spPr/>
        <p:txBody>
          <a:bodyPr/>
          <a:lstStyle/>
          <a:p>
            <a:r>
              <a:rPr lang="en-GB" dirty="0"/>
              <a:t>Compare chatbot results</a:t>
            </a:r>
          </a:p>
        </p:txBody>
      </p:sp>
      <p:sp>
        <p:nvSpPr>
          <p:cNvPr id="3" name="Text Placeholder 2">
            <a:extLst>
              <a:ext uri="{FF2B5EF4-FFF2-40B4-BE49-F238E27FC236}">
                <a16:creationId xmlns:a16="http://schemas.microsoft.com/office/drawing/2014/main" id="{7919E640-6353-1E45-8615-6A431290BF32}"/>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speed difference</a:t>
            </a:r>
          </a:p>
          <a:p>
            <a:pPr marL="342900" indent="-342900">
              <a:buFont typeface="Arial" panose="020B0604020202020204" pitchFamily="34" charset="0"/>
              <a:buChar char="•"/>
            </a:pPr>
            <a:r>
              <a:rPr lang="en-GB" dirty="0"/>
              <a:t>accuracy difference</a:t>
            </a:r>
          </a:p>
          <a:p>
            <a:pPr marL="342900" indent="-342900">
              <a:buFont typeface="Arial" panose="020B0604020202020204" pitchFamily="34" charset="0"/>
              <a:buChar char="•"/>
            </a:pPr>
            <a:r>
              <a:rPr lang="en-GB" dirty="0"/>
              <a:t>clarity.</a:t>
            </a:r>
          </a:p>
          <a:p>
            <a:endParaRPr lang="en-GB" dirty="0"/>
          </a:p>
          <a:p>
            <a:r>
              <a:rPr lang="en-GB" dirty="0"/>
              <a:t>Note patterns, not just single examples.</a:t>
            </a:r>
          </a:p>
          <a:p>
            <a:endParaRPr lang="en-GB" dirty="0"/>
          </a:p>
        </p:txBody>
      </p:sp>
      <p:sp>
        <p:nvSpPr>
          <p:cNvPr id="4" name="Slide Number Placeholder 3">
            <a:extLst>
              <a:ext uri="{FF2B5EF4-FFF2-40B4-BE49-F238E27FC236}">
                <a16:creationId xmlns:a16="http://schemas.microsoft.com/office/drawing/2014/main" id="{152679A7-B0E2-BA31-1AD6-3EDEC4E92704}"/>
              </a:ext>
            </a:extLst>
          </p:cNvPr>
          <p:cNvSpPr>
            <a:spLocks noGrp="1"/>
          </p:cNvSpPr>
          <p:nvPr>
            <p:ph type="sldNum" sz="quarter" idx="11"/>
          </p:nvPr>
        </p:nvSpPr>
        <p:spPr/>
        <p:txBody>
          <a:bodyPr/>
          <a:lstStyle/>
          <a:p>
            <a:fld id="{DA2C159E-F13C-4A85-9A41-E7669D3E0D70}" type="slidenum">
              <a:rPr lang="en-GB" smtClean="0"/>
              <a:pPr/>
              <a:t>98</a:t>
            </a:fld>
            <a:endParaRPr lang="en-GB" dirty="0"/>
          </a:p>
        </p:txBody>
      </p:sp>
      <p:sp>
        <p:nvSpPr>
          <p:cNvPr id="5" name="Footer Placeholder 4">
            <a:extLst>
              <a:ext uri="{FF2B5EF4-FFF2-40B4-BE49-F238E27FC236}">
                <a16:creationId xmlns:a16="http://schemas.microsoft.com/office/drawing/2014/main" id="{752803CE-39F1-01FA-F47D-8EE45833F6D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6583422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F4080-8AB1-9D4B-8766-CE13978AC7CB}"/>
              </a:ext>
            </a:extLst>
          </p:cNvPr>
          <p:cNvSpPr>
            <a:spLocks noGrp="1"/>
          </p:cNvSpPr>
          <p:nvPr>
            <p:ph type="title"/>
          </p:nvPr>
        </p:nvSpPr>
        <p:spPr/>
        <p:txBody>
          <a:bodyPr/>
          <a:lstStyle/>
          <a:p>
            <a:r>
              <a:rPr lang="en-GB" dirty="0"/>
              <a:t>Using ChatGPT for clarity review</a:t>
            </a:r>
          </a:p>
        </p:txBody>
      </p:sp>
      <p:sp>
        <p:nvSpPr>
          <p:cNvPr id="3" name="Text Placeholder 2">
            <a:extLst>
              <a:ext uri="{FF2B5EF4-FFF2-40B4-BE49-F238E27FC236}">
                <a16:creationId xmlns:a16="http://schemas.microsoft.com/office/drawing/2014/main" id="{92805A37-B6E8-34AA-5080-D0D9D42FBD8B}"/>
              </a:ext>
            </a:extLst>
          </p:cNvPr>
          <p:cNvSpPr>
            <a:spLocks noGrp="1"/>
          </p:cNvSpPr>
          <p:nvPr>
            <p:ph type="body" sz="quarter" idx="12"/>
          </p:nvPr>
        </p:nvSpPr>
        <p:spPr/>
        <p:txBody>
          <a:bodyPr/>
          <a:lstStyle/>
          <a:p>
            <a:r>
              <a:rPr lang="en-GB" dirty="0"/>
              <a:t>You will now use ChatGPT to assess clarity.</a:t>
            </a:r>
          </a:p>
          <a:p>
            <a:r>
              <a:rPr lang="en-GB" dirty="0"/>
              <a:t>Ask it to:</a:t>
            </a:r>
          </a:p>
          <a:p>
            <a:pPr marL="342900" indent="-342900">
              <a:buFont typeface="Arial" panose="020B0604020202020204" pitchFamily="34" charset="0"/>
              <a:buChar char="•"/>
            </a:pPr>
            <a:r>
              <a:rPr lang="en-GB" dirty="0"/>
              <a:t>comment on clarity of the chatbot response</a:t>
            </a:r>
          </a:p>
          <a:p>
            <a:pPr marL="342900" indent="-342900">
              <a:buFont typeface="Arial" panose="020B0604020202020204" pitchFamily="34" charset="0"/>
              <a:buChar char="•"/>
            </a:pPr>
            <a:r>
              <a:rPr lang="en-GB" dirty="0"/>
              <a:t>identify vague or confusing wording</a:t>
            </a:r>
          </a:p>
          <a:p>
            <a:pPr marL="342900" indent="-342900">
              <a:buFont typeface="Arial" panose="020B0604020202020204" pitchFamily="34" charset="0"/>
              <a:buChar char="•"/>
            </a:pPr>
            <a:r>
              <a:rPr lang="en-GB" dirty="0"/>
              <a:t>record key points.</a:t>
            </a:r>
          </a:p>
          <a:p>
            <a:endParaRPr lang="en-GB" dirty="0"/>
          </a:p>
        </p:txBody>
      </p:sp>
      <p:sp>
        <p:nvSpPr>
          <p:cNvPr id="4" name="Slide Number Placeholder 3">
            <a:extLst>
              <a:ext uri="{FF2B5EF4-FFF2-40B4-BE49-F238E27FC236}">
                <a16:creationId xmlns:a16="http://schemas.microsoft.com/office/drawing/2014/main" id="{F5C19131-B02A-DF6C-6F13-FC628F6C85CE}"/>
              </a:ext>
            </a:extLst>
          </p:cNvPr>
          <p:cNvSpPr>
            <a:spLocks noGrp="1"/>
          </p:cNvSpPr>
          <p:nvPr>
            <p:ph type="sldNum" sz="quarter" idx="11"/>
          </p:nvPr>
        </p:nvSpPr>
        <p:spPr/>
        <p:txBody>
          <a:bodyPr/>
          <a:lstStyle/>
          <a:p>
            <a:fld id="{DA2C159E-F13C-4A85-9A41-E7669D3E0D70}" type="slidenum">
              <a:rPr lang="en-GB" smtClean="0"/>
              <a:pPr/>
              <a:t>99</a:t>
            </a:fld>
            <a:endParaRPr lang="en-GB" dirty="0"/>
          </a:p>
        </p:txBody>
      </p:sp>
      <p:sp>
        <p:nvSpPr>
          <p:cNvPr id="5" name="Footer Placeholder 4">
            <a:extLst>
              <a:ext uri="{FF2B5EF4-FFF2-40B4-BE49-F238E27FC236}">
                <a16:creationId xmlns:a16="http://schemas.microsoft.com/office/drawing/2014/main" id="{E788D4B3-52C6-1F9A-BD14-53DE772067D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37154760"/>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6639937f76dbee02ff8fff78a17ca34d">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ffe9571d25e819b0edccd01348b8a609"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2.xml><?xml version="1.0" encoding="utf-8"?>
<ds:datastoreItem xmlns:ds="http://schemas.openxmlformats.org/officeDocument/2006/customXml" ds:itemID="{4A76E745-D9E8-4D93-8B7F-BCE1E4A491AA}">
  <ds:schemaRefs>
    <ds:schemaRef ds:uri="http://schemas.openxmlformats.org/package/2006/metadata/core-properties"/>
    <ds:schemaRef ds:uri="http://purl.org/dc/terms/"/>
    <ds:schemaRef ds:uri="http://purl.org/dc/dcmitype/"/>
    <ds:schemaRef ds:uri="http://purl.org/dc/elements/1.1/"/>
    <ds:schemaRef ds:uri="http://schemas.microsoft.com/office/2006/documentManagement/types"/>
    <ds:schemaRef ds:uri="http://schemas.microsoft.com/office/infopath/2007/PartnerControls"/>
    <ds:schemaRef ds:uri="http://www.w3.org/XML/1998/namespace"/>
    <ds:schemaRef ds:uri="9cb6bbe3-c180-49fd-b959-71a2617f0cc7"/>
    <ds:schemaRef ds:uri="3098d9f5-591d-4693-8889-6bb6344d3a75"/>
    <ds:schemaRef ds:uri="http://schemas.microsoft.com/office/2006/metadata/properties"/>
  </ds:schemaRefs>
</ds:datastoreItem>
</file>

<file path=customXml/itemProps3.xml><?xml version="1.0" encoding="utf-8"?>
<ds:datastoreItem xmlns:ds="http://schemas.openxmlformats.org/officeDocument/2006/customXml" ds:itemID="{93693B57-7C48-4110-A79E-98198342E0D6}"/>
</file>

<file path=docProps/app.xml><?xml version="1.0" encoding="utf-8"?>
<Properties xmlns="http://schemas.openxmlformats.org/officeDocument/2006/extended-properties" xmlns:vt="http://schemas.openxmlformats.org/officeDocument/2006/docPropsVTypes">
  <TotalTime>20260</TotalTime>
  <Words>8563</Words>
  <Application>Microsoft Office PowerPoint</Application>
  <PresentationFormat>On-screen Show (16:9)</PresentationFormat>
  <Paragraphs>1609</Paragraphs>
  <Slides>204</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204</vt:i4>
      </vt:variant>
    </vt:vector>
  </HeadingPairs>
  <TitlesOfParts>
    <vt:vector size="207" baseType="lpstr">
      <vt:lpstr>Arial</vt:lpstr>
      <vt:lpstr>Calibri</vt:lpstr>
      <vt:lpstr>ETF Master</vt:lpstr>
      <vt:lpstr>T LEVEL IN MARKETING</vt:lpstr>
      <vt:lpstr>Lesson 1</vt:lpstr>
      <vt:lpstr>Lesson 1 aim</vt:lpstr>
      <vt:lpstr>Lesson 1 overview</vt:lpstr>
      <vt:lpstr>Starter activity: </vt:lpstr>
      <vt:lpstr>Answers to starter activity (1)</vt:lpstr>
      <vt:lpstr>Answers to starter activity (2)</vt:lpstr>
      <vt:lpstr>Wellies Brief</vt:lpstr>
      <vt:lpstr>Wellies content examples</vt:lpstr>
      <vt:lpstr>Share Wellies choice with new group</vt:lpstr>
      <vt:lpstr>Wellies final decision of choice</vt:lpstr>
      <vt:lpstr>Remember what marketing is</vt:lpstr>
      <vt:lpstr>Principles of marketing (part 1)</vt:lpstr>
      <vt:lpstr>Principles of marketing (part 2)</vt:lpstr>
      <vt:lpstr>What are prompts?</vt:lpstr>
      <vt:lpstr>Improve content</vt:lpstr>
      <vt:lpstr>Individual responsibility</vt:lpstr>
      <vt:lpstr>Score content prompt </vt:lpstr>
      <vt:lpstr>Lesson 1 plenary</vt:lpstr>
      <vt:lpstr>Lesson 1 homework</vt:lpstr>
      <vt:lpstr>Lesson 2</vt:lpstr>
      <vt:lpstr>Lesson 2 aim</vt:lpstr>
      <vt:lpstr>Lesson 2 overview</vt:lpstr>
      <vt:lpstr>Traditional search vs AI search</vt:lpstr>
      <vt:lpstr>Search task</vt:lpstr>
      <vt:lpstr>Search phrases</vt:lpstr>
      <vt:lpstr>Introducing long-form content</vt:lpstr>
      <vt:lpstr>AI long-form content creation</vt:lpstr>
      <vt:lpstr>Content review</vt:lpstr>
      <vt:lpstr>Refine article using AI</vt:lpstr>
      <vt:lpstr>Judging search performance</vt:lpstr>
      <vt:lpstr>Good feedback</vt:lpstr>
      <vt:lpstr>Round robin peer review</vt:lpstr>
      <vt:lpstr>Lesson 2 plenary</vt:lpstr>
      <vt:lpstr>Lesson 2 homework </vt:lpstr>
      <vt:lpstr>Lesson 3</vt:lpstr>
      <vt:lpstr>Lesson 3 aim</vt:lpstr>
      <vt:lpstr>Lesson 3 overview</vt:lpstr>
      <vt:lpstr>Homework reflection</vt:lpstr>
      <vt:lpstr>True or false instructions</vt:lpstr>
      <vt:lpstr>Statement 1</vt:lpstr>
      <vt:lpstr>Statement 2</vt:lpstr>
      <vt:lpstr>Statement 3</vt:lpstr>
      <vt:lpstr>Statement 4</vt:lpstr>
      <vt:lpstr>Answers</vt:lpstr>
      <vt:lpstr>What accuracy means in marketing</vt:lpstr>
      <vt:lpstr>Where accuracy comes from</vt:lpstr>
      <vt:lpstr>Purpose of a brief</vt:lpstr>
      <vt:lpstr>Brief versus output</vt:lpstr>
      <vt:lpstr>How AI uses a brief</vt:lpstr>
      <vt:lpstr>Create long form content</vt:lpstr>
      <vt:lpstr>Creating a brief</vt:lpstr>
      <vt:lpstr>Creating the long-form content</vt:lpstr>
      <vt:lpstr>What to identify from the article</vt:lpstr>
      <vt:lpstr>Check for accuracy</vt:lpstr>
      <vt:lpstr>Regenerate the article</vt:lpstr>
      <vt:lpstr>Impacts on the workforce</vt:lpstr>
      <vt:lpstr>Risks to the workforce</vt:lpstr>
      <vt:lpstr>Lesson 3 homework </vt:lpstr>
      <vt:lpstr>Lesson 4</vt:lpstr>
      <vt:lpstr>Lesson 4 aim</vt:lpstr>
      <vt:lpstr>Lesson 4 overview</vt:lpstr>
      <vt:lpstr>Lesson 4 homework reflection</vt:lpstr>
      <vt:lpstr>Discussion – voice search</vt:lpstr>
      <vt:lpstr>Comparing search results</vt:lpstr>
      <vt:lpstr>Voice search results</vt:lpstr>
      <vt:lpstr>Voice search in marketing</vt:lpstr>
      <vt:lpstr>Voice search timed search task</vt:lpstr>
      <vt:lpstr>Voice search accuracy check</vt:lpstr>
      <vt:lpstr>Voice search reflection</vt:lpstr>
      <vt:lpstr>What are constraints?</vt:lpstr>
      <vt:lpstr>Pipling case study</vt:lpstr>
      <vt:lpstr>What are risks?</vt:lpstr>
      <vt:lpstr>Pipling risks</vt:lpstr>
      <vt:lpstr>Pipling risks class feedback</vt:lpstr>
      <vt:lpstr>Pipling collaborative wall question</vt:lpstr>
      <vt:lpstr>Improving Pipling risk answers</vt:lpstr>
      <vt:lpstr>Voice search exam questions</vt:lpstr>
      <vt:lpstr>Voice search exam style questions</vt:lpstr>
      <vt:lpstr>Voice search peer assessment</vt:lpstr>
      <vt:lpstr>Voice search question 1 marking criteria</vt:lpstr>
      <vt:lpstr>Voice search question 2 – Part 1 marking criteria</vt:lpstr>
      <vt:lpstr>Voice search question 2 – Part 2 marking criteria</vt:lpstr>
      <vt:lpstr>Voice search feedback review</vt:lpstr>
      <vt:lpstr>Lesson 4 homework </vt:lpstr>
      <vt:lpstr>Lesson 5</vt:lpstr>
      <vt:lpstr>Lesson 5 aim</vt:lpstr>
      <vt:lpstr>Lesson 5 overview</vt:lpstr>
      <vt:lpstr>Lesson 5 homework reflection</vt:lpstr>
      <vt:lpstr>Chatbot demonstrations</vt:lpstr>
      <vt:lpstr>Chatbot strengths and weaknesses</vt:lpstr>
      <vt:lpstr>Chatbot role play activity</vt:lpstr>
      <vt:lpstr>Complete the Chatbot results sheet </vt:lpstr>
      <vt:lpstr>Independent chatbot testing</vt:lpstr>
      <vt:lpstr>Chatbot test task</vt:lpstr>
      <vt:lpstr>Chatbot clarity scoring</vt:lpstr>
      <vt:lpstr>Chatbot accuracy checking</vt:lpstr>
      <vt:lpstr>Compare chatbot results</vt:lpstr>
      <vt:lpstr>Using ChatGPT for clarity review</vt:lpstr>
      <vt:lpstr>First decision point</vt:lpstr>
      <vt:lpstr>Critical analysis</vt:lpstr>
      <vt:lpstr>Pipling case study part 2</vt:lpstr>
      <vt:lpstr>Pipling risk activity</vt:lpstr>
      <vt:lpstr>Pipling review and annotate</vt:lpstr>
      <vt:lpstr>Second decision point</vt:lpstr>
      <vt:lpstr>Comparing decisions</vt:lpstr>
      <vt:lpstr>What does justify mean?</vt:lpstr>
      <vt:lpstr>Chatbot exam-style question</vt:lpstr>
      <vt:lpstr>Submit your response</vt:lpstr>
      <vt:lpstr>Lesson 6</vt:lpstr>
      <vt:lpstr>Lesson 6 aim</vt:lpstr>
      <vt:lpstr>Lesson 6 overview</vt:lpstr>
      <vt:lpstr>What are business risks?</vt:lpstr>
      <vt:lpstr>Risk areas to consider</vt:lpstr>
      <vt:lpstr>Case study introduction</vt:lpstr>
      <vt:lpstr>Case study task instructions</vt:lpstr>
      <vt:lpstr>Identifying risk from technology</vt:lpstr>
      <vt:lpstr>Group discussion</vt:lpstr>
      <vt:lpstr>Writing the Marmot Signal report</vt:lpstr>
      <vt:lpstr>Stage 1: Selecting key risks</vt:lpstr>
      <vt:lpstr>Stage 1 pause and check</vt:lpstr>
      <vt:lpstr>Stage 2: Linking technology to risk</vt:lpstr>
      <vt:lpstr>Stage 2 pause and check</vt:lpstr>
      <vt:lpstr>Stage 3: Justifying your recommendation</vt:lpstr>
      <vt:lpstr>Submitting your report</vt:lpstr>
      <vt:lpstr>Lesson 6 final thinking task</vt:lpstr>
      <vt:lpstr>Peer question review</vt:lpstr>
      <vt:lpstr>Lesson 6 homework </vt:lpstr>
      <vt:lpstr>Lesson 7</vt:lpstr>
      <vt:lpstr>Lesson 7 aim</vt:lpstr>
      <vt:lpstr>Lesson 7 overview</vt:lpstr>
      <vt:lpstr>Homework reflection</vt:lpstr>
      <vt:lpstr>What is Big Data?</vt:lpstr>
      <vt:lpstr>Where Big Data comes from</vt:lpstr>
      <vt:lpstr>Why organisations use Big Data</vt:lpstr>
      <vt:lpstr>Big Data activity instructions</vt:lpstr>
      <vt:lpstr>Review the first case study</vt:lpstr>
      <vt:lpstr>Flip chart rotation</vt:lpstr>
      <vt:lpstr>Class feedback on benefits</vt:lpstr>
      <vt:lpstr>Dataset analysis task</vt:lpstr>
      <vt:lpstr>Questions to consider</vt:lpstr>
      <vt:lpstr>Sharing findings</vt:lpstr>
      <vt:lpstr>Codifying the issues</vt:lpstr>
      <vt:lpstr>Summary of risks</vt:lpstr>
      <vt:lpstr>Types of risk to consider</vt:lpstr>
      <vt:lpstr>Risks checklist activity</vt:lpstr>
      <vt:lpstr>Lesson 7 homework </vt:lpstr>
      <vt:lpstr>Lesson 8</vt:lpstr>
      <vt:lpstr>Lesson 8 aim</vt:lpstr>
      <vt:lpstr>Lesson 8 overview</vt:lpstr>
      <vt:lpstr>Homework reflection</vt:lpstr>
      <vt:lpstr>What is social search?</vt:lpstr>
      <vt:lpstr>Where social search happens</vt:lpstr>
      <vt:lpstr>Why people use social search</vt:lpstr>
      <vt:lpstr>How social search differs</vt:lpstr>
      <vt:lpstr>Social search task</vt:lpstr>
      <vt:lpstr>Path A</vt:lpstr>
      <vt:lpstr>Path B</vt:lpstr>
      <vt:lpstr>Group roles</vt:lpstr>
      <vt:lpstr>Preparing the pitch</vt:lpstr>
      <vt:lpstr>Pitch checklist</vt:lpstr>
      <vt:lpstr>Investment allocation</vt:lpstr>
      <vt:lpstr>Pitch presentations</vt:lpstr>
      <vt:lpstr>Investment decision</vt:lpstr>
      <vt:lpstr>Investment discussion</vt:lpstr>
      <vt:lpstr>Lesson 9</vt:lpstr>
      <vt:lpstr>Lesson 9 aim</vt:lpstr>
      <vt:lpstr>Lesson 9 overview</vt:lpstr>
      <vt:lpstr>Starter activity</vt:lpstr>
      <vt:lpstr>Risk categories</vt:lpstr>
      <vt:lpstr>Matching activity</vt:lpstr>
      <vt:lpstr>Modelling risk assessment</vt:lpstr>
      <vt:lpstr>Step 1: identify key stakeholders</vt:lpstr>
      <vt:lpstr>Step 2: prioritise stakeholders</vt:lpstr>
      <vt:lpstr>Step 3: identify the emerging technology</vt:lpstr>
      <vt:lpstr>Step 4: what changes?</vt:lpstr>
      <vt:lpstr>Step 5: review risks</vt:lpstr>
      <vt:lpstr>Step 6: analyse the risk</vt:lpstr>
      <vt:lpstr>Step 7: explain the impact</vt:lpstr>
      <vt:lpstr>Step 8: make a judgement</vt:lpstr>
      <vt:lpstr>Step 9: summarise the risk</vt:lpstr>
      <vt:lpstr>Case study risk assessment</vt:lpstr>
      <vt:lpstr>High risk and low risk</vt:lpstr>
      <vt:lpstr>Risk comparison</vt:lpstr>
      <vt:lpstr>Risk rating activity</vt:lpstr>
      <vt:lpstr>Reviewing risk ratings</vt:lpstr>
      <vt:lpstr>Risk mitigation strategies</vt:lpstr>
      <vt:lpstr>Selecting mitigation strategies</vt:lpstr>
      <vt:lpstr>Justifying mitigation</vt:lpstr>
      <vt:lpstr>Peer justification activity</vt:lpstr>
      <vt:lpstr>Improving justification</vt:lpstr>
      <vt:lpstr>Class feedback</vt:lpstr>
      <vt:lpstr>Individual risk assessment</vt:lpstr>
      <vt:lpstr>Lesson 10</vt:lpstr>
      <vt:lpstr>Lesson 10 overview</vt:lpstr>
      <vt:lpstr>Case study introduction</vt:lpstr>
      <vt:lpstr>Research activity</vt:lpstr>
      <vt:lpstr>Using research effectively</vt:lpstr>
      <vt:lpstr>Risk assessment activity</vt:lpstr>
      <vt:lpstr>Report activity</vt:lpstr>
      <vt:lpstr>Peer assessment activity</vt:lpstr>
      <vt:lpstr>Reviewing feedback</vt:lpstr>
      <vt:lpstr>Submission</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Laura Bibby</cp:lastModifiedBy>
  <cp:revision>188</cp:revision>
  <cp:lastPrinted>2025-11-26T09:41:18Z</cp:lastPrinted>
  <dcterms:created xsi:type="dcterms:W3CDTF">2020-10-20T08:50:32Z</dcterms:created>
  <dcterms:modified xsi:type="dcterms:W3CDTF">2026-05-06T08:29:09Z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