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Lst>
  <p:notesMasterIdLst>
    <p:notesMasterId r:id="rId31"/>
  </p:notesMasterIdLst>
  <p:sldIdLst>
    <p:sldId id="261" r:id="rId7"/>
    <p:sldId id="264" r:id="rId8"/>
    <p:sldId id="335" r:id="rId9"/>
    <p:sldId id="316" r:id="rId10"/>
    <p:sldId id="307" r:id="rId11"/>
    <p:sldId id="305" r:id="rId12"/>
    <p:sldId id="615" r:id="rId13"/>
    <p:sldId id="614" r:id="rId14"/>
    <p:sldId id="616" r:id="rId15"/>
    <p:sldId id="327" r:id="rId16"/>
    <p:sldId id="328" r:id="rId17"/>
    <p:sldId id="329" r:id="rId18"/>
    <p:sldId id="330" r:id="rId19"/>
    <p:sldId id="332" r:id="rId20"/>
    <p:sldId id="625" r:id="rId21"/>
    <p:sldId id="626" r:id="rId22"/>
    <p:sldId id="627" r:id="rId23"/>
    <p:sldId id="628" r:id="rId24"/>
    <p:sldId id="629" r:id="rId25"/>
    <p:sldId id="630" r:id="rId26"/>
    <p:sldId id="631" r:id="rId27"/>
    <p:sldId id="295" r:id="rId28"/>
    <p:sldId id="266" r:id="rId29"/>
    <p:sldId id="3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12517-30C0-1F99-55F1-F1E082E4307F}" name="Nicola Twining" initials="NT" userId="S::nicola.twining@pearson.com::05b3df68-12d1-4bf9-a4d8-0ea790d8435a" providerId="AD"/>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6EAC9880-9F95-82CD-7BDE-5A307FA106F4}" name="Sarah" initials="S" userId="Sarah" providerId="Non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BE0064"/>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68391-62AD-284B-8257-F0571665621A}" v="22" dt="2023-03-26T14:33:37.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39" autoAdjust="0"/>
    <p:restoredTop sz="66531" autoAdjust="0"/>
  </p:normalViewPr>
  <p:slideViewPr>
    <p:cSldViewPr snapToGrid="0" snapToObjects="1">
      <p:cViewPr varScale="1">
        <p:scale>
          <a:sx n="83" d="100"/>
          <a:sy n="83" d="100"/>
        </p:scale>
        <p:origin x="576"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58168391-62AD-284B-8257-F0571665621A}"/>
    <pc:docChg chg="custSel addSld delSld modSld">
      <pc:chgData name="Steve Pardoe" userId="6fa2db72-1fdb-41be-8a25-f49a2205c689" providerId="ADAL" clId="{58168391-62AD-284B-8257-F0571665621A}" dt="2023-03-26T14:33:37.434" v="332" actId="20577"/>
      <pc:docMkLst>
        <pc:docMk/>
      </pc:docMkLst>
      <pc:sldChg chg="modSp add mod modNotesTx">
        <pc:chgData name="Steve Pardoe" userId="6fa2db72-1fdb-41be-8a25-f49a2205c689" providerId="ADAL" clId="{58168391-62AD-284B-8257-F0571665621A}" dt="2023-03-26T11:12:02.504" v="103" actId="1076"/>
        <pc:sldMkLst>
          <pc:docMk/>
          <pc:sldMk cId="1126760419" sldId="295"/>
        </pc:sldMkLst>
        <pc:spChg chg="mod">
          <ac:chgData name="Steve Pardoe" userId="6fa2db72-1fdb-41be-8a25-f49a2205c689" providerId="ADAL" clId="{58168391-62AD-284B-8257-F0571665621A}" dt="2023-03-26T11:12:02.504" v="103" actId="1076"/>
          <ac:spMkLst>
            <pc:docMk/>
            <pc:sldMk cId="1126760419" sldId="295"/>
            <ac:spMk id="21" creationId="{4D970DDE-3331-43C7-8808-F643520183D1}"/>
          </ac:spMkLst>
        </pc:spChg>
      </pc:sldChg>
      <pc:sldChg chg="del">
        <pc:chgData name="Steve Pardoe" userId="6fa2db72-1fdb-41be-8a25-f49a2205c689" providerId="ADAL" clId="{58168391-62AD-284B-8257-F0571665621A}" dt="2023-03-26T10:58:48.563" v="0" actId="2696"/>
        <pc:sldMkLst>
          <pc:docMk/>
          <pc:sldMk cId="2492550608" sldId="295"/>
        </pc:sldMkLst>
      </pc:sldChg>
      <pc:sldChg chg="modNotesTx">
        <pc:chgData name="Steve Pardoe" userId="6fa2db72-1fdb-41be-8a25-f49a2205c689" providerId="ADAL" clId="{58168391-62AD-284B-8257-F0571665621A}" dt="2023-03-26T11:07:20.137" v="83" actId="20577"/>
        <pc:sldMkLst>
          <pc:docMk/>
          <pc:sldMk cId="1183814239" sldId="316"/>
        </pc:sldMkLst>
      </pc:sldChg>
      <pc:sldChg chg="addSp delSp modSp mod">
        <pc:chgData name="Steve Pardoe" userId="6fa2db72-1fdb-41be-8a25-f49a2205c689" providerId="ADAL" clId="{58168391-62AD-284B-8257-F0571665621A}" dt="2023-03-26T14:31:47.302" v="316" actId="1076"/>
        <pc:sldMkLst>
          <pc:docMk/>
          <pc:sldMk cId="431902163" sldId="332"/>
        </pc:sldMkLst>
        <pc:spChg chg="mod">
          <ac:chgData name="Steve Pardoe" userId="6fa2db72-1fdb-41be-8a25-f49a2205c689" providerId="ADAL" clId="{58168391-62AD-284B-8257-F0571665621A}" dt="2023-03-26T14:31:47.302" v="316" actId="1076"/>
          <ac:spMkLst>
            <pc:docMk/>
            <pc:sldMk cId="431902163" sldId="332"/>
            <ac:spMk id="6" creationId="{00000000-0000-0000-0000-000000000000}"/>
          </ac:spMkLst>
        </pc:spChg>
        <pc:graphicFrameChg chg="del mod modGraphic">
          <ac:chgData name="Steve Pardoe" userId="6fa2db72-1fdb-41be-8a25-f49a2205c689" providerId="ADAL" clId="{58168391-62AD-284B-8257-F0571665621A}" dt="2023-03-26T14:28:32.245" v="271" actId="21"/>
          <ac:graphicFrameMkLst>
            <pc:docMk/>
            <pc:sldMk cId="431902163" sldId="332"/>
            <ac:graphicFrameMk id="3" creationId="{00000000-0000-0000-0000-000000000000}"/>
          </ac:graphicFrameMkLst>
        </pc:graphicFrameChg>
        <pc:picChg chg="add mod">
          <ac:chgData name="Steve Pardoe" userId="6fa2db72-1fdb-41be-8a25-f49a2205c689" providerId="ADAL" clId="{58168391-62AD-284B-8257-F0571665621A}" dt="2023-03-26T14:29:23.661" v="276" actId="1076"/>
          <ac:picMkLst>
            <pc:docMk/>
            <pc:sldMk cId="431902163" sldId="332"/>
            <ac:picMk id="5" creationId="{2CB05332-9D45-DC86-F128-AA96C8BB124F}"/>
          </ac:picMkLst>
        </pc:picChg>
      </pc:sldChg>
      <pc:sldChg chg="addSp delSp modSp mod">
        <pc:chgData name="Steve Pardoe" userId="6fa2db72-1fdb-41be-8a25-f49a2205c689" providerId="ADAL" clId="{58168391-62AD-284B-8257-F0571665621A}" dt="2023-03-26T11:10:20.892" v="88"/>
        <pc:sldMkLst>
          <pc:docMk/>
          <pc:sldMk cId="4210829465" sldId="614"/>
        </pc:sldMkLst>
        <pc:spChg chg="add mod">
          <ac:chgData name="Steve Pardoe" userId="6fa2db72-1fdb-41be-8a25-f49a2205c689" providerId="ADAL" clId="{58168391-62AD-284B-8257-F0571665621A}" dt="2023-03-26T11:10:20.892" v="88"/>
          <ac:spMkLst>
            <pc:docMk/>
            <pc:sldMk cId="4210829465" sldId="614"/>
            <ac:spMk id="4" creationId="{2C1036EB-6C2F-D6B7-1254-4FEB36C07334}"/>
          </ac:spMkLst>
        </pc:spChg>
        <pc:spChg chg="del">
          <ac:chgData name="Steve Pardoe" userId="6fa2db72-1fdb-41be-8a25-f49a2205c689" providerId="ADAL" clId="{58168391-62AD-284B-8257-F0571665621A}" dt="2023-03-26T11:09:59.663" v="85" actId="478"/>
          <ac:spMkLst>
            <pc:docMk/>
            <pc:sldMk cId="4210829465" sldId="614"/>
            <ac:spMk id="10" creationId="{E91B888E-8AD6-4ABB-40E7-65945982B5D3}"/>
          </ac:spMkLst>
        </pc:spChg>
      </pc:sldChg>
      <pc:sldChg chg="addSp delSp modSp mod">
        <pc:chgData name="Steve Pardoe" userId="6fa2db72-1fdb-41be-8a25-f49a2205c689" providerId="ADAL" clId="{58168391-62AD-284B-8257-F0571665621A}" dt="2023-03-26T11:10:23.671" v="89"/>
        <pc:sldMkLst>
          <pc:docMk/>
          <pc:sldMk cId="3214614923" sldId="615"/>
        </pc:sldMkLst>
        <pc:spChg chg="add mod">
          <ac:chgData name="Steve Pardoe" userId="6fa2db72-1fdb-41be-8a25-f49a2205c689" providerId="ADAL" clId="{58168391-62AD-284B-8257-F0571665621A}" dt="2023-03-26T11:10:23.671" v="89"/>
          <ac:spMkLst>
            <pc:docMk/>
            <pc:sldMk cId="3214614923" sldId="615"/>
            <ac:spMk id="4" creationId="{16742E42-CB61-514D-303B-09CE4A86955F}"/>
          </ac:spMkLst>
        </pc:spChg>
        <pc:spChg chg="del">
          <ac:chgData name="Steve Pardoe" userId="6fa2db72-1fdb-41be-8a25-f49a2205c689" providerId="ADAL" clId="{58168391-62AD-284B-8257-F0571665621A}" dt="2023-03-26T11:09:55.789" v="84" actId="478"/>
          <ac:spMkLst>
            <pc:docMk/>
            <pc:sldMk cId="3214614923" sldId="615"/>
            <ac:spMk id="10" creationId="{70B2C75D-13C2-BBD8-075F-A38EA9544782}"/>
          </ac:spMkLst>
        </pc:spChg>
      </pc:sldChg>
      <pc:sldChg chg="addSp delSp modSp mod">
        <pc:chgData name="Steve Pardoe" userId="6fa2db72-1fdb-41be-8a25-f49a2205c689" providerId="ADAL" clId="{58168391-62AD-284B-8257-F0571665621A}" dt="2023-03-26T14:33:37.434" v="332" actId="20577"/>
        <pc:sldMkLst>
          <pc:docMk/>
          <pc:sldMk cId="617275275" sldId="616"/>
        </pc:sldMkLst>
        <pc:spChg chg="add mod">
          <ac:chgData name="Steve Pardoe" userId="6fa2db72-1fdb-41be-8a25-f49a2205c689" providerId="ADAL" clId="{58168391-62AD-284B-8257-F0571665621A}" dt="2023-03-26T11:10:17.685" v="87"/>
          <ac:spMkLst>
            <pc:docMk/>
            <pc:sldMk cId="617275275" sldId="616"/>
            <ac:spMk id="3" creationId="{FB086E19-4438-8C97-D35F-5E30ED7D2CF4}"/>
          </ac:spMkLst>
        </pc:spChg>
        <pc:spChg chg="del">
          <ac:chgData name="Steve Pardoe" userId="6fa2db72-1fdb-41be-8a25-f49a2205c689" providerId="ADAL" clId="{58168391-62AD-284B-8257-F0571665621A}" dt="2023-03-26T11:10:06.610" v="86" actId="478"/>
          <ac:spMkLst>
            <pc:docMk/>
            <pc:sldMk cId="617275275" sldId="616"/>
            <ac:spMk id="10" creationId="{0776944F-64ED-262E-EA58-55CE3C931F8A}"/>
          </ac:spMkLst>
        </pc:spChg>
        <pc:spChg chg="mod">
          <ac:chgData name="Steve Pardoe" userId="6fa2db72-1fdb-41be-8a25-f49a2205c689" providerId="ADAL" clId="{58168391-62AD-284B-8257-F0571665621A}" dt="2023-03-26T14:33:37.434" v="332" actId="20577"/>
          <ac:spMkLst>
            <pc:docMk/>
            <pc:sldMk cId="617275275" sldId="616"/>
            <ac:spMk id="14" creationId="{1B68AEDF-F4B9-B92A-3FA1-DF27F5AC442B}"/>
          </ac:spMkLst>
        </pc:spChg>
      </pc:sldChg>
      <pc:sldChg chg="modNotesTx">
        <pc:chgData name="Steve Pardoe" userId="6fa2db72-1fdb-41be-8a25-f49a2205c689" providerId="ADAL" clId="{58168391-62AD-284B-8257-F0571665621A}" dt="2023-03-26T11:14:37.130" v="166" actId="20577"/>
        <pc:sldMkLst>
          <pc:docMk/>
          <pc:sldMk cId="1627172536" sldId="6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summarise what was demonstrated in the previous slides.</a:t>
            </a:r>
          </a:p>
          <a:p>
            <a:r>
              <a:rPr lang="en-GB" baseline="0" dirty="0"/>
              <a:t>Establish through discussion and questioning that:</a:t>
            </a:r>
          </a:p>
          <a:p>
            <a:pPr marL="171450" indent="-171450">
              <a:buFont typeface="Arial" panose="020B0604020202020204" pitchFamily="34" charset="0"/>
              <a:buChar char="•"/>
            </a:pPr>
            <a:r>
              <a:rPr lang="en-GB" baseline="0" dirty="0"/>
              <a:t>the new (common) denominator is 2 × 3, a multiple of the denominators 2 and 3</a:t>
            </a:r>
          </a:p>
          <a:p>
            <a:pPr marL="171450" indent="-171450">
              <a:buFont typeface="Arial" panose="020B0604020202020204" pitchFamily="34" charset="0"/>
              <a:buChar char="•"/>
            </a:pPr>
            <a:r>
              <a:rPr lang="en-GB" baseline="0" dirty="0"/>
              <a:t>equivalent fractions have been used</a:t>
            </a:r>
          </a:p>
          <a:p>
            <a:pPr marL="171450" indent="-171450">
              <a:buFont typeface="Arial" panose="020B0604020202020204" pitchFamily="34" charset="0"/>
              <a:buChar char="•"/>
            </a:pPr>
            <a:r>
              <a:rPr lang="en-GB" baseline="0" dirty="0"/>
              <a:t>the new numerators have been multiplied by the same multiplier as their respective denominator.</a:t>
            </a:r>
          </a:p>
          <a:p>
            <a:pPr marL="0" indent="0">
              <a:buFont typeface="Arial" panose="020B0604020202020204" pitchFamily="34" charset="0"/>
              <a:buNone/>
            </a:pPr>
            <a:endParaRPr lang="en-GB" baseline="0" dirty="0"/>
          </a:p>
          <a:p>
            <a:r>
              <a:rPr lang="en-GB" baseline="0" dirty="0"/>
              <a:t>Question learners:</a:t>
            </a:r>
          </a:p>
          <a:p>
            <a:pPr marL="171450" indent="-171450">
              <a:buFont typeface="Arial" panose="020B0604020202020204" pitchFamily="34" charset="0"/>
              <a:buChar char="•"/>
            </a:pPr>
            <a:r>
              <a:rPr lang="en-GB" baseline="0" dirty="0"/>
              <a:t>What do you notice about the new denominator?</a:t>
            </a:r>
          </a:p>
          <a:p>
            <a:pPr marL="171450" indent="-171450">
              <a:buFont typeface="Arial" panose="020B0604020202020204" pitchFamily="34" charset="0"/>
              <a:buChar char="•"/>
            </a:pPr>
            <a:r>
              <a:rPr lang="en-GB" baseline="0" dirty="0"/>
              <a:t>What do you notice about the new numerator?</a:t>
            </a:r>
          </a:p>
          <a:p>
            <a:pPr marL="171450" indent="-171450">
              <a:buFont typeface="Arial" panose="020B0604020202020204" pitchFamily="34" charset="0"/>
              <a:buChar char="•"/>
            </a:pPr>
            <a:r>
              <a:rPr lang="en-GB" baseline="0" dirty="0"/>
              <a:t>Can this fraction be simplified?</a:t>
            </a:r>
          </a:p>
          <a:p>
            <a:pPr marL="171450" indent="-1714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Did learners notice the third denominator is a multiple of each of the first two?</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208471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understanding of these key ideas.</a:t>
            </a:r>
          </a:p>
          <a:p>
            <a:r>
              <a:rPr lang="en-US" dirty="0"/>
              <a:t>Learners record these key ideas in their workbooks</a:t>
            </a:r>
          </a:p>
          <a:p>
            <a:r>
              <a:rPr lang="en-US" dirty="0"/>
              <a:t>If appropriate,</a:t>
            </a:r>
            <a:r>
              <a:rPr lang="en-US" baseline="0" dirty="0"/>
              <a:t> tutors should draw attention to the LCM e.g., the LCM of 2 and 3 is 6.</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98650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models a subtraction using two 3 × 4 arrays to solve 2/3 – 1/4.</a:t>
            </a:r>
          </a:p>
          <a:p>
            <a:endParaRPr lang="en-GB" dirty="0"/>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113649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out the term equivalent. Why is 8/12 equivalent to 2/3? Why is 3/12 equivalent to 1/4?</a:t>
            </a:r>
          </a:p>
          <a:p>
            <a:pPr marL="0" indent="0">
              <a:buFont typeface="Arial" panose="020B0604020202020204" pitchFamily="34" charset="0"/>
              <a:buNone/>
            </a:pPr>
            <a:r>
              <a:rPr lang="en-GB" baseline="0" dirty="0"/>
              <a:t>Reiterate the key ideas.</a:t>
            </a:r>
          </a:p>
          <a:p>
            <a:endParaRPr lang="en-GB" baseline="0" dirty="0"/>
          </a:p>
          <a:p>
            <a:r>
              <a:rPr lang="en-GB" baseline="0" dirty="0"/>
              <a:t>Question learners :</a:t>
            </a:r>
          </a:p>
          <a:p>
            <a:pPr marL="171450" indent="-171450">
              <a:buFont typeface="Arial" panose="020B0604020202020204" pitchFamily="34" charset="0"/>
              <a:buChar char="•"/>
            </a:pPr>
            <a:r>
              <a:rPr lang="en-GB" baseline="0" dirty="0"/>
              <a:t>Why are these equivalent fractions?</a:t>
            </a:r>
          </a:p>
          <a:p>
            <a:pPr marL="171450" indent="-171450">
              <a:buFont typeface="Arial" panose="020B0604020202020204" pitchFamily="34" charset="0"/>
              <a:buChar char="•"/>
            </a:pPr>
            <a:r>
              <a:rPr lang="en-GB" baseline="0" dirty="0"/>
              <a:t>Can the answer be simplified?</a:t>
            </a:r>
          </a:p>
          <a:p>
            <a:pPr marL="171450" indent="-171450">
              <a:buFont typeface="Arial" panose="020B0604020202020204" pitchFamily="34" charset="0"/>
              <a:buChar char="•"/>
            </a:pPr>
            <a:r>
              <a:rPr lang="en-GB" baseline="0" dirty="0"/>
              <a:t>If not, why not? – prime number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Encourage learners to draw array representations of these fractions.</a:t>
            </a:r>
          </a:p>
          <a:p>
            <a:pPr marL="0" indent="0">
              <a:buFont typeface="Arial" panose="020B0604020202020204" pitchFamily="34" charset="0"/>
              <a:buNone/>
            </a:pPr>
            <a:r>
              <a:rPr lang="en-GB" baseline="0" dirty="0"/>
              <a:t>Words: ratio, multiplier, divide</a:t>
            </a:r>
          </a:p>
          <a:p>
            <a:pPr marL="171450" indent="-171450">
              <a:buFont typeface="Arial" panose="020B0604020202020204" pitchFamily="34" charset="0"/>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365556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Learners to work in pairs.</a:t>
            </a:r>
          </a:p>
          <a:p>
            <a:r>
              <a:rPr lang="en-GB" dirty="0"/>
              <a:t>Learners</a:t>
            </a:r>
            <a:r>
              <a:rPr lang="en-GB" baseline="0" dirty="0"/>
              <a:t> </a:t>
            </a:r>
            <a:r>
              <a:rPr lang="en-GB" dirty="0"/>
              <a:t>to be given the incomplete</a:t>
            </a:r>
            <a:r>
              <a:rPr lang="en-GB" baseline="0" dirty="0"/>
              <a:t> fractions grid. This can be on A3 and laminated.</a:t>
            </a:r>
          </a:p>
          <a:p>
            <a:endParaRPr lang="en-GB" baseline="0" dirty="0"/>
          </a:p>
          <a:p>
            <a:r>
              <a:rPr lang="en-GB" b="1" baseline="0" dirty="0"/>
              <a:t>The purpose of this activity is to:</a:t>
            </a:r>
          </a:p>
          <a:p>
            <a:pPr marL="171450" indent="-171450">
              <a:buFont typeface="Arial" panose="020B0604020202020204" pitchFamily="34" charset="0"/>
              <a:buChar char="•"/>
            </a:pPr>
            <a:r>
              <a:rPr lang="en-GB" baseline="0" dirty="0"/>
              <a:t>provide an opportunity for procedural variation</a:t>
            </a:r>
          </a:p>
          <a:p>
            <a:pPr marL="171450" indent="-171450">
              <a:buFont typeface="Arial" panose="020B0604020202020204" pitchFamily="34" charset="0"/>
              <a:buChar char="•"/>
            </a:pPr>
            <a:r>
              <a:rPr lang="en-GB" baseline="0" dirty="0"/>
              <a:t>expose misconceptions</a:t>
            </a:r>
          </a:p>
          <a:p>
            <a:pPr marL="171450" indent="-171450">
              <a:buFont typeface="Arial" panose="020B0604020202020204" pitchFamily="34" charset="0"/>
              <a:buChar char="•"/>
            </a:pPr>
            <a:r>
              <a:rPr lang="en-GB" baseline="0" dirty="0"/>
              <a:t>show connections with percentages	</a:t>
            </a:r>
          </a:p>
          <a:p>
            <a:pPr marL="171450" indent="-171450">
              <a:buFont typeface="Arial" panose="020B0604020202020204" pitchFamily="34" charset="0"/>
              <a:buChar char="•"/>
            </a:pPr>
            <a:r>
              <a:rPr lang="en-GB" baseline="0" dirty="0"/>
              <a:t>encourage discussion and understanding</a:t>
            </a:r>
          </a:p>
          <a:p>
            <a:pPr marL="171450" indent="-171450">
              <a:buFont typeface="Arial" panose="020B0604020202020204" pitchFamily="34" charset="0"/>
              <a:buChar char="•"/>
            </a:pPr>
            <a:r>
              <a:rPr lang="en-GB" baseline="0" dirty="0"/>
              <a:t>use array representation to provide insight into the new denominators and numerators</a:t>
            </a:r>
          </a:p>
          <a:p>
            <a:endParaRPr lang="en-GB" baseline="0" dirty="0"/>
          </a:p>
          <a:p>
            <a:r>
              <a:rPr kumimoji="0" lang="en-GB" sz="1200" b="1" i="0" u="none" strike="noStrike" kern="1200" cap="none" spc="0" normalizeH="0" baseline="0" noProof="0" dirty="0">
                <a:ln>
                  <a:noFill/>
                </a:ln>
                <a:solidFill>
                  <a:prstClr val="black"/>
                </a:solidFill>
                <a:effectLst/>
                <a:uLnTx/>
                <a:uFillTx/>
                <a:latin typeface="+mn-lt"/>
                <a:ea typeface="+mn-ea"/>
                <a:cs typeface="+mn-cs"/>
              </a:rPr>
              <a:t>Common misconceptions: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Adding or subtracting fractions as they are.</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Changing the denominators and not the numerators.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Using a multiplication to calculate a new denominator, but an additive approach to the numerator.</a:t>
            </a:r>
          </a:p>
          <a:p>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1. First, learners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match the fraction answers (fraction cards provided).</a:t>
            </a:r>
          </a:p>
          <a:p>
            <a:r>
              <a:rPr lang="en-GB" sz="1200" b="0" kern="1200" dirty="0">
                <a:solidFill>
                  <a:schemeClr val="tx1"/>
                </a:solidFill>
                <a:effectLst/>
                <a:latin typeface="+mn-lt"/>
                <a:ea typeface="+mn-ea"/>
                <a:cs typeface="+mn-cs"/>
              </a:rPr>
              <a:t>    Correct answers provided, as well as possible misconceptions.</a:t>
            </a:r>
          </a:p>
          <a:p>
            <a:r>
              <a:rPr lang="en-GB" sz="1200" b="0" kern="1200" dirty="0">
                <a:solidFill>
                  <a:schemeClr val="tx1"/>
                </a:solidFill>
                <a:effectLst/>
                <a:latin typeface="+mn-lt"/>
                <a:ea typeface="+mn-ea"/>
                <a:cs typeface="+mn-cs"/>
              </a:rPr>
              <a:t>    Allow for any misconceptions.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2.  Second, leaners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match the fraction array representations to the calculations.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3. Third, learners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can lay the percentage cards alongside their respective common fraction answers.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Make sure that learners explain their approach to their partner, working together to agree on a solution and develop their own understanding. If you notice that one learner is answering all the questions, or they are not working collaboratively, ask a learner to explain a question that has been answered by their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Observe learners as they complete this task but do not intervene unless necessary. As learners work on the task, notice how they illustrate their strategy. As you observe them, identify those with different approaches. You can call them on to explain their thinking in the next part of the lesson.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6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slides 15-21 to discuss learners’ responses to the card match activity.  Animation will reveal the answer and percentage equivalent.</a:t>
            </a: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What did learners notice – equivalent/simplified fractions.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Did learners complete calculations without the arrays?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How easily did the learners match the percentage cards?</a:t>
            </a:r>
            <a:r>
              <a:rPr lang="en-GB" dirty="0">
                <a:effectLst/>
              </a:rPr>
              <a:t>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165213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learners whether they have used a different approach to that used prior to the lesson when adding</a:t>
            </a:r>
            <a:r>
              <a:rPr lang="en-GB" sz="1200" kern="1200" baseline="0" dirty="0">
                <a:solidFill>
                  <a:schemeClr val="tx1"/>
                </a:solidFill>
                <a:effectLst/>
                <a:latin typeface="+mn-lt"/>
                <a:ea typeface="+mn-ea"/>
                <a:cs typeface="+mn-cs"/>
              </a:rPr>
              <a:t> or subtracting fractions</a:t>
            </a:r>
            <a:r>
              <a:rPr lang="en-GB" sz="1200" kern="1200" dirty="0">
                <a:solidFill>
                  <a:schemeClr val="tx1"/>
                </a:solidFill>
                <a:effectLst/>
                <a:latin typeface="+mn-lt"/>
                <a:ea typeface="+mn-ea"/>
                <a:cs typeface="+mn-cs"/>
              </a:rPr>
              <a:t>. How has their thinking changed? What have they learned about adding</a:t>
            </a:r>
            <a:r>
              <a:rPr lang="en-GB" sz="1200" kern="1200" baseline="0" dirty="0">
                <a:solidFill>
                  <a:schemeClr val="tx1"/>
                </a:solidFill>
                <a:effectLst/>
                <a:latin typeface="+mn-lt"/>
                <a:ea typeface="+mn-ea"/>
                <a:cs typeface="+mn-cs"/>
              </a:rPr>
              <a:t> and subtracting fractions?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dirty="0"/>
          </a:p>
        </p:txBody>
      </p:sp>
    </p:spTree>
    <p:extLst>
      <p:ext uri="{BB962C8B-B14F-4D97-AF65-F5344CB8AC3E}">
        <p14:creationId xmlns:p14="http://schemas.microsoft.com/office/powerpoint/2010/main" val="31063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94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Tutor guidance is given for the lesson 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Learners draw representations of both trays. Encourage discussion. If five pieces are sold from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one</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tray, what fraction of flapjack is left in the tray? Show animation of five pieces being sold and one piece left i.e., 1/6.</a:t>
            </a:r>
          </a:p>
          <a:p>
            <a:r>
              <a:rPr lang="en-GB" sz="1200" kern="1200" dirty="0">
                <a:solidFill>
                  <a:schemeClr val="tx1"/>
                </a:solidFill>
                <a:effectLst/>
                <a:latin typeface="+mn-lt"/>
                <a:ea typeface="+mn-ea"/>
                <a:cs typeface="+mn-cs"/>
              </a:rPr>
              <a:t>Establish that learners understand the mathematical language that will be helpful to them in the following activities</a:t>
            </a:r>
          </a:p>
          <a:p>
            <a:r>
              <a:rPr lang="en-GB" sz="1200" b="1" kern="1200" dirty="0">
                <a:solidFill>
                  <a:schemeClr val="tx1"/>
                </a:solidFill>
                <a:effectLst/>
                <a:latin typeface="+mn-lt"/>
                <a:ea typeface="+mn-ea"/>
                <a:cs typeface="+mn-cs"/>
              </a:rPr>
              <a:t>Key words</a:t>
            </a:r>
            <a:r>
              <a:rPr lang="en-GB" sz="1200" kern="1200" dirty="0">
                <a:solidFill>
                  <a:schemeClr val="tx1"/>
                </a:solidFill>
                <a:effectLst/>
                <a:latin typeface="+mn-lt"/>
                <a:ea typeface="+mn-ea"/>
                <a:cs typeface="+mn-cs"/>
              </a:rPr>
              <a:t>: Numerator, denominator, factors, multiples, sum, horizontal and vertical. </a:t>
            </a:r>
          </a:p>
          <a:p>
            <a:r>
              <a:rPr lang="en-GB" sz="1200" kern="1200" dirty="0">
                <a:solidFill>
                  <a:schemeClr val="tx1"/>
                </a:solidFill>
                <a:effectLst/>
                <a:latin typeface="+mn-lt"/>
                <a:ea typeface="+mn-ea"/>
                <a:cs typeface="+mn-cs"/>
              </a:rPr>
              <a:t>If appropriate, draw attention to other areas of maths where this language is also used – make connections. Notice how learners engage with the language of fractions and how easily they relate to fractions.</a:t>
            </a:r>
          </a:p>
          <a:p>
            <a:r>
              <a:rPr lang="en-US" b="1" dirty="0"/>
              <a:t>The objectives of this slide are:</a:t>
            </a:r>
          </a:p>
          <a:p>
            <a:pPr marL="171450" indent="-171450">
              <a:buFont typeface="Arial" panose="020B0604020202020204" pitchFamily="34" charset="0"/>
              <a:buChar char="•"/>
            </a:pPr>
            <a:r>
              <a:rPr lang="en-US" dirty="0"/>
              <a:t>to set  the context</a:t>
            </a:r>
          </a:p>
          <a:p>
            <a:pPr marL="171450" indent="-171450">
              <a:buFont typeface="Arial" panose="020B0604020202020204" pitchFamily="34" charset="0"/>
              <a:buChar char="•"/>
            </a:pPr>
            <a:r>
              <a:rPr lang="en-US" dirty="0"/>
              <a:t>to establish prior learning</a:t>
            </a:r>
          </a:p>
          <a:p>
            <a:pPr marL="171450" indent="-171450">
              <a:buFont typeface="Arial" panose="020B0604020202020204" pitchFamily="34" charset="0"/>
              <a:buChar char="•"/>
            </a:pPr>
            <a:r>
              <a:rPr lang="en-US" dirty="0"/>
              <a:t>to encourage discussion</a:t>
            </a:r>
          </a:p>
          <a:p>
            <a:pPr marL="171450" indent="-171450">
              <a:buFont typeface="Arial" panose="020B0604020202020204" pitchFamily="34" charset="0"/>
              <a:buChar char="•"/>
            </a:pPr>
            <a:r>
              <a:rPr lang="en-US" dirty="0"/>
              <a:t>to initiate the understanding of arrays and their relationship with the fraction denominator and numerator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Tutor guidance for the lesson 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Learners draw representations of both trays. Encourage discussion. If five pieces are sold from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one</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tray, what fraction of flapjack is left in the tray? Show animation of five pieces being sold, and one piece left i.e., 1/6.</a:t>
            </a:r>
          </a:p>
          <a:p>
            <a:r>
              <a:rPr lang="en-GB" sz="1200" kern="1200" dirty="0">
                <a:solidFill>
                  <a:schemeClr val="tx1"/>
                </a:solidFill>
                <a:effectLst/>
                <a:latin typeface="+mn-lt"/>
                <a:ea typeface="+mn-ea"/>
                <a:cs typeface="+mn-cs"/>
              </a:rPr>
              <a:t>Establish that learners understand the mathematical language that will be helpful to them in the following activities</a:t>
            </a:r>
          </a:p>
          <a:p>
            <a:r>
              <a:rPr lang="en-GB" sz="1200" b="1" kern="1200" dirty="0">
                <a:solidFill>
                  <a:schemeClr val="tx1"/>
                </a:solidFill>
                <a:effectLst/>
                <a:latin typeface="+mn-lt"/>
                <a:ea typeface="+mn-ea"/>
                <a:cs typeface="+mn-cs"/>
              </a:rPr>
              <a:t>Key words</a:t>
            </a:r>
            <a:r>
              <a:rPr lang="en-GB" sz="1200" kern="1200" dirty="0">
                <a:solidFill>
                  <a:schemeClr val="tx1"/>
                </a:solidFill>
                <a:effectLst/>
                <a:latin typeface="+mn-lt"/>
                <a:ea typeface="+mn-ea"/>
                <a:cs typeface="+mn-cs"/>
              </a:rPr>
              <a:t>: Numerator, denominator, factors, multiples, sum, horizontal and vertical. </a:t>
            </a:r>
          </a:p>
          <a:p>
            <a:r>
              <a:rPr lang="en-GB" sz="1200" kern="1200" dirty="0">
                <a:solidFill>
                  <a:schemeClr val="tx1"/>
                </a:solidFill>
                <a:effectLst/>
                <a:latin typeface="+mn-lt"/>
                <a:ea typeface="+mn-ea"/>
                <a:cs typeface="+mn-cs"/>
              </a:rPr>
              <a:t>If appropriate, draw attention to other areas of maths where this language is also used – make connections,. Notice how learners engage with the language of fractions and how easily they relate to fractions.</a:t>
            </a:r>
          </a:p>
          <a:p>
            <a:r>
              <a:rPr lang="en-US" b="1" dirty="0"/>
              <a:t>The objectives of this slide are:</a:t>
            </a:r>
          </a:p>
          <a:p>
            <a:pPr marL="171450" indent="-171450">
              <a:buFont typeface="Arial" panose="020B0604020202020204" pitchFamily="34" charset="0"/>
              <a:buChar char="•"/>
            </a:pPr>
            <a:r>
              <a:rPr lang="en-US" dirty="0"/>
              <a:t>to set  the context</a:t>
            </a:r>
          </a:p>
          <a:p>
            <a:pPr marL="171450" indent="-171450">
              <a:buFont typeface="Arial" panose="020B0604020202020204" pitchFamily="34" charset="0"/>
              <a:buChar char="•"/>
            </a:pPr>
            <a:r>
              <a:rPr lang="en-US" dirty="0"/>
              <a:t>to establish prior learning</a:t>
            </a:r>
          </a:p>
          <a:p>
            <a:pPr marL="171450" indent="-171450">
              <a:buFont typeface="Arial" panose="020B0604020202020204" pitchFamily="34" charset="0"/>
              <a:buChar char="•"/>
            </a:pPr>
            <a:r>
              <a:rPr lang="en-US" dirty="0"/>
              <a:t>To encourage discussion</a:t>
            </a:r>
          </a:p>
          <a:p>
            <a:pPr marL="171450" indent="-171450">
              <a:buFont typeface="Arial" panose="020B0604020202020204" pitchFamily="34" charset="0"/>
              <a:buChar char="•"/>
            </a:pPr>
            <a:r>
              <a:rPr lang="en-US" dirty="0"/>
              <a:t>to initiate the understanding of arrays and their relationship with the fraction denominator and numerator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Finally, tutor can show the PowerPoint  array representations.</a:t>
            </a:r>
          </a:p>
          <a:p>
            <a:r>
              <a:rPr lang="en-GB" sz="1200" kern="1200" dirty="0">
                <a:solidFill>
                  <a:schemeClr val="tx1"/>
                </a:solidFill>
                <a:effectLst/>
                <a:latin typeface="+mn-lt"/>
                <a:ea typeface="+mn-ea"/>
                <a:cs typeface="+mn-cs"/>
              </a:rPr>
              <a:t>Learners record their work in their workbooks.</a:t>
            </a:r>
          </a:p>
          <a:p>
            <a:r>
              <a:rPr lang="en-GB" sz="1200" b="1" kern="1200" dirty="0">
                <a:solidFill>
                  <a:schemeClr val="tx1"/>
                </a:solidFill>
                <a:effectLst/>
                <a:latin typeface="+mn-lt"/>
                <a:ea typeface="+mn-ea"/>
                <a:cs typeface="+mn-cs"/>
              </a:rPr>
              <a:t>Questions</a:t>
            </a:r>
          </a:p>
          <a:p>
            <a:r>
              <a:rPr lang="en-GB" dirty="0"/>
              <a:t>What is the total number of pieces of flapjack a tray will contain? – the denominator</a:t>
            </a:r>
          </a:p>
          <a:p>
            <a:r>
              <a:rPr lang="en-GB" dirty="0"/>
              <a:t>How many pieces of flapjack do we have  in the tray? – the numerator</a:t>
            </a:r>
          </a:p>
          <a:p>
            <a:r>
              <a:rPr lang="en-GB" dirty="0"/>
              <a:t>When the pieces from the two trays are added to one tray, what fraction of that tray contains flapjack?</a:t>
            </a:r>
          </a:p>
          <a:p>
            <a:r>
              <a:rPr lang="en-GB" dirty="0"/>
              <a:t>If 2/6 has been left in one tray, how much has been eaten from that tray? Learners can work backwards and assemble a whole tray.</a:t>
            </a:r>
          </a:p>
          <a:p>
            <a:r>
              <a:rPr lang="en-GB" dirty="0"/>
              <a:t>6/6 pieces in one tray is a whole tray.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many sixths have been eaten in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understanding of these key ideas.</a:t>
            </a:r>
          </a:p>
          <a:p>
            <a:r>
              <a:rPr lang="en-US" dirty="0"/>
              <a:t>Learners record these key ideas in their workbooks.</a:t>
            </a: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activity we: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working</a:t>
            </a:r>
            <a:r>
              <a:rPr lang="en-GB" sz="1200" kern="1200" baseline="0" dirty="0">
                <a:solidFill>
                  <a:schemeClr val="tx1"/>
                </a:solidFill>
                <a:effectLst/>
                <a:latin typeface="+mn-lt"/>
                <a:ea typeface="+mn-ea"/>
                <a:cs typeface="+mn-cs"/>
              </a:rPr>
              <a:t> with fractions that have different denominators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are using arrays to represent these two different fractions and their respective denominators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are introducing these fraction representations with either vertical or horizontal lines.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aim to expose a common misconception – adding the numerators together and denominators together</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introduce a method of finding a new denominator that is the same for both fractions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learners to work in pairs and give each pair a copy of Handout 2: Jeremy’s flapjacks.  </a:t>
            </a:r>
            <a:r>
              <a:rPr lang="en-GB" sz="1800" dirty="0">
                <a:effectLst/>
                <a:latin typeface="Calibri" panose="020F0502020204030204" pitchFamily="34" charset="0"/>
                <a:ea typeface="Calibri" panose="020F0502020204030204" pitchFamily="34" charset="0"/>
                <a:cs typeface="Times New Roman" panose="02020603050405020304" pitchFamily="18" charset="0"/>
              </a:rPr>
              <a:t>If learners jump to the abstract to find the LCM, ask them to explain why this works using the array representation.</a:t>
            </a:r>
          </a:p>
          <a:p>
            <a:r>
              <a:rPr lang="en-GB" sz="1200" kern="1200" dirty="0">
                <a:solidFill>
                  <a:schemeClr val="tx1"/>
                </a:solidFill>
                <a:effectLst/>
                <a:latin typeface="+mn-lt"/>
                <a:ea typeface="+mn-ea"/>
                <a:cs typeface="+mn-cs"/>
              </a:rPr>
              <a:t>Make sure that learners explain their approach to their partner, working together to agree on a solution and each developing their own understanding. If you notice that one learner is answering all the questions, or they are not working collaboratively, ask a learner to explain a question that has been answered by their partner.</a:t>
            </a:r>
          </a:p>
          <a:p>
            <a:r>
              <a:rPr lang="en-GB" sz="1200" kern="1200" dirty="0">
                <a:solidFill>
                  <a:schemeClr val="tx1"/>
                </a:solidFill>
                <a:effectLst/>
                <a:latin typeface="+mn-lt"/>
                <a:ea typeface="+mn-ea"/>
                <a:cs typeface="+mn-cs"/>
              </a:rPr>
              <a:t>Observe learners as they complete this task but do not intervene unless necessary. As learners work on the task, notice how they illustrate their strategy. As you observe them, identify those with different approaches.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learners have had time to attempt the activity, ask learners to hold up their mini-whiteboards showing their reasoning.  Select one or two pairs with different approaches to explain their thinking to the whole class and check if other learners agree or disagree with the explanation.  Discuss and resolve any errors or misconceptions that arise.</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264607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slides 7-9, as required, to consolidate learner explanations and understanding.</a:t>
            </a:r>
          </a:p>
          <a:p>
            <a:endParaRPr lang="en-GB" dirty="0"/>
          </a:p>
          <a:p>
            <a:r>
              <a:rPr lang="en-GB" dirty="0"/>
              <a:t>First of all reveal one tray cut into </a:t>
            </a:r>
            <a:r>
              <a:rPr lang="en-GB" b="1" dirty="0"/>
              <a:t>halves</a:t>
            </a:r>
            <a:r>
              <a:rPr lang="en-GB" dirty="0"/>
              <a:t> (i.e. two pieces).</a:t>
            </a:r>
          </a:p>
          <a:p>
            <a:r>
              <a:rPr lang="en-GB" dirty="0"/>
              <a:t>Check understanding that Jeremy’s friends have eaten one of these two pieces.</a:t>
            </a:r>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dirty="0"/>
          </a:p>
        </p:txBody>
      </p:sp>
    </p:spTree>
    <p:extLst>
      <p:ext uri="{BB962C8B-B14F-4D97-AF65-F5344CB8AC3E}">
        <p14:creationId xmlns:p14="http://schemas.microsoft.com/office/powerpoint/2010/main" val="315142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Reveal the other tray cut into </a:t>
            </a:r>
            <a:r>
              <a:rPr lang="en-GB" b="1" dirty="0"/>
              <a:t>thirds</a:t>
            </a:r>
            <a:r>
              <a:rPr lang="en-GB" dirty="0"/>
              <a:t> (i.e. three pieces).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understanding that Jeremy’s family have eaten one of these three pieces.</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186739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Reveal a tray with both the horizontal cut (halves) and vertical cut (thirds).</a:t>
            </a:r>
          </a:p>
          <a:p>
            <a:r>
              <a:rPr lang="en-GB" dirty="0"/>
              <a:t>Ask how many pieces there are now &amp; what fraction of the whole tray each piece represents (i.e. 1/6)</a:t>
            </a:r>
          </a:p>
          <a:p>
            <a:r>
              <a:rPr lang="en-GB" dirty="0"/>
              <a:t>Remind learners that 6 is the </a:t>
            </a:r>
            <a:r>
              <a:rPr lang="en-GB" b="1" dirty="0"/>
              <a:t>denominator</a:t>
            </a:r>
            <a:r>
              <a:rPr lang="en-GB" dirty="0"/>
              <a:t> of the fraction, so this means the </a:t>
            </a:r>
            <a:r>
              <a:rPr lang="en-GB" b="1" dirty="0"/>
              <a:t>common denominator of 2 and 3 is 6. </a:t>
            </a:r>
          </a:p>
          <a:p>
            <a:endParaRPr lang="en-GB" b="1" dirty="0"/>
          </a:p>
          <a:p>
            <a:r>
              <a:rPr lang="en-GB" b="0" dirty="0"/>
              <a:t>Check that learners understand what has been said, and ask:</a:t>
            </a:r>
          </a:p>
          <a:p>
            <a:pPr marL="171450" indent="-171450">
              <a:buFont typeface="Arial" panose="020B0604020202020204" pitchFamily="34" charset="0"/>
              <a:buChar char="•"/>
            </a:pPr>
            <a:r>
              <a:rPr lang="en-GB" b="0" dirty="0"/>
              <a:t>Can you see the half eaten by Jeremy friends?  Where?</a:t>
            </a:r>
          </a:p>
          <a:p>
            <a:pPr marL="171450" indent="-171450">
              <a:buFont typeface="Arial" panose="020B0604020202020204" pitchFamily="34" charset="0"/>
              <a:buChar char="•"/>
            </a:pPr>
            <a:r>
              <a:rPr lang="en-GB" b="0" dirty="0"/>
              <a:t>Can you see the third eaten by Jeremy’s family?  Where?</a:t>
            </a:r>
          </a:p>
          <a:p>
            <a:pPr marL="171450" indent="-171450">
              <a:buFont typeface="Arial" panose="020B0604020202020204" pitchFamily="34" charset="0"/>
              <a:buChar char="•"/>
            </a:pPr>
            <a:r>
              <a:rPr lang="en-GB" b="0" dirty="0"/>
              <a:t>So how many pieces have they eaten between them?</a:t>
            </a:r>
          </a:p>
          <a:p>
            <a:pPr marL="171450" indent="-171450">
              <a:buFont typeface="Arial" panose="020B0604020202020204" pitchFamily="34" charset="0"/>
              <a:buChar char="•"/>
            </a:pPr>
            <a:r>
              <a:rPr lang="en-GB" b="0" dirty="0"/>
              <a:t>What is this as a fraction of the whole tray?</a:t>
            </a:r>
          </a:p>
          <a:p>
            <a:pPr marL="171450" indent="-171450">
              <a:buFont typeface="Arial" panose="020B0604020202020204" pitchFamily="34" charset="0"/>
              <a:buChar char="•"/>
            </a:pPr>
            <a:endParaRPr lang="en-GB" b="0" dirty="0"/>
          </a:p>
          <a:p>
            <a:pPr marL="0" indent="0">
              <a:buFont typeface="Arial" panose="020B0604020202020204" pitchFamily="34" charset="0"/>
              <a:buNone/>
            </a:pPr>
            <a:endParaRPr lang="en-GB" b="0" dirty="0"/>
          </a:p>
          <a:p>
            <a:endParaRPr lang="en-GB" b="1" dirty="0"/>
          </a:p>
          <a:p>
            <a:endParaRPr lang="en-GB" b="1" dirty="0"/>
          </a:p>
        </p:txBody>
      </p:sp>
      <p:sp>
        <p:nvSpPr>
          <p:cNvPr id="4" name="Slide Number Placeholder 3"/>
          <p:cNvSpPr>
            <a:spLocks noGrp="1"/>
          </p:cNvSpPr>
          <p:nvPr>
            <p:ph type="sldNum" sz="quarter" idx="5"/>
          </p:nvPr>
        </p:nvSpPr>
        <p:spPr/>
        <p:txBody>
          <a:bodyPr/>
          <a:lstStyle/>
          <a:p>
            <a:fld id="{C30292A9-7A47-3844-B146-D6E152DCFCB4}" type="slidenum">
              <a:rPr lang="en-US" smtClean="0"/>
              <a:t>9</a:t>
            </a:fld>
            <a:endParaRPr lang="en-US" dirty="0"/>
          </a:p>
        </p:txBody>
      </p:sp>
    </p:spTree>
    <p:extLst>
      <p:ext uri="{BB962C8B-B14F-4D97-AF65-F5344CB8AC3E}">
        <p14:creationId xmlns:p14="http://schemas.microsoft.com/office/powerpoint/2010/main" val="49082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3/26/23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3/26/23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3/26/23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3/26/23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93945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3/26/23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5130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3/26/23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991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3/26/23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6066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3/26/23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4089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3/26/23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3790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3/26/23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8671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3/26/23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8339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3/26/23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3/26/23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42358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3/26/23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49286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3/26/23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10432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3/26/23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35084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3/26/23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668243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3/26/23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26157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3/26/23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1550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3/26/23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368219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3/26/23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405755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3/26/23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78753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3/26/23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3/26/23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71115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3/26/23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6347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3/26/23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291018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3/26/23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74730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3/26/23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3/26/23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3/26/23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3/26/23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3/26/23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3/26/23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3/26/23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3/26/23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22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3/26/23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38827867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0.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0.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9.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Adding and subtracting fractions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fontScale="92500"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Add and subtract fractions with common denominators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Add and subtract fractions with different denominators using array representations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Recognise equivalent fractions using array representations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Simplify fractions</a:t>
            </a:r>
          </a:p>
        </p:txBody>
      </p:sp>
      <p:pic>
        <p:nvPicPr>
          <p:cNvPr id="6" name="Picture 5" descr="A picture containing text, plate, tableware, dishware&#10;&#10;Description automatically generated">
            <a:extLst>
              <a:ext uri="{FF2B5EF4-FFF2-40B4-BE49-F238E27FC236}">
                <a16:creationId xmlns:a16="http://schemas.microsoft.com/office/drawing/2014/main" id="{17802E27-FFB6-D8E5-E64B-AC7CAA6DE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81" y="245638"/>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C3E1AD74-B120-8763-B441-A34EFC3D4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4653" y="177709"/>
            <a:ext cx="2123825" cy="797891"/>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039" y="322724"/>
            <a:ext cx="5105197" cy="1325563"/>
          </a:xfrm>
        </p:spPr>
        <p:txBody>
          <a:bodyPr/>
          <a:lstStyle/>
          <a:p>
            <a:r>
              <a:rPr lang="en-GB" sz="3600" dirty="0">
                <a:solidFill>
                  <a:schemeClr val="accent1"/>
                </a:solidFill>
              </a:rPr>
              <a:t>Adding fractions</a:t>
            </a:r>
          </a:p>
        </p:txBody>
      </p:sp>
      <p:sp>
        <p:nvSpPr>
          <p:cNvPr id="4" name="Slide Number Placeholder 3"/>
          <p:cNvSpPr>
            <a:spLocks noGrp="1"/>
          </p:cNvSpPr>
          <p:nvPr>
            <p:ph type="sldNum" sz="quarter" idx="12"/>
          </p:nvPr>
        </p:nvSpPr>
        <p:spPr/>
        <p:txBody>
          <a:bodyPr/>
          <a:lstStyle/>
          <a:p>
            <a:fld id="{892959B6-490E-A144-8C7C-88267F972F69}" type="slidenum">
              <a:rPr lang="en-US" smtClean="0"/>
              <a:t>10</a:t>
            </a:fld>
            <a:endParaRPr lang="en-US" dirty="0"/>
          </a:p>
        </p:txBody>
      </p:sp>
      <p:sp>
        <p:nvSpPr>
          <p:cNvPr id="5" name="Isosceles Triangle 4">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2928" y="-18227"/>
            <a:ext cx="1684971"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695974F-90BF-1ADC-4DEC-41CE92CFB41A}"/>
                  </a:ext>
                </a:extLst>
              </p:cNvPr>
              <p:cNvSpPr txBox="1"/>
              <p:nvPr/>
            </p:nvSpPr>
            <p:spPr>
              <a:xfrm>
                <a:off x="1872180" y="4117760"/>
                <a:ext cx="1053432" cy="8879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oMath>
                  </m:oMathPara>
                </a14:m>
                <a:endParaRPr lang="en-GB" b="0" dirty="0"/>
              </a:p>
              <a:p>
                <a:endParaRPr lang="en-US" dirty="0"/>
              </a:p>
            </p:txBody>
          </p:sp>
        </mc:Choice>
        <mc:Fallback xmlns="">
          <p:sp>
            <p:nvSpPr>
              <p:cNvPr id="12" name="TextBox 11">
                <a:extLst>
                  <a:ext uri="{FF2B5EF4-FFF2-40B4-BE49-F238E27FC236}">
                    <a16:creationId xmlns:a16="http://schemas.microsoft.com/office/drawing/2014/main" id="{9695974F-90BF-1ADC-4DEC-41CE92CFB41A}"/>
                  </a:ext>
                </a:extLst>
              </p:cNvPr>
              <p:cNvSpPr txBox="1">
                <a:spLocks noRot="1" noChangeAspect="1" noMove="1" noResize="1" noEditPoints="1" noAdjustHandles="1" noChangeArrowheads="1" noChangeShapeType="1" noTextEdit="1"/>
              </p:cNvSpPr>
              <p:nvPr/>
            </p:nvSpPr>
            <p:spPr>
              <a:xfrm>
                <a:off x="1872180" y="4117760"/>
                <a:ext cx="1053432" cy="887935"/>
              </a:xfrm>
              <a:prstGeom prst="rect">
                <a:avLst/>
              </a:prstGeom>
              <a:blipFill>
                <a:blip r:embed="rId3"/>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2C7EB112-1A85-8E9F-8CE3-9328F925DCAC}"/>
              </a:ext>
            </a:extLst>
          </p:cNvPr>
          <p:cNvSpPr txBox="1"/>
          <p:nvPr/>
        </p:nvSpPr>
        <p:spPr>
          <a:xfrm>
            <a:off x="3679592" y="4053591"/>
            <a:ext cx="49730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A0781C-0508-3A25-937C-F34C16610843}"/>
                  </a:ext>
                </a:extLst>
              </p:cNvPr>
              <p:cNvSpPr txBox="1"/>
              <p:nvPr/>
            </p:nvSpPr>
            <p:spPr>
              <a:xfrm>
                <a:off x="5035513" y="4184212"/>
                <a:ext cx="1459831" cy="913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3</m:t>
                          </m:r>
                        </m:den>
                      </m:f>
                    </m:oMath>
                  </m:oMathPara>
                </a14:m>
                <a:endParaRPr lang="en-GB" b="0" dirty="0"/>
              </a:p>
              <a:p>
                <a:endParaRPr lang="en-US" dirty="0"/>
              </a:p>
            </p:txBody>
          </p:sp>
        </mc:Choice>
        <mc:Fallback xmlns="">
          <p:sp>
            <p:nvSpPr>
              <p:cNvPr id="14" name="TextBox 13">
                <a:extLst>
                  <a:ext uri="{FF2B5EF4-FFF2-40B4-BE49-F238E27FC236}">
                    <a16:creationId xmlns:a16="http://schemas.microsoft.com/office/drawing/2014/main" id="{BDA0781C-0508-3A25-937C-F34C16610843}"/>
                  </a:ext>
                </a:extLst>
              </p:cNvPr>
              <p:cNvSpPr txBox="1">
                <a:spLocks noRot="1" noChangeAspect="1" noMove="1" noResize="1" noEditPoints="1" noAdjustHandles="1" noChangeArrowheads="1" noChangeShapeType="1" noTextEdit="1"/>
              </p:cNvSpPr>
              <p:nvPr/>
            </p:nvSpPr>
            <p:spPr>
              <a:xfrm>
                <a:off x="5035513" y="4184212"/>
                <a:ext cx="1459831" cy="913583"/>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1CAA558C-12EA-7D73-E0BD-68D59A2A257A}"/>
              </a:ext>
            </a:extLst>
          </p:cNvPr>
          <p:cNvSpPr txBox="1"/>
          <p:nvPr/>
        </p:nvSpPr>
        <p:spPr>
          <a:xfrm>
            <a:off x="7353962" y="3999546"/>
            <a:ext cx="930442"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ECFC004-DF69-77F3-CF4C-A28257C75815}"/>
                  </a:ext>
                </a:extLst>
              </p:cNvPr>
              <p:cNvSpPr txBox="1"/>
              <p:nvPr/>
            </p:nvSpPr>
            <p:spPr>
              <a:xfrm>
                <a:off x="8857180" y="4117760"/>
                <a:ext cx="1094874" cy="895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5</m:t>
                          </m:r>
                        </m:num>
                        <m:den>
                          <m:r>
                            <a:rPr lang="en-GB" b="0" i="1" dirty="0" smtClean="0">
                              <a:latin typeface="Cambria Math" panose="02040503050406030204" pitchFamily="18" charset="0"/>
                            </a:rPr>
                            <m:t>6</m:t>
                          </m:r>
                        </m:den>
                      </m:f>
                    </m:oMath>
                  </m:oMathPara>
                </a14:m>
                <a:endParaRPr lang="en-GB" b="0" dirty="0"/>
              </a:p>
              <a:p>
                <a:endParaRPr lang="en-US" dirty="0"/>
              </a:p>
            </p:txBody>
          </p:sp>
        </mc:Choice>
        <mc:Fallback xmlns="">
          <p:sp>
            <p:nvSpPr>
              <p:cNvPr id="18" name="TextBox 17">
                <a:extLst>
                  <a:ext uri="{FF2B5EF4-FFF2-40B4-BE49-F238E27FC236}">
                    <a16:creationId xmlns:a16="http://schemas.microsoft.com/office/drawing/2014/main" id="{FECFC004-DF69-77F3-CF4C-A28257C75815}"/>
                  </a:ext>
                </a:extLst>
              </p:cNvPr>
              <p:cNvSpPr txBox="1">
                <a:spLocks noRot="1" noChangeAspect="1" noMove="1" noResize="1" noEditPoints="1" noAdjustHandles="1" noChangeArrowheads="1" noChangeShapeType="1" noTextEdit="1"/>
              </p:cNvSpPr>
              <p:nvPr/>
            </p:nvSpPr>
            <p:spPr>
              <a:xfrm>
                <a:off x="8857180" y="4117760"/>
                <a:ext cx="1094874" cy="895310"/>
              </a:xfrm>
              <a:prstGeom prst="rect">
                <a:avLst/>
              </a:prstGeom>
              <a:blipFill>
                <a:blip r:embed="rId5"/>
                <a:stretch>
                  <a:fillRect/>
                </a:stretch>
              </a:blipFill>
            </p:spPr>
            <p:txBody>
              <a:bodyPr/>
              <a:lstStyle/>
              <a:p>
                <a:r>
                  <a:rPr lang="en-GB">
                    <a:noFill/>
                  </a:rPr>
                  <a:t> </a:t>
                </a:r>
              </a:p>
            </p:txBody>
          </p:sp>
        </mc:Fallback>
      </mc:AlternateContent>
      <p:pic>
        <p:nvPicPr>
          <p:cNvPr id="10" name="Picture 9" descr="A tray of flapjack viewed from above. The tray is divided into six equal-sized pieces. Three pieces are shaded">
            <a:extLst>
              <a:ext uri="{FF2B5EF4-FFF2-40B4-BE49-F238E27FC236}">
                <a16:creationId xmlns:a16="http://schemas.microsoft.com/office/drawing/2014/main" id="{2CCA81DF-090C-6A8D-6F73-9A20C0F59CDA}"/>
              </a:ext>
            </a:extLst>
          </p:cNvPr>
          <p:cNvPicPr>
            <a:picLocks noChangeAspect="1"/>
          </p:cNvPicPr>
          <p:nvPr/>
        </p:nvPicPr>
        <p:blipFill>
          <a:blip r:embed="rId6"/>
          <a:stretch>
            <a:fillRect/>
          </a:stretch>
        </p:blipFill>
        <p:spPr>
          <a:xfrm>
            <a:off x="924547" y="1988464"/>
            <a:ext cx="2676144" cy="1871472"/>
          </a:xfrm>
          <a:prstGeom prst="rect">
            <a:avLst/>
          </a:prstGeom>
        </p:spPr>
      </p:pic>
      <p:pic>
        <p:nvPicPr>
          <p:cNvPr id="15" name="Picture 14" descr="A tray of flapjack viewed from above. The tray is divided into six equal-sized pieces. Four pieces are shaded">
            <a:extLst>
              <a:ext uri="{FF2B5EF4-FFF2-40B4-BE49-F238E27FC236}">
                <a16:creationId xmlns:a16="http://schemas.microsoft.com/office/drawing/2014/main" id="{22957A70-2C12-B8E8-53A8-4C61A3A2D5A2}"/>
              </a:ext>
            </a:extLst>
          </p:cNvPr>
          <p:cNvPicPr>
            <a:picLocks noChangeAspect="1"/>
          </p:cNvPicPr>
          <p:nvPr/>
        </p:nvPicPr>
        <p:blipFill>
          <a:blip r:embed="rId7"/>
          <a:stretch>
            <a:fillRect/>
          </a:stretch>
        </p:blipFill>
        <p:spPr>
          <a:xfrm>
            <a:off x="4220136" y="2027999"/>
            <a:ext cx="2679192" cy="1868424"/>
          </a:xfrm>
          <a:prstGeom prst="rect">
            <a:avLst/>
          </a:prstGeom>
        </p:spPr>
      </p:pic>
      <p:pic>
        <p:nvPicPr>
          <p:cNvPr id="19" name="Picture 18" descr="A tray of flapjack viewed from above. The tray is divided into six equal-sized pieces. One piece is shaded">
            <a:extLst>
              <a:ext uri="{FF2B5EF4-FFF2-40B4-BE49-F238E27FC236}">
                <a16:creationId xmlns:a16="http://schemas.microsoft.com/office/drawing/2014/main" id="{144D8DAD-B3E9-E326-DBD4-A12AE46BD2A0}"/>
              </a:ext>
            </a:extLst>
          </p:cNvPr>
          <p:cNvPicPr>
            <a:picLocks noChangeAspect="1"/>
          </p:cNvPicPr>
          <p:nvPr/>
        </p:nvPicPr>
        <p:blipFill>
          <a:blip r:embed="rId8"/>
          <a:stretch>
            <a:fillRect/>
          </a:stretch>
        </p:blipFill>
        <p:spPr>
          <a:xfrm>
            <a:off x="7743349" y="2037819"/>
            <a:ext cx="2679192" cy="1871472"/>
          </a:xfrm>
          <a:prstGeom prst="rect">
            <a:avLst/>
          </a:prstGeom>
        </p:spPr>
      </p:pic>
      <p:sp>
        <p:nvSpPr>
          <p:cNvPr id="21" name="TextBox 20">
            <a:extLst>
              <a:ext uri="{FF2B5EF4-FFF2-40B4-BE49-F238E27FC236}">
                <a16:creationId xmlns:a16="http://schemas.microsoft.com/office/drawing/2014/main" id="{FC0F07BC-8A81-BBA8-5D40-E127453A83A5}"/>
              </a:ext>
            </a:extLst>
          </p:cNvPr>
          <p:cNvSpPr txBox="1"/>
          <p:nvPr/>
        </p:nvSpPr>
        <p:spPr>
          <a:xfrm>
            <a:off x="3679592" y="2948567"/>
            <a:ext cx="300082" cy="369332"/>
          </a:xfrm>
          <a:prstGeom prst="rect">
            <a:avLst/>
          </a:prstGeom>
          <a:noFill/>
        </p:spPr>
        <p:txBody>
          <a:bodyPr wrap="none" rtlCol="0">
            <a:spAutoFit/>
          </a:bodyPr>
          <a:lstStyle/>
          <a:p>
            <a:r>
              <a:rPr lang="en-ZA" dirty="0"/>
              <a:t>+</a:t>
            </a:r>
          </a:p>
        </p:txBody>
      </p:sp>
      <p:sp>
        <p:nvSpPr>
          <p:cNvPr id="22" name="TextBox 21">
            <a:extLst>
              <a:ext uri="{FF2B5EF4-FFF2-40B4-BE49-F238E27FC236}">
                <a16:creationId xmlns:a16="http://schemas.microsoft.com/office/drawing/2014/main" id="{F0B18B5E-BD55-5E97-3E20-296313F3FB6A}"/>
              </a:ext>
            </a:extLst>
          </p:cNvPr>
          <p:cNvSpPr txBox="1"/>
          <p:nvPr/>
        </p:nvSpPr>
        <p:spPr>
          <a:xfrm>
            <a:off x="7353962" y="2948567"/>
            <a:ext cx="300082" cy="369332"/>
          </a:xfrm>
          <a:prstGeom prst="rect">
            <a:avLst/>
          </a:prstGeom>
          <a:noFill/>
        </p:spPr>
        <p:txBody>
          <a:bodyPr wrap="none" rtlCol="0">
            <a:spAutoFit/>
          </a:bodyPr>
          <a:lstStyle/>
          <a:p>
            <a:r>
              <a:rPr lang="en-ZA" dirty="0"/>
              <a:t>=</a:t>
            </a:r>
          </a:p>
        </p:txBody>
      </p:sp>
    </p:spTree>
    <p:extLst>
      <p:ext uri="{BB962C8B-B14F-4D97-AF65-F5344CB8AC3E}">
        <p14:creationId xmlns:p14="http://schemas.microsoft.com/office/powerpoint/2010/main" val="91365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070212" y="61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Adding  and subtracting</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fractions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822873" y="1194267"/>
            <a:ext cx="9144000" cy="499167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748683"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157520" y="1501982"/>
            <a:ext cx="7824680" cy="3784498"/>
          </a:xfrm>
          <a:prstGeom prst="rect">
            <a:avLst/>
          </a:prstGeom>
          <a:noFill/>
        </p:spPr>
        <p:txBody>
          <a:bodyPr wrap="square" rtlCol="0">
            <a:spAutoFit/>
          </a:bodyPr>
          <a:lstStyle/>
          <a:p>
            <a:pPr>
              <a:spcAft>
                <a:spcPts val="600"/>
              </a:spcAft>
            </a:pPr>
            <a:endParaRPr lang="en-GB" sz="28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adding or subtracting two fractions with different denominators, you must make the fractions equivalent, and both fractions must have the same denominator.</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You can use a common multiple or lowest common multiple to make the fractions equivalent.</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you can, simplify your answer.</a:t>
            </a:r>
            <a:endParaRPr lang="en-US" sz="2400" b="1" dirty="0">
              <a:latin typeface="Arial" panose="020B0604020202020204" pitchFamily="34" charset="0"/>
              <a:cs typeface="Arial" panose="020B0604020202020204" pitchFamily="34" charset="0"/>
            </a:endParaRPr>
          </a:p>
          <a:p>
            <a:pPr marL="457200" indent="-457200">
              <a:lnSpc>
                <a:spcPts val="3100"/>
              </a:lnSpc>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93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84" y="345712"/>
            <a:ext cx="10515600" cy="1325563"/>
          </a:xfrm>
        </p:spPr>
        <p:txBody>
          <a:bodyPr/>
          <a:lstStyle/>
          <a:p>
            <a:r>
              <a:rPr lang="en-GB" sz="3600" dirty="0"/>
              <a:t> </a:t>
            </a:r>
            <a:r>
              <a:rPr lang="en-GB" sz="3600" dirty="0">
                <a:solidFill>
                  <a:schemeClr val="accent1"/>
                </a:solidFill>
              </a:rPr>
              <a:t>Tutor demonstration – subtracting fractions</a:t>
            </a:r>
          </a:p>
        </p:txBody>
      </p:sp>
      <p:sp>
        <p:nvSpPr>
          <p:cNvPr id="4" name="Slide Number Placeholder 3"/>
          <p:cNvSpPr>
            <a:spLocks noGrp="1"/>
          </p:cNvSpPr>
          <p:nvPr>
            <p:ph type="sldNum" sz="quarter" idx="12"/>
          </p:nvPr>
        </p:nvSpPr>
        <p:spPr/>
        <p:txBody>
          <a:bodyPr/>
          <a:lstStyle/>
          <a:p>
            <a:fld id="{892959B6-490E-A144-8C7C-88267F972F69}" type="slidenum">
              <a:rPr lang="en-US" smtClean="0"/>
              <a:t>12</a:t>
            </a:fld>
            <a:endParaRPr lang="en-US" dirty="0"/>
          </a:p>
        </p:txBody>
      </p:sp>
      <p:sp>
        <p:nvSpPr>
          <p:cNvPr id="7" name="TextBox 6">
            <a:extLst>
              <a:ext uri="{FF2B5EF4-FFF2-40B4-BE49-F238E27FC236}">
                <a16:creationId xmlns:a16="http://schemas.microsoft.com/office/drawing/2014/main" id="{7343401C-99C1-DEEE-362D-42ACA0810895}"/>
              </a:ext>
            </a:extLst>
          </p:cNvPr>
          <p:cNvSpPr txBox="1"/>
          <p:nvPr/>
        </p:nvSpPr>
        <p:spPr>
          <a:xfrm>
            <a:off x="1764632" y="3748822"/>
            <a:ext cx="978568" cy="369332"/>
          </a:xfrm>
          <a:prstGeom prst="rect">
            <a:avLst/>
          </a:prstGeom>
          <a:noFill/>
        </p:spPr>
        <p:txBody>
          <a:bodyPr wrap="square" rtlCol="0">
            <a:spAutoFit/>
          </a:bodyPr>
          <a:lstStyle/>
          <a:p>
            <a:r>
              <a:rPr lang="en-US" dirty="0"/>
              <a:t>8/12</a:t>
            </a:r>
          </a:p>
        </p:txBody>
      </p:sp>
      <p:sp>
        <p:nvSpPr>
          <p:cNvPr id="8" name="TextBox 7">
            <a:extLst>
              <a:ext uri="{FF2B5EF4-FFF2-40B4-BE49-F238E27FC236}">
                <a16:creationId xmlns:a16="http://schemas.microsoft.com/office/drawing/2014/main" id="{3DBE289B-8C77-8BC8-5BA0-931AD6F10C52}"/>
              </a:ext>
            </a:extLst>
          </p:cNvPr>
          <p:cNvSpPr txBox="1"/>
          <p:nvPr/>
        </p:nvSpPr>
        <p:spPr>
          <a:xfrm>
            <a:off x="3753853" y="3829146"/>
            <a:ext cx="497305"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3D2A2FFA-A764-AD1E-BF52-5B1215FB93EC}"/>
              </a:ext>
            </a:extLst>
          </p:cNvPr>
          <p:cNvSpPr txBox="1"/>
          <p:nvPr/>
        </p:nvSpPr>
        <p:spPr>
          <a:xfrm>
            <a:off x="5261811" y="3684653"/>
            <a:ext cx="1171073" cy="369332"/>
          </a:xfrm>
          <a:prstGeom prst="rect">
            <a:avLst/>
          </a:prstGeom>
          <a:noFill/>
        </p:spPr>
        <p:txBody>
          <a:bodyPr wrap="square" rtlCol="0">
            <a:spAutoFit/>
          </a:bodyPr>
          <a:lstStyle/>
          <a:p>
            <a:r>
              <a:rPr lang="en-US" dirty="0"/>
              <a:t>3/12</a:t>
            </a:r>
          </a:p>
        </p:txBody>
      </p:sp>
      <p:sp>
        <p:nvSpPr>
          <p:cNvPr id="10" name="TextBox 9">
            <a:extLst>
              <a:ext uri="{FF2B5EF4-FFF2-40B4-BE49-F238E27FC236}">
                <a16:creationId xmlns:a16="http://schemas.microsoft.com/office/drawing/2014/main" id="{CB1ECDA5-47BA-EA29-0E68-E84A4466FB70}"/>
              </a:ext>
            </a:extLst>
          </p:cNvPr>
          <p:cNvSpPr txBox="1"/>
          <p:nvPr/>
        </p:nvSpPr>
        <p:spPr>
          <a:xfrm>
            <a:off x="7475621" y="3748822"/>
            <a:ext cx="529392"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05B0F44A-924D-C00C-2240-36AD14DA904C}"/>
              </a:ext>
            </a:extLst>
          </p:cNvPr>
          <p:cNvSpPr txBox="1"/>
          <p:nvPr/>
        </p:nvSpPr>
        <p:spPr>
          <a:xfrm>
            <a:off x="8646694" y="3684653"/>
            <a:ext cx="914401" cy="369332"/>
          </a:xfrm>
          <a:prstGeom prst="rect">
            <a:avLst/>
          </a:prstGeom>
          <a:noFill/>
        </p:spPr>
        <p:txBody>
          <a:bodyPr wrap="square" rtlCol="0">
            <a:spAutoFit/>
          </a:bodyPr>
          <a:lstStyle/>
          <a:p>
            <a:r>
              <a:rPr lang="en-US" dirty="0"/>
              <a:t>5/12</a:t>
            </a:r>
          </a:p>
        </p:txBody>
      </p:sp>
      <p:pic>
        <p:nvPicPr>
          <p:cNvPr id="13" name="Picture 12" descr="A tray of flapjack viewed from above. The tray is divided into twelve equal-sized pieces. Four pieces are shaded">
            <a:extLst>
              <a:ext uri="{FF2B5EF4-FFF2-40B4-BE49-F238E27FC236}">
                <a16:creationId xmlns:a16="http://schemas.microsoft.com/office/drawing/2014/main" id="{D7BE14A0-632F-566F-4DEC-17ED1FD4683C}"/>
              </a:ext>
            </a:extLst>
          </p:cNvPr>
          <p:cNvPicPr>
            <a:picLocks noChangeAspect="1"/>
          </p:cNvPicPr>
          <p:nvPr/>
        </p:nvPicPr>
        <p:blipFill>
          <a:blip r:embed="rId3"/>
          <a:stretch>
            <a:fillRect/>
          </a:stretch>
        </p:blipFill>
        <p:spPr>
          <a:xfrm>
            <a:off x="767288" y="1423122"/>
            <a:ext cx="2679192" cy="1871472"/>
          </a:xfrm>
          <a:prstGeom prst="rect">
            <a:avLst/>
          </a:prstGeom>
        </p:spPr>
      </p:pic>
      <p:pic>
        <p:nvPicPr>
          <p:cNvPr id="15" name="Picture 14" descr="A tray of flapjack viewed from above. The tray is divided into twelve equal-sized pieces. Nine pieces are shaded">
            <a:extLst>
              <a:ext uri="{FF2B5EF4-FFF2-40B4-BE49-F238E27FC236}">
                <a16:creationId xmlns:a16="http://schemas.microsoft.com/office/drawing/2014/main" id="{A2FFE78E-7E88-D3C7-B3FB-A96D1DE633B3}"/>
              </a:ext>
            </a:extLst>
          </p:cNvPr>
          <p:cNvPicPr>
            <a:picLocks noChangeAspect="1"/>
          </p:cNvPicPr>
          <p:nvPr/>
        </p:nvPicPr>
        <p:blipFill>
          <a:blip r:embed="rId4"/>
          <a:stretch>
            <a:fillRect/>
          </a:stretch>
        </p:blipFill>
        <p:spPr>
          <a:xfrm>
            <a:off x="4413654" y="1426170"/>
            <a:ext cx="2679192" cy="1868424"/>
          </a:xfrm>
          <a:prstGeom prst="rect">
            <a:avLst/>
          </a:prstGeom>
        </p:spPr>
      </p:pic>
      <p:sp>
        <p:nvSpPr>
          <p:cNvPr id="12" name="TextBox 11">
            <a:extLst>
              <a:ext uri="{FF2B5EF4-FFF2-40B4-BE49-F238E27FC236}">
                <a16:creationId xmlns:a16="http://schemas.microsoft.com/office/drawing/2014/main" id="{91BA5588-85F1-B949-19C0-F3A5ACA4CC74}"/>
              </a:ext>
            </a:extLst>
          </p:cNvPr>
          <p:cNvSpPr txBox="1"/>
          <p:nvPr/>
        </p:nvSpPr>
        <p:spPr>
          <a:xfrm>
            <a:off x="3712289" y="2156050"/>
            <a:ext cx="184731"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5BC6B797-EBD6-CCD0-C5CF-4B796762F582}"/>
              </a:ext>
            </a:extLst>
          </p:cNvPr>
          <p:cNvSpPr txBox="1"/>
          <p:nvPr/>
        </p:nvSpPr>
        <p:spPr>
          <a:xfrm>
            <a:off x="7475621" y="2216819"/>
            <a:ext cx="300082" cy="646331"/>
          </a:xfrm>
          <a:prstGeom prst="rect">
            <a:avLst/>
          </a:prstGeom>
          <a:noFill/>
        </p:spPr>
        <p:txBody>
          <a:bodyPr wrap="none" rtlCol="0">
            <a:spAutoFit/>
          </a:bodyPr>
          <a:lstStyle/>
          <a:p>
            <a:r>
              <a:rPr lang="en-US" dirty="0"/>
              <a:t>=</a:t>
            </a:r>
          </a:p>
          <a:p>
            <a:endParaRPr lang="en-ZA" dirty="0"/>
          </a:p>
        </p:txBody>
      </p:sp>
      <p:pic>
        <p:nvPicPr>
          <p:cNvPr id="3" name="Picture 2" descr="A tray of flapjack viewed from above. The tray is divided into twelve equal-sized pieces. 7 pieces are shaded">
            <a:extLst>
              <a:ext uri="{FF2B5EF4-FFF2-40B4-BE49-F238E27FC236}">
                <a16:creationId xmlns:a16="http://schemas.microsoft.com/office/drawing/2014/main" id="{28C6BA2E-6BCB-B56E-2808-FCB290D02A30}"/>
              </a:ext>
            </a:extLst>
          </p:cNvPr>
          <p:cNvPicPr>
            <a:picLocks noChangeAspect="1"/>
          </p:cNvPicPr>
          <p:nvPr/>
        </p:nvPicPr>
        <p:blipFill>
          <a:blip r:embed="rId5"/>
          <a:stretch>
            <a:fillRect/>
          </a:stretch>
        </p:blipFill>
        <p:spPr>
          <a:xfrm>
            <a:off x="8198524" y="1408748"/>
            <a:ext cx="2672757" cy="1863936"/>
          </a:xfrm>
          <a:prstGeom prst="rect">
            <a:avLst/>
          </a:prstGeom>
        </p:spPr>
      </p:pic>
    </p:spTree>
    <p:extLst>
      <p:ext uri="{BB962C8B-B14F-4D97-AF65-F5344CB8AC3E}">
        <p14:creationId xmlns:p14="http://schemas.microsoft.com/office/powerpoint/2010/main" val="364097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chemeClr val="accent1"/>
                </a:solidFill>
              </a:rPr>
              <a:t>Review of tutor demonstration</a:t>
            </a:r>
          </a:p>
        </p:txBody>
      </p:sp>
      <p:sp>
        <p:nvSpPr>
          <p:cNvPr id="4" name="Slide Number Placeholder 3"/>
          <p:cNvSpPr>
            <a:spLocks noGrp="1"/>
          </p:cNvSpPr>
          <p:nvPr>
            <p:ph type="sldNum" sz="quarter" idx="12"/>
          </p:nvPr>
        </p:nvSpPr>
        <p:spPr/>
        <p:txBody>
          <a:bodyPr/>
          <a:lstStyle/>
          <a:p>
            <a:fld id="{892959B6-490E-A144-8C7C-88267F972F69}" type="slidenum">
              <a:rPr lang="en-US" smtClean="0"/>
              <a:t>13</a:t>
            </a:fld>
            <a:endParaRPr lang="en-US" dirty="0"/>
          </a:p>
        </p:txBody>
      </p:sp>
      <p:sp>
        <p:nvSpPr>
          <p:cNvPr id="6" name="TextBox 5"/>
          <p:cNvSpPr txBox="1"/>
          <p:nvPr/>
        </p:nvSpPr>
        <p:spPr>
          <a:xfrm>
            <a:off x="570433" y="2702653"/>
            <a:ext cx="11092177" cy="3600986"/>
          </a:xfrm>
          <a:prstGeom prst="rect">
            <a:avLst/>
          </a:prstGeom>
          <a:noFill/>
        </p:spPr>
        <p:txBody>
          <a:bodyPr wrap="square" rtlCol="0">
            <a:spAutoFit/>
          </a:bodyPr>
          <a:lstStyle/>
          <a:p>
            <a:r>
              <a:rPr lang="en-GB" sz="2800" dirty="0"/>
              <a:t>	2/3   		 –    		1/4 		</a:t>
            </a:r>
          </a:p>
          <a:p>
            <a:endParaRPr lang="en-GB" sz="2800" dirty="0"/>
          </a:p>
          <a:p>
            <a:r>
              <a:rPr lang="en-GB" sz="2800" dirty="0"/>
              <a:t>	8/12 		 – 		3/12 		  =  		5/12</a:t>
            </a:r>
          </a:p>
          <a:p>
            <a:endParaRPr lang="en-GB" sz="2800" dirty="0"/>
          </a:p>
          <a:p>
            <a:r>
              <a:rPr lang="en-GB" sz="2400" b="1" dirty="0">
                <a:solidFill>
                  <a:schemeClr val="tx2"/>
                </a:solidFill>
                <a:latin typeface="Arial" panose="020B0604020202020204" pitchFamily="34" charset="0"/>
                <a:cs typeface="Arial" panose="020B0604020202020204" pitchFamily="34" charset="0"/>
              </a:rPr>
              <a:t>Explain why these are equivalent fractions.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this answer be simplified?</a:t>
            </a:r>
          </a:p>
          <a:p>
            <a:r>
              <a:rPr lang="en-GB" sz="2400" dirty="0">
                <a:latin typeface="Arial" panose="020B0604020202020204" pitchFamily="34" charset="0"/>
                <a:cs typeface="Arial" panose="020B0604020202020204" pitchFamily="34" charset="0"/>
              </a:rPr>
              <a:t>If not, why not?</a:t>
            </a:r>
          </a:p>
          <a:p>
            <a:endParaRPr lang="en-GB" sz="2000" dirty="0"/>
          </a:p>
        </p:txBody>
      </p:sp>
      <p:pic>
        <p:nvPicPr>
          <p:cNvPr id="5" name="Picture 4" descr="A tray of flapjack viewed from above. The tray is divided into twelve equal-sized pieces. Four pieces are shaded">
            <a:extLst>
              <a:ext uri="{FF2B5EF4-FFF2-40B4-BE49-F238E27FC236}">
                <a16:creationId xmlns:a16="http://schemas.microsoft.com/office/drawing/2014/main" id="{C130082D-3BD6-D07A-7BDF-9E7000610CC3}"/>
              </a:ext>
            </a:extLst>
          </p:cNvPr>
          <p:cNvPicPr>
            <a:picLocks noChangeAspect="1"/>
          </p:cNvPicPr>
          <p:nvPr/>
        </p:nvPicPr>
        <p:blipFill>
          <a:blip r:embed="rId3"/>
          <a:stretch>
            <a:fillRect/>
          </a:stretch>
        </p:blipFill>
        <p:spPr>
          <a:xfrm>
            <a:off x="838200" y="1313910"/>
            <a:ext cx="2092036" cy="1461331"/>
          </a:xfrm>
          <a:prstGeom prst="rect">
            <a:avLst/>
          </a:prstGeom>
        </p:spPr>
      </p:pic>
      <p:pic>
        <p:nvPicPr>
          <p:cNvPr id="8" name="Picture 7" descr="A tray of flapjack viewed from above. The tray is divided into twelve equal-sized pieces. Nine pieces are shaded">
            <a:extLst>
              <a:ext uri="{FF2B5EF4-FFF2-40B4-BE49-F238E27FC236}">
                <a16:creationId xmlns:a16="http://schemas.microsoft.com/office/drawing/2014/main" id="{A5149BA0-1AF3-DEAC-0D40-09A1A30CF005}"/>
              </a:ext>
            </a:extLst>
          </p:cNvPr>
          <p:cNvPicPr>
            <a:picLocks noChangeAspect="1"/>
          </p:cNvPicPr>
          <p:nvPr/>
        </p:nvPicPr>
        <p:blipFill>
          <a:blip r:embed="rId4"/>
          <a:stretch>
            <a:fillRect/>
          </a:stretch>
        </p:blipFill>
        <p:spPr>
          <a:xfrm>
            <a:off x="4744061" y="1297387"/>
            <a:ext cx="2092036" cy="1458951"/>
          </a:xfrm>
          <a:prstGeom prst="rect">
            <a:avLst/>
          </a:prstGeom>
        </p:spPr>
      </p:pic>
      <p:sp>
        <p:nvSpPr>
          <p:cNvPr id="3" name="TextBox 2">
            <a:extLst>
              <a:ext uri="{FF2B5EF4-FFF2-40B4-BE49-F238E27FC236}">
                <a16:creationId xmlns:a16="http://schemas.microsoft.com/office/drawing/2014/main" id="{548C1FC4-BE25-0772-8847-7C3BAE8E5700}"/>
              </a:ext>
            </a:extLst>
          </p:cNvPr>
          <p:cNvSpPr txBox="1"/>
          <p:nvPr/>
        </p:nvSpPr>
        <p:spPr>
          <a:xfrm>
            <a:off x="3389501" y="1967116"/>
            <a:ext cx="300082" cy="369332"/>
          </a:xfrm>
          <a:prstGeom prst="rect">
            <a:avLst/>
          </a:prstGeom>
          <a:noFill/>
        </p:spPr>
        <p:txBody>
          <a:bodyPr wrap="none" rtlCol="0">
            <a:spAutoFit/>
          </a:bodyPr>
          <a:lstStyle/>
          <a:p>
            <a:r>
              <a:rPr lang="en-GB" sz="1800"/>
              <a:t>–</a:t>
            </a:r>
            <a:endParaRPr lang="en-ZA" dirty="0"/>
          </a:p>
        </p:txBody>
      </p:sp>
      <p:sp>
        <p:nvSpPr>
          <p:cNvPr id="7" name="TextBox 6">
            <a:extLst>
              <a:ext uri="{FF2B5EF4-FFF2-40B4-BE49-F238E27FC236}">
                <a16:creationId xmlns:a16="http://schemas.microsoft.com/office/drawing/2014/main" id="{989A1844-662D-4251-E6D8-1FBDCA66F705}"/>
              </a:ext>
            </a:extLst>
          </p:cNvPr>
          <p:cNvSpPr txBox="1"/>
          <p:nvPr/>
        </p:nvSpPr>
        <p:spPr>
          <a:xfrm>
            <a:off x="7135987" y="1928481"/>
            <a:ext cx="439597" cy="369332"/>
          </a:xfrm>
          <a:prstGeom prst="rect">
            <a:avLst/>
          </a:prstGeom>
          <a:noFill/>
        </p:spPr>
        <p:txBody>
          <a:bodyPr wrap="square" rtlCol="0">
            <a:spAutoFit/>
          </a:bodyPr>
          <a:lstStyle/>
          <a:p>
            <a:r>
              <a:rPr lang="en-ZA" dirty="0"/>
              <a:t>=</a:t>
            </a:r>
          </a:p>
        </p:txBody>
      </p:sp>
      <p:pic>
        <p:nvPicPr>
          <p:cNvPr id="10" name="Picture 9" descr="A tray of flapjack viewed from above. The tray is divided into twelve equal-sized pieces. 7 pieces are shaded">
            <a:extLst>
              <a:ext uri="{FF2B5EF4-FFF2-40B4-BE49-F238E27FC236}">
                <a16:creationId xmlns:a16="http://schemas.microsoft.com/office/drawing/2014/main" id="{9DEE5E6C-2E27-17DF-51FE-65D8AAEB53A8}"/>
              </a:ext>
            </a:extLst>
          </p:cNvPr>
          <p:cNvPicPr>
            <a:picLocks noChangeAspect="1"/>
          </p:cNvPicPr>
          <p:nvPr/>
        </p:nvPicPr>
        <p:blipFill>
          <a:blip r:embed="rId5"/>
          <a:stretch>
            <a:fillRect/>
          </a:stretch>
        </p:blipFill>
        <p:spPr>
          <a:xfrm>
            <a:off x="8764731" y="1291801"/>
            <a:ext cx="2092036" cy="1458951"/>
          </a:xfrm>
          <a:prstGeom prst="rect">
            <a:avLst/>
          </a:prstGeom>
        </p:spPr>
      </p:pic>
    </p:spTree>
    <p:extLst>
      <p:ext uri="{BB962C8B-B14F-4D97-AF65-F5344CB8AC3E}">
        <p14:creationId xmlns:p14="http://schemas.microsoft.com/office/powerpoint/2010/main" val="23028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2521133" y="325664"/>
            <a:ext cx="5708467" cy="847725"/>
          </a:xfrm>
          <a:prstGeom prst="rect">
            <a:avLst/>
          </a:prstGeom>
        </p:spPr>
        <p:txBody>
          <a:bodyPr>
            <a:normAutofit/>
          </a:bodyPr>
          <a:lstStyle/>
          <a:p>
            <a:r>
              <a:rPr lang="en-GB" sz="3200" b="1" dirty="0">
                <a:solidFill>
                  <a:schemeClr val="accent1"/>
                </a:solidFill>
                <a:latin typeface="Arial" panose="020B0604020202020204" pitchFamily="34" charset="0"/>
                <a:cs typeface="Arial" panose="020B0604020202020204" pitchFamily="34" charset="0"/>
              </a:rPr>
              <a:t>Card matching activity</a:t>
            </a:r>
          </a:p>
        </p:txBody>
      </p:sp>
      <p:sp>
        <p:nvSpPr>
          <p:cNvPr id="6" name="TextBox 5"/>
          <p:cNvSpPr txBox="1"/>
          <p:nvPr/>
        </p:nvSpPr>
        <p:spPr>
          <a:xfrm>
            <a:off x="735383" y="1236781"/>
            <a:ext cx="5708467" cy="486287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GB" sz="2800" dirty="0">
                <a:solidFill>
                  <a:prstClr val="black"/>
                </a:solidFill>
                <a:latin typeface="Arial" panose="020B0604020202020204" pitchFamily="34" charset="0"/>
                <a:cs typeface="Arial" panose="020B0604020202020204" pitchFamily="34" charset="0"/>
              </a:rPr>
              <a:t>W</a:t>
            </a:r>
            <a:r>
              <a:rPr kumimoji="0" lang="en-GB"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ork</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pairs</a:t>
            </a:r>
            <a:r>
              <a:rPr lang="en-GB" sz="2800" dirty="0">
                <a:solidFill>
                  <a:prstClr val="black"/>
                </a:solidFill>
                <a:latin typeface="Arial" panose="020B0604020202020204" pitchFamily="34" charset="0"/>
                <a:cs typeface="Arial" panose="020B0604020202020204" pitchFamily="34" charset="0"/>
              </a:rPr>
              <a:t> and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share your ideas.</a:t>
            </a:r>
            <a:endParaRPr lang="en-GB" sz="2800" dirty="0">
              <a:solidFill>
                <a:prstClr val="black"/>
              </a:solidFill>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lang="en-GB" sz="2800" dirty="0">
                <a:solidFill>
                  <a:prstClr val="black"/>
                </a:solidFill>
                <a:latin typeface="Arial" panose="020B0604020202020204" pitchFamily="34" charset="0"/>
                <a:cs typeface="Arial" panose="020B0604020202020204" pitchFamily="34" charset="0"/>
              </a:rPr>
              <a:t>First, m</a:t>
            </a:r>
            <a:r>
              <a:rPr kumimoji="0" lang="en-GB"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atch</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array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cards with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calculations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Next, match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answer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cards to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arrays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en-GB" sz="2800" dirty="0">
              <a:solidFill>
                <a:prstClr val="black"/>
              </a:solidFill>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Finally, match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percentage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cards to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answers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7" name="Isosceles Triangle 6">
            <a:extLst>
              <a:ext uri="{FF2B5EF4-FFF2-40B4-BE49-F238E27FC236}">
                <a16:creationId xmlns:a16="http://schemas.microsoft.com/office/drawing/2014/main" id="{3E8ACD0C-3F44-43AB-AAA0-A67BA65126D0}"/>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9D39695-9F1F-474F-B6EC-3210EDB90B81}"/>
              </a:ext>
            </a:extLst>
          </p:cNvPr>
          <p:cNvSpPr txBox="1"/>
          <p:nvPr/>
        </p:nvSpPr>
        <p:spPr>
          <a:xfrm>
            <a:off x="-107005" y="-18464"/>
            <a:ext cx="1922741" cy="461665"/>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EXPLORE 3</a:t>
            </a:r>
          </a:p>
        </p:txBody>
      </p:sp>
      <p:pic>
        <p:nvPicPr>
          <p:cNvPr id="9" name="Picture 8">
            <a:extLst>
              <a:ext uri="{FF2B5EF4-FFF2-40B4-BE49-F238E27FC236}">
                <a16:creationId xmlns:a16="http://schemas.microsoft.com/office/drawing/2014/main" id="{03B82F3C-62AC-D445-8759-08CFCF370CCA}"/>
              </a:ext>
            </a:extLst>
          </p:cNvPr>
          <p:cNvPicPr>
            <a:picLocks noChangeAspect="1"/>
          </p:cNvPicPr>
          <p:nvPr/>
        </p:nvPicPr>
        <p:blipFill>
          <a:blip r:embed="rId3"/>
          <a:stretch>
            <a:fillRect/>
          </a:stretch>
        </p:blipFill>
        <p:spPr>
          <a:xfrm>
            <a:off x="9577288" y="269766"/>
            <a:ext cx="2176461" cy="847417"/>
          </a:xfrm>
          <a:prstGeom prst="rect">
            <a:avLst/>
          </a:prstGeom>
        </p:spPr>
      </p:pic>
      <p:pic>
        <p:nvPicPr>
          <p:cNvPr id="5" name="Picture 4">
            <a:extLst>
              <a:ext uri="{FF2B5EF4-FFF2-40B4-BE49-F238E27FC236}">
                <a16:creationId xmlns:a16="http://schemas.microsoft.com/office/drawing/2014/main" id="{2CB05332-9D45-DC86-F128-AA96C8BB124F}"/>
              </a:ext>
            </a:extLst>
          </p:cNvPr>
          <p:cNvPicPr>
            <a:picLocks noChangeAspect="1"/>
          </p:cNvPicPr>
          <p:nvPr/>
        </p:nvPicPr>
        <p:blipFill>
          <a:blip r:embed="rId4"/>
          <a:stretch>
            <a:fillRect/>
          </a:stretch>
        </p:blipFill>
        <p:spPr>
          <a:xfrm>
            <a:off x="7261971" y="1173389"/>
            <a:ext cx="4422659" cy="4926262"/>
          </a:xfrm>
          <a:prstGeom prst="rect">
            <a:avLst/>
          </a:prstGeom>
        </p:spPr>
      </p:pic>
    </p:spTree>
    <p:extLst>
      <p:ext uri="{BB962C8B-B14F-4D97-AF65-F5344CB8AC3E}">
        <p14:creationId xmlns:p14="http://schemas.microsoft.com/office/powerpoint/2010/main" val="43190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5120DB-178A-F98B-A988-24DE522A3BB7}"/>
                  </a:ext>
                </a:extLst>
              </p:cNvPr>
              <p:cNvSpPr txBox="1"/>
              <p:nvPr/>
            </p:nvSpPr>
            <p:spPr>
              <a:xfrm>
                <a:off x="2948539" y="1180883"/>
                <a:ext cx="7307623" cy="105400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GB" sz="440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5</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2</m:t>
                        </m:r>
                      </m:num>
                      <m:den>
                        <m:r>
                          <a:rPr lang="en-US" sz="4400" b="0" i="0" smtClean="0">
                            <a:solidFill>
                              <a:schemeClr val="tx1"/>
                            </a:solidFill>
                            <a:latin typeface="Cambria Math" panose="02040503050406030204" pitchFamily="18" charset="0"/>
                          </a:rPr>
                          <m:t>5</m:t>
                        </m:r>
                      </m:den>
                    </m:f>
                  </m:oMath>
                </a14:m>
                <a:r>
                  <a:rPr lang="en-GB" sz="4400" dirty="0">
                    <a:solidFill>
                      <a:schemeClr val="tx1"/>
                    </a:solidFill>
                  </a:rPr>
                  <a:t> </a:t>
                </a:r>
                <a:endParaRPr lang="en-GB" sz="4400" dirty="0"/>
              </a:p>
            </p:txBody>
          </p:sp>
        </mc:Choice>
        <mc:Fallback xmlns="">
          <p:sp>
            <p:nvSpPr>
              <p:cNvPr id="8" name="TextBox 7">
                <a:extLst>
                  <a:ext uri="{FF2B5EF4-FFF2-40B4-BE49-F238E27FC236}">
                    <a16:creationId xmlns:a16="http://schemas.microsoft.com/office/drawing/2014/main" id="{F95120DB-178A-F98B-A988-24DE522A3BB7}"/>
                  </a:ext>
                </a:extLst>
              </p:cNvPr>
              <p:cNvSpPr txBox="1">
                <a:spLocks noRot="1" noChangeAspect="1" noMove="1" noResize="1" noEditPoints="1" noAdjustHandles="1" noChangeArrowheads="1" noChangeShapeType="1" noTextEdit="1"/>
              </p:cNvSpPr>
              <p:nvPr/>
            </p:nvSpPr>
            <p:spPr>
              <a:xfrm>
                <a:off x="2948539" y="1180883"/>
                <a:ext cx="7307623" cy="1054006"/>
              </a:xfrm>
              <a:prstGeom prst="rect">
                <a:avLst/>
              </a:prstGeom>
              <a:blipFill>
                <a:blip r:embed="rId3"/>
                <a:stretch>
                  <a:fillRect b="-13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962845" y="5150114"/>
                <a:ext cx="4689059" cy="105400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3</m:t>
                        </m:r>
                      </m:num>
                      <m:den>
                        <m:r>
                          <a:rPr lang="en-US" sz="4400" b="0" i="0" smtClean="0">
                            <a:solidFill>
                              <a:schemeClr val="tx1"/>
                            </a:solidFill>
                            <a:latin typeface="Cambria Math" panose="02040503050406030204" pitchFamily="18" charset="0"/>
                          </a:rPr>
                          <m:t>5</m:t>
                        </m:r>
                      </m:den>
                    </m:f>
                  </m:oMath>
                </a14:m>
                <a:r>
                  <a:rPr lang="en-GB" sz="4400" dirty="0">
                    <a:solidFill>
                      <a:schemeClr val="tx1"/>
                    </a:solidFill>
                  </a:rPr>
                  <a:t> , 60% </a:t>
                </a:r>
                <a:endParaRPr lang="en-GB" sz="4400" dirty="0"/>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962845" y="5150114"/>
                <a:ext cx="4689059" cy="1054006"/>
              </a:xfrm>
              <a:prstGeom prst="rect">
                <a:avLst/>
              </a:prstGeom>
              <a:blipFill>
                <a:blip r:embed="rId4"/>
                <a:stretch>
                  <a:fillRect b="-13295"/>
                </a:stretch>
              </a:blipFill>
            </p:spPr>
            <p:txBody>
              <a:bodyPr/>
              <a:lstStyle/>
              <a:p>
                <a:r>
                  <a:rPr lang="en-GB">
                    <a:noFill/>
                  </a:rPr>
                  <a:t> </a:t>
                </a:r>
              </a:p>
            </p:txBody>
          </p:sp>
        </mc:Fallback>
      </mc:AlternateContent>
      <p:pic>
        <p:nvPicPr>
          <p:cNvPr id="17" name="Picture 16">
            <a:extLst>
              <a:ext uri="{FF2B5EF4-FFF2-40B4-BE49-F238E27FC236}">
                <a16:creationId xmlns:a16="http://schemas.microsoft.com/office/drawing/2014/main" id="{F0539DD8-BAD1-597A-A901-330DE3A903E9}"/>
              </a:ext>
            </a:extLst>
          </p:cNvPr>
          <p:cNvPicPr>
            <a:picLocks noChangeAspect="1"/>
          </p:cNvPicPr>
          <p:nvPr/>
        </p:nvPicPr>
        <p:blipFill>
          <a:blip r:embed="rId5"/>
          <a:stretch>
            <a:fillRect/>
          </a:stretch>
        </p:blipFill>
        <p:spPr>
          <a:xfrm>
            <a:off x="2948539" y="3336637"/>
            <a:ext cx="790575" cy="1362075"/>
          </a:xfrm>
          <a:prstGeom prst="rect">
            <a:avLst/>
          </a:prstGeom>
        </p:spPr>
      </p:pic>
      <p:pic>
        <p:nvPicPr>
          <p:cNvPr id="4" name="Picture 3">
            <a:extLst>
              <a:ext uri="{FF2B5EF4-FFF2-40B4-BE49-F238E27FC236}">
                <a16:creationId xmlns:a16="http://schemas.microsoft.com/office/drawing/2014/main" id="{6B7BD935-B64E-1F5A-EB57-DDE2B74DD5F0}"/>
              </a:ext>
            </a:extLst>
          </p:cNvPr>
          <p:cNvPicPr>
            <a:picLocks noChangeAspect="1"/>
          </p:cNvPicPr>
          <p:nvPr/>
        </p:nvPicPr>
        <p:blipFill>
          <a:blip r:embed="rId6"/>
          <a:stretch>
            <a:fillRect/>
          </a:stretch>
        </p:blipFill>
        <p:spPr>
          <a:xfrm>
            <a:off x="8231877" y="3317587"/>
            <a:ext cx="790575" cy="1381125"/>
          </a:xfrm>
          <a:prstGeom prst="rect">
            <a:avLst/>
          </a:prstGeom>
        </p:spPr>
      </p:pic>
      <p:sp>
        <p:nvSpPr>
          <p:cNvPr id="3" name="Google Shape;428;p15" descr="Pink rectangle covering the answer">
            <a:extLst>
              <a:ext uri="{FF2B5EF4-FFF2-40B4-BE49-F238E27FC236}">
                <a16:creationId xmlns:a16="http://schemas.microsoft.com/office/drawing/2014/main" id="{B6A1049C-9568-147A-B12C-1F16CCA1EDBB}"/>
              </a:ext>
            </a:extLst>
          </p:cNvPr>
          <p:cNvSpPr/>
          <p:nvPr/>
        </p:nvSpPr>
        <p:spPr>
          <a:xfrm>
            <a:off x="9721734" y="5150114"/>
            <a:ext cx="2007065" cy="1013077"/>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8FBB04D2-3997-9DDA-032E-9F84B6A7A1E6}"/>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35A78EF-18B0-6D80-6BB8-9D85A04FD335}"/>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16271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085400" y="5192169"/>
                <a:ext cx="4874589" cy="105445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6</m:t>
                        </m:r>
                      </m:num>
                      <m:den>
                        <m:r>
                          <a:rPr lang="en-US" sz="4400" b="0" i="0" smtClean="0">
                            <a:solidFill>
                              <a:schemeClr val="tx1"/>
                            </a:solidFill>
                            <a:latin typeface="Cambria Math" panose="02040503050406030204" pitchFamily="18" charset="0"/>
                          </a:rPr>
                          <m:t>8</m:t>
                        </m:r>
                      </m:den>
                    </m:f>
                    <m:r>
                      <a:rPr lang="en-US" sz="4400" b="0" i="1" smtClean="0">
                        <a:solidFill>
                          <a:schemeClr val="tx1"/>
                        </a:solidFill>
                        <a:latin typeface="Cambria Math" panose="02040503050406030204" pitchFamily="18" charset="0"/>
                      </a:rPr>
                      <m:t>=</m:t>
                    </m:r>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3</m:t>
                        </m:r>
                      </m:num>
                      <m:den>
                        <m:r>
                          <a:rPr lang="en-US" sz="4400" b="0" i="0" smtClean="0">
                            <a:solidFill>
                              <a:schemeClr val="tx1"/>
                            </a:solidFill>
                            <a:latin typeface="Cambria Math" panose="02040503050406030204" pitchFamily="18" charset="0"/>
                          </a:rPr>
                          <m:t>4</m:t>
                        </m:r>
                      </m:den>
                    </m:f>
                  </m:oMath>
                </a14:m>
                <a:r>
                  <a:rPr lang="en-GB" sz="4400" dirty="0">
                    <a:solidFill>
                      <a:schemeClr val="tx1"/>
                    </a:solidFill>
                  </a:rPr>
                  <a:t> , 75%</a:t>
                </a:r>
                <a:endParaRPr lang="en-GB" sz="4400" dirty="0"/>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085400" y="5192169"/>
                <a:ext cx="4874589" cy="1054456"/>
              </a:xfrm>
              <a:prstGeom prst="rect">
                <a:avLst/>
              </a:prstGeom>
              <a:blipFill>
                <a:blip r:embed="rId2"/>
                <a:stretch>
                  <a:fillRect b="-13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C52D647-5F7D-3FF2-E13C-96F1933BCDC3}"/>
                  </a:ext>
                </a:extLst>
              </p:cNvPr>
              <p:cNvSpPr txBox="1"/>
              <p:nvPr/>
            </p:nvSpPr>
            <p:spPr>
              <a:xfrm>
                <a:off x="3001549" y="1138603"/>
                <a:ext cx="7307623" cy="105259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GB" sz="440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2</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4</m:t>
                        </m:r>
                      </m:den>
                    </m:f>
                  </m:oMath>
                </a14:m>
                <a:r>
                  <a:rPr lang="en-GB" sz="4400" dirty="0">
                    <a:solidFill>
                      <a:schemeClr val="tx1"/>
                    </a:solidFill>
                  </a:rPr>
                  <a:t> </a:t>
                </a:r>
                <a:endParaRPr lang="en-GB" sz="4400" dirty="0"/>
              </a:p>
            </p:txBody>
          </p:sp>
        </mc:Choice>
        <mc:Fallback xmlns="">
          <p:sp>
            <p:nvSpPr>
              <p:cNvPr id="3" name="TextBox 2">
                <a:extLst>
                  <a:ext uri="{FF2B5EF4-FFF2-40B4-BE49-F238E27FC236}">
                    <a16:creationId xmlns:a16="http://schemas.microsoft.com/office/drawing/2014/main" id="{5C52D647-5F7D-3FF2-E13C-96F1933BCDC3}"/>
                  </a:ext>
                </a:extLst>
              </p:cNvPr>
              <p:cNvSpPr txBox="1">
                <a:spLocks noRot="1" noChangeAspect="1" noMove="1" noResize="1" noEditPoints="1" noAdjustHandles="1" noChangeArrowheads="1" noChangeShapeType="1" noTextEdit="1"/>
              </p:cNvSpPr>
              <p:nvPr/>
            </p:nvSpPr>
            <p:spPr>
              <a:xfrm>
                <a:off x="3001549" y="1138603"/>
                <a:ext cx="7307623" cy="1052596"/>
              </a:xfrm>
              <a:prstGeom prst="rect">
                <a:avLst/>
              </a:prstGeom>
              <a:blipFill>
                <a:blip r:embed="rId3"/>
                <a:stretch>
                  <a:fillRect b="-13953"/>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C3EF01E0-5B5B-EFF6-F467-BA98FC774CC6}"/>
              </a:ext>
            </a:extLst>
          </p:cNvPr>
          <p:cNvPicPr>
            <a:picLocks noChangeAspect="1"/>
          </p:cNvPicPr>
          <p:nvPr/>
        </p:nvPicPr>
        <p:blipFill>
          <a:blip r:embed="rId4"/>
          <a:stretch>
            <a:fillRect/>
          </a:stretch>
        </p:blipFill>
        <p:spPr>
          <a:xfrm>
            <a:off x="2867025" y="3674826"/>
            <a:ext cx="971550" cy="1133475"/>
          </a:xfrm>
          <a:prstGeom prst="rect">
            <a:avLst/>
          </a:prstGeom>
        </p:spPr>
      </p:pic>
      <p:pic>
        <p:nvPicPr>
          <p:cNvPr id="9" name="Picture 8">
            <a:extLst>
              <a:ext uri="{FF2B5EF4-FFF2-40B4-BE49-F238E27FC236}">
                <a16:creationId xmlns:a16="http://schemas.microsoft.com/office/drawing/2014/main" id="{A3F65081-8C96-800B-00F6-36AE33E73765}"/>
              </a:ext>
            </a:extLst>
          </p:cNvPr>
          <p:cNvPicPr>
            <a:picLocks noChangeAspect="1"/>
          </p:cNvPicPr>
          <p:nvPr/>
        </p:nvPicPr>
        <p:blipFill>
          <a:blip r:embed="rId5"/>
          <a:stretch>
            <a:fillRect/>
          </a:stretch>
        </p:blipFill>
        <p:spPr>
          <a:xfrm>
            <a:off x="8142425" y="3649990"/>
            <a:ext cx="942975" cy="1171575"/>
          </a:xfrm>
          <a:prstGeom prst="rect">
            <a:avLst/>
          </a:prstGeom>
        </p:spPr>
      </p:pic>
      <p:sp>
        <p:nvSpPr>
          <p:cNvPr id="4" name="Google Shape;428;p15" descr="Pink rectangle covering the answer">
            <a:extLst>
              <a:ext uri="{FF2B5EF4-FFF2-40B4-BE49-F238E27FC236}">
                <a16:creationId xmlns:a16="http://schemas.microsoft.com/office/drawing/2014/main" id="{0E149C65-1989-CEFC-2090-9D850B744E50}"/>
              </a:ext>
            </a:extLst>
          </p:cNvPr>
          <p:cNvSpPr/>
          <p:nvPr/>
        </p:nvSpPr>
        <p:spPr>
          <a:xfrm>
            <a:off x="9146109" y="5192169"/>
            <a:ext cx="2709007" cy="1013077"/>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FC4FE5FC-03F2-61F1-1D04-59B4F4377C3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2D7FBF3-D5B0-90C6-3B77-7D6F7DA215FD}"/>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38779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10097953" y="4786899"/>
                <a:ext cx="2042809" cy="13737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5</m:t>
                          </m:r>
                        </m:num>
                        <m:den>
                          <m:r>
                            <a:rPr lang="en-US" sz="4400" b="0" i="0" smtClean="0">
                              <a:solidFill>
                                <a:schemeClr val="tx1"/>
                              </a:solidFill>
                              <a:latin typeface="Cambria Math" panose="02040503050406030204" pitchFamily="18" charset="0"/>
                            </a:rPr>
                            <m:t>12</m:t>
                          </m:r>
                        </m:den>
                      </m:f>
                    </m:oMath>
                  </m:oMathPara>
                </a14:m>
                <a:endParaRPr lang="en-GB" sz="4400" dirty="0"/>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10097953" y="4786899"/>
                <a:ext cx="2042809" cy="137377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8AFE9E-B406-41DA-AFE1-236C0230E357}"/>
                  </a:ext>
                </a:extLst>
              </p:cNvPr>
              <p:cNvSpPr txBox="1"/>
              <p:nvPr/>
            </p:nvSpPr>
            <p:spPr>
              <a:xfrm>
                <a:off x="2988297" y="1411321"/>
                <a:ext cx="7307623" cy="1049839"/>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3</m:t>
                        </m:r>
                      </m:num>
                      <m:den>
                        <m:r>
                          <a:rPr lang="en-US" sz="4400" b="0" i="0" smtClean="0">
                            <a:solidFill>
                              <a:schemeClr val="tx1"/>
                            </a:solidFill>
                            <a:latin typeface="Cambria Math" panose="02040503050406030204" pitchFamily="18" charset="0"/>
                          </a:rPr>
                          <m:t>4</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3</m:t>
                        </m:r>
                      </m:den>
                    </m:f>
                  </m:oMath>
                </a14:m>
                <a:r>
                  <a:rPr lang="en-GB" sz="4400" dirty="0">
                    <a:solidFill>
                      <a:schemeClr val="tx1"/>
                    </a:solidFill>
                  </a:rPr>
                  <a:t> </a:t>
                </a:r>
                <a:endParaRPr lang="en-GB" sz="4400" dirty="0"/>
              </a:p>
            </p:txBody>
          </p:sp>
        </mc:Choice>
        <mc:Fallback xmlns="">
          <p:sp>
            <p:nvSpPr>
              <p:cNvPr id="4" name="TextBox 3">
                <a:extLst>
                  <a:ext uri="{FF2B5EF4-FFF2-40B4-BE49-F238E27FC236}">
                    <a16:creationId xmlns:a16="http://schemas.microsoft.com/office/drawing/2014/main" id="{218AFE9E-B406-41DA-AFE1-236C0230E357}"/>
                  </a:ext>
                </a:extLst>
              </p:cNvPr>
              <p:cNvSpPr txBox="1">
                <a:spLocks noRot="1" noChangeAspect="1" noMove="1" noResize="1" noEditPoints="1" noAdjustHandles="1" noChangeArrowheads="1" noChangeShapeType="1" noTextEdit="1"/>
              </p:cNvSpPr>
              <p:nvPr/>
            </p:nvSpPr>
            <p:spPr>
              <a:xfrm>
                <a:off x="2988297" y="1411321"/>
                <a:ext cx="7307623" cy="1049839"/>
              </a:xfrm>
              <a:prstGeom prst="rect">
                <a:avLst/>
              </a:prstGeom>
              <a:blipFill>
                <a:blip r:embed="rId3"/>
                <a:stretch>
                  <a:fillRect b="-13953"/>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5168CAE1-8059-A98F-447C-FF4784974807}"/>
              </a:ext>
            </a:extLst>
          </p:cNvPr>
          <p:cNvPicPr>
            <a:picLocks noChangeAspect="1"/>
          </p:cNvPicPr>
          <p:nvPr/>
        </p:nvPicPr>
        <p:blipFill>
          <a:blip r:embed="rId4"/>
          <a:stretch>
            <a:fillRect/>
          </a:stretch>
        </p:blipFill>
        <p:spPr>
          <a:xfrm>
            <a:off x="2988297" y="3255280"/>
            <a:ext cx="895350" cy="1104900"/>
          </a:xfrm>
          <a:prstGeom prst="rect">
            <a:avLst/>
          </a:prstGeom>
        </p:spPr>
      </p:pic>
      <p:pic>
        <p:nvPicPr>
          <p:cNvPr id="10" name="Picture 9">
            <a:extLst>
              <a:ext uri="{FF2B5EF4-FFF2-40B4-BE49-F238E27FC236}">
                <a16:creationId xmlns:a16="http://schemas.microsoft.com/office/drawing/2014/main" id="{A52450F1-608A-35F9-D823-2833A39B13FB}"/>
              </a:ext>
            </a:extLst>
          </p:cNvPr>
          <p:cNvPicPr>
            <a:picLocks noChangeAspect="1"/>
          </p:cNvPicPr>
          <p:nvPr/>
        </p:nvPicPr>
        <p:blipFill>
          <a:blip r:embed="rId5"/>
          <a:stretch>
            <a:fillRect/>
          </a:stretch>
        </p:blipFill>
        <p:spPr>
          <a:xfrm>
            <a:off x="8017565" y="3198130"/>
            <a:ext cx="904875" cy="1162050"/>
          </a:xfrm>
          <a:prstGeom prst="rect">
            <a:avLst/>
          </a:prstGeom>
        </p:spPr>
      </p:pic>
      <p:sp>
        <p:nvSpPr>
          <p:cNvPr id="3" name="Google Shape;428;p15" descr="Pink rectangle covering the answer">
            <a:extLst>
              <a:ext uri="{FF2B5EF4-FFF2-40B4-BE49-F238E27FC236}">
                <a16:creationId xmlns:a16="http://schemas.microsoft.com/office/drawing/2014/main" id="{857332A2-D38A-2F24-690C-3FC589EA3757}"/>
              </a:ext>
            </a:extLst>
          </p:cNvPr>
          <p:cNvSpPr/>
          <p:nvPr/>
        </p:nvSpPr>
        <p:spPr>
          <a:xfrm>
            <a:off x="10295920" y="4896605"/>
            <a:ext cx="1545174" cy="1373774"/>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EF452509-C045-1019-6165-0C2836CED52C}"/>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0AC22B6-0E56-8E12-0E21-44DCBDAD7C67}"/>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28990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302678" y="5136902"/>
                <a:ext cx="2570224" cy="1054071"/>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3</m:t>
                        </m:r>
                      </m:num>
                      <m:den>
                        <m:r>
                          <a:rPr lang="en-US" sz="4400" b="0" i="0" smtClean="0">
                            <a:solidFill>
                              <a:schemeClr val="tx1"/>
                            </a:solidFill>
                            <a:latin typeface="Cambria Math" panose="02040503050406030204" pitchFamily="18" charset="0"/>
                          </a:rPr>
                          <m:t>1</m:t>
                        </m:r>
                        <m:r>
                          <a:rPr lang="en-US" sz="4400" b="0" i="1" smtClean="0">
                            <a:solidFill>
                              <a:schemeClr val="tx1"/>
                            </a:solidFill>
                            <a:latin typeface="Cambria Math" panose="02040503050406030204" pitchFamily="18" charset="0"/>
                          </a:rPr>
                          <m:t>0</m:t>
                        </m:r>
                      </m:den>
                    </m:f>
                  </m:oMath>
                </a14:m>
                <a:r>
                  <a:rPr lang="en-GB" sz="4400" dirty="0"/>
                  <a:t>, 30%</a:t>
                </a: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302678" y="5136902"/>
                <a:ext cx="2570224" cy="1054071"/>
              </a:xfrm>
              <a:prstGeom prst="rect">
                <a:avLst/>
              </a:prstGeom>
              <a:blipFill>
                <a:blip r:embed="rId2"/>
                <a:stretch>
                  <a:fillRect b="-13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DA540A-5903-A260-B46B-7E20907B2ECC}"/>
                  </a:ext>
                </a:extLst>
              </p:cNvPr>
              <p:cNvSpPr txBox="1"/>
              <p:nvPr/>
            </p:nvSpPr>
            <p:spPr>
              <a:xfrm>
                <a:off x="2427521" y="1307397"/>
                <a:ext cx="7307623" cy="105182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2</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5</m:t>
                        </m:r>
                      </m:den>
                    </m:f>
                  </m:oMath>
                </a14:m>
                <a:r>
                  <a:rPr lang="en-GB" sz="4400" dirty="0">
                    <a:solidFill>
                      <a:schemeClr val="tx1"/>
                    </a:solidFill>
                  </a:rPr>
                  <a:t> </a:t>
                </a:r>
                <a:endParaRPr lang="en-GB" sz="4400" dirty="0"/>
              </a:p>
            </p:txBody>
          </p:sp>
        </mc:Choice>
        <mc:Fallback xmlns="">
          <p:sp>
            <p:nvSpPr>
              <p:cNvPr id="3" name="TextBox 2">
                <a:extLst>
                  <a:ext uri="{FF2B5EF4-FFF2-40B4-BE49-F238E27FC236}">
                    <a16:creationId xmlns:a16="http://schemas.microsoft.com/office/drawing/2014/main" id="{8BDA540A-5903-A260-B46B-7E20907B2ECC}"/>
                  </a:ext>
                </a:extLst>
              </p:cNvPr>
              <p:cNvSpPr txBox="1">
                <a:spLocks noRot="1" noChangeAspect="1" noMove="1" noResize="1" noEditPoints="1" noAdjustHandles="1" noChangeArrowheads="1" noChangeShapeType="1" noTextEdit="1"/>
              </p:cNvSpPr>
              <p:nvPr/>
            </p:nvSpPr>
            <p:spPr>
              <a:xfrm>
                <a:off x="2427521" y="1307397"/>
                <a:ext cx="7307623" cy="1051826"/>
              </a:xfrm>
              <a:prstGeom prst="rect">
                <a:avLst/>
              </a:prstGeom>
              <a:blipFill>
                <a:blip r:embed="rId3"/>
                <a:stretch>
                  <a:fillRect b="-1329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220533C3-0BB8-39EF-42B9-7111C6C2E128}"/>
              </a:ext>
            </a:extLst>
          </p:cNvPr>
          <p:cNvPicPr>
            <a:picLocks noChangeAspect="1"/>
          </p:cNvPicPr>
          <p:nvPr/>
        </p:nvPicPr>
        <p:blipFill>
          <a:blip r:embed="rId4"/>
          <a:stretch>
            <a:fillRect/>
          </a:stretch>
        </p:blipFill>
        <p:spPr>
          <a:xfrm>
            <a:off x="2254276" y="3905519"/>
            <a:ext cx="942975" cy="1285875"/>
          </a:xfrm>
          <a:prstGeom prst="rect">
            <a:avLst/>
          </a:prstGeom>
        </p:spPr>
      </p:pic>
      <p:pic>
        <p:nvPicPr>
          <p:cNvPr id="9" name="Picture 8">
            <a:extLst>
              <a:ext uri="{FF2B5EF4-FFF2-40B4-BE49-F238E27FC236}">
                <a16:creationId xmlns:a16="http://schemas.microsoft.com/office/drawing/2014/main" id="{1F3911CA-9DD5-FC48-DEC2-F608697F792B}"/>
              </a:ext>
            </a:extLst>
          </p:cNvPr>
          <p:cNvPicPr>
            <a:picLocks noChangeAspect="1"/>
          </p:cNvPicPr>
          <p:nvPr/>
        </p:nvPicPr>
        <p:blipFill>
          <a:blip r:embed="rId5"/>
          <a:stretch>
            <a:fillRect/>
          </a:stretch>
        </p:blipFill>
        <p:spPr>
          <a:xfrm>
            <a:off x="7609190" y="3900756"/>
            <a:ext cx="914400" cy="1295400"/>
          </a:xfrm>
          <a:prstGeom prst="rect">
            <a:avLst/>
          </a:prstGeom>
        </p:spPr>
      </p:pic>
      <p:sp>
        <p:nvSpPr>
          <p:cNvPr id="4" name="Google Shape;428;p15" descr="Pink rectangle covering the answer">
            <a:extLst>
              <a:ext uri="{FF2B5EF4-FFF2-40B4-BE49-F238E27FC236}">
                <a16:creationId xmlns:a16="http://schemas.microsoft.com/office/drawing/2014/main" id="{E6BEB532-F0BD-C1D3-7A38-DE001D1CE290}"/>
              </a:ext>
            </a:extLst>
          </p:cNvPr>
          <p:cNvSpPr/>
          <p:nvPr/>
        </p:nvSpPr>
        <p:spPr>
          <a:xfrm>
            <a:off x="9302678" y="5136902"/>
            <a:ext cx="2007065" cy="1013077"/>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97F49CE0-1043-976C-B97B-F7C2BF1F2A5C}"/>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DAA0238-7F35-CAFD-9805-2F00A4C11D09}"/>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15186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10122568" y="4639597"/>
                <a:ext cx="1802178" cy="13644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11</m:t>
                          </m:r>
                        </m:num>
                        <m:den>
                          <m:r>
                            <a:rPr lang="en-US" sz="4400" b="0" i="0" smtClean="0">
                              <a:solidFill>
                                <a:schemeClr val="tx1"/>
                              </a:solidFill>
                              <a:latin typeface="Cambria Math" panose="02040503050406030204" pitchFamily="18" charset="0"/>
                            </a:rPr>
                            <m:t>1</m:t>
                          </m:r>
                          <m:r>
                            <a:rPr lang="en-US" sz="4400" b="0" i="1" smtClean="0">
                              <a:solidFill>
                                <a:schemeClr val="tx1"/>
                              </a:solidFill>
                              <a:latin typeface="Cambria Math" panose="02040503050406030204" pitchFamily="18" charset="0"/>
                            </a:rPr>
                            <m:t>5</m:t>
                          </m:r>
                        </m:den>
                      </m:f>
                    </m:oMath>
                  </m:oMathPara>
                </a14:m>
                <a:endParaRPr lang="en-GB" sz="4400" dirty="0"/>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10122568" y="4639597"/>
                <a:ext cx="1802178"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5FAB54-128A-1CFF-BE63-25910C1D6F9F}"/>
                  </a:ext>
                </a:extLst>
              </p:cNvPr>
              <p:cNvSpPr txBox="1"/>
              <p:nvPr/>
            </p:nvSpPr>
            <p:spPr>
              <a:xfrm>
                <a:off x="2945750" y="1344361"/>
                <a:ext cx="7307623" cy="105182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2</m:t>
                        </m:r>
                      </m:num>
                      <m:den>
                        <m:r>
                          <a:rPr lang="en-US" sz="4400" b="0" i="0" smtClean="0">
                            <a:solidFill>
                              <a:schemeClr val="tx1"/>
                            </a:solidFill>
                            <a:latin typeface="Cambria Math" panose="02040503050406030204" pitchFamily="18" charset="0"/>
                          </a:rPr>
                          <m:t>5</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3</m:t>
                        </m:r>
                      </m:den>
                    </m:f>
                  </m:oMath>
                </a14:m>
                <a:r>
                  <a:rPr lang="en-GB" sz="4400" dirty="0">
                    <a:solidFill>
                      <a:schemeClr val="tx1"/>
                    </a:solidFill>
                  </a:rPr>
                  <a:t> </a:t>
                </a:r>
                <a:endParaRPr lang="en-GB" sz="4400" dirty="0"/>
              </a:p>
            </p:txBody>
          </p:sp>
        </mc:Choice>
        <mc:Fallback xmlns="">
          <p:sp>
            <p:nvSpPr>
              <p:cNvPr id="4" name="TextBox 3">
                <a:extLst>
                  <a:ext uri="{FF2B5EF4-FFF2-40B4-BE49-F238E27FC236}">
                    <a16:creationId xmlns:a16="http://schemas.microsoft.com/office/drawing/2014/main" id="{385FAB54-128A-1CFF-BE63-25910C1D6F9F}"/>
                  </a:ext>
                </a:extLst>
              </p:cNvPr>
              <p:cNvSpPr txBox="1">
                <a:spLocks noRot="1" noChangeAspect="1" noMove="1" noResize="1" noEditPoints="1" noAdjustHandles="1" noChangeArrowheads="1" noChangeShapeType="1" noTextEdit="1"/>
              </p:cNvSpPr>
              <p:nvPr/>
            </p:nvSpPr>
            <p:spPr>
              <a:xfrm>
                <a:off x="2945750" y="1344361"/>
                <a:ext cx="7307623" cy="1051826"/>
              </a:xfrm>
              <a:prstGeom prst="rect">
                <a:avLst/>
              </a:prstGeom>
              <a:blipFill>
                <a:blip r:embed="rId3"/>
                <a:stretch>
                  <a:fillRect b="-13953"/>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D7EA1447-75EA-1D8B-A3B0-92D232A41295}"/>
              </a:ext>
            </a:extLst>
          </p:cNvPr>
          <p:cNvPicPr>
            <a:picLocks noChangeAspect="1"/>
          </p:cNvPicPr>
          <p:nvPr/>
        </p:nvPicPr>
        <p:blipFill>
          <a:blip r:embed="rId4"/>
          <a:stretch>
            <a:fillRect/>
          </a:stretch>
        </p:blipFill>
        <p:spPr>
          <a:xfrm>
            <a:off x="8262011" y="3752605"/>
            <a:ext cx="857250" cy="1162050"/>
          </a:xfrm>
          <a:prstGeom prst="rect">
            <a:avLst/>
          </a:prstGeom>
        </p:spPr>
      </p:pic>
      <p:pic>
        <p:nvPicPr>
          <p:cNvPr id="12" name="Picture 11">
            <a:extLst>
              <a:ext uri="{FF2B5EF4-FFF2-40B4-BE49-F238E27FC236}">
                <a16:creationId xmlns:a16="http://schemas.microsoft.com/office/drawing/2014/main" id="{3749D7F8-9B28-6124-D5A1-B75F6C59B552}"/>
              </a:ext>
            </a:extLst>
          </p:cNvPr>
          <p:cNvPicPr>
            <a:picLocks noChangeAspect="1"/>
          </p:cNvPicPr>
          <p:nvPr/>
        </p:nvPicPr>
        <p:blipFill>
          <a:blip r:embed="rId5"/>
          <a:stretch>
            <a:fillRect/>
          </a:stretch>
        </p:blipFill>
        <p:spPr>
          <a:xfrm>
            <a:off x="2945750" y="3711606"/>
            <a:ext cx="857250" cy="1181100"/>
          </a:xfrm>
          <a:prstGeom prst="rect">
            <a:avLst/>
          </a:prstGeom>
        </p:spPr>
      </p:pic>
      <p:sp>
        <p:nvSpPr>
          <p:cNvPr id="3" name="Google Shape;428;p15" descr="Pink rectangle covering the answer">
            <a:extLst>
              <a:ext uri="{FF2B5EF4-FFF2-40B4-BE49-F238E27FC236}">
                <a16:creationId xmlns:a16="http://schemas.microsoft.com/office/drawing/2014/main" id="{6DC5590B-C678-E40B-D278-4D12EE2258B6}"/>
              </a:ext>
            </a:extLst>
          </p:cNvPr>
          <p:cNvSpPr/>
          <p:nvPr/>
        </p:nvSpPr>
        <p:spPr>
          <a:xfrm>
            <a:off x="10253373" y="4408116"/>
            <a:ext cx="1655330" cy="1752052"/>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43A4DFA8-AC84-A58D-6946-093970862B1D}"/>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585D91F-4001-049E-49F2-7D88C783E772}"/>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23906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916744" y="-3426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Introduction activity - Flapjack in a tray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883989" y="6397291"/>
            <a:ext cx="2743200" cy="365125"/>
          </a:xfrm>
        </p:spPr>
        <p:txBody>
          <a:bodyPr/>
          <a:lstStyle/>
          <a:p>
            <a:fld id="{892959B6-490E-A144-8C7C-88267F972F69}" type="slidenum">
              <a:rPr lang="en-US" smtClean="0"/>
              <a:t>2</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564811" y="1308309"/>
            <a:ext cx="11062378" cy="1815882"/>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Matthew works in a café behind the counter selling food and drink.</a:t>
            </a:r>
          </a:p>
          <a:p>
            <a:r>
              <a:rPr lang="en-GB" sz="2800" dirty="0">
                <a:solidFill>
                  <a:srgbClr val="000000"/>
                </a:solidFill>
                <a:latin typeface="Arial" panose="020B0604020202020204" pitchFamily="34" charset="0"/>
                <a:cs typeface="Arial" panose="020B0604020202020204" pitchFamily="34" charset="0"/>
              </a:rPr>
              <a:t>The café sells slices of flapjack. There are 2 trays of flapjack on display. Both trays of flapjack are cut into 6 equal pieces. Each piece of flapjack is for sale.</a:t>
            </a:r>
            <a:endParaRPr lang="en-US" sz="2800" dirty="0">
              <a:latin typeface="Arial" panose="020B0604020202020204" pitchFamily="34" charset="0"/>
              <a:cs typeface="Arial" panose="020B0604020202020204" pitchFamily="34" charset="0"/>
            </a:endParaRPr>
          </a:p>
        </p:txBody>
      </p:sp>
      <p:pic>
        <p:nvPicPr>
          <p:cNvPr id="5" name="Picture 4" descr="Calendar&#10;&#10;Description automatically generated">
            <a:extLst>
              <a:ext uri="{FF2B5EF4-FFF2-40B4-BE49-F238E27FC236}">
                <a16:creationId xmlns:a16="http://schemas.microsoft.com/office/drawing/2014/main" id="{16805F3F-E603-E411-D941-38B18D8B08A4}"/>
              </a:ext>
            </a:extLst>
          </p:cNvPr>
          <p:cNvPicPr>
            <a:picLocks noChangeAspect="1"/>
          </p:cNvPicPr>
          <p:nvPr/>
        </p:nvPicPr>
        <p:blipFill>
          <a:blip r:embed="rId3"/>
          <a:stretch>
            <a:fillRect/>
          </a:stretch>
        </p:blipFill>
        <p:spPr>
          <a:xfrm>
            <a:off x="2270636" y="3525368"/>
            <a:ext cx="2679192" cy="1868424"/>
          </a:xfrm>
          <a:prstGeom prst="rect">
            <a:avLst/>
          </a:prstGeom>
        </p:spPr>
      </p:pic>
      <p:pic>
        <p:nvPicPr>
          <p:cNvPr id="12" name="Picture 11" descr="A plate of food&#10;&#10;Description automatically generated with low confidence">
            <a:extLst>
              <a:ext uri="{FF2B5EF4-FFF2-40B4-BE49-F238E27FC236}">
                <a16:creationId xmlns:a16="http://schemas.microsoft.com/office/drawing/2014/main" id="{81034164-D1B9-AB19-3E4F-E9A5A64CDFC0}"/>
              </a:ext>
            </a:extLst>
          </p:cNvPr>
          <p:cNvPicPr>
            <a:picLocks noChangeAspect="1"/>
          </p:cNvPicPr>
          <p:nvPr/>
        </p:nvPicPr>
        <p:blipFill>
          <a:blip r:embed="rId4"/>
          <a:stretch>
            <a:fillRect/>
          </a:stretch>
        </p:blipFill>
        <p:spPr>
          <a:xfrm>
            <a:off x="7399061" y="2827740"/>
            <a:ext cx="4479933" cy="2967229"/>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10138611" y="4791580"/>
                <a:ext cx="1786135" cy="13644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6</m:t>
                          </m:r>
                        </m:den>
                      </m:f>
                    </m:oMath>
                  </m:oMathPara>
                </a14:m>
                <a:endParaRPr lang="en-GB" sz="4400" dirty="0"/>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10138611" y="4791580"/>
                <a:ext cx="1786135"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DD627E-E2B9-4C48-CA51-DA52D08CFCFD}"/>
                  </a:ext>
                </a:extLst>
              </p:cNvPr>
              <p:cNvSpPr txBox="1"/>
              <p:nvPr/>
            </p:nvSpPr>
            <p:spPr>
              <a:xfrm>
                <a:off x="2961792" y="1264155"/>
                <a:ext cx="7307623" cy="1051826"/>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2</m:t>
                        </m:r>
                      </m:num>
                      <m:den>
                        <m:r>
                          <a:rPr lang="en-US" sz="4400" b="0" i="0" smtClean="0">
                            <a:solidFill>
                              <a:schemeClr val="tx1"/>
                            </a:solidFill>
                            <a:latin typeface="Cambria Math" panose="02040503050406030204" pitchFamily="18" charset="0"/>
                          </a:rPr>
                          <m:t>3</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2</m:t>
                        </m:r>
                      </m:den>
                    </m:f>
                  </m:oMath>
                </a14:m>
                <a:r>
                  <a:rPr lang="en-GB" sz="4400" dirty="0">
                    <a:solidFill>
                      <a:schemeClr val="tx1"/>
                    </a:solidFill>
                  </a:rPr>
                  <a:t> </a:t>
                </a:r>
                <a:endParaRPr lang="en-GB" sz="4400" dirty="0"/>
              </a:p>
            </p:txBody>
          </p:sp>
        </mc:Choice>
        <mc:Fallback xmlns="">
          <p:sp>
            <p:nvSpPr>
              <p:cNvPr id="3" name="TextBox 2">
                <a:extLst>
                  <a:ext uri="{FF2B5EF4-FFF2-40B4-BE49-F238E27FC236}">
                    <a16:creationId xmlns:a16="http://schemas.microsoft.com/office/drawing/2014/main" id="{D3DD627E-E2B9-4C48-CA51-DA52D08CFCFD}"/>
                  </a:ext>
                </a:extLst>
              </p:cNvPr>
              <p:cNvSpPr txBox="1">
                <a:spLocks noRot="1" noChangeAspect="1" noMove="1" noResize="1" noEditPoints="1" noAdjustHandles="1" noChangeArrowheads="1" noChangeShapeType="1" noTextEdit="1"/>
              </p:cNvSpPr>
              <p:nvPr/>
            </p:nvSpPr>
            <p:spPr>
              <a:xfrm>
                <a:off x="2961792" y="1264155"/>
                <a:ext cx="7307623" cy="1051826"/>
              </a:xfrm>
              <a:prstGeom prst="rect">
                <a:avLst/>
              </a:prstGeom>
              <a:blipFill>
                <a:blip r:embed="rId3"/>
                <a:stretch>
                  <a:fillRect b="-1329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B7E927AE-6666-3995-5E72-28E483570528}"/>
              </a:ext>
            </a:extLst>
          </p:cNvPr>
          <p:cNvPicPr>
            <a:picLocks noChangeAspect="1"/>
          </p:cNvPicPr>
          <p:nvPr/>
        </p:nvPicPr>
        <p:blipFill>
          <a:blip r:embed="rId4"/>
          <a:stretch>
            <a:fillRect/>
          </a:stretch>
        </p:blipFill>
        <p:spPr>
          <a:xfrm>
            <a:off x="2820229" y="3643202"/>
            <a:ext cx="800100" cy="1114425"/>
          </a:xfrm>
          <a:prstGeom prst="rect">
            <a:avLst/>
          </a:prstGeom>
        </p:spPr>
      </p:pic>
      <p:pic>
        <p:nvPicPr>
          <p:cNvPr id="9" name="Picture 8">
            <a:extLst>
              <a:ext uri="{FF2B5EF4-FFF2-40B4-BE49-F238E27FC236}">
                <a16:creationId xmlns:a16="http://schemas.microsoft.com/office/drawing/2014/main" id="{C7AB6AA0-9C8A-A93D-C6E4-EF558D9672F4}"/>
              </a:ext>
            </a:extLst>
          </p:cNvPr>
          <p:cNvPicPr>
            <a:picLocks noChangeAspect="1"/>
          </p:cNvPicPr>
          <p:nvPr/>
        </p:nvPicPr>
        <p:blipFill>
          <a:blip r:embed="rId5"/>
          <a:stretch>
            <a:fillRect/>
          </a:stretch>
        </p:blipFill>
        <p:spPr>
          <a:xfrm>
            <a:off x="8166860" y="3667470"/>
            <a:ext cx="809625" cy="1104900"/>
          </a:xfrm>
          <a:prstGeom prst="rect">
            <a:avLst/>
          </a:prstGeom>
        </p:spPr>
      </p:pic>
      <p:sp>
        <p:nvSpPr>
          <p:cNvPr id="4" name="Google Shape;428;p15" descr="Pink rectangle covering the answer">
            <a:extLst>
              <a:ext uri="{FF2B5EF4-FFF2-40B4-BE49-F238E27FC236}">
                <a16:creationId xmlns:a16="http://schemas.microsoft.com/office/drawing/2014/main" id="{B92BEC92-34C8-A0DD-CF41-EE896D4E7837}"/>
              </a:ext>
            </a:extLst>
          </p:cNvPr>
          <p:cNvSpPr/>
          <p:nvPr/>
        </p:nvSpPr>
        <p:spPr>
          <a:xfrm>
            <a:off x="10395284" y="4772370"/>
            <a:ext cx="1269347" cy="1364412"/>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C3FAC8D0-FB8A-E114-B475-265F620EFDE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459CAA4D-DCA6-D998-6136-832C3F033249}"/>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9304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387098" y="4791580"/>
                <a:ext cx="2537647" cy="13644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9</m:t>
                          </m:r>
                        </m:num>
                        <m:den>
                          <m:r>
                            <a:rPr lang="en-US" sz="4400" b="0" i="0" smtClean="0">
                              <a:solidFill>
                                <a:schemeClr val="tx1"/>
                              </a:solidFill>
                              <a:latin typeface="Cambria Math" panose="02040503050406030204" pitchFamily="18" charset="0"/>
                            </a:rPr>
                            <m:t>10</m:t>
                          </m:r>
                        </m:den>
                      </m:f>
                      <m:r>
                        <a:rPr lang="en-US" sz="4400" b="0" i="1" smtClean="0">
                          <a:solidFill>
                            <a:schemeClr val="tx1"/>
                          </a:solidFill>
                          <a:latin typeface="Cambria Math" panose="02040503050406030204" pitchFamily="18" charset="0"/>
                        </a:rPr>
                        <m:t>, 90%</m:t>
                      </m:r>
                    </m:oMath>
                  </m:oMathPara>
                </a14:m>
                <a:endParaRPr lang="en-GB" sz="4400" dirty="0"/>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387098" y="4791580"/>
                <a:ext cx="2537647"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8F3F7B9-D20E-8594-8772-457E12ABFF6B}"/>
                  </a:ext>
                </a:extLst>
              </p:cNvPr>
              <p:cNvSpPr txBox="1"/>
              <p:nvPr/>
            </p:nvSpPr>
            <p:spPr>
              <a:xfrm>
                <a:off x="2079476" y="1232066"/>
                <a:ext cx="7307623" cy="1049839"/>
              </a:xfrm>
              <a:prstGeom prst="rect">
                <a:avLst/>
              </a:prstGeom>
              <a:noFill/>
            </p:spPr>
            <p:txBody>
              <a:bodyPr wrap="square">
                <a:spAutoFit/>
              </a:bodyPr>
              <a:lstStyle/>
              <a:p>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2</m:t>
                        </m:r>
                      </m:num>
                      <m:den>
                        <m:r>
                          <a:rPr lang="en-US" sz="4400" b="0" i="0" smtClean="0">
                            <a:solidFill>
                              <a:schemeClr val="tx1"/>
                            </a:solidFill>
                            <a:latin typeface="Cambria Math" panose="02040503050406030204" pitchFamily="18" charset="0"/>
                          </a:rPr>
                          <m:t>5</m:t>
                        </m:r>
                      </m:den>
                    </m:f>
                  </m:oMath>
                </a14:m>
                <a:r>
                  <a:rPr lang="en-GB" sz="4400"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r>
                          <a:rPr lang="en-US" sz="4400" b="0" i="0" smtClean="0">
                            <a:solidFill>
                              <a:schemeClr val="tx1"/>
                            </a:solidFill>
                            <a:latin typeface="Cambria Math" panose="02040503050406030204" pitchFamily="18" charset="0"/>
                          </a:rPr>
                          <m:t>1</m:t>
                        </m:r>
                      </m:num>
                      <m:den>
                        <m:r>
                          <a:rPr lang="en-US" sz="4400" b="0" i="0" smtClean="0">
                            <a:solidFill>
                              <a:schemeClr val="tx1"/>
                            </a:solidFill>
                            <a:latin typeface="Cambria Math" panose="02040503050406030204" pitchFamily="18" charset="0"/>
                          </a:rPr>
                          <m:t>2</m:t>
                        </m:r>
                      </m:den>
                    </m:f>
                  </m:oMath>
                </a14:m>
                <a:r>
                  <a:rPr lang="en-GB" sz="4400" dirty="0">
                    <a:solidFill>
                      <a:schemeClr val="tx1"/>
                    </a:solidFill>
                  </a:rPr>
                  <a:t> </a:t>
                </a:r>
                <a:endParaRPr lang="en-GB" sz="4400" dirty="0"/>
              </a:p>
            </p:txBody>
          </p:sp>
        </mc:Choice>
        <mc:Fallback xmlns="">
          <p:sp>
            <p:nvSpPr>
              <p:cNvPr id="4" name="TextBox 3">
                <a:extLst>
                  <a:ext uri="{FF2B5EF4-FFF2-40B4-BE49-F238E27FC236}">
                    <a16:creationId xmlns:a16="http://schemas.microsoft.com/office/drawing/2014/main" id="{18F3F7B9-D20E-8594-8772-457E12ABFF6B}"/>
                  </a:ext>
                </a:extLst>
              </p:cNvPr>
              <p:cNvSpPr txBox="1">
                <a:spLocks noRot="1" noChangeAspect="1" noMove="1" noResize="1" noEditPoints="1" noAdjustHandles="1" noChangeArrowheads="1" noChangeShapeType="1" noTextEdit="1"/>
              </p:cNvSpPr>
              <p:nvPr/>
            </p:nvSpPr>
            <p:spPr>
              <a:xfrm>
                <a:off x="2079476" y="1232066"/>
                <a:ext cx="7307623" cy="1049839"/>
              </a:xfrm>
              <a:prstGeom prst="rect">
                <a:avLst/>
              </a:prstGeom>
              <a:blipFill>
                <a:blip r:embed="rId3"/>
                <a:stretch>
                  <a:fillRect b="-13953"/>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F83E9798-957A-A79A-72E9-526C3139E57A}"/>
              </a:ext>
            </a:extLst>
          </p:cNvPr>
          <p:cNvPicPr>
            <a:picLocks noChangeAspect="1"/>
          </p:cNvPicPr>
          <p:nvPr/>
        </p:nvPicPr>
        <p:blipFill>
          <a:blip r:embed="rId4"/>
          <a:stretch>
            <a:fillRect/>
          </a:stretch>
        </p:blipFill>
        <p:spPr>
          <a:xfrm>
            <a:off x="1900847" y="3765046"/>
            <a:ext cx="847725" cy="1123950"/>
          </a:xfrm>
          <a:prstGeom prst="rect">
            <a:avLst/>
          </a:prstGeom>
        </p:spPr>
      </p:pic>
      <p:pic>
        <p:nvPicPr>
          <p:cNvPr id="12" name="Picture 11">
            <a:extLst>
              <a:ext uri="{FF2B5EF4-FFF2-40B4-BE49-F238E27FC236}">
                <a16:creationId xmlns:a16="http://schemas.microsoft.com/office/drawing/2014/main" id="{8F4CAD63-9CDC-8666-DFFB-6063DAE41855}"/>
              </a:ext>
            </a:extLst>
          </p:cNvPr>
          <p:cNvPicPr>
            <a:picLocks noChangeAspect="1"/>
          </p:cNvPicPr>
          <p:nvPr/>
        </p:nvPicPr>
        <p:blipFill>
          <a:blip r:embed="rId5"/>
          <a:stretch>
            <a:fillRect/>
          </a:stretch>
        </p:blipFill>
        <p:spPr>
          <a:xfrm>
            <a:off x="7407954" y="3749806"/>
            <a:ext cx="885825" cy="1295400"/>
          </a:xfrm>
          <a:prstGeom prst="rect">
            <a:avLst/>
          </a:prstGeom>
        </p:spPr>
      </p:pic>
      <p:sp>
        <p:nvSpPr>
          <p:cNvPr id="3" name="Google Shape;428;p15" descr="Pink rectangle covering the answer">
            <a:extLst>
              <a:ext uri="{FF2B5EF4-FFF2-40B4-BE49-F238E27FC236}">
                <a16:creationId xmlns:a16="http://schemas.microsoft.com/office/drawing/2014/main" id="{F4E764F6-6514-E201-53C7-768C64AAC931}"/>
              </a:ext>
            </a:extLst>
          </p:cNvPr>
          <p:cNvSpPr/>
          <p:nvPr/>
        </p:nvSpPr>
        <p:spPr>
          <a:xfrm>
            <a:off x="9387099" y="4791580"/>
            <a:ext cx="2355722" cy="1545052"/>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5B7BD749-D916-2B34-E79A-F42023EAB85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7FD2655-788A-E379-9BD7-5091D8434300}"/>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165793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228" y="102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GCSE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65850" y="0"/>
            <a:ext cx="187960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PRACTICE</a:t>
            </a:r>
          </a:p>
        </p:txBody>
      </p:sp>
      <p:pic>
        <p:nvPicPr>
          <p:cNvPr id="3" name="Picture 2">
            <a:extLst>
              <a:ext uri="{FF2B5EF4-FFF2-40B4-BE49-F238E27FC236}">
                <a16:creationId xmlns:a16="http://schemas.microsoft.com/office/drawing/2014/main" id="{AE262DD6-DD60-DFE5-CA63-05D9AF439D3D}"/>
              </a:ext>
            </a:extLst>
          </p:cNvPr>
          <p:cNvPicPr>
            <a:picLocks noChangeAspect="1"/>
          </p:cNvPicPr>
          <p:nvPr/>
        </p:nvPicPr>
        <p:blipFill>
          <a:blip r:embed="rId3"/>
          <a:stretch>
            <a:fillRect/>
          </a:stretch>
        </p:blipFill>
        <p:spPr>
          <a:xfrm>
            <a:off x="9347540" y="136525"/>
            <a:ext cx="2176461" cy="847417"/>
          </a:xfrm>
          <a:prstGeom prst="rect">
            <a:avLst/>
          </a:prstGeom>
        </p:spPr>
      </p:pic>
      <p:sp>
        <p:nvSpPr>
          <p:cNvPr id="14" name="Rectangle 7">
            <a:extLst>
              <a:ext uri="{FF2B5EF4-FFF2-40B4-BE49-F238E27FC236}">
                <a16:creationId xmlns:a16="http://schemas.microsoft.com/office/drawing/2014/main" id="{08CF5C69-1FE8-3971-E3AE-662D5381B7E5}"/>
              </a:ext>
            </a:extLst>
          </p:cNvPr>
          <p:cNvSpPr>
            <a:spLocks noChangeArrowheads="1"/>
          </p:cNvSpPr>
          <p:nvPr/>
        </p:nvSpPr>
        <p:spPr bwMode="auto">
          <a:xfrm>
            <a:off x="1681123" y="2180348"/>
            <a:ext cx="56789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Work out  </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graphicFrame>
        <p:nvGraphicFramePr>
          <p:cNvPr id="26" name="Object 25">
            <a:extLst>
              <a:ext uri="{FF2B5EF4-FFF2-40B4-BE49-F238E27FC236}">
                <a16:creationId xmlns:a16="http://schemas.microsoft.com/office/drawing/2014/main" id="{9C2592D8-46B8-0448-2939-BB4E9501D2BE}"/>
              </a:ext>
            </a:extLst>
          </p:cNvPr>
          <p:cNvGraphicFramePr>
            <a:graphicFrameLocks noChangeAspect="1"/>
          </p:cNvGraphicFramePr>
          <p:nvPr/>
        </p:nvGraphicFramePr>
        <p:xfrm>
          <a:off x="4300459" y="2105263"/>
          <a:ext cx="757646" cy="796500"/>
        </p:xfrm>
        <a:graphic>
          <a:graphicData uri="http://schemas.openxmlformats.org/presentationml/2006/ole">
            <mc:AlternateContent xmlns:mc="http://schemas.openxmlformats.org/markup-compatibility/2006">
              <mc:Choice xmlns:v="urn:schemas-microsoft-com:vml" Requires="v">
                <p:oleObj name="Equation" r:id="rId4" imgW="368140" imgH="393529" progId="Equation.DSMT4">
                  <p:embed/>
                </p:oleObj>
              </mc:Choice>
              <mc:Fallback>
                <p:oleObj name="Equation" r:id="rId4" imgW="368140" imgH="393529" progId="Equation.DSMT4">
                  <p:embed/>
                  <p:pic>
                    <p:nvPicPr>
                      <p:cNvPr id="26" name="Object 25">
                        <a:extLst>
                          <a:ext uri="{FF2B5EF4-FFF2-40B4-BE49-F238E27FC236}">
                            <a16:creationId xmlns:a16="http://schemas.microsoft.com/office/drawing/2014/main" id="{9C2592D8-46B8-0448-2939-BB4E9501D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459" y="2105263"/>
                        <a:ext cx="757646" cy="796500"/>
                      </a:xfrm>
                      <a:prstGeom prst="rect">
                        <a:avLst/>
                      </a:prstGeom>
                      <a:noFill/>
                    </p:spPr>
                  </p:pic>
                </p:oleObj>
              </mc:Fallback>
            </mc:AlternateContent>
          </a:graphicData>
        </a:graphic>
      </p:graphicFrame>
    </p:spTree>
    <p:extLst>
      <p:ext uri="{BB962C8B-B14F-4D97-AF65-F5344CB8AC3E}">
        <p14:creationId xmlns:p14="http://schemas.microsoft.com/office/powerpoint/2010/main" val="112676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6" y="433421"/>
            <a:ext cx="9248503" cy="1395379"/>
          </a:xfrm>
          <a:solidFill>
            <a:schemeClr val="accent1"/>
          </a:solidFill>
          <a:ln>
            <a:solidFill>
              <a:schemeClr val="accent1"/>
            </a:solidFill>
          </a:ln>
        </p:spPr>
        <p:txBody>
          <a:bodyPr>
            <a:normAutofit/>
          </a:bodyPr>
          <a:lstStyle/>
          <a:p>
            <a:pPr algn="l"/>
            <a:r>
              <a:rPr lang="en-GB" sz="4000" b="1" dirty="0">
                <a:solidFill>
                  <a:schemeClr val="bg1"/>
                </a:solidFill>
                <a:latin typeface="Arial" panose="020B0604020202020204" pitchFamily="34" charset="0"/>
                <a:cs typeface="Arial" panose="020B0604020202020204" pitchFamily="34" charset="0"/>
              </a:rPr>
              <a:t>Lesson review: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Adding and subtracting fractions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19496" y="2142998"/>
            <a:ext cx="9248503" cy="3336751"/>
          </a:xfrm>
          <a:prstGeom prst="rect">
            <a:avLst/>
          </a:prstGeom>
          <a:ln w="38100">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buClrTx/>
              <a:buSzTx/>
              <a:buFont typeface="Arial" panose="020B0604020202020204" pitchFamily="34" charset="0"/>
              <a:buNone/>
              <a:tabLst/>
              <a:defRPr/>
            </a:pPr>
            <a:r>
              <a:rPr kumimoji="0" lang="en-GB" sz="7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Objectives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Add and subtract fractions with common denominators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Add and subtract fractions with different denominators using array representations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Recognise equivalent fractions using array representations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Simplify fractions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524000" y="5479750"/>
            <a:ext cx="9144000" cy="1139414"/>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3100"/>
              </a:lnSpc>
              <a:spcBef>
                <a:spcPts val="1000"/>
              </a:spcBef>
              <a:spcAft>
                <a:spcPts val="60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Suggested further steps/areas to work on</a:t>
            </a:r>
          </a:p>
          <a:p>
            <a:pPr marL="457200" marR="0" lvl="0" indent="-457200" algn="l" defTabSz="914400" rtl="0" eaLnBrk="1" fontAlgn="auto" latinLnBrk="0" hangingPunct="1">
              <a:lnSpc>
                <a:spcPts val="3100"/>
              </a:lnSpc>
              <a:spcBef>
                <a:spcPts val="1000"/>
              </a:spcBef>
              <a:spcAft>
                <a:spcPts val="600"/>
              </a:spcAft>
              <a:buClrTx/>
              <a:buSzTx/>
              <a:buFont typeface="Arial" panose="020B0604020202020204" pitchFamily="34" charset="0"/>
              <a:buChar char="•"/>
              <a:tabLst/>
              <a:defRPr/>
            </a:pPr>
            <a:r>
              <a:rPr kumimoji="0" lang="en-GB"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Add and subtract mixed numbers</a:t>
            </a:r>
          </a:p>
        </p:txBody>
      </p:sp>
    </p:spTree>
    <p:extLst>
      <p:ext uri="{BB962C8B-B14F-4D97-AF65-F5344CB8AC3E}">
        <p14:creationId xmlns:p14="http://schemas.microsoft.com/office/powerpoint/2010/main" val="413609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24</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92500" lnSpcReduction="10000"/>
          </a:bodyPr>
          <a:lstStyle/>
          <a:p>
            <a:pPr algn="l">
              <a:lnSpc>
                <a:spcPct val="120000"/>
              </a:lnSpc>
              <a:spcBef>
                <a:spcPts val="0"/>
              </a:spcBef>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kumimoji="0" lang="en-GB" sz="32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123RF.com: </a:t>
            </a:r>
            <a:r>
              <a:rPr kumimoji="0" lang="en-GB" sz="32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andyfletch</a:t>
            </a:r>
            <a:endParaRPr kumimoji="0" lang="en-GB" sz="32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GB"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kumimoji="0" lang="en-GB" sz="32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Pearson Edexcel Level 1/Level 2 GCSE (9-1) In Mathematics Paper 1 (Non-Calculator) Foundation Paper June 2019 1MA1/1F</a:t>
            </a:r>
            <a:endParaRPr lang="en-GB" sz="11200" dirty="0">
              <a:latin typeface="Arial" panose="020B0604020202020204" pitchFamily="34" charset="0"/>
              <a:cs typeface="Arial" panose="020B0604020202020204" pitchFamily="34" charset="0"/>
            </a:endParaRPr>
          </a:p>
          <a:p>
            <a:pPr algn="l"/>
            <a:endParaRPr lang="en-GB" dirty="0"/>
          </a:p>
        </p:txBody>
      </p:sp>
      <p:pic>
        <p:nvPicPr>
          <p:cNvPr id="6" name="Picture 5" descr="A picture containing text, plate, tableware, dishware&#10;&#10;Description automatically generated">
            <a:extLst>
              <a:ext uri="{FF2B5EF4-FFF2-40B4-BE49-F238E27FC236}">
                <a16:creationId xmlns:a16="http://schemas.microsoft.com/office/drawing/2014/main" id="{174A480B-5532-8D5D-3BC2-41032793B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37" y="276711"/>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1B3F500-28A2-7667-F7B5-D271B96CC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585" y="247885"/>
            <a:ext cx="2123825" cy="797891"/>
          </a:xfrm>
          <a:prstGeom prst="rect">
            <a:avLst/>
          </a:prstGeom>
        </p:spPr>
      </p:pic>
    </p:spTree>
    <p:extLst>
      <p:ext uri="{BB962C8B-B14F-4D97-AF65-F5344CB8AC3E}">
        <p14:creationId xmlns:p14="http://schemas.microsoft.com/office/powerpoint/2010/main" val="417835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48176" y="-19801"/>
            <a:ext cx="10515600" cy="12050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Introduction activity - Flapjack in a tray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883989" y="6397291"/>
            <a:ext cx="2743200" cy="365125"/>
          </a:xfrm>
        </p:spPr>
        <p:txBody>
          <a:bodyPr/>
          <a:lstStyle/>
          <a:p>
            <a:fld id="{892959B6-490E-A144-8C7C-88267F972F69}" type="slidenum">
              <a:rPr lang="en-US" smtClean="0"/>
              <a:t>3</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564810" y="1308309"/>
            <a:ext cx="11322389" cy="2677656"/>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At the end of Matthew’s shift working at the café, there were 3 pieces of flapjack left in one tray and 2 pieces of flapjack left in the other tray</a:t>
            </a:r>
          </a:p>
          <a:p>
            <a:r>
              <a:rPr lang="en-GB" sz="2800" dirty="0">
                <a:solidFill>
                  <a:srgbClr val="000000"/>
                </a:solidFill>
                <a:latin typeface="Arial" panose="020B0604020202020204" pitchFamily="34" charset="0"/>
                <a:cs typeface="Arial" panose="020B0604020202020204" pitchFamily="34" charset="0"/>
              </a:rPr>
              <a:t>If Matthew added all of the pieces of flapjack together, how many pieces would he have?</a:t>
            </a:r>
          </a:p>
          <a:p>
            <a:r>
              <a:rPr lang="en-GB" sz="2800" dirty="0">
                <a:solidFill>
                  <a:srgbClr val="000000"/>
                </a:solidFill>
                <a:latin typeface="Arial" panose="020B0604020202020204" pitchFamily="34" charset="0"/>
                <a:cs typeface="Arial" panose="020B0604020202020204" pitchFamily="34" charset="0"/>
              </a:rPr>
              <a:t>Matthew placed all the pieces of flapjack into one of the trays.</a:t>
            </a:r>
          </a:p>
          <a:p>
            <a:r>
              <a:rPr lang="en-GB" sz="2800" dirty="0">
                <a:solidFill>
                  <a:srgbClr val="000000"/>
                </a:solidFill>
                <a:latin typeface="Arial" panose="020B0604020202020204" pitchFamily="34" charset="0"/>
                <a:cs typeface="Arial" panose="020B0604020202020204" pitchFamily="34" charset="0"/>
              </a:rPr>
              <a:t>What fraction of this tray would be filled with flapjack?</a:t>
            </a:r>
          </a:p>
        </p:txBody>
      </p:sp>
      <p:grpSp>
        <p:nvGrpSpPr>
          <p:cNvPr id="5" name="Group 4" descr="Worksheet available icon">
            <a:extLst>
              <a:ext uri="{FF2B5EF4-FFF2-40B4-BE49-F238E27FC236}">
                <a16:creationId xmlns:a16="http://schemas.microsoft.com/office/drawing/2014/main" id="{17236194-5089-092A-1DD1-57B25F95A44E}"/>
              </a:ext>
            </a:extLst>
          </p:cNvPr>
          <p:cNvGrpSpPr/>
          <p:nvPr/>
        </p:nvGrpSpPr>
        <p:grpSpPr>
          <a:xfrm>
            <a:off x="9495879" y="211521"/>
            <a:ext cx="2102384" cy="753403"/>
            <a:chOff x="9495879" y="211521"/>
            <a:chExt cx="2102384" cy="753403"/>
          </a:xfrm>
        </p:grpSpPr>
        <p:pic>
          <p:nvPicPr>
            <p:cNvPr id="6" name="Graphic 6" descr="Document">
              <a:extLst>
                <a:ext uri="{FF2B5EF4-FFF2-40B4-BE49-F238E27FC236}">
                  <a16:creationId xmlns:a16="http://schemas.microsoft.com/office/drawing/2014/main" id="{21348C7C-C11B-301C-692E-6E76A6295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D9A87482-4DF7-7F97-7930-5C9BF35DACF9}"/>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8" name="Picture 7" descr="A tray of flapjack viewed from above. The tray is divided into six equal-sized pieces. Four pieces are shaded">
            <a:extLst>
              <a:ext uri="{FF2B5EF4-FFF2-40B4-BE49-F238E27FC236}">
                <a16:creationId xmlns:a16="http://schemas.microsoft.com/office/drawing/2014/main" id="{11192F9E-C69E-751E-E737-44583073DA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50133" y="4416852"/>
            <a:ext cx="2505294" cy="1743649"/>
          </a:xfrm>
          <a:prstGeom prst="rect">
            <a:avLst/>
          </a:prstGeom>
          <a:noFill/>
          <a:ln>
            <a:noFill/>
          </a:ln>
        </p:spPr>
      </p:pic>
      <p:pic>
        <p:nvPicPr>
          <p:cNvPr id="9" name="Picture 8" descr="A tray of flapjack viewed from above. The tray is divided into six equal-sized pieces. Three pieces are shaded">
            <a:extLst>
              <a:ext uri="{FF2B5EF4-FFF2-40B4-BE49-F238E27FC236}">
                <a16:creationId xmlns:a16="http://schemas.microsoft.com/office/drawing/2014/main" id="{0C08B164-1329-23FB-65C4-0B1EDA3CBE0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18361" y="4416852"/>
            <a:ext cx="2505294" cy="1743649"/>
          </a:xfrm>
          <a:prstGeom prst="rect">
            <a:avLst/>
          </a:prstGeom>
          <a:noFill/>
          <a:ln>
            <a:noFill/>
          </a:ln>
        </p:spPr>
      </p:pic>
    </p:spTree>
    <p:extLst>
      <p:ext uri="{BB962C8B-B14F-4D97-AF65-F5344CB8AC3E}">
        <p14:creationId xmlns:p14="http://schemas.microsoft.com/office/powerpoint/2010/main" val="20972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454924" y="35314"/>
            <a:ext cx="1085535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Discuss 1: Learners’ representations and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9C5322E-F1DB-3F5E-30C4-360FAB70688A}"/>
                  </a:ext>
                </a:extLst>
              </p:cNvPr>
              <p:cNvSpPr txBox="1"/>
              <p:nvPr/>
            </p:nvSpPr>
            <p:spPr>
              <a:xfrm>
                <a:off x="2204980" y="3780177"/>
                <a:ext cx="1023412" cy="8897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m:oMathPara>
                </a14:m>
                <a:endParaRPr lang="en-GB" b="0" dirty="0"/>
              </a:p>
              <a:p>
                <a:r>
                  <a:rPr lang="en-GB" dirty="0"/>
                  <a:t>  </a:t>
                </a:r>
              </a:p>
            </p:txBody>
          </p:sp>
        </mc:Choice>
        <mc:Fallback xmlns="">
          <p:sp>
            <p:nvSpPr>
              <p:cNvPr id="36" name="TextBox 35">
                <a:extLst>
                  <a:ext uri="{FF2B5EF4-FFF2-40B4-BE49-F238E27FC236}">
                    <a16:creationId xmlns:a16="http://schemas.microsoft.com/office/drawing/2014/main" id="{09C5322E-F1DB-3F5E-30C4-360FAB70688A}"/>
                  </a:ext>
                </a:extLst>
              </p:cNvPr>
              <p:cNvSpPr txBox="1">
                <a:spLocks noRot="1" noChangeAspect="1" noMove="1" noResize="1" noEditPoints="1" noAdjustHandles="1" noChangeArrowheads="1" noChangeShapeType="1" noTextEdit="1"/>
              </p:cNvSpPr>
              <p:nvPr/>
            </p:nvSpPr>
            <p:spPr>
              <a:xfrm>
                <a:off x="2204980" y="3780177"/>
                <a:ext cx="1023412" cy="889731"/>
              </a:xfrm>
              <a:prstGeom prst="rect">
                <a:avLst/>
              </a:prstGeom>
              <a:blipFill>
                <a:blip r:embed="rId3"/>
                <a:stretch>
                  <a:fillRect/>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764E8220-FC19-6F26-68CC-E054B8E7C01A}"/>
              </a:ext>
            </a:extLst>
          </p:cNvPr>
          <p:cNvSpPr txBox="1"/>
          <p:nvPr/>
        </p:nvSpPr>
        <p:spPr>
          <a:xfrm>
            <a:off x="3993503" y="1872997"/>
            <a:ext cx="1086074" cy="584775"/>
          </a:xfrm>
          <a:prstGeom prst="rect">
            <a:avLst/>
          </a:prstGeom>
          <a:noFill/>
        </p:spPr>
        <p:txBody>
          <a:bodyPr wrap="square" rtlCol="0">
            <a:spAutoFit/>
          </a:bodyPr>
          <a:lstStyle/>
          <a:p>
            <a:r>
              <a:rPr lang="en-GB" sz="3200" dirty="0"/>
              <a:t>+</a:t>
            </a:r>
          </a:p>
        </p:txBody>
      </p:sp>
      <p:sp>
        <p:nvSpPr>
          <p:cNvPr id="38" name="TextBox 37">
            <a:extLst>
              <a:ext uri="{FF2B5EF4-FFF2-40B4-BE49-F238E27FC236}">
                <a16:creationId xmlns:a16="http://schemas.microsoft.com/office/drawing/2014/main" id="{0C6DB1B3-3428-148F-742A-71235DF9B321}"/>
              </a:ext>
            </a:extLst>
          </p:cNvPr>
          <p:cNvSpPr txBox="1"/>
          <p:nvPr/>
        </p:nvSpPr>
        <p:spPr>
          <a:xfrm>
            <a:off x="3993503" y="3564734"/>
            <a:ext cx="1086074" cy="584775"/>
          </a:xfrm>
          <a:prstGeom prst="rect">
            <a:avLst/>
          </a:prstGeom>
          <a:noFill/>
        </p:spPr>
        <p:txBody>
          <a:bodyPr wrap="square" rtlCol="0">
            <a:spAutoFit/>
          </a:bodyPr>
          <a:lstStyle/>
          <a:p>
            <a:r>
              <a:rPr lang="en-GB" sz="3200" dirty="0"/>
              <a:t>+</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FEA8E30-983B-D529-9EAE-9B7C4F4B9639}"/>
                  </a:ext>
                </a:extLst>
              </p:cNvPr>
              <p:cNvSpPr txBox="1"/>
              <p:nvPr/>
            </p:nvSpPr>
            <p:spPr>
              <a:xfrm>
                <a:off x="6096000" y="3714548"/>
                <a:ext cx="1016425" cy="1166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oMath>
                  </m:oMathPara>
                </a14:m>
                <a:endParaRPr lang="en-GB" b="0" dirty="0"/>
              </a:p>
              <a:p>
                <a:endParaRPr lang="en-GB" dirty="0"/>
              </a:p>
              <a:p>
                <a:endParaRPr lang="en-GB" dirty="0"/>
              </a:p>
            </p:txBody>
          </p:sp>
        </mc:Choice>
        <mc:Fallback xmlns="">
          <p:sp>
            <p:nvSpPr>
              <p:cNvPr id="39" name="TextBox 38">
                <a:extLst>
                  <a:ext uri="{FF2B5EF4-FFF2-40B4-BE49-F238E27FC236}">
                    <a16:creationId xmlns:a16="http://schemas.microsoft.com/office/drawing/2014/main" id="{DFEA8E30-983B-D529-9EAE-9B7C4F4B9639}"/>
                  </a:ext>
                </a:extLst>
              </p:cNvPr>
              <p:cNvSpPr txBox="1">
                <a:spLocks noRot="1" noChangeAspect="1" noMove="1" noResize="1" noEditPoints="1" noAdjustHandles="1" noChangeArrowheads="1" noChangeShapeType="1" noTextEdit="1"/>
              </p:cNvSpPr>
              <p:nvPr/>
            </p:nvSpPr>
            <p:spPr>
              <a:xfrm>
                <a:off x="6096000" y="3714548"/>
                <a:ext cx="1016425" cy="1166730"/>
              </a:xfrm>
              <a:prstGeom prst="rect">
                <a:avLst/>
              </a:prstGeom>
              <a:blipFill>
                <a:blip r:embed="rId4"/>
                <a:stretch>
                  <a:fillRect/>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4F1B1226-5F8C-8C8F-9715-076C614F6EF4}"/>
              </a:ext>
            </a:extLst>
          </p:cNvPr>
          <p:cNvSpPr txBox="1"/>
          <p:nvPr/>
        </p:nvSpPr>
        <p:spPr>
          <a:xfrm>
            <a:off x="8005665" y="1872997"/>
            <a:ext cx="839755" cy="369332"/>
          </a:xfrm>
          <a:prstGeom prst="rect">
            <a:avLst/>
          </a:prstGeom>
          <a:noFill/>
        </p:spPr>
        <p:txBody>
          <a:bodyPr wrap="square" rtlCol="0">
            <a:spAutoFit/>
          </a:bodyPr>
          <a:lstStyle/>
          <a:p>
            <a:r>
              <a:rPr lang="en-GB" dirty="0"/>
              <a:t>=</a:t>
            </a:r>
          </a:p>
        </p:txBody>
      </p:sp>
      <p:sp>
        <p:nvSpPr>
          <p:cNvPr id="42" name="TextBox 41">
            <a:extLst>
              <a:ext uri="{FF2B5EF4-FFF2-40B4-BE49-F238E27FC236}">
                <a16:creationId xmlns:a16="http://schemas.microsoft.com/office/drawing/2014/main" id="{199A9888-DAA9-7061-EE84-494B4F722853}"/>
              </a:ext>
            </a:extLst>
          </p:cNvPr>
          <p:cNvSpPr txBox="1"/>
          <p:nvPr/>
        </p:nvSpPr>
        <p:spPr>
          <a:xfrm>
            <a:off x="8005665" y="3672455"/>
            <a:ext cx="839755" cy="369332"/>
          </a:xfrm>
          <a:prstGeom prst="rect">
            <a:avLst/>
          </a:prstGeom>
          <a:noFill/>
        </p:spPr>
        <p:txBody>
          <a:bodyPr wrap="square" rtlCol="0">
            <a:spAutoFit/>
          </a:bodyPr>
          <a:lstStyle/>
          <a:p>
            <a:r>
              <a:rPr lang="en-GB" dirty="0"/>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CACF96C-0A79-B72D-687B-85773B316E7C}"/>
                  </a:ext>
                </a:extLst>
              </p:cNvPr>
              <p:cNvSpPr txBox="1"/>
              <p:nvPr/>
            </p:nvSpPr>
            <p:spPr>
              <a:xfrm>
                <a:off x="9982200" y="3672455"/>
                <a:ext cx="758803" cy="895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b="0" dirty="0"/>
              </a:p>
              <a:p>
                <a:endParaRPr lang="en-GB" dirty="0"/>
              </a:p>
            </p:txBody>
          </p:sp>
        </mc:Choice>
        <mc:Fallback xmlns="">
          <p:sp>
            <p:nvSpPr>
              <p:cNvPr id="43" name="TextBox 42">
                <a:extLst>
                  <a:ext uri="{FF2B5EF4-FFF2-40B4-BE49-F238E27FC236}">
                    <a16:creationId xmlns:a16="http://schemas.microsoft.com/office/drawing/2014/main" id="{1CACF96C-0A79-B72D-687B-85773B316E7C}"/>
                  </a:ext>
                </a:extLst>
              </p:cNvPr>
              <p:cNvSpPr txBox="1">
                <a:spLocks noRot="1" noChangeAspect="1" noMove="1" noResize="1" noEditPoints="1" noAdjustHandles="1" noChangeArrowheads="1" noChangeShapeType="1" noTextEdit="1"/>
              </p:cNvSpPr>
              <p:nvPr/>
            </p:nvSpPr>
            <p:spPr>
              <a:xfrm>
                <a:off x="9982200" y="3672455"/>
                <a:ext cx="758803" cy="895310"/>
              </a:xfrm>
              <a:prstGeom prst="rect">
                <a:avLst/>
              </a:prstGeom>
              <a:blipFill>
                <a:blip r:embed="rId5"/>
                <a:stretch>
                  <a:fillRect/>
                </a:stretch>
              </a:blipFill>
            </p:spPr>
            <p:txBody>
              <a:bodyPr/>
              <a:lstStyle/>
              <a:p>
                <a:r>
                  <a:rPr lang="en-GB">
                    <a:noFill/>
                  </a:rPr>
                  <a:t> </a:t>
                </a:r>
              </a:p>
            </p:txBody>
          </p:sp>
        </mc:Fallback>
      </mc:AlternateContent>
      <p:pic>
        <p:nvPicPr>
          <p:cNvPr id="3" name="Picture 2" descr="Rectangle&#10;&#10;Description automatically generated with medium confidence">
            <a:extLst>
              <a:ext uri="{FF2B5EF4-FFF2-40B4-BE49-F238E27FC236}">
                <a16:creationId xmlns:a16="http://schemas.microsoft.com/office/drawing/2014/main" id="{D7343AAF-CF99-A57B-92AB-AFD575B2AB37}"/>
              </a:ext>
            </a:extLst>
          </p:cNvPr>
          <p:cNvPicPr>
            <a:picLocks noChangeAspect="1"/>
          </p:cNvPicPr>
          <p:nvPr/>
        </p:nvPicPr>
        <p:blipFill>
          <a:blip r:embed="rId6"/>
          <a:stretch>
            <a:fillRect/>
          </a:stretch>
        </p:blipFill>
        <p:spPr>
          <a:xfrm>
            <a:off x="1018189" y="1527069"/>
            <a:ext cx="2676144" cy="1871472"/>
          </a:xfrm>
          <a:prstGeom prst="rect">
            <a:avLst/>
          </a:prstGeom>
        </p:spPr>
      </p:pic>
      <p:pic>
        <p:nvPicPr>
          <p:cNvPr id="9" name="Picture 8" descr="A picture containing rectangle&#10;&#10;Description automatically generated">
            <a:extLst>
              <a:ext uri="{FF2B5EF4-FFF2-40B4-BE49-F238E27FC236}">
                <a16:creationId xmlns:a16="http://schemas.microsoft.com/office/drawing/2014/main" id="{BC5318F4-B13E-A445-45DE-6B0731CA89DF}"/>
              </a:ext>
            </a:extLst>
          </p:cNvPr>
          <p:cNvPicPr>
            <a:picLocks noChangeAspect="1"/>
          </p:cNvPicPr>
          <p:nvPr/>
        </p:nvPicPr>
        <p:blipFill>
          <a:blip r:embed="rId7"/>
          <a:stretch>
            <a:fillRect/>
          </a:stretch>
        </p:blipFill>
        <p:spPr>
          <a:xfrm>
            <a:off x="4834023" y="1560576"/>
            <a:ext cx="2679192" cy="1868424"/>
          </a:xfrm>
          <a:prstGeom prst="rect">
            <a:avLst/>
          </a:prstGeom>
        </p:spPr>
      </p:pic>
      <p:pic>
        <p:nvPicPr>
          <p:cNvPr id="13" name="Picture 12" descr="Calendar&#10;&#10;Description automatically generated">
            <a:extLst>
              <a:ext uri="{FF2B5EF4-FFF2-40B4-BE49-F238E27FC236}">
                <a16:creationId xmlns:a16="http://schemas.microsoft.com/office/drawing/2014/main" id="{26B21427-AAA2-1BDE-0A9B-6B112B266874}"/>
              </a:ext>
            </a:extLst>
          </p:cNvPr>
          <p:cNvPicPr>
            <a:picLocks noChangeAspect="1"/>
          </p:cNvPicPr>
          <p:nvPr/>
        </p:nvPicPr>
        <p:blipFill>
          <a:blip r:embed="rId8"/>
          <a:stretch>
            <a:fillRect/>
          </a:stretch>
        </p:blipFill>
        <p:spPr>
          <a:xfrm>
            <a:off x="8759660" y="1539469"/>
            <a:ext cx="2679192" cy="1871472"/>
          </a:xfrm>
          <a:prstGeom prst="rect">
            <a:avLst/>
          </a:prstGeom>
        </p:spPr>
      </p:pic>
      <p:sp>
        <p:nvSpPr>
          <p:cNvPr id="14" name="TextBox 13">
            <a:extLst>
              <a:ext uri="{FF2B5EF4-FFF2-40B4-BE49-F238E27FC236}">
                <a16:creationId xmlns:a16="http://schemas.microsoft.com/office/drawing/2014/main" id="{AC2895D6-9F5B-9A35-8C42-30876AA5F05E}"/>
              </a:ext>
            </a:extLst>
          </p:cNvPr>
          <p:cNvSpPr txBox="1"/>
          <p:nvPr/>
        </p:nvSpPr>
        <p:spPr>
          <a:xfrm>
            <a:off x="5652654" y="2961409"/>
            <a:ext cx="65" cy="276999"/>
          </a:xfrm>
          <a:prstGeom prst="rect">
            <a:avLst/>
          </a:prstGeom>
          <a:noFill/>
        </p:spPr>
        <p:txBody>
          <a:bodyPr wrap="none" lIns="0" tIns="0" rIns="0" bIns="0" rtlCol="0">
            <a:spAutoFit/>
          </a:bodyPr>
          <a:lstStyle/>
          <a:p>
            <a:endParaRPr lang="en-ZA" dirty="0"/>
          </a:p>
        </p:txBody>
      </p:sp>
    </p:spTree>
    <p:extLst>
      <p:ext uri="{BB962C8B-B14F-4D97-AF65-F5344CB8AC3E}">
        <p14:creationId xmlns:p14="http://schemas.microsoft.com/office/powerpoint/2010/main" val="118381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855453" y="-5056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Adding and subtracting fractions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26"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278147" y="1351498"/>
            <a:ext cx="10336098" cy="4769384"/>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748683"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AB6807-1007-2C40-ACD3-85A647021B46}"/>
                  </a:ext>
                </a:extLst>
              </p:cNvPr>
              <p:cNvSpPr txBox="1"/>
              <p:nvPr/>
            </p:nvSpPr>
            <p:spPr>
              <a:xfrm>
                <a:off x="1278146" y="1720490"/>
                <a:ext cx="10336099" cy="4400051"/>
              </a:xfrm>
              <a:prstGeom prst="rect">
                <a:avLst/>
              </a:prstGeom>
              <a:noFill/>
            </p:spPr>
            <p:txBody>
              <a:bodyPr wrap="square" rtlCol="0">
                <a:spAutoFit/>
              </a:bodyPr>
              <a:lstStyle/>
              <a:p>
                <a:pPr>
                  <a:spcAft>
                    <a:spcPts val="600"/>
                  </a:spcAft>
                </a:pPr>
                <a:endParaRPr lang="en-GB" sz="28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total number of pieces that </a:t>
                </a:r>
                <a:r>
                  <a:rPr lang="en-GB" sz="2400" u="sng" dirty="0">
                    <a:latin typeface="Arial" panose="020B0604020202020204" pitchFamily="34" charset="0"/>
                    <a:cs typeface="Arial" panose="020B0604020202020204" pitchFamily="34" charset="0"/>
                  </a:rPr>
                  <a:t>make up one whole</a:t>
                </a:r>
                <a:r>
                  <a:rPr lang="en-GB" sz="2400" dirty="0">
                    <a:latin typeface="Arial" panose="020B0604020202020204" pitchFamily="34" charset="0"/>
                    <a:cs typeface="Arial" panose="020B0604020202020204" pitchFamily="34" charset="0"/>
                  </a:rPr>
                  <a:t> is known as the </a:t>
                </a:r>
                <a:r>
                  <a:rPr lang="en-GB" sz="2400" b="1" dirty="0">
                    <a:latin typeface="Arial" panose="020B0604020202020204" pitchFamily="34" charset="0"/>
                    <a:cs typeface="Arial" panose="020B0604020202020204" pitchFamily="34" charset="0"/>
                  </a:rPr>
                  <a:t>denominator. </a:t>
                </a:r>
                <a:r>
                  <a:rPr lang="en-GB" sz="2400" dirty="0">
                    <a:latin typeface="Arial" panose="020B0604020202020204" pitchFamily="34" charset="0"/>
                    <a:cs typeface="Arial" panose="020B0604020202020204" pitchFamily="34" charset="0"/>
                  </a:rPr>
                  <a:t>This number is written at the bottom of the fraction.</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number of pieces that </a:t>
                </a:r>
                <a:r>
                  <a:rPr lang="en-US" sz="2400" u="sng" dirty="0">
                    <a:latin typeface="Arial" panose="020B0604020202020204" pitchFamily="34" charset="0"/>
                    <a:cs typeface="Arial" panose="020B0604020202020204" pitchFamily="34" charset="0"/>
                  </a:rPr>
                  <a:t>we have </a:t>
                </a:r>
                <a:r>
                  <a:rPr lang="en-US" sz="2400" dirty="0">
                    <a:latin typeface="Arial" panose="020B0604020202020204" pitchFamily="34" charset="0"/>
                    <a:cs typeface="Arial" panose="020B0604020202020204" pitchFamily="34" charset="0"/>
                  </a:rPr>
                  <a:t>of the whole is known as the </a:t>
                </a:r>
                <a:r>
                  <a:rPr lang="en-US" sz="2400" b="1" dirty="0">
                    <a:latin typeface="Arial" panose="020B0604020202020204" pitchFamily="34" charset="0"/>
                    <a:cs typeface="Arial" panose="020B0604020202020204" pitchFamily="34" charset="0"/>
                  </a:rPr>
                  <a:t>numerator. </a:t>
                </a:r>
                <a:r>
                  <a:rPr lang="en-US" sz="2400" dirty="0">
                    <a:latin typeface="Arial" panose="020B0604020202020204" pitchFamily="34" charset="0"/>
                    <a:cs typeface="Arial" panose="020B0604020202020204" pitchFamily="34" charset="0"/>
                  </a:rPr>
                  <a:t>This number is written at the top of the fraction. </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the numerator and denominator are the same value, we have a complete whole one   </a:t>
                </a:r>
                <a:r>
                  <a:rPr lang="en-US" sz="2400" dirty="0">
                    <a:solidFill>
                      <a:schemeClr val="accent6">
                        <a:lumMod val="75000"/>
                      </a:schemeClr>
                    </a:solidFill>
                    <a:latin typeface="Arial" panose="020B0604020202020204" pitchFamily="34" charset="0"/>
                    <a:cs typeface="Arial" panose="020B0604020202020204" pitchFamily="34" charset="0"/>
                  </a:rPr>
                  <a:t> </a:t>
                </a:r>
                <a14:m>
                  <m:oMath xmlns:m="http://schemas.openxmlformats.org/officeDocument/2006/math">
                    <m:f>
                      <m:fPr>
                        <m:ctrlPr>
                          <a:rPr lang="en-GB" sz="2400" i="1" smtClean="0">
                            <a:solidFill>
                              <a:schemeClr val="tx1"/>
                            </a:solidFill>
                            <a:latin typeface="Cambria Math" panose="02040503050406030204" pitchFamily="18" charset="0"/>
                            <a:cs typeface="Arial" panose="020B0604020202020204" pitchFamily="34" charset="0"/>
                          </a:rPr>
                        </m:ctrlPr>
                      </m:fPr>
                      <m:num>
                        <m:r>
                          <a:rPr lang="en-GB" sz="2400" b="0" i="1" smtClean="0">
                            <a:solidFill>
                              <a:schemeClr val="tx1"/>
                            </a:solidFill>
                            <a:latin typeface="Cambria Math" panose="02040503050406030204" pitchFamily="18" charset="0"/>
                            <a:cs typeface="Arial" panose="020B0604020202020204" pitchFamily="34" charset="0"/>
                          </a:rPr>
                          <m:t>2</m:t>
                        </m:r>
                      </m:num>
                      <m:den>
                        <m:r>
                          <a:rPr lang="en-GB" sz="2400" b="0" i="1" smtClean="0">
                            <a:solidFill>
                              <a:schemeClr val="tx1"/>
                            </a:solidFill>
                            <a:latin typeface="Cambria Math" panose="02040503050406030204" pitchFamily="18" charset="0"/>
                            <a:cs typeface="Arial" panose="020B0604020202020204" pitchFamily="34" charset="0"/>
                          </a:rPr>
                          <m:t>2</m:t>
                        </m:r>
                      </m:den>
                    </m:f>
                  </m:oMath>
                </a14:m>
                <a:r>
                  <a:rPr lang="en-GB" sz="2400" dirty="0">
                    <a:solidFill>
                      <a:schemeClr val="accent6">
                        <a:lumMod val="75000"/>
                      </a:schemeClr>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or </a:t>
                </a:r>
                <a:r>
                  <a:rPr lang="en-US" sz="2400" dirty="0">
                    <a:solidFill>
                      <a:schemeClr val="accent6">
                        <a:lumMod val="50000"/>
                      </a:schemeClr>
                    </a:solidFill>
                    <a:latin typeface="Arial" panose="020B0604020202020204" pitchFamily="34" charset="0"/>
                    <a:cs typeface="Arial" panose="020B0604020202020204" pitchFamily="34" charset="0"/>
                  </a:rPr>
                  <a:t>1</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we add or subtract fractions, we always add or subtract equal pieces. The denominators must be the same.</a:t>
                </a:r>
              </a:p>
              <a:p>
                <a:pPr marL="457200" indent="-457200">
                  <a:lnSpc>
                    <a:spcPts val="3100"/>
                  </a:lnSpc>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0AB6807-1007-2C40-ACD3-85A647021B46}"/>
                  </a:ext>
                </a:extLst>
              </p:cNvPr>
              <p:cNvSpPr txBox="1">
                <a:spLocks noRot="1" noChangeAspect="1" noMove="1" noResize="1" noEditPoints="1" noAdjustHandles="1" noChangeArrowheads="1" noChangeShapeType="1" noTextEdit="1"/>
              </p:cNvSpPr>
              <p:nvPr/>
            </p:nvSpPr>
            <p:spPr>
              <a:xfrm>
                <a:off x="1278146" y="1720490"/>
                <a:ext cx="10336099" cy="4400051"/>
              </a:xfrm>
              <a:prstGeom prst="rect">
                <a:avLst/>
              </a:prstGeom>
              <a:blipFill>
                <a:blip r:embed="rId5"/>
                <a:stretch>
                  <a:fillRect l="-736"/>
                </a:stretch>
              </a:blipFill>
            </p:spPr>
            <p:txBody>
              <a:bodyPr/>
              <a:lstStyle/>
              <a:p>
                <a:r>
                  <a:rPr lang="en-GB">
                    <a:noFill/>
                  </a:rPr>
                  <a:t> </a:t>
                </a:r>
              </a:p>
            </p:txBody>
          </p:sp>
        </mc:Fallback>
      </mc:AlternateContent>
    </p:spTree>
    <p:extLst>
      <p:ext uri="{BB962C8B-B14F-4D97-AF65-F5344CB8AC3E}">
        <p14:creationId xmlns:p14="http://schemas.microsoft.com/office/powerpoint/2010/main" val="293475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21267" y="211521"/>
            <a:ext cx="9357371" cy="77608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Jeremy’s flapjacks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80879" y="-31527"/>
            <a:ext cx="2091590"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 2</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860392" y="1398150"/>
            <a:ext cx="5886096" cy="4269246"/>
          </a:xfrm>
          <a:prstGeom prst="rect">
            <a:avLst/>
          </a:prstGeom>
          <a:noFill/>
        </p:spPr>
        <p:txBody>
          <a:bodyPr wrap="square" rtlCol="0">
            <a:spAutoFit/>
          </a:bodyPr>
          <a:lstStyle/>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Jeremy has baked two trays of flapjacks for his friends and family.</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Read through the handout and consider why Jeremy is wrong about the total amount eaten.</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Discuss your thoughts with your partner, using the diagrams of the flapjacks to help you.</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Come to an agreement and present your thinking on your mini-whiteboard.</a:t>
            </a:r>
          </a:p>
        </p:txBody>
      </p:sp>
      <p:pic>
        <p:nvPicPr>
          <p:cNvPr id="6" name="Picture 5">
            <a:extLst>
              <a:ext uri="{FF2B5EF4-FFF2-40B4-BE49-F238E27FC236}">
                <a16:creationId xmlns:a16="http://schemas.microsoft.com/office/drawing/2014/main" id="{3300873E-32F5-B5AC-0AD4-A6A7D31E975D}"/>
              </a:ext>
            </a:extLst>
          </p:cNvPr>
          <p:cNvPicPr>
            <a:picLocks noChangeAspect="1"/>
          </p:cNvPicPr>
          <p:nvPr/>
        </p:nvPicPr>
        <p:blipFill>
          <a:blip r:embed="rId5"/>
          <a:stretch>
            <a:fillRect/>
          </a:stretch>
        </p:blipFill>
        <p:spPr>
          <a:xfrm rot="697162">
            <a:off x="7857365" y="1288812"/>
            <a:ext cx="3299581" cy="4718012"/>
          </a:xfrm>
          <a:prstGeom prst="rect">
            <a:avLst/>
          </a:prstGeom>
          <a:effectLst>
            <a:outerShdw blurRad="50800" dist="38100" dir="5400000" algn="tl" rotWithShape="0">
              <a:schemeClr val="tx1">
                <a:alpha val="40000"/>
              </a:schemeClr>
            </a:outerShdw>
          </a:effectLst>
        </p:spPr>
      </p:pic>
    </p:spTree>
    <p:extLst>
      <p:ext uri="{BB962C8B-B14F-4D97-AF65-F5344CB8AC3E}">
        <p14:creationId xmlns:p14="http://schemas.microsoft.com/office/powerpoint/2010/main" val="35412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5B01F-37D1-7B3A-17D2-1E7F8122486E}"/>
              </a:ext>
            </a:extLst>
          </p:cNvPr>
          <p:cNvSpPr>
            <a:spLocks noGrp="1"/>
          </p:cNvSpPr>
          <p:nvPr>
            <p:ph type="sldNum" sz="quarter" idx="12"/>
          </p:nvPr>
        </p:nvSpPr>
        <p:spPr/>
        <p:txBody>
          <a:bodyPr/>
          <a:lstStyle/>
          <a:p>
            <a:fld id="{892959B6-490E-A144-8C7C-88267F972F69}" type="slidenum">
              <a:rPr lang="en-US" smtClean="0"/>
              <a:t>7</a:t>
            </a:fld>
            <a:endParaRPr lang="en-US"/>
          </a:p>
        </p:txBody>
      </p:sp>
      <p:sp>
        <p:nvSpPr>
          <p:cNvPr id="3" name="TextBox 2">
            <a:extLst>
              <a:ext uri="{FF2B5EF4-FFF2-40B4-BE49-F238E27FC236}">
                <a16:creationId xmlns:a16="http://schemas.microsoft.com/office/drawing/2014/main" id="{710B0E27-8D46-C14B-F476-6B4D3E40FF4D}"/>
              </a:ext>
            </a:extLst>
          </p:cNvPr>
          <p:cNvSpPr txBox="1"/>
          <p:nvPr/>
        </p:nvSpPr>
        <p:spPr>
          <a:xfrm>
            <a:off x="2010711" y="273948"/>
            <a:ext cx="3908413" cy="646331"/>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Jeremy’s friends</a:t>
            </a:r>
            <a:endParaRPr lang="en-GB" sz="3600" b="1" dirty="0">
              <a:solidFill>
                <a:schemeClr val="accent1"/>
              </a:solidFill>
              <a:latin typeface="Arial" panose="020B0604020202020204" pitchFamily="34" charset="0"/>
              <a:cs typeface="Arial" panose="020B0604020202020204" pitchFamily="34" charset="0"/>
            </a:endParaRPr>
          </a:p>
        </p:txBody>
      </p:sp>
      <p:pic>
        <p:nvPicPr>
          <p:cNvPr id="5" name="Picture 4" descr="Graphical user interface, application, PowerPoint&#10;&#10;Description automatically generated">
            <a:extLst>
              <a:ext uri="{FF2B5EF4-FFF2-40B4-BE49-F238E27FC236}">
                <a16:creationId xmlns:a16="http://schemas.microsoft.com/office/drawing/2014/main" id="{5924268E-6532-673B-3481-52005A98915C}"/>
              </a:ext>
            </a:extLst>
          </p:cNvPr>
          <p:cNvPicPr>
            <a:picLocks noChangeAspect="1"/>
          </p:cNvPicPr>
          <p:nvPr/>
        </p:nvPicPr>
        <p:blipFill rotWithShape="1">
          <a:blip r:embed="rId3"/>
          <a:srcRect l="27160" t="37206" r="40976" b="21617"/>
          <a:stretch/>
        </p:blipFill>
        <p:spPr bwMode="auto">
          <a:xfrm>
            <a:off x="5287799" y="1711719"/>
            <a:ext cx="5589079" cy="4062910"/>
          </a:xfrm>
          <a:prstGeom prst="rect">
            <a:avLst/>
          </a:prstGeom>
          <a:ln>
            <a:noFill/>
          </a:ln>
          <a:extLst>
            <a:ext uri="{53640926-AAD7-44D8-BBD7-CCE9431645EC}">
              <a14:shadowObscured xmlns:a14="http://schemas.microsoft.com/office/drawing/2010/main"/>
            </a:ext>
          </a:extLst>
        </p:spPr>
      </p:pic>
      <p:sp>
        <p:nvSpPr>
          <p:cNvPr id="9" name="Isosceles Triangle 11">
            <a:extLst>
              <a:ext uri="{FF2B5EF4-FFF2-40B4-BE49-F238E27FC236}">
                <a16:creationId xmlns:a16="http://schemas.microsoft.com/office/drawing/2014/main" id="{C39A6A2A-64F0-4F74-496A-FBB886381EF6}"/>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A79B3C9F-B5D3-A6A9-5703-58FC8FFBE023}"/>
                  </a:ext>
                </a:extLst>
              </p:cNvPr>
              <p:cNvSpPr/>
              <p:nvPr/>
            </p:nvSpPr>
            <p:spPr>
              <a:xfrm>
                <a:off x="964916" y="1995331"/>
                <a:ext cx="3349375" cy="1919123"/>
              </a:xfrm>
              <a:prstGeom prst="round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a:effectLst/>
                    <a:latin typeface="Arial" panose="020B0604020202020204" pitchFamily="34" charset="0"/>
                    <a:ea typeface="Calibri" panose="020F0502020204030204" pitchFamily="34" charset="0"/>
                  </a:rPr>
                  <a:t>Jeremy’s </a:t>
                </a:r>
                <a:r>
                  <a:rPr lang="en-GB" sz="2400" b="1" dirty="0">
                    <a:effectLst/>
                    <a:latin typeface="Arial" panose="020B0604020202020204" pitchFamily="34" charset="0"/>
                    <a:ea typeface="Calibri" panose="020F0502020204030204" pitchFamily="34" charset="0"/>
                  </a:rPr>
                  <a:t>friends</a:t>
                </a:r>
                <a:r>
                  <a:rPr lang="en-GB" sz="2400" dirty="0">
                    <a:effectLst/>
                    <a:latin typeface="Arial" panose="020B0604020202020204" pitchFamily="34" charset="0"/>
                    <a:ea typeface="Calibri" panose="020F0502020204030204" pitchFamily="34" charset="0"/>
                  </a:rPr>
                  <a:t> ate </a:t>
                </a:r>
                <a14:m>
                  <m:oMath xmlns:m="http://schemas.openxmlformats.org/officeDocument/2006/math">
                    <m:f>
                      <m:fPr>
                        <m:ctrlPr>
                          <a:rPr lang="en-GB" sz="2400" i="1">
                            <a:effectLst/>
                            <a:latin typeface="Cambria Math" panose="02040503050406030204" pitchFamily="18" charset="0"/>
                          </a:rPr>
                        </m:ctrlPr>
                      </m:fPr>
                      <m:num>
                        <m:r>
                          <a:rPr lang="en-GB" sz="2400" i="1">
                            <a:effectLst/>
                            <a:latin typeface="Cambria Math" panose="02040503050406030204" pitchFamily="18" charset="0"/>
                            <a:ea typeface="Calibri" panose="020F0502020204030204" pitchFamily="34" charset="0"/>
                            <a:cs typeface="Arial" panose="020B0604020202020204" pitchFamily="34" charset="0"/>
                          </a:rPr>
                          <m:t>1</m:t>
                        </m:r>
                      </m:num>
                      <m:den>
                        <m:r>
                          <a:rPr lang="en-GB" sz="24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GB" sz="2400" dirty="0">
                    <a:effectLst/>
                    <a:latin typeface="Arial" panose="020B0604020202020204" pitchFamily="34" charset="0"/>
                    <a:ea typeface="Yu Mincho" panose="02020400000000000000" pitchFamily="18" charset="-128"/>
                  </a:rPr>
                  <a:t> </a:t>
                </a:r>
                <a:r>
                  <a:rPr lang="en-GB" sz="2400" dirty="0">
                    <a:effectLst/>
                    <a:latin typeface="Arial" panose="020B0604020202020204" pitchFamily="34" charset="0"/>
                    <a:ea typeface="Calibri" panose="020F0502020204030204" pitchFamily="34" charset="0"/>
                  </a:rPr>
                  <a:t>of their tray of flapjack</a:t>
                </a:r>
                <a:r>
                  <a:rPr lang="en-GB" sz="2400" dirty="0">
                    <a:effectLst/>
                  </a:rPr>
                  <a:t> </a:t>
                </a:r>
                <a:endParaRPr lang="en-GB" sz="2400" baseline="70000" dirty="0">
                  <a:solidFill>
                    <a:srgbClr val="000000"/>
                  </a:solidFill>
                  <a:latin typeface="Calibri"/>
                  <a:cs typeface="Calibri"/>
                </a:endParaRPr>
              </a:p>
            </p:txBody>
          </p:sp>
        </mc:Choice>
        <mc:Fallback xmlns="">
          <p:sp>
            <p:nvSpPr>
              <p:cNvPr id="12" name="Rounded Rectangle 11">
                <a:extLst>
                  <a:ext uri="{FF2B5EF4-FFF2-40B4-BE49-F238E27FC236}">
                    <a16:creationId xmlns:a16="http://schemas.microsoft.com/office/drawing/2014/main" id="{A79B3C9F-B5D3-A6A9-5703-58FC8FFBE023}"/>
                  </a:ext>
                </a:extLst>
              </p:cNvPr>
              <p:cNvSpPr>
                <a:spLocks noRot="1" noChangeAspect="1" noMove="1" noResize="1" noEditPoints="1" noAdjustHandles="1" noChangeArrowheads="1" noChangeShapeType="1" noTextEdit="1"/>
              </p:cNvSpPr>
              <p:nvPr/>
            </p:nvSpPr>
            <p:spPr>
              <a:xfrm>
                <a:off x="964916" y="1995331"/>
                <a:ext cx="3349375" cy="1919123"/>
              </a:xfrm>
              <a:prstGeom prst="roundRect">
                <a:avLst/>
              </a:prstGeom>
              <a:blipFill>
                <a:blip r:embed="rId4"/>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16742E42-CB61-514D-303B-09CE4A86955F}"/>
              </a:ext>
            </a:extLst>
          </p:cNvPr>
          <p:cNvSpPr txBox="1"/>
          <p:nvPr/>
        </p:nvSpPr>
        <p:spPr>
          <a:xfrm>
            <a:off x="-12928" y="-18227"/>
            <a:ext cx="1684971"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32146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0C5A6F-80B9-1CC4-9C33-0545CA193D4F}"/>
              </a:ext>
            </a:extLst>
          </p:cNvPr>
          <p:cNvSpPr>
            <a:spLocks noGrp="1"/>
          </p:cNvSpPr>
          <p:nvPr>
            <p:ph type="sldNum" sz="quarter" idx="12"/>
          </p:nvPr>
        </p:nvSpPr>
        <p:spPr/>
        <p:txBody>
          <a:bodyPr/>
          <a:lstStyle/>
          <a:p>
            <a:fld id="{892959B6-490E-A144-8C7C-88267F972F69}" type="slidenum">
              <a:rPr lang="en-US" smtClean="0"/>
              <a:t>8</a:t>
            </a:fld>
            <a:endParaRPr lang="en-US"/>
          </a:p>
        </p:txBody>
      </p:sp>
      <p:sp>
        <p:nvSpPr>
          <p:cNvPr id="3" name="TextBox 2">
            <a:extLst>
              <a:ext uri="{FF2B5EF4-FFF2-40B4-BE49-F238E27FC236}">
                <a16:creationId xmlns:a16="http://schemas.microsoft.com/office/drawing/2014/main" id="{78AC340D-D1E8-3BB6-ED7F-09F0D0EA5132}"/>
              </a:ext>
            </a:extLst>
          </p:cNvPr>
          <p:cNvSpPr txBox="1"/>
          <p:nvPr/>
        </p:nvSpPr>
        <p:spPr>
          <a:xfrm>
            <a:off x="2063985" y="137442"/>
            <a:ext cx="6025920" cy="646331"/>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Jeremy’s family</a:t>
            </a:r>
            <a:endParaRPr lang="en-GB" sz="3600" b="1" dirty="0">
              <a:solidFill>
                <a:schemeClr val="accent1"/>
              </a:solidFill>
              <a:latin typeface="Arial" panose="020B0604020202020204" pitchFamily="34" charset="0"/>
              <a:cs typeface="Arial" panose="020B0604020202020204" pitchFamily="34" charset="0"/>
            </a:endParaRPr>
          </a:p>
        </p:txBody>
      </p:sp>
      <p:pic>
        <p:nvPicPr>
          <p:cNvPr id="8" name="Picture 7" descr="Graphical user interface, application&#10;&#10;Description automatically generated">
            <a:extLst>
              <a:ext uri="{FF2B5EF4-FFF2-40B4-BE49-F238E27FC236}">
                <a16:creationId xmlns:a16="http://schemas.microsoft.com/office/drawing/2014/main" id="{7B6E3E60-EA40-DF98-C419-3DF4D7A7C038}"/>
              </a:ext>
            </a:extLst>
          </p:cNvPr>
          <p:cNvPicPr>
            <a:picLocks noChangeAspect="1"/>
          </p:cNvPicPr>
          <p:nvPr/>
        </p:nvPicPr>
        <p:blipFill rotWithShape="1">
          <a:blip r:embed="rId3"/>
          <a:srcRect l="25867" t="36161" r="40976" b="22661"/>
          <a:stretch/>
        </p:blipFill>
        <p:spPr bwMode="auto">
          <a:xfrm>
            <a:off x="5072799" y="1686378"/>
            <a:ext cx="5794758" cy="4048111"/>
          </a:xfrm>
          <a:prstGeom prst="rect">
            <a:avLst/>
          </a:prstGeom>
          <a:ln>
            <a:noFill/>
          </a:ln>
          <a:extLst>
            <a:ext uri="{53640926-AAD7-44D8-BBD7-CCE9431645EC}">
              <a14:shadowObscured xmlns:a14="http://schemas.microsoft.com/office/drawing/2010/main"/>
            </a:ext>
          </a:extLst>
        </p:spPr>
      </p:pic>
      <p:sp>
        <p:nvSpPr>
          <p:cNvPr id="9" name="Isosceles Triangle 11">
            <a:extLst>
              <a:ext uri="{FF2B5EF4-FFF2-40B4-BE49-F238E27FC236}">
                <a16:creationId xmlns:a16="http://schemas.microsoft.com/office/drawing/2014/main" id="{5DED8105-C922-9FB3-2567-49757AEAEF4B}"/>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F6911C7C-885C-4AE0-0BAD-F0C8449A71B6}"/>
                  </a:ext>
                </a:extLst>
              </p:cNvPr>
              <p:cNvSpPr/>
              <p:nvPr/>
            </p:nvSpPr>
            <p:spPr>
              <a:xfrm>
                <a:off x="964916" y="2061006"/>
                <a:ext cx="3256908" cy="1919123"/>
              </a:xfrm>
              <a:prstGeom prst="round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a:latin typeface="Arial" panose="020B0604020202020204" pitchFamily="34" charset="0"/>
                    <a:ea typeface="Calibri" panose="020F0502020204030204" pitchFamily="34" charset="0"/>
                  </a:rPr>
                  <a:t>Jeremy’s </a:t>
                </a:r>
                <a:r>
                  <a:rPr lang="en-GB" sz="2400" b="1" dirty="0">
                    <a:latin typeface="Arial" panose="020B0604020202020204" pitchFamily="34" charset="0"/>
                    <a:ea typeface="Calibri" panose="020F0502020204030204" pitchFamily="34" charset="0"/>
                  </a:rPr>
                  <a:t>family</a:t>
                </a:r>
                <a:r>
                  <a:rPr lang="en-GB" sz="2400" dirty="0">
                    <a:latin typeface="Arial" panose="020B0604020202020204" pitchFamily="34" charset="0"/>
                    <a:ea typeface="Calibri" panose="020F0502020204030204" pitchFamily="34" charset="0"/>
                  </a:rPr>
                  <a:t> ate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ea typeface="Calibri" panose="020F0502020204030204" pitchFamily="34" charset="0"/>
                            <a:cs typeface="Arial" panose="020B0604020202020204" pitchFamily="34" charset="0"/>
                          </a:rPr>
                          <m:t>1</m:t>
                        </m:r>
                      </m:num>
                      <m:den>
                        <m:r>
                          <a:rPr lang="en-GB" sz="2400" i="1">
                            <a:latin typeface="Cambria Math" panose="02040503050406030204" pitchFamily="18" charset="0"/>
                            <a:ea typeface="Calibri" panose="020F0502020204030204" pitchFamily="34" charset="0"/>
                            <a:cs typeface="Arial" panose="020B0604020202020204" pitchFamily="34" charset="0"/>
                          </a:rPr>
                          <m:t>3</m:t>
                        </m:r>
                      </m:den>
                    </m:f>
                  </m:oMath>
                </a14:m>
                <a:r>
                  <a:rPr lang="en-GB" sz="2400" dirty="0">
                    <a:latin typeface="Arial" panose="020B0604020202020204" pitchFamily="34" charset="0"/>
                    <a:ea typeface="Calibri" panose="020F0502020204030204" pitchFamily="34" charset="0"/>
                  </a:rPr>
                  <a:t> of their tray of flapjack</a:t>
                </a:r>
                <a:r>
                  <a:rPr lang="en-GB" sz="2400" dirty="0"/>
                  <a:t> </a:t>
                </a:r>
                <a:endParaRPr lang="en-GB" sz="2400" baseline="70000" dirty="0">
                  <a:solidFill>
                    <a:srgbClr val="000000"/>
                  </a:solidFill>
                  <a:cs typeface="Calibri"/>
                </a:endParaRPr>
              </a:p>
            </p:txBody>
          </p:sp>
        </mc:Choice>
        <mc:Fallback xmlns="">
          <p:sp>
            <p:nvSpPr>
              <p:cNvPr id="11" name="Rounded Rectangle 10">
                <a:extLst>
                  <a:ext uri="{FF2B5EF4-FFF2-40B4-BE49-F238E27FC236}">
                    <a16:creationId xmlns:a16="http://schemas.microsoft.com/office/drawing/2014/main" id="{F6911C7C-885C-4AE0-0BAD-F0C8449A71B6}"/>
                  </a:ext>
                </a:extLst>
              </p:cNvPr>
              <p:cNvSpPr>
                <a:spLocks noRot="1" noChangeAspect="1" noMove="1" noResize="1" noEditPoints="1" noAdjustHandles="1" noChangeArrowheads="1" noChangeShapeType="1" noTextEdit="1"/>
              </p:cNvSpPr>
              <p:nvPr/>
            </p:nvSpPr>
            <p:spPr>
              <a:xfrm>
                <a:off x="964916" y="2061006"/>
                <a:ext cx="3256908" cy="1919123"/>
              </a:xfrm>
              <a:prstGeom prst="roundRect">
                <a:avLst/>
              </a:prstGeom>
              <a:blipFill>
                <a:blip r:embed="rId4"/>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2C1036EB-6C2F-D6B7-1254-4FEB36C07334}"/>
              </a:ext>
            </a:extLst>
          </p:cNvPr>
          <p:cNvSpPr txBox="1"/>
          <p:nvPr/>
        </p:nvSpPr>
        <p:spPr>
          <a:xfrm>
            <a:off x="-12928" y="-18227"/>
            <a:ext cx="1684971"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42108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21F5E-4A1B-4816-F68D-2E1E0B5327FC}"/>
              </a:ext>
            </a:extLst>
          </p:cNvPr>
          <p:cNvSpPr>
            <a:spLocks noGrp="1"/>
          </p:cNvSpPr>
          <p:nvPr>
            <p:ph type="sldNum" sz="quarter" idx="12"/>
          </p:nvPr>
        </p:nvSpPr>
        <p:spPr/>
        <p:txBody>
          <a:bodyPr/>
          <a:lstStyle/>
          <a:p>
            <a:fld id="{892959B6-490E-A144-8C7C-88267F972F69}" type="slidenum">
              <a:rPr lang="en-US" smtClean="0"/>
              <a:t>9</a:t>
            </a:fld>
            <a:endParaRPr lang="en-US"/>
          </a:p>
        </p:txBody>
      </p:sp>
      <p:sp>
        <p:nvSpPr>
          <p:cNvPr id="8" name="TextBox 7">
            <a:extLst>
              <a:ext uri="{FF2B5EF4-FFF2-40B4-BE49-F238E27FC236}">
                <a16:creationId xmlns:a16="http://schemas.microsoft.com/office/drawing/2014/main" id="{C10BD94C-9B49-97CC-DDB7-D547481E6C98}"/>
              </a:ext>
            </a:extLst>
          </p:cNvPr>
          <p:cNvSpPr txBox="1"/>
          <p:nvPr/>
        </p:nvSpPr>
        <p:spPr>
          <a:xfrm>
            <a:off x="1931542" y="276255"/>
            <a:ext cx="7295588" cy="646331"/>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Common Denominator </a:t>
            </a:r>
            <a:endParaRPr lang="en-GB" sz="3600" b="1" dirty="0">
              <a:solidFill>
                <a:schemeClr val="accent1"/>
              </a:solidFill>
              <a:latin typeface="Arial" panose="020B0604020202020204" pitchFamily="34" charset="0"/>
              <a:cs typeface="Arial" panose="020B0604020202020204" pitchFamily="34" charset="0"/>
            </a:endParaRPr>
          </a:p>
        </p:txBody>
      </p:sp>
      <p:sp>
        <p:nvSpPr>
          <p:cNvPr id="9" name="Isosceles Triangle 11">
            <a:extLst>
              <a:ext uri="{FF2B5EF4-FFF2-40B4-BE49-F238E27FC236}">
                <a16:creationId xmlns:a16="http://schemas.microsoft.com/office/drawing/2014/main" id="{CD6E1683-A626-3AA1-448A-D855714D4560}"/>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Calendar&#10;&#10;Description automatically generated">
            <a:extLst>
              <a:ext uri="{FF2B5EF4-FFF2-40B4-BE49-F238E27FC236}">
                <a16:creationId xmlns:a16="http://schemas.microsoft.com/office/drawing/2014/main" id="{EE4C6E54-4FCF-D08B-A741-3ED552619908}"/>
              </a:ext>
            </a:extLst>
          </p:cNvPr>
          <p:cNvPicPr>
            <a:picLocks noChangeAspect="1"/>
          </p:cNvPicPr>
          <p:nvPr/>
        </p:nvPicPr>
        <p:blipFill>
          <a:blip r:embed="rId3"/>
          <a:stretch>
            <a:fillRect/>
          </a:stretch>
        </p:blipFill>
        <p:spPr>
          <a:xfrm>
            <a:off x="5781134" y="1726422"/>
            <a:ext cx="5486353" cy="3826091"/>
          </a:xfrm>
          <a:prstGeom prst="rect">
            <a:avLst/>
          </a:prstGeom>
        </p:spPr>
      </p:pic>
      <p:sp>
        <p:nvSpPr>
          <p:cNvPr id="14" name="Rounded Rectangle 13">
            <a:extLst>
              <a:ext uri="{FF2B5EF4-FFF2-40B4-BE49-F238E27FC236}">
                <a16:creationId xmlns:a16="http://schemas.microsoft.com/office/drawing/2014/main" id="{1B68AEDF-F4B9-B92A-3FA1-DF27F5AC442B}"/>
              </a:ext>
            </a:extLst>
          </p:cNvPr>
          <p:cNvSpPr/>
          <p:nvPr/>
        </p:nvSpPr>
        <p:spPr>
          <a:xfrm>
            <a:off x="924513" y="1579418"/>
            <a:ext cx="4068566" cy="4142509"/>
          </a:xfrm>
          <a:prstGeom prst="round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spcAft>
                <a:spcPts val="1200"/>
              </a:spcAft>
            </a:pPr>
            <a:r>
              <a:rPr lang="en-GB" sz="2400" dirty="0">
                <a:solidFill>
                  <a:srgbClr val="000000"/>
                </a:solidFill>
                <a:latin typeface="Arial" panose="020B0604020202020204" pitchFamily="34" charset="0"/>
                <a:cs typeface="Arial" panose="020B0604020202020204" pitchFamily="34" charset="0"/>
              </a:rPr>
              <a:t>Now let’s combine the two cuts. </a:t>
            </a:r>
          </a:p>
          <a:p>
            <a:pPr algn="ctr">
              <a:spcAft>
                <a:spcPts val="1200"/>
              </a:spcAft>
            </a:pPr>
            <a:r>
              <a:rPr lang="en-GB" sz="2400" dirty="0">
                <a:solidFill>
                  <a:srgbClr val="000000"/>
                </a:solidFill>
                <a:latin typeface="Arial" panose="020B0604020202020204" pitchFamily="34" charset="0"/>
                <a:cs typeface="Arial" panose="020B0604020202020204" pitchFamily="34" charset="0"/>
              </a:rPr>
              <a:t>How many pieces are there now?</a:t>
            </a:r>
          </a:p>
          <a:p>
            <a:pPr algn="ctr">
              <a:spcAft>
                <a:spcPts val="1200"/>
              </a:spcAft>
            </a:pPr>
            <a:r>
              <a:rPr lang="en-GB" sz="2400">
                <a:solidFill>
                  <a:srgbClr val="000000"/>
                </a:solidFill>
                <a:latin typeface="Arial" panose="020B0604020202020204" pitchFamily="34" charset="0"/>
                <a:cs typeface="Arial" panose="020B0604020202020204" pitchFamily="34" charset="0"/>
              </a:rPr>
              <a:t>What </a:t>
            </a:r>
            <a:r>
              <a:rPr lang="en-GB" sz="2400" dirty="0">
                <a:solidFill>
                  <a:srgbClr val="000000"/>
                </a:solidFill>
                <a:latin typeface="Arial" panose="020B0604020202020204" pitchFamily="34" charset="0"/>
                <a:cs typeface="Arial" panose="020B0604020202020204" pitchFamily="34" charset="0"/>
              </a:rPr>
              <a:t>fraction is each piece?</a:t>
            </a:r>
          </a:p>
          <a:p>
            <a:pPr algn="ctr">
              <a:spcAft>
                <a:spcPts val="1200"/>
              </a:spcAft>
            </a:pPr>
            <a:r>
              <a:rPr lang="en-GB" sz="2400" b="1" dirty="0">
                <a:solidFill>
                  <a:srgbClr val="000000"/>
                </a:solidFill>
                <a:latin typeface="Arial" panose="020B0604020202020204" pitchFamily="34" charset="0"/>
                <a:cs typeface="Arial" panose="020B0604020202020204" pitchFamily="34" charset="0"/>
              </a:rPr>
              <a:t>This means that the common denominator of 2 and 3 is 6.</a:t>
            </a:r>
          </a:p>
        </p:txBody>
      </p:sp>
      <p:sp>
        <p:nvSpPr>
          <p:cNvPr id="3" name="TextBox 2">
            <a:extLst>
              <a:ext uri="{FF2B5EF4-FFF2-40B4-BE49-F238E27FC236}">
                <a16:creationId xmlns:a16="http://schemas.microsoft.com/office/drawing/2014/main" id="{FB086E19-4438-8C97-D35F-5E30ED7D2CF4}"/>
              </a:ext>
            </a:extLst>
          </p:cNvPr>
          <p:cNvSpPr txBox="1"/>
          <p:nvPr/>
        </p:nvSpPr>
        <p:spPr>
          <a:xfrm>
            <a:off x="-12928" y="-18227"/>
            <a:ext cx="1684971"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6172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dissolv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dissolve">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dissolve">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dissolve">
                                      <p:cBhvr>
                                        <p:cTn id="3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4472C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4519A-5C88-4765-8DF4-097EB505FC69}">
  <ds:schemaRefs>
    <ds:schemaRef ds:uri="http://www.w3.org/XML/1998/namespace"/>
    <ds:schemaRef ds:uri="c5cf19a6-e467-491d-9af0-5a70f09a6a41"/>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a943fffa-545b-4eca-b17d-5f9a138dda08"/>
    <ds:schemaRef ds:uri="http://schemas.microsoft.com/office/2006/metadata/properties"/>
  </ds:schemaRefs>
</ds:datastoreItem>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3CC38F2F-B9EE-4E60-8841-BF05A3FDBEFF}"/>
</file>

<file path=docProps/app.xml><?xml version="1.0" encoding="utf-8"?>
<Properties xmlns="http://schemas.openxmlformats.org/officeDocument/2006/extended-properties" xmlns:vt="http://schemas.openxmlformats.org/officeDocument/2006/docPropsVTypes">
  <Template/>
  <TotalTime>34765</TotalTime>
  <Words>2262</Words>
  <Application>Microsoft Macintosh PowerPoint</Application>
  <PresentationFormat>Widescreen</PresentationFormat>
  <Paragraphs>278</Paragraphs>
  <Slides>24</Slides>
  <Notes>18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Custom Design</vt:lpstr>
      <vt:lpstr>1_Custom Design</vt:lpstr>
      <vt:lpstr>Office Theme</vt:lpstr>
      <vt:lpstr>Equation</vt:lpstr>
      <vt:lpstr>Lesson 16:  Adding and subtracting fractions</vt:lpstr>
      <vt:lpstr>Introduction activity - Flapjack in a tray</vt:lpstr>
      <vt:lpstr>Introduction activity - Flapjack in a tray</vt:lpstr>
      <vt:lpstr>Discuss 1: Learners’ representations and answers</vt:lpstr>
      <vt:lpstr>Adding and subtracting fractions</vt:lpstr>
      <vt:lpstr>Jeremy’s flapjacks</vt:lpstr>
      <vt:lpstr>PowerPoint Presentation</vt:lpstr>
      <vt:lpstr>PowerPoint Presentation</vt:lpstr>
      <vt:lpstr>PowerPoint Presentation</vt:lpstr>
      <vt:lpstr>Adding fractions</vt:lpstr>
      <vt:lpstr>Adding  and subtracting fractions</vt:lpstr>
      <vt:lpstr> Tutor demonstration – subtracting fractions</vt:lpstr>
      <vt:lpstr>Review of tutor demonstration</vt:lpstr>
      <vt:lpstr>Card matching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GCSE question</vt:lpstr>
      <vt:lpstr>Lesson review:  Adding and subtracting fractions</vt:lpstr>
      <vt:lpstr>Lesson 16: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418</cp:revision>
  <dcterms:created xsi:type="dcterms:W3CDTF">2019-07-11T15:46:02Z</dcterms:created>
  <dcterms:modified xsi:type="dcterms:W3CDTF">2023-03-26T14:33:41Z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