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709" r:id="rId5"/>
  </p:sldMasterIdLst>
  <p:notesMasterIdLst>
    <p:notesMasterId r:id="rId179"/>
  </p:notesMasterIdLst>
  <p:handoutMasterIdLst>
    <p:handoutMasterId r:id="rId180"/>
  </p:handoutMasterIdLst>
  <p:sldIdLst>
    <p:sldId id="298" r:id="rId6"/>
    <p:sldId id="338" r:id="rId7"/>
    <p:sldId id="339" r:id="rId8"/>
    <p:sldId id="340" r:id="rId9"/>
    <p:sldId id="341" r:id="rId10"/>
    <p:sldId id="342" r:id="rId11"/>
    <p:sldId id="343" r:id="rId12"/>
    <p:sldId id="344" r:id="rId13"/>
    <p:sldId id="359" r:id="rId14"/>
    <p:sldId id="358" r:id="rId15"/>
    <p:sldId id="345" r:id="rId16"/>
    <p:sldId id="346" r:id="rId17"/>
    <p:sldId id="354" r:id="rId18"/>
    <p:sldId id="356" r:id="rId19"/>
    <p:sldId id="372" r:id="rId20"/>
    <p:sldId id="367" r:id="rId21"/>
    <p:sldId id="348" r:id="rId22"/>
    <p:sldId id="368" r:id="rId23"/>
    <p:sldId id="369" r:id="rId24"/>
    <p:sldId id="350" r:id="rId25"/>
    <p:sldId id="370" r:id="rId26"/>
    <p:sldId id="355" r:id="rId27"/>
    <p:sldId id="371" r:id="rId28"/>
    <p:sldId id="349" r:id="rId29"/>
    <p:sldId id="357" r:id="rId30"/>
    <p:sldId id="436" r:id="rId31"/>
    <p:sldId id="437" r:id="rId32"/>
    <p:sldId id="438" r:id="rId33"/>
    <p:sldId id="439" r:id="rId34"/>
    <p:sldId id="360" r:id="rId35"/>
    <p:sldId id="361" r:id="rId36"/>
    <p:sldId id="482" r:id="rId37"/>
    <p:sldId id="363" r:id="rId38"/>
    <p:sldId id="364" r:id="rId39"/>
    <p:sldId id="483" r:id="rId40"/>
    <p:sldId id="378" r:id="rId41"/>
    <p:sldId id="442" r:id="rId42"/>
    <p:sldId id="379" r:id="rId43"/>
    <p:sldId id="443" r:id="rId44"/>
    <p:sldId id="444" r:id="rId45"/>
    <p:sldId id="445" r:id="rId46"/>
    <p:sldId id="381" r:id="rId47"/>
    <p:sldId id="300" r:id="rId48"/>
    <p:sldId id="374" r:id="rId49"/>
    <p:sldId id="375" r:id="rId50"/>
    <p:sldId id="475" r:id="rId51"/>
    <p:sldId id="405" r:id="rId52"/>
    <p:sldId id="403" r:id="rId53"/>
    <p:sldId id="404" r:id="rId54"/>
    <p:sldId id="476" r:id="rId55"/>
    <p:sldId id="391" r:id="rId56"/>
    <p:sldId id="389" r:id="rId57"/>
    <p:sldId id="392" r:id="rId58"/>
    <p:sldId id="477" r:id="rId59"/>
    <p:sldId id="393" r:id="rId60"/>
    <p:sldId id="409" r:id="rId61"/>
    <p:sldId id="413" r:id="rId62"/>
    <p:sldId id="411" r:id="rId63"/>
    <p:sldId id="412" r:id="rId64"/>
    <p:sldId id="387" r:id="rId65"/>
    <p:sldId id="406" r:id="rId66"/>
    <p:sldId id="408" r:id="rId67"/>
    <p:sldId id="447" r:id="rId68"/>
    <p:sldId id="449" r:id="rId69"/>
    <p:sldId id="450" r:id="rId70"/>
    <p:sldId id="448" r:id="rId71"/>
    <p:sldId id="451" r:id="rId72"/>
    <p:sldId id="453" r:id="rId73"/>
    <p:sldId id="454" r:id="rId74"/>
    <p:sldId id="456" r:id="rId75"/>
    <p:sldId id="457" r:id="rId76"/>
    <p:sldId id="365" r:id="rId77"/>
    <p:sldId id="373" r:id="rId78"/>
    <p:sldId id="462" r:id="rId79"/>
    <p:sldId id="463" r:id="rId80"/>
    <p:sldId id="464" r:id="rId81"/>
    <p:sldId id="376" r:id="rId82"/>
    <p:sldId id="377" r:id="rId83"/>
    <p:sldId id="465" r:id="rId84"/>
    <p:sldId id="466" r:id="rId85"/>
    <p:sldId id="467" r:id="rId86"/>
    <p:sldId id="382" r:id="rId87"/>
    <p:sldId id="385" r:id="rId88"/>
    <p:sldId id="469" r:id="rId89"/>
    <p:sldId id="468" r:id="rId90"/>
    <p:sldId id="400" r:id="rId91"/>
    <p:sldId id="384" r:id="rId92"/>
    <p:sldId id="470" r:id="rId93"/>
    <p:sldId id="471" r:id="rId94"/>
    <p:sldId id="472" r:id="rId95"/>
    <p:sldId id="473" r:id="rId96"/>
    <p:sldId id="484" r:id="rId97"/>
    <p:sldId id="394" r:id="rId98"/>
    <p:sldId id="304" r:id="rId99"/>
    <p:sldId id="416" r:id="rId100"/>
    <p:sldId id="417" r:id="rId101"/>
    <p:sldId id="414" r:id="rId102"/>
    <p:sldId id="418" r:id="rId103"/>
    <p:sldId id="419" r:id="rId104"/>
    <p:sldId id="420" r:id="rId105"/>
    <p:sldId id="421" r:id="rId106"/>
    <p:sldId id="422" r:id="rId107"/>
    <p:sldId id="423" r:id="rId108"/>
    <p:sldId id="425" r:id="rId109"/>
    <p:sldId id="426" r:id="rId110"/>
    <p:sldId id="427" r:id="rId111"/>
    <p:sldId id="428" r:id="rId112"/>
    <p:sldId id="478" r:id="rId113"/>
    <p:sldId id="479" r:id="rId114"/>
    <p:sldId id="481" r:id="rId115"/>
    <p:sldId id="353" r:id="rId116"/>
    <p:sldId id="431" r:id="rId117"/>
    <p:sldId id="434" r:id="rId118"/>
    <p:sldId id="435" r:id="rId119"/>
    <p:sldId id="485" r:id="rId120"/>
    <p:sldId id="486" r:id="rId121"/>
    <p:sldId id="487" r:id="rId122"/>
    <p:sldId id="488" r:id="rId123"/>
    <p:sldId id="489" r:id="rId124"/>
    <p:sldId id="490" r:id="rId125"/>
    <p:sldId id="491" r:id="rId126"/>
    <p:sldId id="511" r:id="rId127"/>
    <p:sldId id="480" r:id="rId128"/>
    <p:sldId id="512" r:id="rId129"/>
    <p:sldId id="513" r:id="rId130"/>
    <p:sldId id="514" r:id="rId131"/>
    <p:sldId id="515" r:id="rId132"/>
    <p:sldId id="516" r:id="rId133"/>
    <p:sldId id="517" r:id="rId134"/>
    <p:sldId id="518" r:id="rId135"/>
    <p:sldId id="519" r:id="rId136"/>
    <p:sldId id="520" r:id="rId137"/>
    <p:sldId id="521" r:id="rId138"/>
    <p:sldId id="522" r:id="rId139"/>
    <p:sldId id="492" r:id="rId140"/>
    <p:sldId id="493" r:id="rId141"/>
    <p:sldId id="494" r:id="rId142"/>
    <p:sldId id="502" r:id="rId143"/>
    <p:sldId id="523" r:id="rId144"/>
    <p:sldId id="499" r:id="rId145"/>
    <p:sldId id="501" r:id="rId146"/>
    <p:sldId id="500" r:id="rId147"/>
    <p:sldId id="504" r:id="rId148"/>
    <p:sldId id="505" r:id="rId149"/>
    <p:sldId id="506" r:id="rId150"/>
    <p:sldId id="498" r:id="rId151"/>
    <p:sldId id="497" r:id="rId152"/>
    <p:sldId id="496" r:id="rId153"/>
    <p:sldId id="524" r:id="rId154"/>
    <p:sldId id="507" r:id="rId155"/>
    <p:sldId id="508" r:id="rId156"/>
    <p:sldId id="509" r:id="rId157"/>
    <p:sldId id="525" r:id="rId158"/>
    <p:sldId id="526" r:id="rId159"/>
    <p:sldId id="527" r:id="rId160"/>
    <p:sldId id="528" r:id="rId161"/>
    <p:sldId id="529" r:id="rId162"/>
    <p:sldId id="510" r:id="rId163"/>
    <p:sldId id="530" r:id="rId164"/>
    <p:sldId id="535" r:id="rId165"/>
    <p:sldId id="537" r:id="rId166"/>
    <p:sldId id="538" r:id="rId167"/>
    <p:sldId id="539" r:id="rId168"/>
    <p:sldId id="536" r:id="rId169"/>
    <p:sldId id="541" r:id="rId170"/>
    <p:sldId id="542" r:id="rId171"/>
    <p:sldId id="543" r:id="rId172"/>
    <p:sldId id="544" r:id="rId173"/>
    <p:sldId id="545" r:id="rId174"/>
    <p:sldId id="540" r:id="rId175"/>
    <p:sldId id="532" r:id="rId176"/>
    <p:sldId id="546" r:id="rId177"/>
    <p:sldId id="534" r:id="rId178"/>
  </p:sldIdLst>
  <p:sldSz cx="9144000" cy="5143500" type="screen16x9"/>
  <p:notesSz cx="6889750" cy="9671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orient="horz" pos="3060">
          <p15:clr>
            <a:srgbClr val="A4A3A4"/>
          </p15:clr>
        </p15:guide>
        <p15:guide id="3" orient="horz" pos="169">
          <p15:clr>
            <a:srgbClr val="A4A3A4"/>
          </p15:clr>
        </p15:guide>
        <p15:guide id="4" orient="horz" pos="2890">
          <p15:clr>
            <a:srgbClr val="A4A3A4"/>
          </p15:clr>
        </p15:guide>
        <p15:guide id="5" orient="horz">
          <p15:clr>
            <a:srgbClr val="A4A3A4"/>
          </p15:clr>
        </p15:guide>
        <p15:guide id="6" orient="horz" pos="622">
          <p15:clr>
            <a:srgbClr val="A4A3A4"/>
          </p15:clr>
        </p15:guide>
        <p15:guide id="7" orient="horz" pos="1575">
          <p15:clr>
            <a:srgbClr val="A4A3A4"/>
          </p15:clr>
        </p15:guide>
        <p15:guide id="8" orient="horz" pos="868">
          <p15:clr>
            <a:srgbClr val="A4A3A4"/>
          </p15:clr>
        </p15:guide>
        <p15:guide id="9" pos="2835">
          <p15:clr>
            <a:srgbClr val="A4A3A4"/>
          </p15:clr>
        </p15:guide>
        <p15:guide id="10" pos="5583">
          <p15:clr>
            <a:srgbClr val="A4A3A4"/>
          </p15:clr>
        </p15:guide>
        <p15:guide id="11" pos="158">
          <p15:clr>
            <a:srgbClr val="A4A3A4"/>
          </p15:clr>
        </p15:guide>
        <p15:guide id="12" pos="5012">
          <p15:clr>
            <a:srgbClr val="A4A3A4"/>
          </p15:clr>
        </p15:guide>
        <p15:guide id="13" pos="1651">
          <p15:clr>
            <a:srgbClr val="A4A3A4"/>
          </p15:clr>
        </p15:guide>
        <p15:guide id="14" pos="2744">
          <p15:clr>
            <a:srgbClr val="A4A3A4"/>
          </p15:clr>
        </p15:guide>
        <p15:guide id="15" pos="5465">
          <p15:clr>
            <a:srgbClr val="A4A3A4"/>
          </p15:clr>
        </p15:guide>
        <p15:guide id="16" pos="956">
          <p15:clr>
            <a:srgbClr val="A4A3A4"/>
          </p15:clr>
        </p15:guide>
        <p15:guide id="17" pos="2562">
          <p15:clr>
            <a:srgbClr val="A4A3A4"/>
          </p15:clr>
        </p15:guide>
        <p15:guide id="18" pos="3257">
          <p15:clr>
            <a:srgbClr val="A4A3A4"/>
          </p15:clr>
        </p15:guide>
      </p15:sldGuideLst>
    </p:ext>
    <p:ext uri="{2D200454-40CA-4A62-9FC3-DE9A4176ACB9}">
      <p15:notesGuideLst xmlns:p15="http://schemas.microsoft.com/office/powerpoint/2012/main">
        <p15:guide id="1" orient="horz" pos="3046" userDrawn="1">
          <p15:clr>
            <a:srgbClr val="A4A3A4"/>
          </p15:clr>
        </p15:guide>
        <p15:guide id="2" pos="217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740473C-01D0-7CE1-A19C-4773B8A743F1}" name="Olga Kerekesha" initials="OK" userId="S::ok_blackpool.ac.uk#ext#@aoctenant.onmicrosoft.com::a7910900-6982-448b-b57a-0736169e1a5a" providerId="AD"/>
  <p188:author id="{95CF026E-6003-1225-AA50-4E3B87A280FD}" name="Olga Kerekesha" initials="OK" userId="S::OK@blackpool.ac.uk::fcc469cf-2731-4dfb-a989-9fb17b66652e" providerId="AD"/>
  <p188:author id="{67D1836E-9CA6-DBBB-2063-97840CE8693D}" name="Richard Dunston" initials="RD" userId="S::RDUN@blackpool.ac.uk::df225e4b-d16f-4e66-b007-e1fcc42985bf" providerId="AD"/>
  <p188:author id="{473F2D82-C3C3-DDA7-9377-E23167EA6B6B}" name="Elise James" initials="EJ" userId="42537d0e53cac1b1" providerId="Windows Live"/>
  <p188:author id="{DF6B61B9-D879-91C9-ECE6-A1D21E84EACA}" name="Kirsten Hollister" initials="KH" userId="S::kirstenh@shrewsbury.ac.uk::f82291c8-99d5-47cd-8c9c-47767899496e" providerId="AD"/>
  <p188:author id="{1107EDC4-A40D-1651-B5CF-13FF167D3B1A}" name="Alison Ivins" initials="AI" userId="S::alison.ivins@aoc.co.uk::ab52a48f-ae0c-4269-956e-e77168aefa26" providerId="AD"/>
  <p188:author id="{6BEE51D8-7DFA-0C73-07A6-B6FDEC75D2C7}" name="Sharon Moore" initials="SM" userId="11e493e1b6637736"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1C41"/>
    <a:srgbClr val="0071F8"/>
    <a:srgbClr val="00A068"/>
    <a:srgbClr val="BE0064"/>
    <a:srgbClr val="FEB9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83" autoAdjust="0"/>
    <p:restoredTop sz="86382"/>
  </p:normalViewPr>
  <p:slideViewPr>
    <p:cSldViewPr showGuides="1">
      <p:cViewPr varScale="1">
        <p:scale>
          <a:sx n="126" d="100"/>
          <a:sy n="126" d="100"/>
        </p:scale>
        <p:origin x="978" y="120"/>
      </p:cViewPr>
      <p:guideLst>
        <p:guide orient="horz" pos="1620"/>
        <p:guide orient="horz" pos="3060"/>
        <p:guide orient="horz" pos="169"/>
        <p:guide orient="horz" pos="2890"/>
        <p:guide orient="horz"/>
        <p:guide orient="horz" pos="622"/>
        <p:guide orient="horz" pos="1575"/>
        <p:guide orient="horz" pos="868"/>
        <p:guide pos="2835"/>
        <p:guide pos="5583"/>
        <p:guide pos="158"/>
        <p:guide pos="5012"/>
        <p:guide pos="1651"/>
        <p:guide pos="2744"/>
        <p:guide pos="5465"/>
        <p:guide pos="956"/>
        <p:guide pos="2562"/>
        <p:guide pos="3257"/>
      </p:guideLst>
    </p:cSldViewPr>
  </p:slideViewPr>
  <p:outlineViewPr>
    <p:cViewPr>
      <p:scale>
        <a:sx n="33" d="100"/>
        <a:sy n="33" d="100"/>
      </p:scale>
      <p:origin x="0" y="0"/>
    </p:cViewPr>
  </p:outlineViewPr>
  <p:notesTextViewPr>
    <p:cViewPr>
      <p:scale>
        <a:sx n="3" d="2"/>
        <a:sy n="3" d="2"/>
      </p:scale>
      <p:origin x="0" y="0"/>
    </p:cViewPr>
  </p:notesTextViewPr>
  <p:sorterViewPr>
    <p:cViewPr>
      <p:scale>
        <a:sx n="1" d="1"/>
        <a:sy n="1" d="1"/>
      </p:scale>
      <p:origin x="0" y="0"/>
    </p:cViewPr>
  </p:sorterViewPr>
  <p:notesViewPr>
    <p:cSldViewPr showGuides="1">
      <p:cViewPr varScale="1">
        <p:scale>
          <a:sx n="155" d="100"/>
          <a:sy n="155" d="100"/>
        </p:scale>
        <p:origin x="5360" y="200"/>
      </p:cViewPr>
      <p:guideLst>
        <p:guide orient="horz" pos="3046"/>
        <p:guide pos="2170"/>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2.xml"/><Relationship Id="rId21" Type="http://schemas.openxmlformats.org/officeDocument/2006/relationships/slide" Target="slides/slide16.xml"/><Relationship Id="rId42" Type="http://schemas.openxmlformats.org/officeDocument/2006/relationships/slide" Target="slides/slide37.xml"/><Relationship Id="rId63" Type="http://schemas.openxmlformats.org/officeDocument/2006/relationships/slide" Target="slides/slide58.xml"/><Relationship Id="rId84" Type="http://schemas.openxmlformats.org/officeDocument/2006/relationships/slide" Target="slides/slide79.xml"/><Relationship Id="rId138" Type="http://schemas.openxmlformats.org/officeDocument/2006/relationships/slide" Target="slides/slide133.xml"/><Relationship Id="rId159" Type="http://schemas.openxmlformats.org/officeDocument/2006/relationships/slide" Target="slides/slide154.xml"/><Relationship Id="rId170" Type="http://schemas.openxmlformats.org/officeDocument/2006/relationships/slide" Target="slides/slide165.xml"/><Relationship Id="rId107" Type="http://schemas.openxmlformats.org/officeDocument/2006/relationships/slide" Target="slides/slide102.xml"/><Relationship Id="rId11" Type="http://schemas.openxmlformats.org/officeDocument/2006/relationships/slide" Target="slides/slide6.xml"/><Relationship Id="rId32" Type="http://schemas.openxmlformats.org/officeDocument/2006/relationships/slide" Target="slides/slide27.xml"/><Relationship Id="rId53" Type="http://schemas.openxmlformats.org/officeDocument/2006/relationships/slide" Target="slides/slide48.xml"/><Relationship Id="rId74" Type="http://schemas.openxmlformats.org/officeDocument/2006/relationships/slide" Target="slides/slide69.xml"/><Relationship Id="rId128" Type="http://schemas.openxmlformats.org/officeDocument/2006/relationships/slide" Target="slides/slide123.xml"/><Relationship Id="rId149" Type="http://schemas.openxmlformats.org/officeDocument/2006/relationships/slide" Target="slides/slide144.xml"/><Relationship Id="rId5" Type="http://schemas.openxmlformats.org/officeDocument/2006/relationships/slideMaster" Target="slideMasters/slideMaster2.xml"/><Relationship Id="rId95" Type="http://schemas.openxmlformats.org/officeDocument/2006/relationships/slide" Target="slides/slide90.xml"/><Relationship Id="rId160" Type="http://schemas.openxmlformats.org/officeDocument/2006/relationships/slide" Target="slides/slide155.xml"/><Relationship Id="rId181" Type="http://schemas.openxmlformats.org/officeDocument/2006/relationships/presProps" Target="presProps.xml"/><Relationship Id="rId22" Type="http://schemas.openxmlformats.org/officeDocument/2006/relationships/slide" Target="slides/slide17.xml"/><Relationship Id="rId43" Type="http://schemas.openxmlformats.org/officeDocument/2006/relationships/slide" Target="slides/slide38.xml"/><Relationship Id="rId64" Type="http://schemas.openxmlformats.org/officeDocument/2006/relationships/slide" Target="slides/slide59.xml"/><Relationship Id="rId118" Type="http://schemas.openxmlformats.org/officeDocument/2006/relationships/slide" Target="slides/slide113.xml"/><Relationship Id="rId139" Type="http://schemas.openxmlformats.org/officeDocument/2006/relationships/slide" Target="slides/slide134.xml"/><Relationship Id="rId85" Type="http://schemas.openxmlformats.org/officeDocument/2006/relationships/slide" Target="slides/slide80.xml"/><Relationship Id="rId150" Type="http://schemas.openxmlformats.org/officeDocument/2006/relationships/slide" Target="slides/slide145.xml"/><Relationship Id="rId171" Type="http://schemas.openxmlformats.org/officeDocument/2006/relationships/slide" Target="slides/slide166.xml"/><Relationship Id="rId12" Type="http://schemas.openxmlformats.org/officeDocument/2006/relationships/slide" Target="slides/slide7.xml"/><Relationship Id="rId33" Type="http://schemas.openxmlformats.org/officeDocument/2006/relationships/slide" Target="slides/slide28.xml"/><Relationship Id="rId108" Type="http://schemas.openxmlformats.org/officeDocument/2006/relationships/slide" Target="slides/slide103.xml"/><Relationship Id="rId129" Type="http://schemas.openxmlformats.org/officeDocument/2006/relationships/slide" Target="slides/slide124.xml"/><Relationship Id="rId54" Type="http://schemas.openxmlformats.org/officeDocument/2006/relationships/slide" Target="slides/slide49.xml"/><Relationship Id="rId75" Type="http://schemas.openxmlformats.org/officeDocument/2006/relationships/slide" Target="slides/slide70.xml"/><Relationship Id="rId96" Type="http://schemas.openxmlformats.org/officeDocument/2006/relationships/slide" Target="slides/slide91.xml"/><Relationship Id="rId140" Type="http://schemas.openxmlformats.org/officeDocument/2006/relationships/slide" Target="slides/slide135.xml"/><Relationship Id="rId161" Type="http://schemas.openxmlformats.org/officeDocument/2006/relationships/slide" Target="slides/slide156.xml"/><Relationship Id="rId182" Type="http://schemas.openxmlformats.org/officeDocument/2006/relationships/viewProps" Target="viewProps.xml"/><Relationship Id="rId6" Type="http://schemas.openxmlformats.org/officeDocument/2006/relationships/slide" Target="slides/slide1.xml"/><Relationship Id="rId23" Type="http://schemas.openxmlformats.org/officeDocument/2006/relationships/slide" Target="slides/slide18.xml"/><Relationship Id="rId119" Type="http://schemas.openxmlformats.org/officeDocument/2006/relationships/slide" Target="slides/slide114.xml"/><Relationship Id="rId44" Type="http://schemas.openxmlformats.org/officeDocument/2006/relationships/slide" Target="slides/slide39.xml"/><Relationship Id="rId65" Type="http://schemas.openxmlformats.org/officeDocument/2006/relationships/slide" Target="slides/slide60.xml"/><Relationship Id="rId86" Type="http://schemas.openxmlformats.org/officeDocument/2006/relationships/slide" Target="slides/slide81.xml"/><Relationship Id="rId130" Type="http://schemas.openxmlformats.org/officeDocument/2006/relationships/slide" Target="slides/slide125.xml"/><Relationship Id="rId151" Type="http://schemas.openxmlformats.org/officeDocument/2006/relationships/slide" Target="slides/slide146.xml"/><Relationship Id="rId172" Type="http://schemas.openxmlformats.org/officeDocument/2006/relationships/slide" Target="slides/slide167.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109" Type="http://schemas.openxmlformats.org/officeDocument/2006/relationships/slide" Target="slides/slide10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slide" Target="slides/slide71.xml"/><Relationship Id="rId97" Type="http://schemas.openxmlformats.org/officeDocument/2006/relationships/slide" Target="slides/slide92.xml"/><Relationship Id="rId104" Type="http://schemas.openxmlformats.org/officeDocument/2006/relationships/slide" Target="slides/slide99.xml"/><Relationship Id="rId120" Type="http://schemas.openxmlformats.org/officeDocument/2006/relationships/slide" Target="slides/slide115.xml"/><Relationship Id="rId125" Type="http://schemas.openxmlformats.org/officeDocument/2006/relationships/slide" Target="slides/slide120.xml"/><Relationship Id="rId141" Type="http://schemas.openxmlformats.org/officeDocument/2006/relationships/slide" Target="slides/slide136.xml"/><Relationship Id="rId146" Type="http://schemas.openxmlformats.org/officeDocument/2006/relationships/slide" Target="slides/slide141.xml"/><Relationship Id="rId167" Type="http://schemas.openxmlformats.org/officeDocument/2006/relationships/slide" Target="slides/slide162.xml"/><Relationship Id="rId7" Type="http://schemas.openxmlformats.org/officeDocument/2006/relationships/slide" Target="slides/slide2.xml"/><Relationship Id="rId71" Type="http://schemas.openxmlformats.org/officeDocument/2006/relationships/slide" Target="slides/slide66.xml"/><Relationship Id="rId92" Type="http://schemas.openxmlformats.org/officeDocument/2006/relationships/slide" Target="slides/slide87.xml"/><Relationship Id="rId162" Type="http://schemas.openxmlformats.org/officeDocument/2006/relationships/slide" Target="slides/slide157.xml"/><Relationship Id="rId183" Type="http://schemas.openxmlformats.org/officeDocument/2006/relationships/theme" Target="theme/theme1.xml"/><Relationship Id="rId2" Type="http://schemas.openxmlformats.org/officeDocument/2006/relationships/customXml" Target="../customXml/item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 Id="rId87" Type="http://schemas.openxmlformats.org/officeDocument/2006/relationships/slide" Target="slides/slide82.xml"/><Relationship Id="rId110" Type="http://schemas.openxmlformats.org/officeDocument/2006/relationships/slide" Target="slides/slide105.xml"/><Relationship Id="rId115" Type="http://schemas.openxmlformats.org/officeDocument/2006/relationships/slide" Target="slides/slide110.xml"/><Relationship Id="rId131" Type="http://schemas.openxmlformats.org/officeDocument/2006/relationships/slide" Target="slides/slide126.xml"/><Relationship Id="rId136" Type="http://schemas.openxmlformats.org/officeDocument/2006/relationships/slide" Target="slides/slide131.xml"/><Relationship Id="rId157" Type="http://schemas.openxmlformats.org/officeDocument/2006/relationships/slide" Target="slides/slide152.xml"/><Relationship Id="rId178" Type="http://schemas.openxmlformats.org/officeDocument/2006/relationships/slide" Target="slides/slide173.xml"/><Relationship Id="rId61" Type="http://schemas.openxmlformats.org/officeDocument/2006/relationships/slide" Target="slides/slide56.xml"/><Relationship Id="rId82" Type="http://schemas.openxmlformats.org/officeDocument/2006/relationships/slide" Target="slides/slide77.xml"/><Relationship Id="rId152" Type="http://schemas.openxmlformats.org/officeDocument/2006/relationships/slide" Target="slides/slide147.xml"/><Relationship Id="rId173" Type="http://schemas.openxmlformats.org/officeDocument/2006/relationships/slide" Target="slides/slide168.xml"/><Relationship Id="rId19" Type="http://schemas.openxmlformats.org/officeDocument/2006/relationships/slide" Target="slides/slide14.xml"/><Relationship Id="rId14" Type="http://schemas.openxmlformats.org/officeDocument/2006/relationships/slide" Target="slides/slide9.xml"/><Relationship Id="rId30" Type="http://schemas.openxmlformats.org/officeDocument/2006/relationships/slide" Target="slides/slide25.xml"/><Relationship Id="rId35" Type="http://schemas.openxmlformats.org/officeDocument/2006/relationships/slide" Target="slides/slide30.xml"/><Relationship Id="rId56" Type="http://schemas.openxmlformats.org/officeDocument/2006/relationships/slide" Target="slides/slide51.xml"/><Relationship Id="rId77" Type="http://schemas.openxmlformats.org/officeDocument/2006/relationships/slide" Target="slides/slide72.xml"/><Relationship Id="rId100" Type="http://schemas.openxmlformats.org/officeDocument/2006/relationships/slide" Target="slides/slide95.xml"/><Relationship Id="rId105" Type="http://schemas.openxmlformats.org/officeDocument/2006/relationships/slide" Target="slides/slide100.xml"/><Relationship Id="rId126" Type="http://schemas.openxmlformats.org/officeDocument/2006/relationships/slide" Target="slides/slide121.xml"/><Relationship Id="rId147" Type="http://schemas.openxmlformats.org/officeDocument/2006/relationships/slide" Target="slides/slide142.xml"/><Relationship Id="rId168" Type="http://schemas.openxmlformats.org/officeDocument/2006/relationships/slide" Target="slides/slide163.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93" Type="http://schemas.openxmlformats.org/officeDocument/2006/relationships/slide" Target="slides/slide88.xml"/><Relationship Id="rId98" Type="http://schemas.openxmlformats.org/officeDocument/2006/relationships/slide" Target="slides/slide93.xml"/><Relationship Id="rId121" Type="http://schemas.openxmlformats.org/officeDocument/2006/relationships/slide" Target="slides/slide116.xml"/><Relationship Id="rId142" Type="http://schemas.openxmlformats.org/officeDocument/2006/relationships/slide" Target="slides/slide137.xml"/><Relationship Id="rId163" Type="http://schemas.openxmlformats.org/officeDocument/2006/relationships/slide" Target="slides/slide158.xml"/><Relationship Id="rId184" Type="http://schemas.openxmlformats.org/officeDocument/2006/relationships/tableStyles" Target="tableStyles.xml"/><Relationship Id="rId3" Type="http://schemas.openxmlformats.org/officeDocument/2006/relationships/customXml" Target="../customXml/item3.xml"/><Relationship Id="rId25" Type="http://schemas.openxmlformats.org/officeDocument/2006/relationships/slide" Target="slides/slide20.xml"/><Relationship Id="rId46" Type="http://schemas.openxmlformats.org/officeDocument/2006/relationships/slide" Target="slides/slide41.xml"/><Relationship Id="rId67" Type="http://schemas.openxmlformats.org/officeDocument/2006/relationships/slide" Target="slides/slide62.xml"/><Relationship Id="rId116" Type="http://schemas.openxmlformats.org/officeDocument/2006/relationships/slide" Target="slides/slide111.xml"/><Relationship Id="rId137" Type="http://schemas.openxmlformats.org/officeDocument/2006/relationships/slide" Target="slides/slide132.xml"/><Relationship Id="rId158" Type="http://schemas.openxmlformats.org/officeDocument/2006/relationships/slide" Target="slides/slide153.xml"/><Relationship Id="rId20" Type="http://schemas.openxmlformats.org/officeDocument/2006/relationships/slide" Target="slides/slide15.xml"/><Relationship Id="rId41" Type="http://schemas.openxmlformats.org/officeDocument/2006/relationships/slide" Target="slides/slide36.xml"/><Relationship Id="rId62" Type="http://schemas.openxmlformats.org/officeDocument/2006/relationships/slide" Target="slides/slide57.xml"/><Relationship Id="rId83" Type="http://schemas.openxmlformats.org/officeDocument/2006/relationships/slide" Target="slides/slide78.xml"/><Relationship Id="rId88" Type="http://schemas.openxmlformats.org/officeDocument/2006/relationships/slide" Target="slides/slide83.xml"/><Relationship Id="rId111" Type="http://schemas.openxmlformats.org/officeDocument/2006/relationships/slide" Target="slides/slide106.xml"/><Relationship Id="rId132" Type="http://schemas.openxmlformats.org/officeDocument/2006/relationships/slide" Target="slides/slide127.xml"/><Relationship Id="rId153" Type="http://schemas.openxmlformats.org/officeDocument/2006/relationships/slide" Target="slides/slide148.xml"/><Relationship Id="rId174" Type="http://schemas.openxmlformats.org/officeDocument/2006/relationships/slide" Target="slides/slide169.xml"/><Relationship Id="rId179" Type="http://schemas.openxmlformats.org/officeDocument/2006/relationships/notesMaster" Target="notesMasters/notesMaster1.xml"/><Relationship Id="rId15" Type="http://schemas.openxmlformats.org/officeDocument/2006/relationships/slide" Target="slides/slide10.xml"/><Relationship Id="rId36" Type="http://schemas.openxmlformats.org/officeDocument/2006/relationships/slide" Target="slides/slide31.xml"/><Relationship Id="rId57" Type="http://schemas.openxmlformats.org/officeDocument/2006/relationships/slide" Target="slides/slide52.xml"/><Relationship Id="rId106" Type="http://schemas.openxmlformats.org/officeDocument/2006/relationships/slide" Target="slides/slide101.xml"/><Relationship Id="rId127" Type="http://schemas.openxmlformats.org/officeDocument/2006/relationships/slide" Target="slides/slide122.xml"/><Relationship Id="rId10" Type="http://schemas.openxmlformats.org/officeDocument/2006/relationships/slide" Target="slides/slide5.xml"/><Relationship Id="rId31" Type="http://schemas.openxmlformats.org/officeDocument/2006/relationships/slide" Target="slides/slide26.xml"/><Relationship Id="rId52" Type="http://schemas.openxmlformats.org/officeDocument/2006/relationships/slide" Target="slides/slide47.xml"/><Relationship Id="rId73" Type="http://schemas.openxmlformats.org/officeDocument/2006/relationships/slide" Target="slides/slide68.xml"/><Relationship Id="rId78" Type="http://schemas.openxmlformats.org/officeDocument/2006/relationships/slide" Target="slides/slide73.xml"/><Relationship Id="rId94" Type="http://schemas.openxmlformats.org/officeDocument/2006/relationships/slide" Target="slides/slide89.xml"/><Relationship Id="rId99" Type="http://schemas.openxmlformats.org/officeDocument/2006/relationships/slide" Target="slides/slide94.xml"/><Relationship Id="rId101" Type="http://schemas.openxmlformats.org/officeDocument/2006/relationships/slide" Target="slides/slide96.xml"/><Relationship Id="rId122" Type="http://schemas.openxmlformats.org/officeDocument/2006/relationships/slide" Target="slides/slide117.xml"/><Relationship Id="rId143" Type="http://schemas.openxmlformats.org/officeDocument/2006/relationships/slide" Target="slides/slide138.xml"/><Relationship Id="rId148" Type="http://schemas.openxmlformats.org/officeDocument/2006/relationships/slide" Target="slides/slide143.xml"/><Relationship Id="rId164" Type="http://schemas.openxmlformats.org/officeDocument/2006/relationships/slide" Target="slides/slide159.xml"/><Relationship Id="rId169" Type="http://schemas.openxmlformats.org/officeDocument/2006/relationships/slide" Target="slides/slide164.xml"/><Relationship Id="rId185"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80" Type="http://schemas.openxmlformats.org/officeDocument/2006/relationships/handoutMaster" Target="handoutMasters/handoutMaster1.xml"/><Relationship Id="rId26" Type="http://schemas.openxmlformats.org/officeDocument/2006/relationships/slide" Target="slides/slide21.xml"/><Relationship Id="rId47" Type="http://schemas.openxmlformats.org/officeDocument/2006/relationships/slide" Target="slides/slide42.xml"/><Relationship Id="rId68" Type="http://schemas.openxmlformats.org/officeDocument/2006/relationships/slide" Target="slides/slide63.xml"/><Relationship Id="rId89" Type="http://schemas.openxmlformats.org/officeDocument/2006/relationships/slide" Target="slides/slide84.xml"/><Relationship Id="rId112" Type="http://schemas.openxmlformats.org/officeDocument/2006/relationships/slide" Target="slides/slide107.xml"/><Relationship Id="rId133" Type="http://schemas.openxmlformats.org/officeDocument/2006/relationships/slide" Target="slides/slide128.xml"/><Relationship Id="rId154" Type="http://schemas.openxmlformats.org/officeDocument/2006/relationships/slide" Target="slides/slide149.xml"/><Relationship Id="rId175" Type="http://schemas.openxmlformats.org/officeDocument/2006/relationships/slide" Target="slides/slide170.xml"/><Relationship Id="rId16" Type="http://schemas.openxmlformats.org/officeDocument/2006/relationships/slide" Target="slides/slide11.xml"/><Relationship Id="rId37" Type="http://schemas.openxmlformats.org/officeDocument/2006/relationships/slide" Target="slides/slide32.xml"/><Relationship Id="rId58" Type="http://schemas.openxmlformats.org/officeDocument/2006/relationships/slide" Target="slides/slide53.xml"/><Relationship Id="rId79" Type="http://schemas.openxmlformats.org/officeDocument/2006/relationships/slide" Target="slides/slide74.xml"/><Relationship Id="rId102" Type="http://schemas.openxmlformats.org/officeDocument/2006/relationships/slide" Target="slides/slide97.xml"/><Relationship Id="rId123" Type="http://schemas.openxmlformats.org/officeDocument/2006/relationships/slide" Target="slides/slide118.xml"/><Relationship Id="rId144" Type="http://schemas.openxmlformats.org/officeDocument/2006/relationships/slide" Target="slides/slide139.xml"/><Relationship Id="rId90" Type="http://schemas.openxmlformats.org/officeDocument/2006/relationships/slide" Target="slides/slide85.xml"/><Relationship Id="rId165" Type="http://schemas.openxmlformats.org/officeDocument/2006/relationships/slide" Target="slides/slide160.xml"/><Relationship Id="rId186" Type="http://schemas.microsoft.com/office/2018/10/relationships/authors" Target="authors.xml"/><Relationship Id="rId27" Type="http://schemas.openxmlformats.org/officeDocument/2006/relationships/slide" Target="slides/slide22.xml"/><Relationship Id="rId48" Type="http://schemas.openxmlformats.org/officeDocument/2006/relationships/slide" Target="slides/slide43.xml"/><Relationship Id="rId69" Type="http://schemas.openxmlformats.org/officeDocument/2006/relationships/slide" Target="slides/slide64.xml"/><Relationship Id="rId113" Type="http://schemas.openxmlformats.org/officeDocument/2006/relationships/slide" Target="slides/slide108.xml"/><Relationship Id="rId134" Type="http://schemas.openxmlformats.org/officeDocument/2006/relationships/slide" Target="slides/slide129.xml"/><Relationship Id="rId80" Type="http://schemas.openxmlformats.org/officeDocument/2006/relationships/slide" Target="slides/slide75.xml"/><Relationship Id="rId155" Type="http://schemas.openxmlformats.org/officeDocument/2006/relationships/slide" Target="slides/slide150.xml"/><Relationship Id="rId176" Type="http://schemas.openxmlformats.org/officeDocument/2006/relationships/slide" Target="slides/slide171.xml"/><Relationship Id="rId17" Type="http://schemas.openxmlformats.org/officeDocument/2006/relationships/slide" Target="slides/slide12.xml"/><Relationship Id="rId38" Type="http://schemas.openxmlformats.org/officeDocument/2006/relationships/slide" Target="slides/slide33.xml"/><Relationship Id="rId59" Type="http://schemas.openxmlformats.org/officeDocument/2006/relationships/slide" Target="slides/slide54.xml"/><Relationship Id="rId103" Type="http://schemas.openxmlformats.org/officeDocument/2006/relationships/slide" Target="slides/slide98.xml"/><Relationship Id="rId124" Type="http://schemas.openxmlformats.org/officeDocument/2006/relationships/slide" Target="slides/slide119.xml"/><Relationship Id="rId70" Type="http://schemas.openxmlformats.org/officeDocument/2006/relationships/slide" Target="slides/slide65.xml"/><Relationship Id="rId91" Type="http://schemas.openxmlformats.org/officeDocument/2006/relationships/slide" Target="slides/slide86.xml"/><Relationship Id="rId145" Type="http://schemas.openxmlformats.org/officeDocument/2006/relationships/slide" Target="slides/slide140.xml"/><Relationship Id="rId166" Type="http://schemas.openxmlformats.org/officeDocument/2006/relationships/slide" Target="slides/slide161.xml"/><Relationship Id="rId1" Type="http://schemas.openxmlformats.org/officeDocument/2006/relationships/customXml" Target="../customXml/item1.xml"/><Relationship Id="rId28" Type="http://schemas.openxmlformats.org/officeDocument/2006/relationships/slide" Target="slides/slide23.xml"/><Relationship Id="rId49" Type="http://schemas.openxmlformats.org/officeDocument/2006/relationships/slide" Target="slides/slide44.xml"/><Relationship Id="rId114" Type="http://schemas.openxmlformats.org/officeDocument/2006/relationships/slide" Target="slides/slide109.xml"/><Relationship Id="rId60" Type="http://schemas.openxmlformats.org/officeDocument/2006/relationships/slide" Target="slides/slide55.xml"/><Relationship Id="rId81" Type="http://schemas.openxmlformats.org/officeDocument/2006/relationships/slide" Target="slides/slide76.xml"/><Relationship Id="rId135" Type="http://schemas.openxmlformats.org/officeDocument/2006/relationships/slide" Target="slides/slide130.xml"/><Relationship Id="rId156" Type="http://schemas.openxmlformats.org/officeDocument/2006/relationships/slide" Target="slides/slide151.xml"/><Relationship Id="rId177" Type="http://schemas.openxmlformats.org/officeDocument/2006/relationships/slide" Target="slides/slide17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 Birch" userId="e223bd2f-41cc-4e60-8083-c364c7a241aa" providerId="ADAL" clId="{CD43E467-1437-40D8-BA2A-665543F951DA}"/>
    <pc:docChg chg="custSel modSld">
      <pc:chgData name="Alex Birch" userId="e223bd2f-41cc-4e60-8083-c364c7a241aa" providerId="ADAL" clId="{CD43E467-1437-40D8-BA2A-665543F951DA}" dt="2026-05-14T11:59:13.481" v="112" actId="20577"/>
      <pc:docMkLst>
        <pc:docMk/>
      </pc:docMkLst>
      <pc:sldChg chg="modNotesTx">
        <pc:chgData name="Alex Birch" userId="e223bd2f-41cc-4e60-8083-c364c7a241aa" providerId="ADAL" clId="{CD43E467-1437-40D8-BA2A-665543F951DA}" dt="2026-05-14T11:56:44" v="65" actId="20577"/>
        <pc:sldMkLst>
          <pc:docMk/>
          <pc:sldMk cId="4139612097" sldId="350"/>
        </pc:sldMkLst>
      </pc:sldChg>
      <pc:sldChg chg="modNotesTx">
        <pc:chgData name="Alex Birch" userId="e223bd2f-41cc-4e60-8083-c364c7a241aa" providerId="ADAL" clId="{CD43E467-1437-40D8-BA2A-665543F951DA}" dt="2026-05-14T11:59:13.481" v="112" actId="20577"/>
        <pc:sldMkLst>
          <pc:docMk/>
          <pc:sldMk cId="1235307841" sldId="355"/>
        </pc:sldMkLst>
      </pc:sldChg>
      <pc:sldChg chg="modSp mod">
        <pc:chgData name="Alex Birch" userId="e223bd2f-41cc-4e60-8083-c364c7a241aa" providerId="ADAL" clId="{CD43E467-1437-40D8-BA2A-665543F951DA}" dt="2026-05-14T11:48:52.226" v="0"/>
        <pc:sldMkLst>
          <pc:docMk/>
          <pc:sldMk cId="420793692" sldId="438"/>
        </pc:sldMkLst>
        <pc:spChg chg="ord">
          <ac:chgData name="Alex Birch" userId="e223bd2f-41cc-4e60-8083-c364c7a241aa" providerId="ADAL" clId="{CD43E467-1437-40D8-BA2A-665543F951DA}" dt="2026-05-14T11:48:52.226" v="0"/>
          <ac:spMkLst>
            <pc:docMk/>
            <pc:sldMk cId="420793692" sldId="438"/>
            <ac:spMk id="2" creationId="{E172EECC-A723-A0C6-3155-F5F1C8CD9180}"/>
          </ac:spMkLst>
        </pc:spChg>
      </pc:sldChg>
      <pc:sldChg chg="modSp mod">
        <pc:chgData name="Alex Birch" userId="e223bd2f-41cc-4e60-8083-c364c7a241aa" providerId="ADAL" clId="{CD43E467-1437-40D8-BA2A-665543F951DA}" dt="2026-05-14T11:49:16.758" v="1"/>
        <pc:sldMkLst>
          <pc:docMk/>
          <pc:sldMk cId="2277891830" sldId="538"/>
        </pc:sldMkLst>
        <pc:spChg chg="ord">
          <ac:chgData name="Alex Birch" userId="e223bd2f-41cc-4e60-8083-c364c7a241aa" providerId="ADAL" clId="{CD43E467-1437-40D8-BA2A-665543F951DA}" dt="2026-05-14T11:49:16.758" v="1"/>
          <ac:spMkLst>
            <pc:docMk/>
            <pc:sldMk cId="2277891830" sldId="538"/>
            <ac:spMk id="5" creationId="{F0CFB26C-75D0-F444-1B6E-DF7F0927199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483553"/>
          </a:xfrm>
          <a:prstGeom prst="rect">
            <a:avLst/>
          </a:prstGeom>
        </p:spPr>
        <p:txBody>
          <a:bodyPr vert="horz" lIns="94631" tIns="47316" rIns="94631" bIns="47316" rtlCol="0"/>
          <a:lstStyle>
            <a:lvl1pPr algn="l">
              <a:defRPr sz="1200"/>
            </a:lvl1pPr>
          </a:lstStyle>
          <a:p>
            <a:endParaRPr lang="en-GB"/>
          </a:p>
        </p:txBody>
      </p:sp>
      <p:sp>
        <p:nvSpPr>
          <p:cNvPr id="3" name="Date Placeholder 2"/>
          <p:cNvSpPr>
            <a:spLocks noGrp="1"/>
          </p:cNvSpPr>
          <p:nvPr>
            <p:ph type="dt" sz="quarter" idx="1"/>
          </p:nvPr>
        </p:nvSpPr>
        <p:spPr>
          <a:xfrm>
            <a:off x="3902597" y="0"/>
            <a:ext cx="2985558" cy="483553"/>
          </a:xfrm>
          <a:prstGeom prst="rect">
            <a:avLst/>
          </a:prstGeom>
        </p:spPr>
        <p:txBody>
          <a:bodyPr vert="horz" lIns="94631" tIns="47316" rIns="94631" bIns="47316" rtlCol="0"/>
          <a:lstStyle>
            <a:lvl1pPr algn="r">
              <a:defRPr sz="1200"/>
            </a:lvl1pPr>
          </a:lstStyle>
          <a:p>
            <a:fld id="{E4B82452-3B3D-4B10-B5B2-216C3ED6E0C1}" type="datetimeFigureOut">
              <a:rPr lang="en-GB" smtClean="0"/>
              <a:pPr/>
              <a:t>14/05/2026</a:t>
            </a:fld>
            <a:endParaRPr lang="en-GB"/>
          </a:p>
        </p:txBody>
      </p:sp>
      <p:sp>
        <p:nvSpPr>
          <p:cNvPr id="4" name="Footer Placeholder 3"/>
          <p:cNvSpPr>
            <a:spLocks noGrp="1"/>
          </p:cNvSpPr>
          <p:nvPr>
            <p:ph type="ftr" sz="quarter" idx="2"/>
          </p:nvPr>
        </p:nvSpPr>
        <p:spPr>
          <a:xfrm>
            <a:off x="0" y="9185819"/>
            <a:ext cx="2985558" cy="483553"/>
          </a:xfrm>
          <a:prstGeom prst="rect">
            <a:avLst/>
          </a:prstGeom>
        </p:spPr>
        <p:txBody>
          <a:bodyPr vert="horz" lIns="94631" tIns="47316" rIns="94631" bIns="47316" rtlCol="0" anchor="b"/>
          <a:lstStyle>
            <a:lvl1pPr algn="l">
              <a:defRPr sz="1200"/>
            </a:lvl1pPr>
          </a:lstStyle>
          <a:p>
            <a:endParaRPr lang="en-GB"/>
          </a:p>
        </p:txBody>
      </p:sp>
      <p:sp>
        <p:nvSpPr>
          <p:cNvPr id="5" name="Slide Number Placeholder 4"/>
          <p:cNvSpPr>
            <a:spLocks noGrp="1"/>
          </p:cNvSpPr>
          <p:nvPr>
            <p:ph type="sldNum" sz="quarter" idx="3"/>
          </p:nvPr>
        </p:nvSpPr>
        <p:spPr>
          <a:xfrm>
            <a:off x="3902597" y="9185819"/>
            <a:ext cx="2985558" cy="483553"/>
          </a:xfrm>
          <a:prstGeom prst="rect">
            <a:avLst/>
          </a:prstGeom>
        </p:spPr>
        <p:txBody>
          <a:bodyPr vert="horz" lIns="94631" tIns="47316" rIns="94631" bIns="47316" rtlCol="0" anchor="b"/>
          <a:lstStyle>
            <a:lvl1pPr algn="r">
              <a:defRPr sz="1200"/>
            </a:lvl1pPr>
          </a:lstStyle>
          <a:p>
            <a:fld id="{FB11B1AA-12AD-4BCD-8A84-BE258AB1E1EB}" type="slidenum">
              <a:rPr lang="en-GB" smtClean="0"/>
              <a:pPr/>
              <a:t>‹#›</a:t>
            </a:fld>
            <a:endParaRPr lang="en-GB"/>
          </a:p>
        </p:txBody>
      </p:sp>
    </p:spTree>
    <p:extLst>
      <p:ext uri="{BB962C8B-B14F-4D97-AF65-F5344CB8AC3E}">
        <p14:creationId xmlns:p14="http://schemas.microsoft.com/office/powerpoint/2010/main" val="17597049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483553"/>
          </a:xfrm>
          <a:prstGeom prst="rect">
            <a:avLst/>
          </a:prstGeom>
        </p:spPr>
        <p:txBody>
          <a:bodyPr vert="horz" lIns="94631" tIns="47316" rIns="94631" bIns="47316" rtlCol="0"/>
          <a:lstStyle>
            <a:lvl1pPr algn="l">
              <a:defRPr sz="1200"/>
            </a:lvl1pPr>
          </a:lstStyle>
          <a:p>
            <a:endParaRPr lang="en-GB"/>
          </a:p>
        </p:txBody>
      </p:sp>
      <p:sp>
        <p:nvSpPr>
          <p:cNvPr id="3" name="Date Placeholder 2"/>
          <p:cNvSpPr>
            <a:spLocks noGrp="1"/>
          </p:cNvSpPr>
          <p:nvPr>
            <p:ph type="dt" idx="1"/>
          </p:nvPr>
        </p:nvSpPr>
        <p:spPr>
          <a:xfrm>
            <a:off x="3902597" y="0"/>
            <a:ext cx="2985558" cy="483553"/>
          </a:xfrm>
          <a:prstGeom prst="rect">
            <a:avLst/>
          </a:prstGeom>
        </p:spPr>
        <p:txBody>
          <a:bodyPr vert="horz" lIns="94631" tIns="47316" rIns="94631" bIns="47316" rtlCol="0"/>
          <a:lstStyle>
            <a:lvl1pPr algn="r">
              <a:defRPr sz="1200"/>
            </a:lvl1pPr>
          </a:lstStyle>
          <a:p>
            <a:fld id="{DE3A1484-528B-4725-8337-7ACDB6138B8F}" type="datetimeFigureOut">
              <a:rPr lang="en-GB" smtClean="0"/>
              <a:pPr/>
              <a:t>14/05/2026</a:t>
            </a:fld>
            <a:endParaRPr lang="en-GB"/>
          </a:p>
        </p:txBody>
      </p:sp>
      <p:sp>
        <p:nvSpPr>
          <p:cNvPr id="4" name="Slide Image Placeholder 3"/>
          <p:cNvSpPr>
            <a:spLocks noGrp="1" noRot="1" noChangeAspect="1"/>
          </p:cNvSpPr>
          <p:nvPr>
            <p:ph type="sldImg" idx="2"/>
          </p:nvPr>
        </p:nvSpPr>
        <p:spPr>
          <a:xfrm>
            <a:off x="222250" y="725488"/>
            <a:ext cx="6445250" cy="3625850"/>
          </a:xfrm>
          <a:prstGeom prst="rect">
            <a:avLst/>
          </a:prstGeom>
          <a:noFill/>
          <a:ln w="12700">
            <a:solidFill>
              <a:prstClr val="black"/>
            </a:solidFill>
          </a:ln>
        </p:spPr>
        <p:txBody>
          <a:bodyPr vert="horz" lIns="94631" tIns="47316" rIns="94631" bIns="47316" rtlCol="0" anchor="ctr"/>
          <a:lstStyle/>
          <a:p>
            <a:endParaRPr lang="en-GB"/>
          </a:p>
        </p:txBody>
      </p:sp>
      <p:sp>
        <p:nvSpPr>
          <p:cNvPr id="5" name="Notes Placeholder 4"/>
          <p:cNvSpPr>
            <a:spLocks noGrp="1"/>
          </p:cNvSpPr>
          <p:nvPr>
            <p:ph type="body" sz="quarter" idx="3"/>
          </p:nvPr>
        </p:nvSpPr>
        <p:spPr>
          <a:xfrm>
            <a:off x="688975" y="4593749"/>
            <a:ext cx="5511800" cy="4351973"/>
          </a:xfrm>
          <a:prstGeom prst="rect">
            <a:avLst/>
          </a:prstGeom>
        </p:spPr>
        <p:txBody>
          <a:bodyPr vert="horz" lIns="94631" tIns="47316" rIns="94631" bIns="4731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85819"/>
            <a:ext cx="2985558" cy="483553"/>
          </a:xfrm>
          <a:prstGeom prst="rect">
            <a:avLst/>
          </a:prstGeom>
        </p:spPr>
        <p:txBody>
          <a:bodyPr vert="horz" lIns="94631" tIns="47316" rIns="94631" bIns="47316" rtlCol="0" anchor="b"/>
          <a:lstStyle>
            <a:lvl1pPr algn="l">
              <a:defRPr sz="1200"/>
            </a:lvl1pPr>
          </a:lstStyle>
          <a:p>
            <a:endParaRPr lang="en-GB"/>
          </a:p>
        </p:txBody>
      </p:sp>
      <p:sp>
        <p:nvSpPr>
          <p:cNvPr id="7" name="Slide Number Placeholder 6"/>
          <p:cNvSpPr>
            <a:spLocks noGrp="1"/>
          </p:cNvSpPr>
          <p:nvPr>
            <p:ph type="sldNum" sz="quarter" idx="5"/>
          </p:nvPr>
        </p:nvSpPr>
        <p:spPr>
          <a:xfrm>
            <a:off x="3902597" y="9185819"/>
            <a:ext cx="2985558" cy="483553"/>
          </a:xfrm>
          <a:prstGeom prst="rect">
            <a:avLst/>
          </a:prstGeom>
        </p:spPr>
        <p:txBody>
          <a:bodyPr vert="horz" lIns="94631" tIns="47316" rIns="94631" bIns="47316" rtlCol="0" anchor="b"/>
          <a:lstStyle>
            <a:lvl1pPr algn="r">
              <a:defRPr sz="1200"/>
            </a:lvl1pPr>
          </a:lstStyle>
          <a:p>
            <a:fld id="{9920340D-206C-4C41-A35B-4D72CE2F2B89}" type="slidenum">
              <a:rPr lang="en-GB" smtClean="0"/>
              <a:pPr/>
              <a:t>‹#›</a:t>
            </a:fld>
            <a:endParaRPr lang="en-GB"/>
          </a:p>
        </p:txBody>
      </p:sp>
    </p:spTree>
    <p:extLst>
      <p:ext uri="{BB962C8B-B14F-4D97-AF65-F5344CB8AC3E}">
        <p14:creationId xmlns:p14="http://schemas.microsoft.com/office/powerpoint/2010/main" val="253561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a:t>
            </a:fld>
            <a:endParaRPr lang="en-GB" dirty="0"/>
          </a:p>
        </p:txBody>
      </p:sp>
    </p:spTree>
    <p:extLst>
      <p:ext uri="{BB962C8B-B14F-4D97-AF65-F5344CB8AC3E}">
        <p14:creationId xmlns:p14="http://schemas.microsoft.com/office/powerpoint/2010/main" val="935955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729319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909540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1C872B-B972-533D-11BB-8D880CD519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034F66-896A-79EB-9FC4-0DA00DEE41BF}"/>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9AF22E85-B04E-BCFA-9ED5-A8169CDF9C9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9CC37BFC-5B11-E88F-CBAD-BFF7EBC65E3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981933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777407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867132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43</a:t>
            </a:fld>
            <a:endParaRPr lang="en-GB"/>
          </a:p>
        </p:txBody>
      </p:sp>
    </p:spTree>
    <p:extLst>
      <p:ext uri="{BB962C8B-B14F-4D97-AF65-F5344CB8AC3E}">
        <p14:creationId xmlns:p14="http://schemas.microsoft.com/office/powerpoint/2010/main" val="11607339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895294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146448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94</a:t>
            </a:fld>
            <a:endParaRPr lang="en-GB"/>
          </a:p>
        </p:txBody>
      </p:sp>
    </p:spTree>
    <p:extLst>
      <p:ext uri="{BB962C8B-B14F-4D97-AF65-F5344CB8AC3E}">
        <p14:creationId xmlns:p14="http://schemas.microsoft.com/office/powerpoint/2010/main" val="40343362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115</a:t>
            </a:fld>
            <a:endParaRPr lang="en-GB"/>
          </a:p>
        </p:txBody>
      </p:sp>
    </p:spTree>
    <p:extLst>
      <p:ext uri="{BB962C8B-B14F-4D97-AF65-F5344CB8AC3E}">
        <p14:creationId xmlns:p14="http://schemas.microsoft.com/office/powerpoint/2010/main" val="18128501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10</a:t>
            </a:fld>
            <a:endParaRPr lang="en-GB" dirty="0"/>
          </a:p>
        </p:txBody>
      </p:sp>
    </p:spTree>
    <p:extLst>
      <p:ext uri="{BB962C8B-B14F-4D97-AF65-F5344CB8AC3E}">
        <p14:creationId xmlns:p14="http://schemas.microsoft.com/office/powerpoint/2010/main" val="842777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124</a:t>
            </a:fld>
            <a:endParaRPr lang="en-GB"/>
          </a:p>
        </p:txBody>
      </p:sp>
    </p:spTree>
    <p:extLst>
      <p:ext uri="{BB962C8B-B14F-4D97-AF65-F5344CB8AC3E}">
        <p14:creationId xmlns:p14="http://schemas.microsoft.com/office/powerpoint/2010/main" val="25250772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132</a:t>
            </a:fld>
            <a:endParaRPr lang="en-GB"/>
          </a:p>
        </p:txBody>
      </p:sp>
    </p:spTree>
    <p:extLst>
      <p:ext uri="{BB962C8B-B14F-4D97-AF65-F5344CB8AC3E}">
        <p14:creationId xmlns:p14="http://schemas.microsoft.com/office/powerpoint/2010/main" val="8416516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149</a:t>
            </a:fld>
            <a:endParaRPr lang="en-GB"/>
          </a:p>
        </p:txBody>
      </p:sp>
    </p:spTree>
    <p:extLst>
      <p:ext uri="{BB962C8B-B14F-4D97-AF65-F5344CB8AC3E}">
        <p14:creationId xmlns:p14="http://schemas.microsoft.com/office/powerpoint/2010/main" val="24642879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159</a:t>
            </a:fld>
            <a:endParaRPr lang="en-GB"/>
          </a:p>
        </p:txBody>
      </p:sp>
    </p:spTree>
    <p:extLst>
      <p:ext uri="{BB962C8B-B14F-4D97-AF65-F5344CB8AC3E}">
        <p14:creationId xmlns:p14="http://schemas.microsoft.com/office/powerpoint/2010/main" val="21377351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171</a:t>
            </a:fld>
            <a:endParaRPr lang="en-GB"/>
          </a:p>
        </p:txBody>
      </p:sp>
    </p:spTree>
    <p:extLst>
      <p:ext uri="{BB962C8B-B14F-4D97-AF65-F5344CB8AC3E}">
        <p14:creationId xmlns:p14="http://schemas.microsoft.com/office/powerpoint/2010/main" val="34253948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173</a:t>
            </a:fld>
            <a:endParaRPr lang="en-GB"/>
          </a:p>
        </p:txBody>
      </p:sp>
    </p:spTree>
    <p:extLst>
      <p:ext uri="{BB962C8B-B14F-4D97-AF65-F5344CB8AC3E}">
        <p14:creationId xmlns:p14="http://schemas.microsoft.com/office/powerpoint/2010/main" val="29419719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US" dirty="0"/>
              <a:t>This QR code will take you to a TikTok video. </a:t>
            </a:r>
          </a:p>
        </p:txBody>
      </p:sp>
      <p:sp>
        <p:nvSpPr>
          <p:cNvPr id="4" name="Slide Number Placeholder 3"/>
          <p:cNvSpPr>
            <a:spLocks noGrp="1"/>
          </p:cNvSpPr>
          <p:nvPr>
            <p:ph type="sldNum" sz="quarter" idx="5"/>
          </p:nvPr>
        </p:nvSpPr>
        <p:spPr/>
        <p:txBody>
          <a:bodyPr/>
          <a:lstStyle/>
          <a:p>
            <a:fld id="{9920340D-206C-4C41-A35B-4D72CE2F2B89}" type="slidenum">
              <a:rPr lang="en-GB" smtClean="0"/>
              <a:pPr/>
              <a:t>20</a:t>
            </a:fld>
            <a:endParaRPr lang="en-GB"/>
          </a:p>
        </p:txBody>
      </p:sp>
    </p:spTree>
    <p:extLst>
      <p:ext uri="{BB962C8B-B14F-4D97-AF65-F5344CB8AC3E}">
        <p14:creationId xmlns:p14="http://schemas.microsoft.com/office/powerpoint/2010/main" val="2212021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QR code will take you to a YouTube video </a:t>
            </a:r>
          </a:p>
        </p:txBody>
      </p:sp>
      <p:sp>
        <p:nvSpPr>
          <p:cNvPr id="4" name="Slide Number Placeholder 3"/>
          <p:cNvSpPr>
            <a:spLocks noGrp="1"/>
          </p:cNvSpPr>
          <p:nvPr>
            <p:ph type="sldNum" sz="quarter" idx="5"/>
          </p:nvPr>
        </p:nvSpPr>
        <p:spPr/>
        <p:txBody>
          <a:bodyPr/>
          <a:lstStyle/>
          <a:p>
            <a:fld id="{9920340D-206C-4C41-A35B-4D72CE2F2B89}" type="slidenum">
              <a:rPr lang="en-GB" smtClean="0"/>
              <a:pPr/>
              <a:t>22</a:t>
            </a:fld>
            <a:endParaRPr lang="en-GB"/>
          </a:p>
        </p:txBody>
      </p:sp>
    </p:spTree>
    <p:extLst>
      <p:ext uri="{BB962C8B-B14F-4D97-AF65-F5344CB8AC3E}">
        <p14:creationId xmlns:p14="http://schemas.microsoft.com/office/powerpoint/2010/main" val="38295506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607339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146448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988047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dirty="0"/>
              <a:t>Refer to case studies from session 1</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906355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A9D8F7-39EA-C135-A30F-C868DF7087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8F8358-5C03-C5BF-22B3-C35550543E24}"/>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7B8897A8-7E16-F5AD-9FCD-089635B22359}"/>
              </a:ext>
            </a:extLst>
          </p:cNvPr>
          <p:cNvSpPr>
            <a:spLocks noGrp="1"/>
          </p:cNvSpPr>
          <p:nvPr>
            <p:ph type="body" idx="1"/>
          </p:nvPr>
        </p:nvSpPr>
        <p:spPr/>
        <p:txBody>
          <a:bodyPr/>
          <a:lstStyle/>
          <a:p>
            <a:r>
              <a:rPr lang="en-GB" dirty="0"/>
              <a:t>Refer to case studies from session 1</a:t>
            </a:r>
          </a:p>
        </p:txBody>
      </p:sp>
      <p:sp>
        <p:nvSpPr>
          <p:cNvPr id="4" name="Slide Number Placeholder 3">
            <a:extLst>
              <a:ext uri="{FF2B5EF4-FFF2-40B4-BE49-F238E27FC236}">
                <a16:creationId xmlns:a16="http://schemas.microsoft.com/office/drawing/2014/main" id="{8DC068B0-1C88-B8EF-77F1-9ACD71BF617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02647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Option 2">
    <p:bg>
      <p:bgPr>
        <a:solidFill>
          <a:srgbClr val="E51C41"/>
        </a:solidFill>
        <a:effectLst/>
      </p:bgPr>
    </p:bg>
    <p:spTree>
      <p:nvGrpSpPr>
        <p:cNvPr id="1" name=""/>
        <p:cNvGrpSpPr/>
        <p:nvPr/>
      </p:nvGrpSpPr>
      <p:grpSpPr>
        <a:xfrm>
          <a:off x="0" y="0"/>
          <a:ext cx="0" cy="0"/>
          <a:chOff x="0" y="0"/>
          <a:chExt cx="0" cy="0"/>
        </a:xfrm>
      </p:grpSpPr>
      <p:sp>
        <p:nvSpPr>
          <p:cNvPr id="8" name="WHITE BAR">
            <a:extLst>
              <a:ext uri="{FF2B5EF4-FFF2-40B4-BE49-F238E27FC236}">
                <a16:creationId xmlns:a16="http://schemas.microsoft.com/office/drawing/2014/main" id="{389A7FE7-F633-8F42-8ADE-50586B02B2F0}"/>
              </a:ext>
              <a:ext uri="{C183D7F6-B498-43B3-948B-1728B52AA6E4}">
                <adec:decorative xmlns:adec="http://schemas.microsoft.com/office/drawing/2017/decorative" val="1"/>
              </a:ext>
            </a:extLst>
          </p:cNvPr>
          <p:cNvSpPr/>
          <p:nvPr userDrawn="1"/>
        </p:nvSpPr>
        <p:spPr>
          <a:xfrm>
            <a:off x="0" y="-20538"/>
            <a:ext cx="9144000" cy="843558"/>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pic>
        <p:nvPicPr>
          <p:cNvPr id="10" name="ETF LOGO">
            <a:extLst>
              <a:ext uri="{FF2B5EF4-FFF2-40B4-BE49-F238E27FC236}">
                <a16:creationId xmlns:a16="http://schemas.microsoft.com/office/drawing/2014/main" id="{F14D5ED0-A2F5-A546-8C5C-70096A8625FF}"/>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191841"/>
            <a:ext cx="859828" cy="456808"/>
          </a:xfrm>
          <a:prstGeom prst="rect">
            <a:avLst/>
          </a:prstGeom>
        </p:spPr>
      </p:pic>
      <p:pic>
        <p:nvPicPr>
          <p:cNvPr id="15" name="T LEVELS LOGO">
            <a:extLst>
              <a:ext uri="{FF2B5EF4-FFF2-40B4-BE49-F238E27FC236}">
                <a16:creationId xmlns:a16="http://schemas.microsoft.com/office/drawing/2014/main" id="{6EEA13AF-D457-EC45-9075-03198B4D8775}"/>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36296" y="160864"/>
            <a:ext cx="1656184" cy="538678"/>
          </a:xfrm>
          <a:prstGeom prst="rect">
            <a:avLst/>
          </a:prstGeom>
        </p:spPr>
      </p:pic>
      <p:sp>
        <p:nvSpPr>
          <p:cNvPr id="2" name="Title 1"/>
          <p:cNvSpPr>
            <a:spLocks noGrp="1"/>
          </p:cNvSpPr>
          <p:nvPr>
            <p:ph type="ctrTitle" hasCustomPrompt="1"/>
          </p:nvPr>
        </p:nvSpPr>
        <p:spPr>
          <a:xfrm>
            <a:off x="3888720" y="2221200"/>
            <a:ext cx="4967280" cy="1242000"/>
          </a:xfrm>
          <a:solidFill>
            <a:schemeClr val="bg1"/>
          </a:solidFill>
        </p:spPr>
        <p:txBody>
          <a:bodyPr lIns="108000" tIns="136800" rIns="0" bIns="0">
            <a:noAutofit/>
          </a:bodyPr>
          <a:lstStyle>
            <a:lvl1pPr algn="l">
              <a:lnSpc>
                <a:spcPts val="4100"/>
              </a:lnSpc>
              <a:defRPr sz="3600" b="1" cap="none" baseline="0">
                <a:solidFill>
                  <a:schemeClr val="tx1"/>
                </a:solidFill>
              </a:defRPr>
            </a:lvl1pPr>
          </a:lstStyle>
          <a:p>
            <a:r>
              <a:rPr lang="en-US" dirty="0"/>
              <a:t>CLICK TO EDIT MASTER TITLE STYLE</a:t>
            </a:r>
            <a:endParaRPr lang="en-GB" dirty="0"/>
          </a:p>
        </p:txBody>
      </p:sp>
      <p:sp>
        <p:nvSpPr>
          <p:cNvPr id="12" name="Subtitle 1">
            <a:extLst>
              <a:ext uri="{FF2B5EF4-FFF2-40B4-BE49-F238E27FC236}">
                <a16:creationId xmlns:a16="http://schemas.microsoft.com/office/drawing/2014/main" id="{71ADB664-6A98-C844-AD83-2FFA9643D8CA}"/>
              </a:ext>
            </a:extLst>
          </p:cNvPr>
          <p:cNvSpPr>
            <a:spLocks noGrp="1"/>
          </p:cNvSpPr>
          <p:nvPr>
            <p:ph type="subTitle" idx="1" hasCustomPrompt="1"/>
          </p:nvPr>
        </p:nvSpPr>
        <p:spPr>
          <a:xfrm>
            <a:off x="3888720" y="3629420"/>
            <a:ext cx="4805486" cy="1102570"/>
          </a:xfrm>
          <a:solidFill>
            <a:schemeClr val="tx1"/>
          </a:solidFill>
        </p:spPr>
        <p:txBody>
          <a:bodyPr lIns="108000" tIns="108000" bIns="108000"/>
          <a:lstStyle>
            <a:lvl1pPr marL="0" indent="0" algn="l">
              <a:lnSpc>
                <a:spcPts val="1600"/>
              </a:lnSpc>
              <a:spcBef>
                <a:spcPts val="0"/>
              </a:spcBef>
              <a:buNone/>
              <a:defRPr sz="20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178545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nd Bullets">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77BB2F1-AFF0-C64C-83D0-3B465EE13985}"/>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9" name="Text Placeholder 8"/>
          <p:cNvSpPr>
            <a:spLocks noGrp="1"/>
          </p:cNvSpPr>
          <p:nvPr>
            <p:ph type="body" sz="quarter" idx="12"/>
          </p:nvPr>
        </p:nvSpPr>
        <p:spPr>
          <a:xfrm>
            <a:off x="234000" y="986400"/>
            <a:ext cx="7667625" cy="3601574"/>
          </a:xfrm>
        </p:spPr>
        <p:txBody>
          <a:bodyPr>
            <a:noAutofit/>
          </a:bodyPr>
          <a:lstStyle>
            <a:lvl1pPr marL="0" indent="0">
              <a:lnSpc>
                <a:spcPct val="100000"/>
              </a:lnSpc>
              <a:spcBef>
                <a:spcPts val="0"/>
              </a:spcBef>
              <a:buNone/>
              <a:defRPr sz="2400"/>
            </a:lvl1pPr>
            <a:lvl2pPr marL="270000" indent="-270000">
              <a:lnSpc>
                <a:spcPct val="100000"/>
              </a:lnSpc>
              <a:spcBef>
                <a:spcPts val="0"/>
              </a:spcBef>
              <a:buFont typeface="Arial" panose="020B0604020202020204" pitchFamily="34" charset="0"/>
              <a:buChar char="•"/>
              <a:defRPr sz="2400"/>
            </a:lvl2pPr>
            <a:lvl3pPr marL="540000" indent="-270000">
              <a:lnSpc>
                <a:spcPct val="100000"/>
              </a:lnSpc>
              <a:buFont typeface="Arial" panose="020B0604020202020204" pitchFamily="34" charset="0"/>
              <a:buChar char="•"/>
              <a:defRPr sz="2400"/>
            </a:lvl3pPr>
            <a:lvl4pPr marL="810000" indent="-270000">
              <a:lnSpc>
                <a:spcPct val="100000"/>
              </a:lnSpc>
              <a:buFont typeface="Arial" panose="020B0604020202020204" pitchFamily="34" charset="0"/>
              <a:buChar char="•"/>
              <a:defRPr sz="2400"/>
            </a:lvl4pPr>
            <a:lvl5pPr marL="1080000" indent="-270000">
              <a:lnSpc>
                <a:spcPct val="100000"/>
              </a:lnSpc>
              <a:buFont typeface="Arial" panose="020B0604020202020204" pitchFamily="34" charset="0"/>
              <a:buChar cha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dirty="0"/>
          </a:p>
        </p:txBody>
      </p:sp>
      <p:sp>
        <p:nvSpPr>
          <p:cNvPr id="6" name="Footer Placeholder 2">
            <a:extLst>
              <a:ext uri="{FF2B5EF4-FFF2-40B4-BE49-F238E27FC236}">
                <a16:creationId xmlns:a16="http://schemas.microsoft.com/office/drawing/2014/main" id="{FC25F548-F1B7-1942-BFC2-C7EF39D09D2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105478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F7BC3F4-A560-6244-B6D7-E1099F3BF5E6}"/>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10" name="Text Placeholder 8"/>
          <p:cNvSpPr>
            <a:spLocks noGrp="1"/>
          </p:cNvSpPr>
          <p:nvPr>
            <p:ph type="body" sz="quarter" idx="14"/>
          </p:nvPr>
        </p:nvSpPr>
        <p:spPr>
          <a:xfrm>
            <a:off x="251520" y="986400"/>
            <a:ext cx="8437562" cy="3459831"/>
          </a:xfrm>
        </p:spPr>
        <p:txBody>
          <a:bodyPr lIns="0" tIns="0" rIns="0" bIns="0">
            <a:normAutofit/>
          </a:bodyPr>
          <a:lstStyle>
            <a:lvl1pPr marL="0" indent="0">
              <a:lnSpc>
                <a:spcPct val="100000"/>
              </a:lnSpc>
              <a:spcBef>
                <a:spcPts val="0"/>
              </a:spcBef>
              <a:buNone/>
              <a:defRPr lang="en-US" sz="2400" b="0" kern="1200" cap="none" baseline="0" dirty="0" smtClean="0">
                <a:solidFill>
                  <a:schemeClr val="tx1"/>
                </a:solidFill>
                <a:latin typeface="+mn-lt"/>
                <a:ea typeface="+mn-ea"/>
                <a:cs typeface="+mn-cs"/>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DA2C159E-F13C-4A85-9A41-E7669D3E0D70}" type="slidenum">
              <a:rPr lang="en-GB" smtClean="0"/>
              <a:pPr/>
              <a:t>‹#›</a:t>
            </a:fld>
            <a:endParaRPr lang="en-GB"/>
          </a:p>
        </p:txBody>
      </p:sp>
    </p:spTree>
    <p:extLst>
      <p:ext uri="{BB962C8B-B14F-4D97-AF65-F5344CB8AC3E}">
        <p14:creationId xmlns:p14="http://schemas.microsoft.com/office/powerpoint/2010/main" val="616068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Divider 1">
    <p:bg>
      <p:bgPr>
        <a:solidFill>
          <a:srgbClr val="E51C4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BA1186-F870-7F4B-82E3-1A0CA756CF2F}"/>
              </a:ext>
            </a:extLst>
          </p:cNvPr>
          <p:cNvSpPr>
            <a:spLocks noGrp="1"/>
          </p:cNvSpPr>
          <p:nvPr>
            <p:ph type="ctrTitle" hasCustomPrompt="1"/>
          </p:nvPr>
        </p:nvSpPr>
        <p:spPr>
          <a:xfrm>
            <a:off x="2447280" y="1455480"/>
            <a:ext cx="6408720" cy="1602360"/>
          </a:xfrm>
          <a:solidFill>
            <a:schemeClr val="bg1"/>
          </a:solidFill>
        </p:spPr>
        <p:txBody>
          <a:bodyPr lIns="108000" tIns="144000" rIns="0" bIns="0">
            <a:noAutofit/>
          </a:bodyPr>
          <a:lstStyle>
            <a:lvl1pPr algn="l">
              <a:lnSpc>
                <a:spcPct val="100000"/>
              </a:lnSpc>
              <a:defRPr sz="4000" b="1" cap="none" baseline="0">
                <a:solidFill>
                  <a:schemeClr val="tx1"/>
                </a:solidFill>
              </a:defRPr>
            </a:lvl1pPr>
          </a:lstStyle>
          <a:p>
            <a:r>
              <a:rPr lang="en-US" dirty="0"/>
              <a:t>CLICK TO EDIT MASTER TITLE STYLE</a:t>
            </a:r>
            <a:endParaRPr lang="en-GB" dirty="0"/>
          </a:p>
        </p:txBody>
      </p:sp>
      <p:sp>
        <p:nvSpPr>
          <p:cNvPr id="5" name="Subtitle 1">
            <a:extLst>
              <a:ext uri="{FF2B5EF4-FFF2-40B4-BE49-F238E27FC236}">
                <a16:creationId xmlns:a16="http://schemas.microsoft.com/office/drawing/2014/main" id="{B5B20F18-EB70-1D40-A46E-B71B577D6CD0}"/>
              </a:ext>
            </a:extLst>
          </p:cNvPr>
          <p:cNvSpPr>
            <a:spLocks noGrp="1"/>
          </p:cNvSpPr>
          <p:nvPr>
            <p:ph type="subTitle" idx="1"/>
          </p:nvPr>
        </p:nvSpPr>
        <p:spPr>
          <a:xfrm>
            <a:off x="2446020" y="3258000"/>
            <a:ext cx="6409980" cy="1602360"/>
          </a:xfrm>
          <a:solidFill>
            <a:schemeClr val="tx1"/>
          </a:solidFill>
        </p:spPr>
        <p:txBody>
          <a:bodyPr lIns="144000" tIns="108000" bIns="0" anchor="ctr" anchorCtr="0">
            <a:normAutofit/>
          </a:bodyPr>
          <a:lstStyle>
            <a:lvl1pPr marL="0" indent="0" algn="l">
              <a:lnSpc>
                <a:spcPct val="100000"/>
              </a:lnSpc>
              <a:spcBef>
                <a:spcPts val="0"/>
              </a:spcBef>
              <a:buNone/>
              <a:defRPr sz="36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6" name="Logo">
            <a:extLst>
              <a:ext uri="{FF2B5EF4-FFF2-40B4-BE49-F238E27FC236}">
                <a16:creationId xmlns:a16="http://schemas.microsoft.com/office/drawing/2014/main" id="{B5FFAA84-3707-474A-9BFF-8E16EECCC071}"/>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7963560" y="288832"/>
            <a:ext cx="892439" cy="472467"/>
          </a:xfrm>
          <a:prstGeom prst="rect">
            <a:avLst/>
          </a:prstGeom>
        </p:spPr>
      </p:pic>
    </p:spTree>
    <p:extLst>
      <p:ext uri="{BB962C8B-B14F-4D97-AF65-F5344CB8AC3E}">
        <p14:creationId xmlns:p14="http://schemas.microsoft.com/office/powerpoint/2010/main" val="314789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rge Text and Supporting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E17FABA6-57B8-9148-99A9-C72DFAAECE0A}"/>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9" name="Text Placeholder 8"/>
          <p:cNvSpPr>
            <a:spLocks noGrp="1"/>
          </p:cNvSpPr>
          <p:nvPr>
            <p:ph type="body" sz="quarter" idx="12"/>
          </p:nvPr>
        </p:nvSpPr>
        <p:spPr>
          <a:xfrm>
            <a:off x="234000" y="986400"/>
            <a:ext cx="3960000" cy="3601574"/>
          </a:xfrm>
        </p:spPr>
        <p:txBody>
          <a:bodyPr>
            <a:noAutofit/>
          </a:bodyPr>
          <a:lstStyle>
            <a:lvl1pPr marL="0" indent="0">
              <a:lnSpc>
                <a:spcPct val="100000"/>
              </a:lnSpc>
              <a:buNone/>
              <a:defRPr sz="2400" b="0"/>
            </a:lvl1pPr>
            <a:lvl2pPr marL="270000" indent="-270000">
              <a:lnSpc>
                <a:spcPct val="100000"/>
              </a:lnSpc>
              <a:spcBef>
                <a:spcPts val="0"/>
              </a:spcBef>
              <a:buFont typeface="Arial" panose="020B0604020202020204" pitchFamily="34" charset="0"/>
              <a:buChar char="•"/>
              <a:defRPr sz="2400" b="0"/>
            </a:lvl2pPr>
            <a:lvl3pPr marL="612000" indent="-270000">
              <a:lnSpc>
                <a:spcPct val="100000"/>
              </a:lnSpc>
              <a:buFont typeface="Arial" panose="020B0604020202020204" pitchFamily="34" charset="0"/>
              <a:buChar char="•"/>
              <a:defRPr sz="2400" b="0"/>
            </a:lvl3pPr>
            <a:lvl4pPr marL="990000" indent="-270000">
              <a:lnSpc>
                <a:spcPct val="100000"/>
              </a:lnSpc>
              <a:buFont typeface="Arial" panose="020B0604020202020204" pitchFamily="34" charset="0"/>
              <a:buChar char="•"/>
              <a:defRPr sz="2400" b="0"/>
            </a:lvl4pPr>
            <a:lvl5pPr marL="1260000" indent="-270000">
              <a:lnSpc>
                <a:spcPct val="100000"/>
              </a:lnSpc>
              <a:buFont typeface="Arial" panose="020B0604020202020204" pitchFamily="34" charset="0"/>
              <a:buChar char="•"/>
              <a:defRPr sz="2400"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Content Placeholder 13"/>
          <p:cNvSpPr>
            <a:spLocks noGrp="1"/>
          </p:cNvSpPr>
          <p:nvPr>
            <p:ph sz="quarter" idx="13"/>
          </p:nvPr>
        </p:nvSpPr>
        <p:spPr>
          <a:xfrm>
            <a:off x="4572000" y="987425"/>
            <a:ext cx="3384550" cy="3600450"/>
          </a:xfrm>
        </p:spPr>
        <p:txBody>
          <a:bodyPr/>
          <a:lstStyle>
            <a:lvl1pPr marL="0" indent="0">
              <a:lnSpc>
                <a:spcPct val="100000"/>
              </a:lnSpc>
              <a:buNone/>
              <a:defRPr sz="2400"/>
            </a:lvl1pPr>
            <a:lvl2pPr marL="180000" indent="-180000">
              <a:lnSpc>
                <a:spcPct val="100000"/>
              </a:lnSpc>
              <a:buFont typeface="Arial" panose="020B0604020202020204" pitchFamily="34" charset="0"/>
              <a:buChar char="•"/>
              <a:defRPr sz="2400"/>
            </a:lvl2pPr>
            <a:lvl3pPr marL="432000" indent="-180000">
              <a:lnSpc>
                <a:spcPct val="100000"/>
              </a:lnSpc>
              <a:buFont typeface="Arial" panose="020B0604020202020204" pitchFamily="34" charset="0"/>
              <a:buChar char="•"/>
              <a:defRPr sz="2400"/>
            </a:lvl3pPr>
            <a:lvl4pPr marL="648000" indent="-180000">
              <a:lnSpc>
                <a:spcPct val="100000"/>
              </a:lnSpc>
              <a:buFont typeface="Arial" panose="020B0604020202020204" pitchFamily="34" charset="0"/>
              <a:buChar char="•"/>
              <a:defRPr sz="2400"/>
            </a:lvl4pPr>
            <a:lvl5pPr marL="828000" indent="-180000">
              <a:lnSpc>
                <a:spcPct val="100000"/>
              </a:lnSpc>
              <a:buFont typeface="Arial" panose="020B0604020202020204" pitchFamily="34" charset="0"/>
              <a:buChar cha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267726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Bullets">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77BB2F1-AFF0-C64C-83D0-3B465EE13985}"/>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9" name="Text Placeholder 8"/>
          <p:cNvSpPr>
            <a:spLocks noGrp="1"/>
          </p:cNvSpPr>
          <p:nvPr>
            <p:ph type="body" sz="quarter" idx="12"/>
          </p:nvPr>
        </p:nvSpPr>
        <p:spPr>
          <a:xfrm>
            <a:off x="234000" y="986400"/>
            <a:ext cx="7667625" cy="3601574"/>
          </a:xfrm>
        </p:spPr>
        <p:txBody>
          <a:bodyPr>
            <a:noAutofit/>
          </a:bodyPr>
          <a:lstStyle>
            <a:lvl1pPr marL="0" indent="0">
              <a:lnSpc>
                <a:spcPct val="100000"/>
              </a:lnSpc>
              <a:spcBef>
                <a:spcPts val="0"/>
              </a:spcBef>
              <a:buNone/>
              <a:defRPr sz="2400"/>
            </a:lvl1pPr>
            <a:lvl2pPr marL="270000" indent="-270000">
              <a:lnSpc>
                <a:spcPct val="100000"/>
              </a:lnSpc>
              <a:spcBef>
                <a:spcPts val="0"/>
              </a:spcBef>
              <a:buFont typeface="Arial" panose="020B0604020202020204" pitchFamily="34" charset="0"/>
              <a:buChar char="•"/>
              <a:defRPr sz="2400"/>
            </a:lvl2pPr>
            <a:lvl3pPr marL="540000" indent="-270000">
              <a:lnSpc>
                <a:spcPct val="100000"/>
              </a:lnSpc>
              <a:buFont typeface="Arial" panose="020B0604020202020204" pitchFamily="34" charset="0"/>
              <a:buChar char="•"/>
              <a:defRPr sz="2400"/>
            </a:lvl3pPr>
            <a:lvl4pPr marL="810000" indent="-270000">
              <a:lnSpc>
                <a:spcPct val="100000"/>
              </a:lnSpc>
              <a:buFont typeface="Arial" panose="020B0604020202020204" pitchFamily="34" charset="0"/>
              <a:buChar char="•"/>
              <a:defRPr sz="2400"/>
            </a:lvl4pPr>
            <a:lvl5pPr marL="1080000" indent="-270000">
              <a:lnSpc>
                <a:spcPct val="100000"/>
              </a:lnSpc>
              <a:buFont typeface="Arial" panose="020B0604020202020204" pitchFamily="34" charset="0"/>
              <a:buChar cha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a:p>
        </p:txBody>
      </p:sp>
      <p:sp>
        <p:nvSpPr>
          <p:cNvPr id="6" name="Footer Placeholder 2">
            <a:extLst>
              <a:ext uri="{FF2B5EF4-FFF2-40B4-BE49-F238E27FC236}">
                <a16:creationId xmlns:a16="http://schemas.microsoft.com/office/drawing/2014/main" id="{FC25F548-F1B7-1942-BFC2-C7EF39D09D2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endParaRPr lang="en-GB" dirty="0"/>
          </a:p>
        </p:txBody>
      </p:sp>
    </p:spTree>
    <p:extLst>
      <p:ext uri="{BB962C8B-B14F-4D97-AF65-F5344CB8AC3E}">
        <p14:creationId xmlns:p14="http://schemas.microsoft.com/office/powerpoint/2010/main" val="4068877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itle Slide Option 2">
    <p:bg>
      <p:bgPr>
        <a:solidFill>
          <a:srgbClr val="E51C41"/>
        </a:solidFill>
        <a:effectLst/>
      </p:bgPr>
    </p:bg>
    <p:spTree>
      <p:nvGrpSpPr>
        <p:cNvPr id="1" name=""/>
        <p:cNvGrpSpPr/>
        <p:nvPr/>
      </p:nvGrpSpPr>
      <p:grpSpPr>
        <a:xfrm>
          <a:off x="0" y="0"/>
          <a:ext cx="0" cy="0"/>
          <a:chOff x="0" y="0"/>
          <a:chExt cx="0" cy="0"/>
        </a:xfrm>
      </p:grpSpPr>
      <p:sp>
        <p:nvSpPr>
          <p:cNvPr id="8" name="WHITE BAR">
            <a:extLst>
              <a:ext uri="{FF2B5EF4-FFF2-40B4-BE49-F238E27FC236}">
                <a16:creationId xmlns:a16="http://schemas.microsoft.com/office/drawing/2014/main" id="{389A7FE7-F633-8F42-8ADE-50586B02B2F0}"/>
              </a:ext>
              <a:ext uri="{C183D7F6-B498-43B3-948B-1728B52AA6E4}">
                <adec:decorative xmlns:adec="http://schemas.microsoft.com/office/drawing/2017/decorative" val="1"/>
              </a:ext>
            </a:extLst>
          </p:cNvPr>
          <p:cNvSpPr/>
          <p:nvPr userDrawn="1"/>
        </p:nvSpPr>
        <p:spPr>
          <a:xfrm>
            <a:off x="0" y="-20538"/>
            <a:ext cx="9144000" cy="843558"/>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pic>
        <p:nvPicPr>
          <p:cNvPr id="10" name="ETF LOGO">
            <a:extLst>
              <a:ext uri="{FF2B5EF4-FFF2-40B4-BE49-F238E27FC236}">
                <a16:creationId xmlns:a16="http://schemas.microsoft.com/office/drawing/2014/main" id="{F14D5ED0-A2F5-A546-8C5C-70096A8625FF}"/>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191841"/>
            <a:ext cx="859828" cy="456808"/>
          </a:xfrm>
          <a:prstGeom prst="rect">
            <a:avLst/>
          </a:prstGeom>
        </p:spPr>
      </p:pic>
      <p:pic>
        <p:nvPicPr>
          <p:cNvPr id="15" name="T LEVELS LOGO">
            <a:extLst>
              <a:ext uri="{FF2B5EF4-FFF2-40B4-BE49-F238E27FC236}">
                <a16:creationId xmlns:a16="http://schemas.microsoft.com/office/drawing/2014/main" id="{6EEA13AF-D457-EC45-9075-03198B4D8775}"/>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36296" y="160864"/>
            <a:ext cx="1656184" cy="538678"/>
          </a:xfrm>
          <a:prstGeom prst="rect">
            <a:avLst/>
          </a:prstGeom>
        </p:spPr>
      </p:pic>
      <p:sp>
        <p:nvSpPr>
          <p:cNvPr id="2" name="Title 1"/>
          <p:cNvSpPr>
            <a:spLocks noGrp="1"/>
          </p:cNvSpPr>
          <p:nvPr>
            <p:ph type="ctrTitle" hasCustomPrompt="1"/>
          </p:nvPr>
        </p:nvSpPr>
        <p:spPr>
          <a:xfrm>
            <a:off x="3888720" y="2221200"/>
            <a:ext cx="4967280" cy="1242000"/>
          </a:xfrm>
          <a:solidFill>
            <a:schemeClr val="bg1"/>
          </a:solidFill>
        </p:spPr>
        <p:txBody>
          <a:bodyPr lIns="108000" tIns="136800" rIns="0" bIns="0">
            <a:noAutofit/>
          </a:bodyPr>
          <a:lstStyle>
            <a:lvl1pPr algn="l">
              <a:lnSpc>
                <a:spcPts val="4100"/>
              </a:lnSpc>
              <a:defRPr sz="3600" b="1" cap="none" baseline="0">
                <a:solidFill>
                  <a:schemeClr val="tx1"/>
                </a:solidFill>
              </a:defRPr>
            </a:lvl1pPr>
          </a:lstStyle>
          <a:p>
            <a:r>
              <a:rPr lang="en-US" dirty="0"/>
              <a:t>CLICK TO EDIT MASTER TITLE STYLE</a:t>
            </a:r>
            <a:endParaRPr lang="en-GB" dirty="0"/>
          </a:p>
        </p:txBody>
      </p:sp>
      <p:sp>
        <p:nvSpPr>
          <p:cNvPr id="12" name="Subtitle 1">
            <a:extLst>
              <a:ext uri="{FF2B5EF4-FFF2-40B4-BE49-F238E27FC236}">
                <a16:creationId xmlns:a16="http://schemas.microsoft.com/office/drawing/2014/main" id="{71ADB664-6A98-C844-AD83-2FFA9643D8CA}"/>
              </a:ext>
            </a:extLst>
          </p:cNvPr>
          <p:cNvSpPr>
            <a:spLocks noGrp="1"/>
          </p:cNvSpPr>
          <p:nvPr>
            <p:ph type="subTitle" idx="1" hasCustomPrompt="1"/>
          </p:nvPr>
        </p:nvSpPr>
        <p:spPr>
          <a:xfrm>
            <a:off x="3888720" y="3629420"/>
            <a:ext cx="4805486" cy="1102570"/>
          </a:xfrm>
          <a:solidFill>
            <a:schemeClr val="tx1"/>
          </a:solidFill>
        </p:spPr>
        <p:txBody>
          <a:bodyPr lIns="108000" tIns="108000" bIns="108000"/>
          <a:lstStyle>
            <a:lvl1pPr marL="0" indent="0" algn="l">
              <a:lnSpc>
                <a:spcPts val="1600"/>
              </a:lnSpc>
              <a:spcBef>
                <a:spcPts val="0"/>
              </a:spcBef>
              <a:buNone/>
              <a:defRPr sz="20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501687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F7BC3F4-A560-6244-B6D7-E1099F3BF5E6}"/>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10" name="Text Placeholder 8"/>
          <p:cNvSpPr>
            <a:spLocks noGrp="1"/>
          </p:cNvSpPr>
          <p:nvPr>
            <p:ph type="body" sz="quarter" idx="14"/>
          </p:nvPr>
        </p:nvSpPr>
        <p:spPr>
          <a:xfrm>
            <a:off x="251520" y="986400"/>
            <a:ext cx="8437562" cy="3459831"/>
          </a:xfrm>
        </p:spPr>
        <p:txBody>
          <a:bodyPr lIns="0" tIns="0" rIns="0" bIns="0">
            <a:normAutofit/>
          </a:bodyPr>
          <a:lstStyle>
            <a:lvl1pPr marL="0" indent="0">
              <a:lnSpc>
                <a:spcPct val="100000"/>
              </a:lnSpc>
              <a:spcBef>
                <a:spcPts val="0"/>
              </a:spcBef>
              <a:buNone/>
              <a:defRPr lang="en-US" sz="2400" b="0" kern="1200" cap="none" baseline="0" dirty="0" smtClean="0">
                <a:solidFill>
                  <a:schemeClr val="tx1"/>
                </a:solidFill>
                <a:latin typeface="+mn-lt"/>
                <a:ea typeface="+mn-ea"/>
                <a:cs typeface="+mn-cs"/>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DA2C159E-F13C-4A85-9A41-E7669D3E0D70}" type="slidenum">
              <a:rPr lang="en-GB" smtClean="0"/>
              <a:pPr/>
              <a:t>‹#›</a:t>
            </a:fld>
            <a:endParaRPr lang="en-GB" dirty="0"/>
          </a:p>
        </p:txBody>
      </p:sp>
    </p:spTree>
    <p:extLst>
      <p:ext uri="{BB962C8B-B14F-4D97-AF65-F5344CB8AC3E}">
        <p14:creationId xmlns:p14="http://schemas.microsoft.com/office/powerpoint/2010/main" val="666702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Divider 1">
    <p:bg>
      <p:bgPr>
        <a:solidFill>
          <a:srgbClr val="E51C4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BA1186-F870-7F4B-82E3-1A0CA756CF2F}"/>
              </a:ext>
            </a:extLst>
          </p:cNvPr>
          <p:cNvSpPr>
            <a:spLocks noGrp="1"/>
          </p:cNvSpPr>
          <p:nvPr>
            <p:ph type="ctrTitle" hasCustomPrompt="1"/>
          </p:nvPr>
        </p:nvSpPr>
        <p:spPr>
          <a:xfrm>
            <a:off x="2447280" y="1455480"/>
            <a:ext cx="6408720" cy="1602360"/>
          </a:xfrm>
          <a:solidFill>
            <a:schemeClr val="bg1"/>
          </a:solidFill>
        </p:spPr>
        <p:txBody>
          <a:bodyPr lIns="108000" tIns="144000" rIns="0" bIns="0">
            <a:noAutofit/>
          </a:bodyPr>
          <a:lstStyle>
            <a:lvl1pPr algn="l">
              <a:lnSpc>
                <a:spcPct val="100000"/>
              </a:lnSpc>
              <a:defRPr sz="4000" b="1" cap="none" baseline="0">
                <a:solidFill>
                  <a:schemeClr val="tx1"/>
                </a:solidFill>
              </a:defRPr>
            </a:lvl1pPr>
          </a:lstStyle>
          <a:p>
            <a:r>
              <a:rPr lang="en-US" dirty="0"/>
              <a:t>CLICK TO EDIT MASTER TITLE STYLE</a:t>
            </a:r>
            <a:endParaRPr lang="en-GB" dirty="0"/>
          </a:p>
        </p:txBody>
      </p:sp>
      <p:sp>
        <p:nvSpPr>
          <p:cNvPr id="5" name="Subtitle 1">
            <a:extLst>
              <a:ext uri="{FF2B5EF4-FFF2-40B4-BE49-F238E27FC236}">
                <a16:creationId xmlns:a16="http://schemas.microsoft.com/office/drawing/2014/main" id="{B5B20F18-EB70-1D40-A46E-B71B577D6CD0}"/>
              </a:ext>
            </a:extLst>
          </p:cNvPr>
          <p:cNvSpPr>
            <a:spLocks noGrp="1"/>
          </p:cNvSpPr>
          <p:nvPr>
            <p:ph type="subTitle" idx="1"/>
          </p:nvPr>
        </p:nvSpPr>
        <p:spPr>
          <a:xfrm>
            <a:off x="2446020" y="3258000"/>
            <a:ext cx="6409980" cy="1602360"/>
          </a:xfrm>
          <a:solidFill>
            <a:schemeClr val="tx1"/>
          </a:solidFill>
        </p:spPr>
        <p:txBody>
          <a:bodyPr lIns="144000" tIns="108000" bIns="0" anchor="ctr" anchorCtr="0">
            <a:normAutofit/>
          </a:bodyPr>
          <a:lstStyle>
            <a:lvl1pPr marL="0" indent="0" algn="l">
              <a:lnSpc>
                <a:spcPct val="100000"/>
              </a:lnSpc>
              <a:spcBef>
                <a:spcPts val="0"/>
              </a:spcBef>
              <a:buNone/>
              <a:defRPr sz="36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6" name="Logo">
            <a:extLst>
              <a:ext uri="{FF2B5EF4-FFF2-40B4-BE49-F238E27FC236}">
                <a16:creationId xmlns:a16="http://schemas.microsoft.com/office/drawing/2014/main" id="{B5FFAA84-3707-474A-9BFF-8E16EECCC071}"/>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7963560" y="288832"/>
            <a:ext cx="892439" cy="472467"/>
          </a:xfrm>
          <a:prstGeom prst="rect">
            <a:avLst/>
          </a:prstGeom>
        </p:spPr>
      </p:pic>
    </p:spTree>
    <p:extLst>
      <p:ext uri="{BB962C8B-B14F-4D97-AF65-F5344CB8AC3E}">
        <p14:creationId xmlns:p14="http://schemas.microsoft.com/office/powerpoint/2010/main" val="2665684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arge Text and Supporting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E17FABA6-57B8-9148-99A9-C72DFAAECE0A}"/>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9" name="Text Placeholder 8"/>
          <p:cNvSpPr>
            <a:spLocks noGrp="1"/>
          </p:cNvSpPr>
          <p:nvPr>
            <p:ph type="body" sz="quarter" idx="12"/>
          </p:nvPr>
        </p:nvSpPr>
        <p:spPr>
          <a:xfrm>
            <a:off x="234000" y="986400"/>
            <a:ext cx="3960000" cy="3601574"/>
          </a:xfrm>
        </p:spPr>
        <p:txBody>
          <a:bodyPr>
            <a:noAutofit/>
          </a:bodyPr>
          <a:lstStyle>
            <a:lvl1pPr marL="0" indent="0">
              <a:lnSpc>
                <a:spcPct val="100000"/>
              </a:lnSpc>
              <a:buNone/>
              <a:defRPr sz="2400" b="0"/>
            </a:lvl1pPr>
            <a:lvl2pPr marL="270000" indent="-270000">
              <a:lnSpc>
                <a:spcPct val="100000"/>
              </a:lnSpc>
              <a:spcBef>
                <a:spcPts val="0"/>
              </a:spcBef>
              <a:buFont typeface="Arial" panose="020B0604020202020204" pitchFamily="34" charset="0"/>
              <a:buChar char="•"/>
              <a:defRPr sz="2400" b="0"/>
            </a:lvl2pPr>
            <a:lvl3pPr marL="612000" indent="-270000">
              <a:lnSpc>
                <a:spcPct val="100000"/>
              </a:lnSpc>
              <a:buFont typeface="Arial" panose="020B0604020202020204" pitchFamily="34" charset="0"/>
              <a:buChar char="•"/>
              <a:defRPr sz="2400" b="0"/>
            </a:lvl3pPr>
            <a:lvl4pPr marL="990000" indent="-270000">
              <a:lnSpc>
                <a:spcPct val="100000"/>
              </a:lnSpc>
              <a:buFont typeface="Arial" panose="020B0604020202020204" pitchFamily="34" charset="0"/>
              <a:buChar char="•"/>
              <a:defRPr sz="2400" b="0"/>
            </a:lvl4pPr>
            <a:lvl5pPr marL="1260000" indent="-270000">
              <a:lnSpc>
                <a:spcPct val="100000"/>
              </a:lnSpc>
              <a:buFont typeface="Arial" panose="020B0604020202020204" pitchFamily="34" charset="0"/>
              <a:buChar char="•"/>
              <a:defRPr sz="2400"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Content Placeholder 13"/>
          <p:cNvSpPr>
            <a:spLocks noGrp="1"/>
          </p:cNvSpPr>
          <p:nvPr>
            <p:ph sz="quarter" idx="13"/>
          </p:nvPr>
        </p:nvSpPr>
        <p:spPr>
          <a:xfrm>
            <a:off x="4572000" y="987425"/>
            <a:ext cx="3384550" cy="3600450"/>
          </a:xfrm>
        </p:spPr>
        <p:txBody>
          <a:bodyPr/>
          <a:lstStyle>
            <a:lvl1pPr marL="0" indent="0">
              <a:lnSpc>
                <a:spcPct val="100000"/>
              </a:lnSpc>
              <a:buNone/>
              <a:defRPr sz="2400"/>
            </a:lvl1pPr>
            <a:lvl2pPr marL="180000" indent="-180000">
              <a:lnSpc>
                <a:spcPct val="100000"/>
              </a:lnSpc>
              <a:buFont typeface="Arial" panose="020B0604020202020204" pitchFamily="34" charset="0"/>
              <a:buChar char="•"/>
              <a:defRPr sz="2400"/>
            </a:lvl2pPr>
            <a:lvl3pPr marL="432000" indent="-180000">
              <a:lnSpc>
                <a:spcPct val="100000"/>
              </a:lnSpc>
              <a:buFont typeface="Arial" panose="020B0604020202020204" pitchFamily="34" charset="0"/>
              <a:buChar char="•"/>
              <a:defRPr sz="2400"/>
            </a:lvl3pPr>
            <a:lvl4pPr marL="648000" indent="-180000">
              <a:lnSpc>
                <a:spcPct val="100000"/>
              </a:lnSpc>
              <a:buFont typeface="Arial" panose="020B0604020202020204" pitchFamily="34" charset="0"/>
              <a:buChar char="•"/>
              <a:defRPr sz="2400"/>
            </a:lvl4pPr>
            <a:lvl5pPr marL="828000" indent="-180000">
              <a:lnSpc>
                <a:spcPct val="100000"/>
              </a:lnSpc>
              <a:buFont typeface="Arial" panose="020B0604020202020204" pitchFamily="34" charset="0"/>
              <a:buChar cha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9650934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2094" y="205979"/>
            <a:ext cx="8423593" cy="857250"/>
          </a:xfrm>
          <a:prstGeom prst="rect">
            <a:avLst/>
          </a:prstGeom>
        </p:spPr>
        <p:txBody>
          <a:bodyPr vert="horz" lIns="0" tIns="0" rIns="0" bIns="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252094" y="1200151"/>
            <a:ext cx="8423593" cy="3394472"/>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C183D7F6-B498-43B3-948B-1728B52AA6E4}">
                <adec:decorative xmlns:adec="http://schemas.microsoft.com/office/drawing/2017/decorative" val="1"/>
              </a:ext>
            </a:extLst>
          </p:cNvPr>
          <p:cNvSpPr>
            <a:spLocks noGrp="1"/>
          </p:cNvSpPr>
          <p:nvPr>
            <p:ph type="ftr" sz="quarter" idx="3"/>
          </p:nvPr>
        </p:nvSpPr>
        <p:spPr>
          <a:xfrm>
            <a:off x="234000" y="4767263"/>
            <a:ext cx="7686376" cy="273844"/>
          </a:xfrm>
          <a:prstGeom prst="rect">
            <a:avLst/>
          </a:prstGeom>
        </p:spPr>
        <p:txBody>
          <a:bodyPr vert="horz" lIns="0" tIns="0" rIns="0" bIns="0" rtlCol="0" anchor="t" anchorCtr="0"/>
          <a:lstStyle>
            <a:lvl1pPr algn="l">
              <a:defRPr sz="700" b="1" cap="all" baseline="0">
                <a:solidFill>
                  <a:schemeClr val="tx1"/>
                </a:solidFill>
              </a:defRPr>
            </a:lvl1p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4"/>
          </p:nvPr>
        </p:nvSpPr>
        <p:spPr>
          <a:xfrm>
            <a:off x="7956376" y="4767263"/>
            <a:ext cx="909464" cy="273844"/>
          </a:xfrm>
          <a:prstGeom prst="rect">
            <a:avLst/>
          </a:prstGeom>
        </p:spPr>
        <p:txBody>
          <a:bodyPr vert="horz" lIns="0" tIns="0" rIns="0" bIns="0" rtlCol="0" anchor="t" anchorCtr="0"/>
          <a:lstStyle>
            <a:lvl1pPr algn="r">
              <a:defRPr sz="700" b="1">
                <a:solidFill>
                  <a:schemeClr val="tx1"/>
                </a:solidFill>
              </a:defRPr>
            </a:lvl1pPr>
          </a:lstStyle>
          <a:p>
            <a:fld id="{DA2C159E-F13C-4A85-9A41-E7669D3E0D70}" type="slidenum">
              <a:rPr lang="en-GB" smtClean="0"/>
              <a:pPr/>
              <a:t>‹#›</a:t>
            </a:fld>
            <a:endParaRPr lang="en-GB"/>
          </a:p>
        </p:txBody>
      </p:sp>
    </p:spTree>
    <p:extLst>
      <p:ext uri="{BB962C8B-B14F-4D97-AF65-F5344CB8AC3E}">
        <p14:creationId xmlns:p14="http://schemas.microsoft.com/office/powerpoint/2010/main" val="1864089026"/>
      </p:ext>
    </p:extLst>
  </p:cSld>
  <p:clrMap bg1="lt1" tx1="dk1" bg2="lt2" tx2="dk2" accent1="accent1" accent2="accent2" accent3="accent3" accent4="accent4" accent5="accent5" accent6="accent6" hlink="hlink" folHlink="folHlink"/>
  <p:sldLayoutIdLst>
    <p:sldLayoutId id="2147483698" r:id="rId1"/>
    <p:sldLayoutId id="2147483650" r:id="rId2"/>
    <p:sldLayoutId id="2147483708" r:id="rId3"/>
    <p:sldLayoutId id="2147483665" r:id="rId4"/>
    <p:sldLayoutId id="2147483664" r:id="rId5"/>
  </p:sldLayoutIdLst>
  <p:hf hdr="0" dt="0"/>
  <p:txStyles>
    <p:titleStyle>
      <a:lvl1pPr algn="l" defTabSz="914400" rtl="0" eaLnBrk="1" latinLnBrk="0" hangingPunct="1">
        <a:spcBef>
          <a:spcPct val="0"/>
        </a:spcBef>
        <a:buNone/>
        <a:defRPr sz="4400" kern="1200" cap="none"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2094" y="205979"/>
            <a:ext cx="8423593" cy="857250"/>
          </a:xfrm>
          <a:prstGeom prst="rect">
            <a:avLst/>
          </a:prstGeom>
        </p:spPr>
        <p:txBody>
          <a:bodyPr vert="horz" lIns="0" tIns="0" rIns="0" bIns="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252094" y="1200151"/>
            <a:ext cx="8423593" cy="3394472"/>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C183D7F6-B498-43B3-948B-1728B52AA6E4}">
                <adec:decorative xmlns:adec="http://schemas.microsoft.com/office/drawing/2017/decorative" val="1"/>
              </a:ext>
            </a:extLst>
          </p:cNvPr>
          <p:cNvSpPr>
            <a:spLocks noGrp="1"/>
          </p:cNvSpPr>
          <p:nvPr>
            <p:ph type="ftr" sz="quarter" idx="3"/>
          </p:nvPr>
        </p:nvSpPr>
        <p:spPr>
          <a:xfrm>
            <a:off x="234000" y="4767263"/>
            <a:ext cx="7686376" cy="273844"/>
          </a:xfrm>
          <a:prstGeom prst="rect">
            <a:avLst/>
          </a:prstGeom>
        </p:spPr>
        <p:txBody>
          <a:bodyPr vert="horz" lIns="0" tIns="0" rIns="0" bIns="0" rtlCol="0" anchor="t" anchorCtr="0"/>
          <a:lstStyle>
            <a:lvl1pPr algn="l">
              <a:defRPr sz="700" b="1" cap="all" baseline="0">
                <a:solidFill>
                  <a:schemeClr val="tx1"/>
                </a:solidFill>
              </a:defRPr>
            </a:lvl1p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4"/>
          </p:nvPr>
        </p:nvSpPr>
        <p:spPr>
          <a:xfrm>
            <a:off x="7956376" y="4767263"/>
            <a:ext cx="909464" cy="273844"/>
          </a:xfrm>
          <a:prstGeom prst="rect">
            <a:avLst/>
          </a:prstGeom>
        </p:spPr>
        <p:txBody>
          <a:bodyPr vert="horz" lIns="0" tIns="0" rIns="0" bIns="0" rtlCol="0" anchor="t" anchorCtr="0"/>
          <a:lstStyle>
            <a:lvl1pPr algn="r">
              <a:defRPr sz="700" b="1">
                <a:solidFill>
                  <a:schemeClr val="tx1"/>
                </a:solidFill>
              </a:defRPr>
            </a:lvl1pPr>
          </a:lstStyle>
          <a:p>
            <a:fld id="{DA2C159E-F13C-4A85-9A41-E7669D3E0D70}" type="slidenum">
              <a:rPr lang="en-GB" smtClean="0"/>
              <a:pPr/>
              <a:t>‹#›</a:t>
            </a:fld>
            <a:endParaRPr lang="en-GB" dirty="0"/>
          </a:p>
        </p:txBody>
      </p:sp>
    </p:spTree>
    <p:extLst>
      <p:ext uri="{BB962C8B-B14F-4D97-AF65-F5344CB8AC3E}">
        <p14:creationId xmlns:p14="http://schemas.microsoft.com/office/powerpoint/2010/main" val="1849703664"/>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Lst>
  <p:hf sldNum="0" hdr="0" dt="0"/>
  <p:txStyles>
    <p:titleStyle>
      <a:lvl1pPr algn="l" defTabSz="914400" rtl="0" eaLnBrk="1" latinLnBrk="0" hangingPunct="1">
        <a:spcBef>
          <a:spcPct val="0"/>
        </a:spcBef>
        <a:buNone/>
        <a:defRPr sz="4400" kern="1200" cap="none"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5.xml"/><Relationship Id="rId1" Type="http://schemas.openxmlformats.org/officeDocument/2006/relationships/slideLayout" Target="../slideLayouts/slideLayout5.xml"/><Relationship Id="rId5" Type="http://schemas.openxmlformats.org/officeDocument/2006/relationships/image" Target="../media/image8.emf"/><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1</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dirty="0"/>
              <a:t>The purpose of research</a:t>
            </a:r>
            <a:endParaRPr lang="en-US" dirty="0"/>
          </a:p>
        </p:txBody>
      </p:sp>
    </p:spTree>
    <p:extLst>
      <p:ext uri="{BB962C8B-B14F-4D97-AF65-F5344CB8AC3E}">
        <p14:creationId xmlns:p14="http://schemas.microsoft.com/office/powerpoint/2010/main" val="325678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D27CC-679D-CB7E-539D-216EF182A011}"/>
              </a:ext>
            </a:extLst>
          </p:cNvPr>
          <p:cNvSpPr>
            <a:spLocks noGrp="1"/>
          </p:cNvSpPr>
          <p:nvPr>
            <p:ph type="title"/>
          </p:nvPr>
        </p:nvSpPr>
        <p:spPr>
          <a:xfrm>
            <a:off x="232950" y="249900"/>
            <a:ext cx="8515514" cy="953698"/>
          </a:xfrm>
        </p:spPr>
        <p:txBody>
          <a:bodyPr>
            <a:noAutofit/>
          </a:bodyPr>
          <a:lstStyle/>
          <a:p>
            <a:r>
              <a:rPr lang="en-GB" dirty="0"/>
              <a:t>Research results form Eco Charge Ltd.</a:t>
            </a:r>
            <a:endParaRPr lang="en-US" dirty="0"/>
          </a:p>
        </p:txBody>
      </p:sp>
      <p:sp>
        <p:nvSpPr>
          <p:cNvPr id="4" name="Footer Placeholder 3">
            <a:extLst>
              <a:ext uri="{FF2B5EF4-FFF2-40B4-BE49-F238E27FC236}">
                <a16:creationId xmlns:a16="http://schemas.microsoft.com/office/drawing/2014/main" id="{DC9F39B7-7CCB-2F8E-0B3D-C0FE1D2E12A7}"/>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A34E373D-432E-0FD5-A0B5-FBDB35518E70}"/>
              </a:ext>
            </a:extLst>
          </p:cNvPr>
          <p:cNvSpPr>
            <a:spLocks noGrp="1"/>
          </p:cNvSpPr>
          <p:nvPr>
            <p:ph type="sldNum" sz="quarter" idx="12"/>
          </p:nvPr>
        </p:nvSpPr>
        <p:spPr/>
        <p:txBody>
          <a:bodyPr/>
          <a:lstStyle/>
          <a:p>
            <a:fld id="{DA2C159E-F13C-4A85-9A41-E7669D3E0D70}" type="slidenum">
              <a:rPr lang="en-GB" smtClean="0"/>
              <a:pPr/>
              <a:t>10</a:t>
            </a:fld>
            <a:endParaRPr lang="en-GB" dirty="0"/>
          </a:p>
        </p:txBody>
      </p:sp>
      <p:graphicFrame>
        <p:nvGraphicFramePr>
          <p:cNvPr id="8" name="Table 7">
            <a:extLst>
              <a:ext uri="{FF2B5EF4-FFF2-40B4-BE49-F238E27FC236}">
                <a16:creationId xmlns:a16="http://schemas.microsoft.com/office/drawing/2014/main" id="{2AF89EB2-B1E1-35AB-692A-1694F2BF7EE8}"/>
              </a:ext>
            </a:extLst>
          </p:cNvPr>
          <p:cNvGraphicFramePr>
            <a:graphicFrameLocks noGrp="1"/>
          </p:cNvGraphicFramePr>
          <p:nvPr>
            <p:extLst>
              <p:ext uri="{D42A27DB-BD31-4B8C-83A1-F6EECF244321}">
                <p14:modId xmlns:p14="http://schemas.microsoft.com/office/powerpoint/2010/main" val="888809714"/>
              </p:ext>
            </p:extLst>
          </p:nvPr>
        </p:nvGraphicFramePr>
        <p:xfrm>
          <a:off x="278160" y="987574"/>
          <a:ext cx="8587680" cy="3762158"/>
        </p:xfrm>
        <a:graphic>
          <a:graphicData uri="http://schemas.openxmlformats.org/drawingml/2006/table">
            <a:tbl>
              <a:tblPr firstRow="1" firstCol="1" bandRow="1"/>
              <a:tblGrid>
                <a:gridCol w="1485528">
                  <a:extLst>
                    <a:ext uri="{9D8B030D-6E8A-4147-A177-3AD203B41FA5}">
                      <a16:colId xmlns:a16="http://schemas.microsoft.com/office/drawing/2014/main" val="2806399557"/>
                    </a:ext>
                  </a:extLst>
                </a:gridCol>
                <a:gridCol w="7102152">
                  <a:extLst>
                    <a:ext uri="{9D8B030D-6E8A-4147-A177-3AD203B41FA5}">
                      <a16:colId xmlns:a16="http://schemas.microsoft.com/office/drawing/2014/main" val="3733787902"/>
                    </a:ext>
                  </a:extLst>
                </a:gridCol>
              </a:tblGrid>
              <a:tr h="796355">
                <a:tc>
                  <a:txBody>
                    <a:bodyPr/>
                    <a:lstStyle/>
                    <a:p>
                      <a:pPr marL="0" marR="0">
                        <a:lnSpc>
                          <a:spcPct val="115000"/>
                        </a:lnSpc>
                        <a:spcAft>
                          <a:spcPts val="800"/>
                        </a:spcAft>
                        <a:buNone/>
                      </a:pPr>
                      <a:r>
                        <a:rPr lang="en-GB" sz="2400" kern="1200" dirty="0">
                          <a:solidFill>
                            <a:srgbClr val="000000"/>
                          </a:solidFill>
                          <a:effectLst/>
                          <a:latin typeface="+mn-lt"/>
                          <a:ea typeface="Times New Roman" panose="02020603050405020304" pitchFamily="18" charset="0"/>
                          <a:cs typeface="Times New Roman" panose="02020603050405020304" pitchFamily="18" charset="0"/>
                        </a:rPr>
                        <a:t>Aim </a:t>
                      </a:r>
                      <a:endParaRPr lang="en-US" sz="12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2400" kern="100" dirty="0">
                          <a:effectLst/>
                          <a:latin typeface="+mn-lt"/>
                          <a:ea typeface="Aptos" panose="020B0004020202020204" pitchFamily="34" charset="0"/>
                          <a:cs typeface="Times New Roman" panose="02020603050405020304" pitchFamily="18" charset="0"/>
                        </a:rPr>
                        <a:t>To create and meet demand of portable electric vehicles chargers.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25052366"/>
                  </a:ext>
                </a:extLst>
              </a:tr>
              <a:tr h="796355">
                <a:tc>
                  <a:txBody>
                    <a:bodyPr/>
                    <a:lstStyle/>
                    <a:p>
                      <a:pPr marL="0" marR="0">
                        <a:lnSpc>
                          <a:spcPct val="115000"/>
                        </a:lnSpc>
                        <a:spcAft>
                          <a:spcPts val="800"/>
                        </a:spcAft>
                        <a:buNone/>
                      </a:pPr>
                      <a:r>
                        <a:rPr lang="en-GB" sz="2400" kern="1200" dirty="0">
                          <a:solidFill>
                            <a:srgbClr val="000000"/>
                          </a:solidFill>
                          <a:effectLst/>
                          <a:latin typeface="+mn-lt"/>
                          <a:ea typeface="Times New Roman" panose="02020603050405020304" pitchFamily="18" charset="0"/>
                          <a:cs typeface="Times New Roman" panose="02020603050405020304" pitchFamily="18" charset="0"/>
                        </a:rPr>
                        <a:t>Target audience</a:t>
                      </a:r>
                      <a:endParaRPr lang="en-US" sz="12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2400" kern="100" dirty="0">
                          <a:effectLst/>
                          <a:latin typeface="+mn-lt"/>
                          <a:ea typeface="Aptos" panose="020B0004020202020204" pitchFamily="34" charset="0"/>
                          <a:cs typeface="Times New Roman" panose="02020603050405020304" pitchFamily="18" charset="0"/>
                        </a:rPr>
                        <a:t>People who travel by electric vehicles.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29981081"/>
                  </a:ext>
                </a:extLst>
              </a:tr>
              <a:tr h="2151290">
                <a:tc>
                  <a:txBody>
                    <a:bodyPr/>
                    <a:lstStyle/>
                    <a:p>
                      <a:pPr marL="0" marR="0">
                        <a:lnSpc>
                          <a:spcPct val="115000"/>
                        </a:lnSpc>
                        <a:spcAft>
                          <a:spcPts val="800"/>
                        </a:spcAft>
                        <a:buNone/>
                      </a:pPr>
                      <a:r>
                        <a:rPr lang="en-GB" sz="2400" kern="1200" dirty="0">
                          <a:solidFill>
                            <a:srgbClr val="000000"/>
                          </a:solidFill>
                          <a:effectLst/>
                          <a:latin typeface="+mn-lt"/>
                          <a:ea typeface="Times New Roman" panose="02020603050405020304" pitchFamily="18" charset="0"/>
                          <a:cs typeface="Times New Roman" panose="02020603050405020304" pitchFamily="18" charset="0"/>
                        </a:rPr>
                        <a:t>Research done</a:t>
                      </a:r>
                      <a:endParaRPr lang="en-US" sz="12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2400" kern="100" dirty="0">
                          <a:effectLst/>
                          <a:latin typeface="+mn-lt"/>
                          <a:ea typeface="Aptos" panose="020B0004020202020204" pitchFamily="34" charset="0"/>
                          <a:cs typeface="Times New Roman" panose="02020603050405020304" pitchFamily="18" charset="0"/>
                        </a:rPr>
                        <a:t>No research budget or plan allocated. The idea was generated in January and implementation started in February – no research. Bias was not considered. No market research, demand analysis or competitor analysis done.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56539234"/>
                  </a:ext>
                </a:extLst>
              </a:tr>
            </a:tbl>
          </a:graphicData>
        </a:graphic>
      </p:graphicFrame>
    </p:spTree>
    <p:extLst>
      <p:ext uri="{BB962C8B-B14F-4D97-AF65-F5344CB8AC3E}">
        <p14:creationId xmlns:p14="http://schemas.microsoft.com/office/powerpoint/2010/main" val="311704364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B1576-728C-0F22-EFB6-9D30A3F22C61}"/>
              </a:ext>
            </a:extLst>
          </p:cNvPr>
          <p:cNvSpPr>
            <a:spLocks noGrp="1"/>
          </p:cNvSpPr>
          <p:nvPr>
            <p:ph type="title"/>
          </p:nvPr>
        </p:nvSpPr>
        <p:spPr/>
        <p:txBody>
          <a:bodyPr>
            <a:normAutofit/>
          </a:bodyPr>
          <a:lstStyle/>
          <a:p>
            <a:r>
              <a:rPr lang="en-GB" dirty="0"/>
              <a:t>Data analysis</a:t>
            </a:r>
            <a:endParaRPr lang="en-US" dirty="0"/>
          </a:p>
        </p:txBody>
      </p:sp>
      <p:sp>
        <p:nvSpPr>
          <p:cNvPr id="3" name="Text Placeholder 2">
            <a:extLst>
              <a:ext uri="{FF2B5EF4-FFF2-40B4-BE49-F238E27FC236}">
                <a16:creationId xmlns:a16="http://schemas.microsoft.com/office/drawing/2014/main" id="{167E638C-77BE-15DB-55EC-8DBA16AB85EC}"/>
              </a:ext>
            </a:extLst>
          </p:cNvPr>
          <p:cNvSpPr>
            <a:spLocks noGrp="1"/>
          </p:cNvSpPr>
          <p:nvPr>
            <p:ph type="body" sz="quarter" idx="14"/>
          </p:nvPr>
        </p:nvSpPr>
        <p:spPr/>
        <p:txBody>
          <a:bodyPr/>
          <a:lstStyle/>
          <a:p>
            <a:endParaRPr lang="en-US" dirty="0"/>
          </a:p>
          <a:p>
            <a:pPr marL="342900" indent="-342900">
              <a:buFont typeface="Arial" panose="020B0604020202020204" pitchFamily="34" charset="0"/>
              <a:buChar char="•"/>
            </a:pPr>
            <a:r>
              <a:rPr lang="en-US" dirty="0"/>
              <a:t>Statistical software (e.g., SPSS, R, Python libraries): enables complex data analysis and </a:t>
            </a:r>
            <a:r>
              <a:rPr lang="en-US" dirty="0" err="1"/>
              <a:t>visualisation</a:t>
            </a:r>
            <a:r>
              <a:rPr lang="en-US" dirty="0"/>
              <a:t>.</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AI and machine learning tools: assist in pattern recognition and predictive modelling.</a:t>
            </a:r>
          </a:p>
        </p:txBody>
      </p:sp>
      <p:sp>
        <p:nvSpPr>
          <p:cNvPr id="4" name="Footer Placeholder 3">
            <a:extLst>
              <a:ext uri="{FF2B5EF4-FFF2-40B4-BE49-F238E27FC236}">
                <a16:creationId xmlns:a16="http://schemas.microsoft.com/office/drawing/2014/main" id="{F16426D2-EBC3-C3F3-BC90-9D5B1716E4B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C97C4904-4F91-147D-CCF5-9C63C8F51710}"/>
              </a:ext>
            </a:extLst>
          </p:cNvPr>
          <p:cNvSpPr>
            <a:spLocks noGrp="1"/>
          </p:cNvSpPr>
          <p:nvPr>
            <p:ph type="sldNum" sz="quarter" idx="12"/>
          </p:nvPr>
        </p:nvSpPr>
        <p:spPr/>
        <p:txBody>
          <a:bodyPr/>
          <a:lstStyle/>
          <a:p>
            <a:fld id="{DA2C159E-F13C-4A85-9A41-E7669D3E0D70}" type="slidenum">
              <a:rPr lang="en-GB" smtClean="0"/>
              <a:pPr/>
              <a:t>100</a:t>
            </a:fld>
            <a:endParaRPr lang="en-GB"/>
          </a:p>
        </p:txBody>
      </p:sp>
    </p:spTree>
    <p:extLst>
      <p:ext uri="{BB962C8B-B14F-4D97-AF65-F5344CB8AC3E}">
        <p14:creationId xmlns:p14="http://schemas.microsoft.com/office/powerpoint/2010/main" val="86657555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4A131-C767-C4BD-0C49-4CC5AEE31E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6157A1-136D-B5CA-8D2E-7D634B791755}"/>
              </a:ext>
            </a:extLst>
          </p:cNvPr>
          <p:cNvSpPr>
            <a:spLocks noGrp="1"/>
          </p:cNvSpPr>
          <p:nvPr>
            <p:ph type="title"/>
          </p:nvPr>
        </p:nvSpPr>
        <p:spPr/>
        <p:txBody>
          <a:bodyPr>
            <a:normAutofit/>
          </a:bodyPr>
          <a:lstStyle/>
          <a:p>
            <a:r>
              <a:rPr lang="en-GB" dirty="0"/>
              <a:t>Access to information</a:t>
            </a:r>
            <a:endParaRPr lang="en-US" dirty="0"/>
          </a:p>
        </p:txBody>
      </p:sp>
      <p:sp>
        <p:nvSpPr>
          <p:cNvPr id="3" name="Text Placeholder 2">
            <a:extLst>
              <a:ext uri="{FF2B5EF4-FFF2-40B4-BE49-F238E27FC236}">
                <a16:creationId xmlns:a16="http://schemas.microsoft.com/office/drawing/2014/main" id="{F5224E8A-E0A4-5679-BC25-8A3E3E178B9D}"/>
              </a:ext>
            </a:extLst>
          </p:cNvPr>
          <p:cNvSpPr>
            <a:spLocks noGrp="1"/>
          </p:cNvSpPr>
          <p:nvPr>
            <p:ph type="body" sz="quarter" idx="14"/>
          </p:nvPr>
        </p:nvSpPr>
        <p:spPr/>
        <p:txBody>
          <a:bodyPr/>
          <a:lstStyle/>
          <a:p>
            <a:endParaRPr lang="en-US" dirty="0"/>
          </a:p>
          <a:p>
            <a:pPr marL="342900" indent="-342900">
              <a:buFont typeface="Arial" panose="020B0604020202020204" pitchFamily="34" charset="0"/>
              <a:buChar char="•"/>
            </a:pPr>
            <a:r>
              <a:rPr lang="en-US" dirty="0"/>
              <a:t>Digital libraries and databases (e.g., JSTOR, PubMed): provide instant access to scholarly articles and research papers.</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Open data portals: offer free datasets for analysis and validation.</a:t>
            </a:r>
          </a:p>
        </p:txBody>
      </p:sp>
      <p:sp>
        <p:nvSpPr>
          <p:cNvPr id="4" name="Footer Placeholder 3">
            <a:extLst>
              <a:ext uri="{FF2B5EF4-FFF2-40B4-BE49-F238E27FC236}">
                <a16:creationId xmlns:a16="http://schemas.microsoft.com/office/drawing/2014/main" id="{EE275BCA-3776-ED77-198E-7D20F6FD5F8B}"/>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15431819-8EDA-E4CF-02C4-C0E583B6C9C2}"/>
              </a:ext>
            </a:extLst>
          </p:cNvPr>
          <p:cNvSpPr>
            <a:spLocks noGrp="1"/>
          </p:cNvSpPr>
          <p:nvPr>
            <p:ph type="sldNum" sz="quarter" idx="12"/>
          </p:nvPr>
        </p:nvSpPr>
        <p:spPr/>
        <p:txBody>
          <a:bodyPr/>
          <a:lstStyle/>
          <a:p>
            <a:fld id="{DA2C159E-F13C-4A85-9A41-E7669D3E0D70}" type="slidenum">
              <a:rPr lang="en-GB" smtClean="0"/>
              <a:pPr/>
              <a:t>101</a:t>
            </a:fld>
            <a:endParaRPr lang="en-GB"/>
          </a:p>
        </p:txBody>
      </p:sp>
    </p:spTree>
    <p:extLst>
      <p:ext uri="{BB962C8B-B14F-4D97-AF65-F5344CB8AC3E}">
        <p14:creationId xmlns:p14="http://schemas.microsoft.com/office/powerpoint/2010/main" val="1462468372"/>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D0D2E-B072-B9DE-E7DF-C1E9C3B494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DA6552-8BD4-05F1-4BE7-EF9648FEFA68}"/>
              </a:ext>
            </a:extLst>
          </p:cNvPr>
          <p:cNvSpPr>
            <a:spLocks noGrp="1"/>
          </p:cNvSpPr>
          <p:nvPr>
            <p:ph type="title"/>
          </p:nvPr>
        </p:nvSpPr>
        <p:spPr/>
        <p:txBody>
          <a:bodyPr>
            <a:normAutofit/>
          </a:bodyPr>
          <a:lstStyle/>
          <a:p>
            <a:r>
              <a:rPr lang="en-GB" dirty="0"/>
              <a:t>Visualisation and presentation</a:t>
            </a:r>
            <a:endParaRPr lang="en-US" dirty="0"/>
          </a:p>
        </p:txBody>
      </p:sp>
      <p:sp>
        <p:nvSpPr>
          <p:cNvPr id="3" name="Text Placeholder 2">
            <a:extLst>
              <a:ext uri="{FF2B5EF4-FFF2-40B4-BE49-F238E27FC236}">
                <a16:creationId xmlns:a16="http://schemas.microsoft.com/office/drawing/2014/main" id="{523FAA34-3FC7-70CC-7A96-726A88AC8257}"/>
              </a:ext>
            </a:extLst>
          </p:cNvPr>
          <p:cNvSpPr>
            <a:spLocks noGrp="1"/>
          </p:cNvSpPr>
          <p:nvPr>
            <p:ph type="body" sz="quarter" idx="14"/>
          </p:nvPr>
        </p:nvSpPr>
        <p:spPr/>
        <p:txBody>
          <a:bodyPr/>
          <a:lstStyle/>
          <a:p>
            <a:endParaRPr lang="en-US" dirty="0"/>
          </a:p>
          <a:p>
            <a:pPr marL="342900" indent="-342900">
              <a:buFont typeface="Arial" panose="020B0604020202020204" pitchFamily="34" charset="0"/>
              <a:buChar char="•"/>
            </a:pPr>
            <a:r>
              <a:rPr lang="en-US" dirty="0"/>
              <a:t>Data </a:t>
            </a:r>
            <a:r>
              <a:rPr lang="en-US" dirty="0" err="1"/>
              <a:t>visualisation</a:t>
            </a:r>
            <a:r>
              <a:rPr lang="en-US" dirty="0"/>
              <a:t> tools (e.g., Tableau, Power BI): transform raw data into clear, interactive charts and dashboards.</a:t>
            </a:r>
          </a:p>
        </p:txBody>
      </p:sp>
      <p:sp>
        <p:nvSpPr>
          <p:cNvPr id="4" name="Footer Placeholder 3">
            <a:extLst>
              <a:ext uri="{FF2B5EF4-FFF2-40B4-BE49-F238E27FC236}">
                <a16:creationId xmlns:a16="http://schemas.microsoft.com/office/drawing/2014/main" id="{C3455518-D0D9-1934-2987-80070110CF10}"/>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6D6799DD-6317-D21A-39F3-8DC9384C7ABF}"/>
              </a:ext>
            </a:extLst>
          </p:cNvPr>
          <p:cNvSpPr>
            <a:spLocks noGrp="1"/>
          </p:cNvSpPr>
          <p:nvPr>
            <p:ph type="sldNum" sz="quarter" idx="12"/>
          </p:nvPr>
        </p:nvSpPr>
        <p:spPr/>
        <p:txBody>
          <a:bodyPr/>
          <a:lstStyle/>
          <a:p>
            <a:fld id="{DA2C159E-F13C-4A85-9A41-E7669D3E0D70}" type="slidenum">
              <a:rPr lang="en-GB" smtClean="0"/>
              <a:pPr/>
              <a:t>102</a:t>
            </a:fld>
            <a:endParaRPr lang="en-GB"/>
          </a:p>
        </p:txBody>
      </p:sp>
    </p:spTree>
    <p:extLst>
      <p:ext uri="{BB962C8B-B14F-4D97-AF65-F5344CB8AC3E}">
        <p14:creationId xmlns:p14="http://schemas.microsoft.com/office/powerpoint/2010/main" val="2518092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E939B-9E5F-8E3D-9239-63E82A4002A0}"/>
              </a:ext>
            </a:extLst>
          </p:cNvPr>
          <p:cNvSpPr>
            <a:spLocks noGrp="1"/>
          </p:cNvSpPr>
          <p:nvPr>
            <p:ph type="title"/>
          </p:nvPr>
        </p:nvSpPr>
        <p:spPr/>
        <p:txBody>
          <a:bodyPr>
            <a:normAutofit/>
          </a:bodyPr>
          <a:lstStyle/>
          <a:p>
            <a:r>
              <a:rPr lang="en-GB" dirty="0"/>
              <a:t>How to use Google Forms </a:t>
            </a:r>
            <a:endParaRPr lang="en-US" dirty="0"/>
          </a:p>
        </p:txBody>
      </p:sp>
      <p:sp>
        <p:nvSpPr>
          <p:cNvPr id="3" name="Text Placeholder 2">
            <a:extLst>
              <a:ext uri="{FF2B5EF4-FFF2-40B4-BE49-F238E27FC236}">
                <a16:creationId xmlns:a16="http://schemas.microsoft.com/office/drawing/2014/main" id="{2ED06481-D020-DB51-F4D1-9C0632DA8EE7}"/>
              </a:ext>
            </a:extLst>
          </p:cNvPr>
          <p:cNvSpPr>
            <a:spLocks noGrp="1"/>
          </p:cNvSpPr>
          <p:nvPr>
            <p:ph type="body" sz="quarter" idx="14"/>
          </p:nvPr>
        </p:nvSpPr>
        <p:spPr/>
        <p:txBody>
          <a:bodyPr/>
          <a:lstStyle/>
          <a:p>
            <a:r>
              <a:rPr lang="en-GB" dirty="0"/>
              <a:t>Watch the video to see how to make a Google Form.</a:t>
            </a:r>
          </a:p>
          <a:p>
            <a:endParaRPr lang="en-GB" dirty="0"/>
          </a:p>
          <a:p>
            <a:endParaRPr lang="en-GB" dirty="0"/>
          </a:p>
          <a:p>
            <a:endParaRPr lang="en-GB" dirty="0"/>
          </a:p>
          <a:p>
            <a:endParaRPr lang="en-GB" dirty="0"/>
          </a:p>
        </p:txBody>
      </p:sp>
      <p:sp>
        <p:nvSpPr>
          <p:cNvPr id="4" name="Footer Placeholder 3">
            <a:extLst>
              <a:ext uri="{FF2B5EF4-FFF2-40B4-BE49-F238E27FC236}">
                <a16:creationId xmlns:a16="http://schemas.microsoft.com/office/drawing/2014/main" id="{6043926C-CFA3-0FA5-CABE-DDDD1C642D9E}"/>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17B54797-604D-7A8D-E774-12844B5B981B}"/>
              </a:ext>
            </a:extLst>
          </p:cNvPr>
          <p:cNvSpPr>
            <a:spLocks noGrp="1"/>
          </p:cNvSpPr>
          <p:nvPr>
            <p:ph type="sldNum" sz="quarter" idx="12"/>
          </p:nvPr>
        </p:nvSpPr>
        <p:spPr/>
        <p:txBody>
          <a:bodyPr/>
          <a:lstStyle/>
          <a:p>
            <a:fld id="{DA2C159E-F13C-4A85-9A41-E7669D3E0D70}" type="slidenum">
              <a:rPr lang="en-GB" smtClean="0"/>
              <a:pPr/>
              <a:t>103</a:t>
            </a:fld>
            <a:endParaRPr lang="en-GB"/>
          </a:p>
        </p:txBody>
      </p:sp>
    </p:spTree>
    <p:extLst>
      <p:ext uri="{BB962C8B-B14F-4D97-AF65-F5344CB8AC3E}">
        <p14:creationId xmlns:p14="http://schemas.microsoft.com/office/powerpoint/2010/main" val="13011391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1BDF9-E727-EA82-2C7F-50D6EE4E92B4}"/>
              </a:ext>
            </a:extLst>
          </p:cNvPr>
          <p:cNvSpPr>
            <a:spLocks noGrp="1"/>
          </p:cNvSpPr>
          <p:nvPr>
            <p:ph type="title"/>
          </p:nvPr>
        </p:nvSpPr>
        <p:spPr/>
        <p:txBody>
          <a:bodyPr/>
          <a:lstStyle/>
          <a:p>
            <a:r>
              <a:rPr lang="en-GB" dirty="0"/>
              <a:t>Practice Google Forms</a:t>
            </a:r>
            <a:endParaRPr lang="en-US" dirty="0"/>
          </a:p>
        </p:txBody>
      </p:sp>
      <p:sp>
        <p:nvSpPr>
          <p:cNvPr id="3" name="Text Placeholder 2">
            <a:extLst>
              <a:ext uri="{FF2B5EF4-FFF2-40B4-BE49-F238E27FC236}">
                <a16:creationId xmlns:a16="http://schemas.microsoft.com/office/drawing/2014/main" id="{E57FA01E-F1FE-E0D7-013E-4A2CE0C71EDB}"/>
              </a:ext>
            </a:extLst>
          </p:cNvPr>
          <p:cNvSpPr>
            <a:spLocks noGrp="1"/>
          </p:cNvSpPr>
          <p:nvPr>
            <p:ph type="body" sz="quarter" idx="14"/>
          </p:nvPr>
        </p:nvSpPr>
        <p:spPr/>
        <p:txBody>
          <a:bodyPr/>
          <a:lstStyle/>
          <a:p>
            <a:r>
              <a:rPr lang="en-GB" dirty="0"/>
              <a:t>Refer to the List of questions for the online forms.</a:t>
            </a:r>
          </a:p>
          <a:p>
            <a:endParaRPr lang="en-GB" dirty="0"/>
          </a:p>
          <a:p>
            <a:r>
              <a:rPr lang="en-GB" dirty="0"/>
              <a:t>Put those questions into Google Forms to create a questionnaire. </a:t>
            </a:r>
          </a:p>
          <a:p>
            <a:pPr marL="342900" indent="-342900">
              <a:buFont typeface="Arial" panose="020B0604020202020204" pitchFamily="34" charset="0"/>
              <a:buChar char="•"/>
            </a:pPr>
            <a:endParaRPr lang="en-GB" dirty="0"/>
          </a:p>
        </p:txBody>
      </p:sp>
      <p:sp>
        <p:nvSpPr>
          <p:cNvPr id="4" name="Footer Placeholder 3">
            <a:extLst>
              <a:ext uri="{FF2B5EF4-FFF2-40B4-BE49-F238E27FC236}">
                <a16:creationId xmlns:a16="http://schemas.microsoft.com/office/drawing/2014/main" id="{BF5689D9-F188-EAEE-F1D6-312075639075}"/>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9F43D351-7C18-33E2-BF22-961FC5931161}"/>
              </a:ext>
            </a:extLst>
          </p:cNvPr>
          <p:cNvSpPr>
            <a:spLocks noGrp="1"/>
          </p:cNvSpPr>
          <p:nvPr>
            <p:ph type="sldNum" sz="quarter" idx="12"/>
          </p:nvPr>
        </p:nvSpPr>
        <p:spPr/>
        <p:txBody>
          <a:bodyPr/>
          <a:lstStyle/>
          <a:p>
            <a:fld id="{DA2C159E-F13C-4A85-9A41-E7669D3E0D70}" type="slidenum">
              <a:rPr lang="en-GB" smtClean="0"/>
              <a:pPr/>
              <a:t>104</a:t>
            </a:fld>
            <a:endParaRPr lang="en-GB"/>
          </a:p>
        </p:txBody>
      </p:sp>
    </p:spTree>
    <p:extLst>
      <p:ext uri="{BB962C8B-B14F-4D97-AF65-F5344CB8AC3E}">
        <p14:creationId xmlns:p14="http://schemas.microsoft.com/office/powerpoint/2010/main" val="275885921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E041C-5ABD-5038-8D0D-46358ED16E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7FC41F-0B9C-6E95-D3C0-FD0A6C3967D4}"/>
              </a:ext>
            </a:extLst>
          </p:cNvPr>
          <p:cNvSpPr>
            <a:spLocks noGrp="1"/>
          </p:cNvSpPr>
          <p:nvPr>
            <p:ph type="title"/>
          </p:nvPr>
        </p:nvSpPr>
        <p:spPr/>
        <p:txBody>
          <a:bodyPr/>
          <a:lstStyle/>
          <a:p>
            <a:r>
              <a:rPr lang="en-GB" dirty="0"/>
              <a:t>Peer review the Google Form</a:t>
            </a:r>
            <a:endParaRPr lang="en-US" dirty="0"/>
          </a:p>
        </p:txBody>
      </p:sp>
      <p:sp>
        <p:nvSpPr>
          <p:cNvPr id="3" name="Text Placeholder 2">
            <a:extLst>
              <a:ext uri="{FF2B5EF4-FFF2-40B4-BE49-F238E27FC236}">
                <a16:creationId xmlns:a16="http://schemas.microsoft.com/office/drawing/2014/main" id="{73A694DE-9711-214A-ECAB-3FFA1C0E7579}"/>
              </a:ext>
            </a:extLst>
          </p:cNvPr>
          <p:cNvSpPr>
            <a:spLocks noGrp="1"/>
          </p:cNvSpPr>
          <p:nvPr>
            <p:ph type="body" sz="quarter" idx="14"/>
          </p:nvPr>
        </p:nvSpPr>
        <p:spPr/>
        <p:txBody>
          <a:bodyPr>
            <a:normAutofit/>
          </a:bodyPr>
          <a:lstStyle/>
          <a:p>
            <a:r>
              <a:rPr lang="en-GB" dirty="0"/>
              <a:t>Access the Google Form questionnaire of the peer. </a:t>
            </a:r>
          </a:p>
          <a:p>
            <a:endParaRPr lang="en-GB" dirty="0"/>
          </a:p>
          <a:p>
            <a:r>
              <a:rPr lang="en-GB" dirty="0"/>
              <a:t>Complete the questionnaire, answering the questions.</a:t>
            </a:r>
          </a:p>
          <a:p>
            <a:endParaRPr lang="en-GB" dirty="0"/>
          </a:p>
          <a:p>
            <a:r>
              <a:rPr lang="en-GB" dirty="0"/>
              <a:t>Provide feedback when finished. </a:t>
            </a:r>
          </a:p>
          <a:p>
            <a:pPr marL="342900" indent="-342900">
              <a:buFont typeface="Arial" panose="020B0604020202020204" pitchFamily="34" charset="0"/>
              <a:buChar char="•"/>
            </a:pPr>
            <a:r>
              <a:rPr lang="en-GB" dirty="0"/>
              <a:t>What did you think about the look of the questionnaire?</a:t>
            </a:r>
          </a:p>
          <a:p>
            <a:pPr marL="342900" indent="-342900">
              <a:buFont typeface="Arial" panose="020B0604020202020204" pitchFamily="34" charset="0"/>
              <a:buChar char="•"/>
            </a:pPr>
            <a:r>
              <a:rPr lang="en-GB" dirty="0"/>
              <a:t>Were you able to give an appropriate response to the questions?</a:t>
            </a:r>
          </a:p>
          <a:p>
            <a:pPr marL="342900" indent="-342900">
              <a:buFont typeface="Arial" panose="020B0604020202020204" pitchFamily="34" charset="0"/>
              <a:buChar char="•"/>
            </a:pPr>
            <a:r>
              <a:rPr lang="en-GB" dirty="0"/>
              <a:t>Was there enough space to write your answers?</a:t>
            </a:r>
          </a:p>
          <a:p>
            <a:endParaRPr lang="en-GB" dirty="0"/>
          </a:p>
          <a:p>
            <a:endParaRPr lang="en-US" dirty="0"/>
          </a:p>
        </p:txBody>
      </p:sp>
      <p:sp>
        <p:nvSpPr>
          <p:cNvPr id="4" name="Footer Placeholder 3">
            <a:extLst>
              <a:ext uri="{FF2B5EF4-FFF2-40B4-BE49-F238E27FC236}">
                <a16:creationId xmlns:a16="http://schemas.microsoft.com/office/drawing/2014/main" id="{8DF6C173-7DD7-86DF-B7E3-42D05FA64345}"/>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CBD3D5C-207F-2098-663A-A023E84EB8F3}"/>
              </a:ext>
            </a:extLst>
          </p:cNvPr>
          <p:cNvSpPr>
            <a:spLocks noGrp="1"/>
          </p:cNvSpPr>
          <p:nvPr>
            <p:ph type="sldNum" sz="quarter" idx="12"/>
          </p:nvPr>
        </p:nvSpPr>
        <p:spPr/>
        <p:txBody>
          <a:bodyPr/>
          <a:lstStyle/>
          <a:p>
            <a:fld id="{DA2C159E-F13C-4A85-9A41-E7669D3E0D70}" type="slidenum">
              <a:rPr lang="en-GB" smtClean="0"/>
              <a:pPr/>
              <a:t>105</a:t>
            </a:fld>
            <a:endParaRPr lang="en-GB"/>
          </a:p>
        </p:txBody>
      </p:sp>
    </p:spTree>
    <p:extLst>
      <p:ext uri="{BB962C8B-B14F-4D97-AF65-F5344CB8AC3E}">
        <p14:creationId xmlns:p14="http://schemas.microsoft.com/office/powerpoint/2010/main" val="86880798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4357A-3E12-D097-309E-B6ACFB123CA6}"/>
              </a:ext>
            </a:extLst>
          </p:cNvPr>
          <p:cNvSpPr>
            <a:spLocks noGrp="1"/>
          </p:cNvSpPr>
          <p:nvPr>
            <p:ph type="title"/>
          </p:nvPr>
        </p:nvSpPr>
        <p:spPr/>
        <p:txBody>
          <a:bodyPr/>
          <a:lstStyle/>
          <a:p>
            <a:r>
              <a:rPr lang="en-GB" dirty="0"/>
              <a:t>Whattons task</a:t>
            </a:r>
            <a:endParaRPr lang="en-US" dirty="0"/>
          </a:p>
        </p:txBody>
      </p:sp>
      <p:sp>
        <p:nvSpPr>
          <p:cNvPr id="3" name="Text Placeholder 2">
            <a:extLst>
              <a:ext uri="{FF2B5EF4-FFF2-40B4-BE49-F238E27FC236}">
                <a16:creationId xmlns:a16="http://schemas.microsoft.com/office/drawing/2014/main" id="{46B7481B-C52D-42CB-2AAD-239BD596D4A0}"/>
              </a:ext>
            </a:extLst>
          </p:cNvPr>
          <p:cNvSpPr>
            <a:spLocks noGrp="1"/>
          </p:cNvSpPr>
          <p:nvPr>
            <p:ph type="body" sz="quarter" idx="14"/>
          </p:nvPr>
        </p:nvSpPr>
        <p:spPr/>
        <p:txBody>
          <a:bodyPr/>
          <a:lstStyle/>
          <a:p>
            <a:r>
              <a:rPr lang="en-GB" dirty="0"/>
              <a:t>Your manager has asked you to help check the level of motivation and satisfaction among company staff and to find out what can be done to improve morale. </a:t>
            </a:r>
          </a:p>
          <a:p>
            <a:endParaRPr lang="en-GB" dirty="0"/>
          </a:p>
          <a:p>
            <a:r>
              <a:rPr lang="en-GB" dirty="0"/>
              <a:t>Devise the questions to be asked.</a:t>
            </a:r>
          </a:p>
          <a:p>
            <a:endParaRPr lang="en-GB" dirty="0"/>
          </a:p>
          <a:p>
            <a:r>
              <a:rPr lang="en-GB" dirty="0"/>
              <a:t>Create a Google Form questionnaire to give to staff. </a:t>
            </a:r>
            <a:endParaRPr lang="en-US" dirty="0"/>
          </a:p>
        </p:txBody>
      </p:sp>
      <p:sp>
        <p:nvSpPr>
          <p:cNvPr id="4" name="Footer Placeholder 3">
            <a:extLst>
              <a:ext uri="{FF2B5EF4-FFF2-40B4-BE49-F238E27FC236}">
                <a16:creationId xmlns:a16="http://schemas.microsoft.com/office/drawing/2014/main" id="{3504EAA2-6E76-CC0C-A18E-EC56594FF4A0}"/>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C2DA314-913F-114B-9752-B1EB729832C7}"/>
              </a:ext>
            </a:extLst>
          </p:cNvPr>
          <p:cNvSpPr>
            <a:spLocks noGrp="1"/>
          </p:cNvSpPr>
          <p:nvPr>
            <p:ph type="sldNum" sz="quarter" idx="12"/>
          </p:nvPr>
        </p:nvSpPr>
        <p:spPr/>
        <p:txBody>
          <a:bodyPr/>
          <a:lstStyle/>
          <a:p>
            <a:fld id="{DA2C159E-F13C-4A85-9A41-E7669D3E0D70}" type="slidenum">
              <a:rPr lang="en-GB" smtClean="0"/>
              <a:pPr/>
              <a:t>106</a:t>
            </a:fld>
            <a:endParaRPr lang="en-GB"/>
          </a:p>
        </p:txBody>
      </p:sp>
    </p:spTree>
    <p:extLst>
      <p:ext uri="{BB962C8B-B14F-4D97-AF65-F5344CB8AC3E}">
        <p14:creationId xmlns:p14="http://schemas.microsoft.com/office/powerpoint/2010/main" val="61325692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028DD-8799-774D-EF43-39823CDFF5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02843B-9AC2-5A17-CF54-53A36146FF5C}"/>
              </a:ext>
            </a:extLst>
          </p:cNvPr>
          <p:cNvSpPr>
            <a:spLocks noGrp="1"/>
          </p:cNvSpPr>
          <p:nvPr>
            <p:ph type="title"/>
          </p:nvPr>
        </p:nvSpPr>
        <p:spPr>
          <a:xfrm>
            <a:off x="232950" y="249900"/>
            <a:ext cx="8437563" cy="848690"/>
          </a:xfrm>
        </p:spPr>
        <p:txBody>
          <a:bodyPr>
            <a:normAutofit/>
          </a:bodyPr>
          <a:lstStyle/>
          <a:p>
            <a:r>
              <a:rPr lang="en-GB" dirty="0"/>
              <a:t>Review the Whattons questionnaire</a:t>
            </a:r>
            <a:endParaRPr lang="en-US" dirty="0"/>
          </a:p>
        </p:txBody>
      </p:sp>
      <p:sp>
        <p:nvSpPr>
          <p:cNvPr id="3" name="Text Placeholder 2">
            <a:extLst>
              <a:ext uri="{FF2B5EF4-FFF2-40B4-BE49-F238E27FC236}">
                <a16:creationId xmlns:a16="http://schemas.microsoft.com/office/drawing/2014/main" id="{6A2227F9-736D-ADD9-AE9E-2C3261C84B06}"/>
              </a:ext>
            </a:extLst>
          </p:cNvPr>
          <p:cNvSpPr>
            <a:spLocks noGrp="1"/>
          </p:cNvSpPr>
          <p:nvPr>
            <p:ph type="body" sz="quarter" idx="14"/>
          </p:nvPr>
        </p:nvSpPr>
        <p:spPr>
          <a:xfrm>
            <a:off x="251520" y="1098590"/>
            <a:ext cx="8437562" cy="3347641"/>
          </a:xfrm>
        </p:spPr>
        <p:txBody>
          <a:bodyPr/>
          <a:lstStyle/>
          <a:p>
            <a:r>
              <a:rPr lang="en-GB" dirty="0"/>
              <a:t>Open the Whattons Google questionnaire produced by your peer.   </a:t>
            </a:r>
          </a:p>
          <a:p>
            <a:endParaRPr lang="en-GB" dirty="0"/>
          </a:p>
          <a:p>
            <a:r>
              <a:rPr lang="en-GB" dirty="0"/>
              <a:t>Use the Checklist with the principles of effective questions to review the questionnaire.</a:t>
            </a:r>
          </a:p>
          <a:p>
            <a:endParaRPr lang="en-GB" dirty="0"/>
          </a:p>
          <a:p>
            <a:r>
              <a:rPr lang="en-GB" dirty="0"/>
              <a:t>Add comments to the checklist and pass it to your peer.  </a:t>
            </a:r>
            <a:endParaRPr lang="en-US" dirty="0"/>
          </a:p>
        </p:txBody>
      </p:sp>
      <p:sp>
        <p:nvSpPr>
          <p:cNvPr id="4" name="Footer Placeholder 3">
            <a:extLst>
              <a:ext uri="{FF2B5EF4-FFF2-40B4-BE49-F238E27FC236}">
                <a16:creationId xmlns:a16="http://schemas.microsoft.com/office/drawing/2014/main" id="{AAF3FF48-845C-9C96-E019-1709CAB56EC7}"/>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6F9CF53F-3AD6-D0FD-2AE0-7A498E3358D4}"/>
              </a:ext>
            </a:extLst>
          </p:cNvPr>
          <p:cNvSpPr>
            <a:spLocks noGrp="1"/>
          </p:cNvSpPr>
          <p:nvPr>
            <p:ph type="sldNum" sz="quarter" idx="12"/>
          </p:nvPr>
        </p:nvSpPr>
        <p:spPr/>
        <p:txBody>
          <a:bodyPr/>
          <a:lstStyle/>
          <a:p>
            <a:fld id="{DA2C159E-F13C-4A85-9A41-E7669D3E0D70}" type="slidenum">
              <a:rPr lang="en-GB" smtClean="0"/>
              <a:pPr/>
              <a:t>107</a:t>
            </a:fld>
            <a:endParaRPr lang="en-GB"/>
          </a:p>
        </p:txBody>
      </p:sp>
    </p:spTree>
    <p:extLst>
      <p:ext uri="{BB962C8B-B14F-4D97-AF65-F5344CB8AC3E}">
        <p14:creationId xmlns:p14="http://schemas.microsoft.com/office/powerpoint/2010/main" val="448991839"/>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955A18-ECEE-BF7B-8374-2E2A33C830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D25AA7-0F60-9670-5A9F-8BC78CEE6D99}"/>
              </a:ext>
            </a:extLst>
          </p:cNvPr>
          <p:cNvSpPr>
            <a:spLocks noGrp="1"/>
          </p:cNvSpPr>
          <p:nvPr>
            <p:ph type="title"/>
          </p:nvPr>
        </p:nvSpPr>
        <p:spPr/>
        <p:txBody>
          <a:bodyPr>
            <a:normAutofit/>
          </a:bodyPr>
          <a:lstStyle/>
          <a:p>
            <a:r>
              <a:rPr lang="en-GB" dirty="0"/>
              <a:t>How to use Microsoft Forms</a:t>
            </a:r>
            <a:endParaRPr lang="en-US" dirty="0"/>
          </a:p>
        </p:txBody>
      </p:sp>
      <p:sp>
        <p:nvSpPr>
          <p:cNvPr id="3" name="Text Placeholder 2">
            <a:extLst>
              <a:ext uri="{FF2B5EF4-FFF2-40B4-BE49-F238E27FC236}">
                <a16:creationId xmlns:a16="http://schemas.microsoft.com/office/drawing/2014/main" id="{134EAFCA-5257-F627-E64F-A149A0E1BCEB}"/>
              </a:ext>
            </a:extLst>
          </p:cNvPr>
          <p:cNvSpPr>
            <a:spLocks noGrp="1"/>
          </p:cNvSpPr>
          <p:nvPr>
            <p:ph type="body" sz="quarter" idx="14"/>
          </p:nvPr>
        </p:nvSpPr>
        <p:spPr/>
        <p:txBody>
          <a:bodyPr/>
          <a:lstStyle/>
          <a:p>
            <a:r>
              <a:rPr lang="en-GB" dirty="0"/>
              <a:t>Watch the video to see how to make a Microsoft Form.</a:t>
            </a:r>
          </a:p>
          <a:p>
            <a:endParaRPr lang="en-GB" dirty="0"/>
          </a:p>
          <a:p>
            <a:endParaRPr lang="en-GB" dirty="0"/>
          </a:p>
          <a:p>
            <a:endParaRPr lang="en-GB" dirty="0"/>
          </a:p>
          <a:p>
            <a:endParaRPr lang="en-GB" dirty="0"/>
          </a:p>
        </p:txBody>
      </p:sp>
      <p:sp>
        <p:nvSpPr>
          <p:cNvPr id="4" name="Footer Placeholder 3">
            <a:extLst>
              <a:ext uri="{FF2B5EF4-FFF2-40B4-BE49-F238E27FC236}">
                <a16:creationId xmlns:a16="http://schemas.microsoft.com/office/drawing/2014/main" id="{C4AD4825-E1F0-AFA5-5C2A-84E6CB79BBAD}"/>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A4B162C6-E8F0-5735-2934-CAF31E6321D1}"/>
              </a:ext>
            </a:extLst>
          </p:cNvPr>
          <p:cNvSpPr>
            <a:spLocks noGrp="1"/>
          </p:cNvSpPr>
          <p:nvPr>
            <p:ph type="sldNum" sz="quarter" idx="12"/>
          </p:nvPr>
        </p:nvSpPr>
        <p:spPr/>
        <p:txBody>
          <a:bodyPr/>
          <a:lstStyle/>
          <a:p>
            <a:fld id="{DA2C159E-F13C-4A85-9A41-E7669D3E0D70}" type="slidenum">
              <a:rPr lang="en-GB" smtClean="0"/>
              <a:pPr/>
              <a:t>108</a:t>
            </a:fld>
            <a:endParaRPr lang="en-GB"/>
          </a:p>
        </p:txBody>
      </p:sp>
    </p:spTree>
    <p:extLst>
      <p:ext uri="{BB962C8B-B14F-4D97-AF65-F5344CB8AC3E}">
        <p14:creationId xmlns:p14="http://schemas.microsoft.com/office/powerpoint/2010/main" val="109007929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78E19B-B378-7253-592C-26EFD86062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3AB39E-0AE4-6E9A-126D-F46450987A9B}"/>
              </a:ext>
            </a:extLst>
          </p:cNvPr>
          <p:cNvSpPr>
            <a:spLocks noGrp="1"/>
          </p:cNvSpPr>
          <p:nvPr>
            <p:ph type="title"/>
          </p:nvPr>
        </p:nvSpPr>
        <p:spPr/>
        <p:txBody>
          <a:bodyPr/>
          <a:lstStyle/>
          <a:p>
            <a:r>
              <a:rPr lang="en-GB" dirty="0"/>
              <a:t>Practice Microsoft Forms</a:t>
            </a:r>
            <a:endParaRPr lang="en-US" dirty="0"/>
          </a:p>
        </p:txBody>
      </p:sp>
      <p:sp>
        <p:nvSpPr>
          <p:cNvPr id="3" name="Text Placeholder 2">
            <a:extLst>
              <a:ext uri="{FF2B5EF4-FFF2-40B4-BE49-F238E27FC236}">
                <a16:creationId xmlns:a16="http://schemas.microsoft.com/office/drawing/2014/main" id="{2D802794-7DD2-93FC-AA11-95ABB146D67F}"/>
              </a:ext>
            </a:extLst>
          </p:cNvPr>
          <p:cNvSpPr>
            <a:spLocks noGrp="1"/>
          </p:cNvSpPr>
          <p:nvPr>
            <p:ph type="body" sz="quarter" idx="14"/>
          </p:nvPr>
        </p:nvSpPr>
        <p:spPr/>
        <p:txBody>
          <a:bodyPr/>
          <a:lstStyle/>
          <a:p>
            <a:r>
              <a:rPr lang="en-GB" dirty="0"/>
              <a:t>Refer to the List of questions for the online forms.</a:t>
            </a:r>
          </a:p>
          <a:p>
            <a:endParaRPr lang="en-GB" dirty="0"/>
          </a:p>
          <a:p>
            <a:r>
              <a:rPr lang="en-GB" dirty="0"/>
              <a:t>Put those questions into Microsoft Forms to create a questionnaire. </a:t>
            </a:r>
          </a:p>
          <a:p>
            <a:pPr marL="342900" indent="-342900">
              <a:buFont typeface="Arial" panose="020B0604020202020204" pitchFamily="34" charset="0"/>
              <a:buChar char="•"/>
            </a:pPr>
            <a:endParaRPr lang="en-GB" dirty="0"/>
          </a:p>
        </p:txBody>
      </p:sp>
      <p:sp>
        <p:nvSpPr>
          <p:cNvPr id="4" name="Footer Placeholder 3">
            <a:extLst>
              <a:ext uri="{FF2B5EF4-FFF2-40B4-BE49-F238E27FC236}">
                <a16:creationId xmlns:a16="http://schemas.microsoft.com/office/drawing/2014/main" id="{E654E2A1-4827-9B80-9E9B-9CBFDE4E26BC}"/>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116AB21-6EDE-F52C-125B-478F2B83269C}"/>
              </a:ext>
            </a:extLst>
          </p:cNvPr>
          <p:cNvSpPr>
            <a:spLocks noGrp="1"/>
          </p:cNvSpPr>
          <p:nvPr>
            <p:ph type="sldNum" sz="quarter" idx="12"/>
          </p:nvPr>
        </p:nvSpPr>
        <p:spPr/>
        <p:txBody>
          <a:bodyPr/>
          <a:lstStyle/>
          <a:p>
            <a:fld id="{DA2C159E-F13C-4A85-9A41-E7669D3E0D70}" type="slidenum">
              <a:rPr lang="en-GB" smtClean="0"/>
              <a:pPr/>
              <a:t>109</a:t>
            </a:fld>
            <a:endParaRPr lang="en-GB"/>
          </a:p>
        </p:txBody>
      </p:sp>
    </p:spTree>
    <p:extLst>
      <p:ext uri="{BB962C8B-B14F-4D97-AF65-F5344CB8AC3E}">
        <p14:creationId xmlns:p14="http://schemas.microsoft.com/office/powerpoint/2010/main" val="3484781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74D96-2288-904A-DCF8-78829E1107C0}"/>
              </a:ext>
            </a:extLst>
          </p:cNvPr>
          <p:cNvSpPr>
            <a:spLocks noGrp="1"/>
          </p:cNvSpPr>
          <p:nvPr>
            <p:ph type="title"/>
          </p:nvPr>
        </p:nvSpPr>
        <p:spPr>
          <a:xfrm>
            <a:off x="107504" y="249900"/>
            <a:ext cx="8928992" cy="699425"/>
          </a:xfrm>
        </p:spPr>
        <p:txBody>
          <a:bodyPr>
            <a:noAutofit/>
          </a:bodyPr>
          <a:lstStyle/>
          <a:p>
            <a:r>
              <a:rPr lang="en-GB" dirty="0"/>
              <a:t>Research results form Green Bite Foods</a:t>
            </a:r>
            <a:endParaRPr lang="en-US" dirty="0"/>
          </a:p>
        </p:txBody>
      </p:sp>
      <p:sp>
        <p:nvSpPr>
          <p:cNvPr id="3" name="Text Placeholder 2" descr="This is a table showing the results of the results for Green Bite Foods.  There are two columns. The left hand column has the aim, target audience and research done.  The right hand column has the correct results.">
            <a:extLst>
              <a:ext uri="{FF2B5EF4-FFF2-40B4-BE49-F238E27FC236}">
                <a16:creationId xmlns:a16="http://schemas.microsoft.com/office/drawing/2014/main" id="{3FDEBB56-2DC7-F788-A963-22D9132C93DF}"/>
              </a:ext>
            </a:extLst>
          </p:cNvPr>
          <p:cNvSpPr>
            <a:spLocks noGrp="1"/>
          </p:cNvSpPr>
          <p:nvPr>
            <p:ph type="body" sz="quarter" idx="14"/>
          </p:nvPr>
        </p:nvSpPr>
        <p:spPr>
          <a:xfrm>
            <a:off x="251520" y="1203598"/>
            <a:ext cx="8437562" cy="3242633"/>
          </a:xfrm>
        </p:spPr>
        <p:txBody>
          <a:bodyPr/>
          <a:lstStyle/>
          <a:p>
            <a:pPr algn="ctr"/>
            <a:endParaRPr lang="en-GB" dirty="0"/>
          </a:p>
          <a:p>
            <a:endParaRPr lang="en-US" dirty="0"/>
          </a:p>
          <a:p>
            <a:r>
              <a:rPr lang="en-US" dirty="0"/>
              <a:t>	</a:t>
            </a:r>
          </a:p>
        </p:txBody>
      </p:sp>
      <p:graphicFrame>
        <p:nvGraphicFramePr>
          <p:cNvPr id="7" name="Table 6">
            <a:extLst>
              <a:ext uri="{FF2B5EF4-FFF2-40B4-BE49-F238E27FC236}">
                <a16:creationId xmlns:a16="http://schemas.microsoft.com/office/drawing/2014/main" id="{1E2EE20F-D8C1-9FB4-C3DF-224E1F42962B}"/>
              </a:ext>
            </a:extLst>
          </p:cNvPr>
          <p:cNvGraphicFramePr>
            <a:graphicFrameLocks noGrp="1"/>
          </p:cNvGraphicFramePr>
          <p:nvPr>
            <p:extLst>
              <p:ext uri="{D42A27DB-BD31-4B8C-83A1-F6EECF244321}">
                <p14:modId xmlns:p14="http://schemas.microsoft.com/office/powerpoint/2010/main" val="2616610486"/>
              </p:ext>
            </p:extLst>
          </p:nvPr>
        </p:nvGraphicFramePr>
        <p:xfrm>
          <a:off x="395536" y="921979"/>
          <a:ext cx="8352928" cy="3751760"/>
        </p:xfrm>
        <a:graphic>
          <a:graphicData uri="http://schemas.openxmlformats.org/drawingml/2006/table">
            <a:tbl>
              <a:tblPr firstRow="1" firstCol="1" bandRow="1"/>
              <a:tblGrid>
                <a:gridCol w="1512168">
                  <a:extLst>
                    <a:ext uri="{9D8B030D-6E8A-4147-A177-3AD203B41FA5}">
                      <a16:colId xmlns:a16="http://schemas.microsoft.com/office/drawing/2014/main" val="2806399557"/>
                    </a:ext>
                  </a:extLst>
                </a:gridCol>
                <a:gridCol w="6840760">
                  <a:extLst>
                    <a:ext uri="{9D8B030D-6E8A-4147-A177-3AD203B41FA5}">
                      <a16:colId xmlns:a16="http://schemas.microsoft.com/office/drawing/2014/main" val="3733787902"/>
                    </a:ext>
                  </a:extLst>
                </a:gridCol>
              </a:tblGrid>
              <a:tr h="744875">
                <a:tc>
                  <a:txBody>
                    <a:bodyPr/>
                    <a:lstStyle/>
                    <a:p>
                      <a:pPr marL="0" marR="0">
                        <a:lnSpc>
                          <a:spcPct val="115000"/>
                        </a:lnSpc>
                        <a:spcAft>
                          <a:spcPts val="800"/>
                        </a:spcAft>
                        <a:buNone/>
                      </a:pPr>
                      <a:r>
                        <a:rPr lang="en-GB" sz="2400" kern="1200" dirty="0">
                          <a:solidFill>
                            <a:srgbClr val="000000"/>
                          </a:solidFill>
                          <a:effectLst/>
                          <a:latin typeface="+mn-lt"/>
                          <a:ea typeface="Times New Roman" panose="02020603050405020304" pitchFamily="18" charset="0"/>
                          <a:cs typeface="Times New Roman" panose="02020603050405020304" pitchFamily="18" charset="0"/>
                        </a:rPr>
                        <a:t>Aim </a:t>
                      </a:r>
                      <a:endParaRPr lang="en-US" sz="12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2400" kern="100" dirty="0">
                          <a:effectLst/>
                          <a:latin typeface="+mn-lt"/>
                          <a:ea typeface="Aptos" panose="020B0004020202020204" pitchFamily="34" charset="0"/>
                          <a:cs typeface="Times New Roman" panose="02020603050405020304" pitchFamily="18" charset="0"/>
                        </a:rPr>
                        <a:t>To launch a plant base protein bar.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25052366"/>
                  </a:ext>
                </a:extLst>
              </a:tr>
              <a:tr h="767293">
                <a:tc>
                  <a:txBody>
                    <a:bodyPr/>
                    <a:lstStyle/>
                    <a:p>
                      <a:pPr marL="0" marR="0">
                        <a:lnSpc>
                          <a:spcPct val="115000"/>
                        </a:lnSpc>
                        <a:spcAft>
                          <a:spcPts val="800"/>
                        </a:spcAft>
                        <a:buNone/>
                      </a:pPr>
                      <a:r>
                        <a:rPr lang="en-GB" sz="2400" kern="1200" dirty="0">
                          <a:solidFill>
                            <a:srgbClr val="000000"/>
                          </a:solidFill>
                          <a:effectLst/>
                          <a:latin typeface="+mn-lt"/>
                          <a:ea typeface="Times New Roman" panose="02020603050405020304" pitchFamily="18" charset="0"/>
                          <a:cs typeface="Times New Roman" panose="02020603050405020304" pitchFamily="18" charset="0"/>
                        </a:rPr>
                        <a:t>Target audience</a:t>
                      </a:r>
                      <a:endParaRPr lang="en-US" sz="12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2400" kern="100" dirty="0">
                          <a:effectLst/>
                          <a:latin typeface="+mn-lt"/>
                          <a:ea typeface="Aptos" panose="020B0004020202020204" pitchFamily="34" charset="0"/>
                          <a:cs typeface="Times New Roman" panose="02020603050405020304" pitchFamily="18" charset="0"/>
                        </a:rPr>
                        <a:t>Fitness enthusiasm/ social media influencers.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29981081"/>
                  </a:ext>
                </a:extLst>
              </a:tr>
              <a:tr h="2201451">
                <a:tc>
                  <a:txBody>
                    <a:bodyPr/>
                    <a:lstStyle/>
                    <a:p>
                      <a:pPr marL="0" marR="0">
                        <a:lnSpc>
                          <a:spcPct val="115000"/>
                        </a:lnSpc>
                        <a:spcAft>
                          <a:spcPts val="800"/>
                        </a:spcAft>
                        <a:buNone/>
                      </a:pPr>
                      <a:r>
                        <a:rPr lang="en-GB" sz="2400" kern="1200" dirty="0">
                          <a:solidFill>
                            <a:srgbClr val="000000"/>
                          </a:solidFill>
                          <a:effectLst/>
                          <a:latin typeface="+mn-lt"/>
                          <a:ea typeface="Times New Roman" panose="02020603050405020304" pitchFamily="18" charset="0"/>
                          <a:cs typeface="Times New Roman" panose="02020603050405020304" pitchFamily="18" charset="0"/>
                        </a:rPr>
                        <a:t>Research done</a:t>
                      </a:r>
                      <a:endParaRPr lang="en-US" sz="12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2400" kern="100" dirty="0">
                          <a:effectLst/>
                          <a:latin typeface="+mn-lt"/>
                          <a:ea typeface="Aptos" panose="020B0004020202020204" pitchFamily="34" charset="0"/>
                          <a:cs typeface="Times New Roman" panose="02020603050405020304" pitchFamily="18" charset="0"/>
                        </a:rPr>
                        <a:t>Research budget allocated. Research plan(with time allocated) orientated to the target audience with surveys, trends, competitor analysis. Research data </a:t>
                      </a:r>
                      <a:r>
                        <a:rPr lang="en-GB" sz="2400" kern="100" noProof="0" dirty="0">
                          <a:effectLst/>
                          <a:latin typeface="+mn-lt"/>
                          <a:ea typeface="Aptos" panose="020B0004020202020204" pitchFamily="34" charset="0"/>
                          <a:cs typeface="Times New Roman" panose="02020603050405020304" pitchFamily="18" charset="0"/>
                        </a:rPr>
                        <a:t>analysed</a:t>
                      </a:r>
                      <a:r>
                        <a:rPr lang="en-US" sz="2400" kern="100" dirty="0">
                          <a:effectLst/>
                          <a:latin typeface="+mn-lt"/>
                          <a:ea typeface="Aptos" panose="020B0004020202020204" pitchFamily="34" charset="0"/>
                          <a:cs typeface="Times New Roman" panose="02020603050405020304" pitchFamily="18" charset="0"/>
                        </a:rPr>
                        <a:t>/targeted marketing campaign launched.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56539234"/>
                  </a:ext>
                </a:extLst>
              </a:tr>
            </a:tbl>
          </a:graphicData>
        </a:graphic>
      </p:graphicFrame>
      <p:sp>
        <p:nvSpPr>
          <p:cNvPr id="4" name="Footer Placeholder 3">
            <a:extLst>
              <a:ext uri="{FF2B5EF4-FFF2-40B4-BE49-F238E27FC236}">
                <a16:creationId xmlns:a16="http://schemas.microsoft.com/office/drawing/2014/main" id="{B561018C-AD49-FCAB-F1DD-EFAC245C37C1}"/>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5B4B1B90-D8EE-083A-5B37-BA8D94F10545}"/>
              </a:ext>
            </a:extLst>
          </p:cNvPr>
          <p:cNvSpPr>
            <a:spLocks noGrp="1"/>
          </p:cNvSpPr>
          <p:nvPr>
            <p:ph type="sldNum" sz="quarter" idx="12"/>
          </p:nvPr>
        </p:nvSpPr>
        <p:spPr/>
        <p:txBody>
          <a:bodyPr/>
          <a:lstStyle/>
          <a:p>
            <a:fld id="{DA2C159E-F13C-4A85-9A41-E7669D3E0D70}" type="slidenum">
              <a:rPr lang="en-GB" smtClean="0"/>
              <a:pPr/>
              <a:t>11</a:t>
            </a:fld>
            <a:endParaRPr lang="en-GB" dirty="0"/>
          </a:p>
        </p:txBody>
      </p:sp>
    </p:spTree>
    <p:extLst>
      <p:ext uri="{BB962C8B-B14F-4D97-AF65-F5344CB8AC3E}">
        <p14:creationId xmlns:p14="http://schemas.microsoft.com/office/powerpoint/2010/main" val="238316683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0CF95-E328-2FD3-1969-C9560A7775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BEE34B-0AD3-DC2E-05C6-08E81117D169}"/>
              </a:ext>
            </a:extLst>
          </p:cNvPr>
          <p:cNvSpPr>
            <a:spLocks noGrp="1"/>
          </p:cNvSpPr>
          <p:nvPr>
            <p:ph type="title"/>
          </p:nvPr>
        </p:nvSpPr>
        <p:spPr/>
        <p:txBody>
          <a:bodyPr/>
          <a:lstStyle/>
          <a:p>
            <a:r>
              <a:rPr lang="en-GB" dirty="0"/>
              <a:t>Peer review the Microsoft Form</a:t>
            </a:r>
            <a:endParaRPr lang="en-US" dirty="0"/>
          </a:p>
        </p:txBody>
      </p:sp>
      <p:sp>
        <p:nvSpPr>
          <p:cNvPr id="3" name="Text Placeholder 2">
            <a:extLst>
              <a:ext uri="{FF2B5EF4-FFF2-40B4-BE49-F238E27FC236}">
                <a16:creationId xmlns:a16="http://schemas.microsoft.com/office/drawing/2014/main" id="{1EA41ABA-40E4-E944-AB60-2CAA0D8A45F5}"/>
              </a:ext>
            </a:extLst>
          </p:cNvPr>
          <p:cNvSpPr>
            <a:spLocks noGrp="1"/>
          </p:cNvSpPr>
          <p:nvPr>
            <p:ph type="body" sz="quarter" idx="14"/>
          </p:nvPr>
        </p:nvSpPr>
        <p:spPr/>
        <p:txBody>
          <a:bodyPr>
            <a:normAutofit/>
          </a:bodyPr>
          <a:lstStyle/>
          <a:p>
            <a:r>
              <a:rPr lang="en-GB" dirty="0"/>
              <a:t>Access the Microsoft Form questionnaire of the peer. </a:t>
            </a:r>
          </a:p>
          <a:p>
            <a:endParaRPr lang="en-GB" dirty="0"/>
          </a:p>
          <a:p>
            <a:r>
              <a:rPr lang="en-GB" dirty="0"/>
              <a:t>Complete the questionnaire, answering the questions.</a:t>
            </a:r>
          </a:p>
          <a:p>
            <a:endParaRPr lang="en-GB" dirty="0"/>
          </a:p>
          <a:p>
            <a:r>
              <a:rPr lang="en-GB" dirty="0"/>
              <a:t>Use the Checklist with the principles of effective questions to review the form and the questions.</a:t>
            </a:r>
          </a:p>
          <a:p>
            <a:endParaRPr lang="en-GB" dirty="0"/>
          </a:p>
          <a:p>
            <a:endParaRPr lang="en-US" dirty="0"/>
          </a:p>
        </p:txBody>
      </p:sp>
      <p:sp>
        <p:nvSpPr>
          <p:cNvPr id="4" name="Footer Placeholder 3">
            <a:extLst>
              <a:ext uri="{FF2B5EF4-FFF2-40B4-BE49-F238E27FC236}">
                <a16:creationId xmlns:a16="http://schemas.microsoft.com/office/drawing/2014/main" id="{6D3EA1AF-D74E-AB78-29A3-29716F77D490}"/>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2BEF97A5-7614-7C0A-5A13-60C7CA8E3EF6}"/>
              </a:ext>
            </a:extLst>
          </p:cNvPr>
          <p:cNvSpPr>
            <a:spLocks noGrp="1"/>
          </p:cNvSpPr>
          <p:nvPr>
            <p:ph type="sldNum" sz="quarter" idx="12"/>
          </p:nvPr>
        </p:nvSpPr>
        <p:spPr/>
        <p:txBody>
          <a:bodyPr/>
          <a:lstStyle/>
          <a:p>
            <a:fld id="{DA2C159E-F13C-4A85-9A41-E7669D3E0D70}" type="slidenum">
              <a:rPr lang="en-GB" smtClean="0"/>
              <a:pPr/>
              <a:t>110</a:t>
            </a:fld>
            <a:endParaRPr lang="en-GB"/>
          </a:p>
        </p:txBody>
      </p:sp>
    </p:spTree>
    <p:extLst>
      <p:ext uri="{BB962C8B-B14F-4D97-AF65-F5344CB8AC3E}">
        <p14:creationId xmlns:p14="http://schemas.microsoft.com/office/powerpoint/2010/main" val="388382028"/>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49E2F-4B3A-8EDB-B685-42A14B13A6E0}"/>
              </a:ext>
            </a:extLst>
          </p:cNvPr>
          <p:cNvSpPr>
            <a:spLocks noGrp="1"/>
          </p:cNvSpPr>
          <p:nvPr>
            <p:ph type="title"/>
          </p:nvPr>
        </p:nvSpPr>
        <p:spPr/>
        <p:txBody>
          <a:bodyPr/>
          <a:lstStyle/>
          <a:p>
            <a:r>
              <a:rPr lang="en-GB" dirty="0"/>
              <a:t>Research implementation task</a:t>
            </a:r>
            <a:endParaRPr lang="en-US" dirty="0"/>
          </a:p>
        </p:txBody>
      </p:sp>
      <p:sp>
        <p:nvSpPr>
          <p:cNvPr id="3" name="Text Placeholder 2">
            <a:extLst>
              <a:ext uri="{FF2B5EF4-FFF2-40B4-BE49-F238E27FC236}">
                <a16:creationId xmlns:a16="http://schemas.microsoft.com/office/drawing/2014/main" id="{6293BE8A-2032-D372-B32F-066AB37AA1B9}"/>
              </a:ext>
            </a:extLst>
          </p:cNvPr>
          <p:cNvSpPr>
            <a:spLocks noGrp="1"/>
          </p:cNvSpPr>
          <p:nvPr>
            <p:ph type="body" sz="quarter" idx="14"/>
          </p:nvPr>
        </p:nvSpPr>
        <p:spPr/>
        <p:txBody>
          <a:bodyPr>
            <a:normAutofit/>
          </a:bodyPr>
          <a:lstStyle/>
          <a:p>
            <a:r>
              <a:rPr lang="en-GB" dirty="0"/>
              <a:t>You need to research what to expect from an Industry Placement for the T Level in Management and Administration.  You want to send a questionnaire to T Level students to find out about their experiences. </a:t>
            </a:r>
          </a:p>
          <a:p>
            <a:endParaRPr lang="en-GB" dirty="0"/>
          </a:p>
          <a:p>
            <a:r>
              <a:rPr lang="en-US" dirty="0"/>
              <a:t>Select either Google Forms or Microsoft Forms.  </a:t>
            </a:r>
          </a:p>
          <a:p>
            <a:endParaRPr lang="en-US" dirty="0"/>
          </a:p>
          <a:p>
            <a:r>
              <a:rPr lang="en-US" dirty="0"/>
              <a:t>Create a questionnaire with 5-8 questions. </a:t>
            </a:r>
            <a:endParaRPr lang="en-GB" dirty="0"/>
          </a:p>
        </p:txBody>
      </p:sp>
      <p:sp>
        <p:nvSpPr>
          <p:cNvPr id="4" name="Footer Placeholder 3">
            <a:extLst>
              <a:ext uri="{FF2B5EF4-FFF2-40B4-BE49-F238E27FC236}">
                <a16:creationId xmlns:a16="http://schemas.microsoft.com/office/drawing/2014/main" id="{4679734C-413D-1F12-C4F8-BA1C46064BF7}"/>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D969A139-0F4C-385B-D6D2-1404C9C4D232}"/>
              </a:ext>
            </a:extLst>
          </p:cNvPr>
          <p:cNvSpPr>
            <a:spLocks noGrp="1"/>
          </p:cNvSpPr>
          <p:nvPr>
            <p:ph type="sldNum" sz="quarter" idx="12"/>
          </p:nvPr>
        </p:nvSpPr>
        <p:spPr/>
        <p:txBody>
          <a:bodyPr/>
          <a:lstStyle/>
          <a:p>
            <a:fld id="{DA2C159E-F13C-4A85-9A41-E7669D3E0D70}" type="slidenum">
              <a:rPr lang="en-GB" smtClean="0"/>
              <a:pPr/>
              <a:t>111</a:t>
            </a:fld>
            <a:endParaRPr lang="en-GB"/>
          </a:p>
        </p:txBody>
      </p:sp>
    </p:spTree>
    <p:extLst>
      <p:ext uri="{BB962C8B-B14F-4D97-AF65-F5344CB8AC3E}">
        <p14:creationId xmlns:p14="http://schemas.microsoft.com/office/powerpoint/2010/main" val="419689876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6279E-9A8A-92B2-93DA-3CC52AAB845C}"/>
              </a:ext>
            </a:extLst>
          </p:cNvPr>
          <p:cNvSpPr>
            <a:spLocks noGrp="1"/>
          </p:cNvSpPr>
          <p:nvPr>
            <p:ph type="title"/>
          </p:nvPr>
        </p:nvSpPr>
        <p:spPr>
          <a:xfrm>
            <a:off x="232950" y="249900"/>
            <a:ext cx="8437563" cy="1313738"/>
          </a:xfrm>
        </p:spPr>
        <p:txBody>
          <a:bodyPr>
            <a:normAutofit/>
          </a:bodyPr>
          <a:lstStyle/>
          <a:p>
            <a:r>
              <a:rPr lang="en-GB" dirty="0"/>
              <a:t>Review the Research implementation task questionnaire</a:t>
            </a:r>
            <a:endParaRPr lang="en-US" dirty="0"/>
          </a:p>
        </p:txBody>
      </p:sp>
      <p:sp>
        <p:nvSpPr>
          <p:cNvPr id="3" name="Text Placeholder 2">
            <a:extLst>
              <a:ext uri="{FF2B5EF4-FFF2-40B4-BE49-F238E27FC236}">
                <a16:creationId xmlns:a16="http://schemas.microsoft.com/office/drawing/2014/main" id="{E9728F58-CA9E-6CC3-DFF4-78B51DD5E857}"/>
              </a:ext>
            </a:extLst>
          </p:cNvPr>
          <p:cNvSpPr>
            <a:spLocks noGrp="1"/>
          </p:cNvSpPr>
          <p:nvPr>
            <p:ph type="body" sz="quarter" idx="14"/>
          </p:nvPr>
        </p:nvSpPr>
        <p:spPr>
          <a:xfrm>
            <a:off x="251520" y="1563638"/>
            <a:ext cx="8280920" cy="2882593"/>
          </a:xfrm>
        </p:spPr>
        <p:txBody>
          <a:bodyPr/>
          <a:lstStyle/>
          <a:p>
            <a:r>
              <a:rPr lang="en-GB" dirty="0"/>
              <a:t>Complete the allocated questionnaire.</a:t>
            </a:r>
          </a:p>
          <a:p>
            <a:endParaRPr lang="en-GB" dirty="0"/>
          </a:p>
          <a:p>
            <a:r>
              <a:rPr lang="en-GB" dirty="0"/>
              <a:t>Complete the Checklist with principles of effective questions and give feedback to your peer.</a:t>
            </a:r>
          </a:p>
        </p:txBody>
      </p:sp>
      <p:sp>
        <p:nvSpPr>
          <p:cNvPr id="4" name="Footer Placeholder 3">
            <a:extLst>
              <a:ext uri="{FF2B5EF4-FFF2-40B4-BE49-F238E27FC236}">
                <a16:creationId xmlns:a16="http://schemas.microsoft.com/office/drawing/2014/main" id="{D2DFD7A0-78BC-1F7B-AD4E-7F3703C1F007}"/>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223F0016-A66F-985B-0E3F-78E4B81BB158}"/>
              </a:ext>
            </a:extLst>
          </p:cNvPr>
          <p:cNvSpPr>
            <a:spLocks noGrp="1"/>
          </p:cNvSpPr>
          <p:nvPr>
            <p:ph type="sldNum" sz="quarter" idx="12"/>
          </p:nvPr>
        </p:nvSpPr>
        <p:spPr/>
        <p:txBody>
          <a:bodyPr/>
          <a:lstStyle/>
          <a:p>
            <a:fld id="{DA2C159E-F13C-4A85-9A41-E7669D3E0D70}" type="slidenum">
              <a:rPr lang="en-GB" smtClean="0"/>
              <a:pPr/>
              <a:t>112</a:t>
            </a:fld>
            <a:endParaRPr lang="en-GB"/>
          </a:p>
        </p:txBody>
      </p:sp>
    </p:spTree>
    <p:extLst>
      <p:ext uri="{BB962C8B-B14F-4D97-AF65-F5344CB8AC3E}">
        <p14:creationId xmlns:p14="http://schemas.microsoft.com/office/powerpoint/2010/main" val="897579454"/>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A8DDE-898E-0C2E-9C82-C3D8DB12455B}"/>
              </a:ext>
            </a:extLst>
          </p:cNvPr>
          <p:cNvSpPr>
            <a:spLocks noGrp="1"/>
          </p:cNvSpPr>
          <p:nvPr>
            <p:ph type="title"/>
          </p:nvPr>
        </p:nvSpPr>
        <p:spPr/>
        <p:txBody>
          <a:bodyPr/>
          <a:lstStyle/>
          <a:p>
            <a:r>
              <a:rPr lang="en-GB" dirty="0"/>
              <a:t>Reflection</a:t>
            </a:r>
            <a:endParaRPr lang="en-US" dirty="0"/>
          </a:p>
        </p:txBody>
      </p:sp>
      <p:sp>
        <p:nvSpPr>
          <p:cNvPr id="3" name="Text Placeholder 2">
            <a:extLst>
              <a:ext uri="{FF2B5EF4-FFF2-40B4-BE49-F238E27FC236}">
                <a16:creationId xmlns:a16="http://schemas.microsoft.com/office/drawing/2014/main" id="{D0B02317-460A-BB2C-3A74-57BAF4D241B5}"/>
              </a:ext>
            </a:extLst>
          </p:cNvPr>
          <p:cNvSpPr>
            <a:spLocks noGrp="1"/>
          </p:cNvSpPr>
          <p:nvPr>
            <p:ph type="body" sz="quarter" idx="14"/>
          </p:nvPr>
        </p:nvSpPr>
        <p:spPr>
          <a:xfrm>
            <a:off x="251520" y="1059582"/>
            <a:ext cx="8437562" cy="3386649"/>
          </a:xfrm>
        </p:spPr>
        <p:txBody>
          <a:bodyPr/>
          <a:lstStyle/>
          <a:p>
            <a:r>
              <a:rPr lang="en-GB" dirty="0"/>
              <a:t>Access Padlet.</a:t>
            </a:r>
          </a:p>
          <a:p>
            <a:endParaRPr lang="en-GB" dirty="0"/>
          </a:p>
          <a:p>
            <a:r>
              <a:rPr lang="en-GB" dirty="0"/>
              <a:t>Give three things you are confident that you learned today.</a:t>
            </a:r>
          </a:p>
          <a:p>
            <a:endParaRPr lang="en-GB" dirty="0"/>
          </a:p>
          <a:p>
            <a:r>
              <a:rPr lang="en-GB" dirty="0"/>
              <a:t>Give one thing you need more time to practice.</a:t>
            </a:r>
          </a:p>
        </p:txBody>
      </p:sp>
      <p:sp>
        <p:nvSpPr>
          <p:cNvPr id="4" name="Footer Placeholder 3">
            <a:extLst>
              <a:ext uri="{FF2B5EF4-FFF2-40B4-BE49-F238E27FC236}">
                <a16:creationId xmlns:a16="http://schemas.microsoft.com/office/drawing/2014/main" id="{649BFA9E-7D0B-926C-C4F1-31EC29BCE857}"/>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3CF6FEA3-3834-85ED-3DBE-635719B34687}"/>
              </a:ext>
            </a:extLst>
          </p:cNvPr>
          <p:cNvSpPr>
            <a:spLocks noGrp="1"/>
          </p:cNvSpPr>
          <p:nvPr>
            <p:ph type="sldNum" sz="quarter" idx="12"/>
          </p:nvPr>
        </p:nvSpPr>
        <p:spPr/>
        <p:txBody>
          <a:bodyPr/>
          <a:lstStyle/>
          <a:p>
            <a:fld id="{DA2C159E-F13C-4A85-9A41-E7669D3E0D70}" type="slidenum">
              <a:rPr lang="en-GB" smtClean="0"/>
              <a:pPr/>
              <a:t>113</a:t>
            </a:fld>
            <a:endParaRPr lang="en-GB"/>
          </a:p>
        </p:txBody>
      </p:sp>
    </p:spTree>
    <p:extLst>
      <p:ext uri="{BB962C8B-B14F-4D97-AF65-F5344CB8AC3E}">
        <p14:creationId xmlns:p14="http://schemas.microsoft.com/office/powerpoint/2010/main" val="334492060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10F3B-181E-D829-D1C4-36F297552ABD}"/>
              </a:ext>
            </a:extLst>
          </p:cNvPr>
          <p:cNvSpPr>
            <a:spLocks noGrp="1"/>
          </p:cNvSpPr>
          <p:nvPr>
            <p:ph type="title"/>
          </p:nvPr>
        </p:nvSpPr>
        <p:spPr/>
        <p:txBody>
          <a:bodyPr/>
          <a:lstStyle/>
          <a:p>
            <a:r>
              <a:rPr lang="en-GB" dirty="0"/>
              <a:t>Homework-lesson 5</a:t>
            </a:r>
            <a:endParaRPr lang="en-US" dirty="0"/>
          </a:p>
        </p:txBody>
      </p:sp>
      <p:sp>
        <p:nvSpPr>
          <p:cNvPr id="3" name="Text Placeholder 2">
            <a:extLst>
              <a:ext uri="{FF2B5EF4-FFF2-40B4-BE49-F238E27FC236}">
                <a16:creationId xmlns:a16="http://schemas.microsoft.com/office/drawing/2014/main" id="{90D29145-66E2-26F1-8A0B-07724BF5664A}"/>
              </a:ext>
            </a:extLst>
          </p:cNvPr>
          <p:cNvSpPr>
            <a:spLocks noGrp="1"/>
          </p:cNvSpPr>
          <p:nvPr>
            <p:ph type="body" sz="quarter" idx="14"/>
          </p:nvPr>
        </p:nvSpPr>
        <p:spPr>
          <a:xfrm>
            <a:off x="251520" y="1131590"/>
            <a:ext cx="8437562" cy="3314641"/>
          </a:xfrm>
        </p:spPr>
        <p:txBody>
          <a:bodyPr/>
          <a:lstStyle/>
          <a:p>
            <a:r>
              <a:rPr lang="en-GB" dirty="0"/>
              <a:t>Practice writing questions, using Google Forms and/or using Microsoft Forms, depending on what you said you need to practice. </a:t>
            </a:r>
          </a:p>
          <a:p>
            <a:endParaRPr lang="en-US" dirty="0"/>
          </a:p>
        </p:txBody>
      </p:sp>
      <p:sp>
        <p:nvSpPr>
          <p:cNvPr id="4" name="Footer Placeholder 3">
            <a:extLst>
              <a:ext uri="{FF2B5EF4-FFF2-40B4-BE49-F238E27FC236}">
                <a16:creationId xmlns:a16="http://schemas.microsoft.com/office/drawing/2014/main" id="{93C5FCE8-9EB0-D8C1-7CFB-6021D9042FC8}"/>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2E37ECFB-0FF1-6453-AD84-631923411966}"/>
              </a:ext>
            </a:extLst>
          </p:cNvPr>
          <p:cNvSpPr>
            <a:spLocks noGrp="1"/>
          </p:cNvSpPr>
          <p:nvPr>
            <p:ph type="sldNum" sz="quarter" idx="12"/>
          </p:nvPr>
        </p:nvSpPr>
        <p:spPr/>
        <p:txBody>
          <a:bodyPr/>
          <a:lstStyle/>
          <a:p>
            <a:fld id="{DA2C159E-F13C-4A85-9A41-E7669D3E0D70}" type="slidenum">
              <a:rPr lang="en-GB" smtClean="0"/>
              <a:pPr/>
              <a:t>114</a:t>
            </a:fld>
            <a:endParaRPr lang="en-GB"/>
          </a:p>
        </p:txBody>
      </p:sp>
    </p:spTree>
    <p:extLst>
      <p:ext uri="{BB962C8B-B14F-4D97-AF65-F5344CB8AC3E}">
        <p14:creationId xmlns:p14="http://schemas.microsoft.com/office/powerpoint/2010/main" val="393471811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6</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Secondary research</a:t>
            </a:r>
          </a:p>
        </p:txBody>
      </p:sp>
    </p:spTree>
    <p:extLst>
      <p:ext uri="{BB962C8B-B14F-4D97-AF65-F5344CB8AC3E}">
        <p14:creationId xmlns:p14="http://schemas.microsoft.com/office/powerpoint/2010/main" val="234888143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9A1D79-B952-C894-AD06-2FF38C1D30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F68A13-4D66-F61B-6EB3-CC0AC13AD75B}"/>
              </a:ext>
            </a:extLst>
          </p:cNvPr>
          <p:cNvSpPr>
            <a:spLocks noGrp="1"/>
          </p:cNvSpPr>
          <p:nvPr>
            <p:ph type="title"/>
          </p:nvPr>
        </p:nvSpPr>
        <p:spPr/>
        <p:txBody>
          <a:bodyPr/>
          <a:lstStyle/>
          <a:p>
            <a:r>
              <a:rPr lang="en-GB" dirty="0"/>
              <a:t>Lesson 6 aims </a:t>
            </a:r>
            <a:endParaRPr lang="en-US" dirty="0"/>
          </a:p>
        </p:txBody>
      </p:sp>
      <p:sp>
        <p:nvSpPr>
          <p:cNvPr id="3" name="Text Placeholder 2">
            <a:extLst>
              <a:ext uri="{FF2B5EF4-FFF2-40B4-BE49-F238E27FC236}">
                <a16:creationId xmlns:a16="http://schemas.microsoft.com/office/drawing/2014/main" id="{A9ED21E8-39F9-5934-36BD-AAB2CC012828}"/>
              </a:ext>
            </a:extLst>
          </p:cNvPr>
          <p:cNvSpPr>
            <a:spLocks noGrp="1"/>
          </p:cNvSpPr>
          <p:nvPr>
            <p:ph type="body" sz="quarter" idx="14"/>
          </p:nvPr>
        </p:nvSpPr>
        <p:spPr/>
        <p:txBody>
          <a:bodyPr vert="horz" lIns="0" tIns="0" rIns="0" bIns="0" rtlCol="0" anchor="t">
            <a:normAutofit/>
          </a:bodyPr>
          <a:lstStyle/>
          <a:p>
            <a:r>
              <a:rPr lang="en-GB" dirty="0"/>
              <a:t>Lesson aims are: </a:t>
            </a:r>
          </a:p>
          <a:p>
            <a:endParaRPr lang="en-GB" dirty="0"/>
          </a:p>
          <a:p>
            <a:pPr marL="342900" indent="-342900">
              <a:buFont typeface="Arial" panose="020B0604020202020204" pitchFamily="34" charset="0"/>
              <a:buChar char="•"/>
            </a:pPr>
            <a:r>
              <a:rPr lang="en-GB" dirty="0"/>
              <a:t>To be able to interpret a brief.</a:t>
            </a:r>
            <a:endParaRPr lang="en-GB" dirty="0">
              <a:cs typeface="Arial"/>
            </a:endParaRPr>
          </a:p>
          <a:p>
            <a:pPr marL="342900" indent="-342900">
              <a:buFont typeface="Arial" panose="020B0604020202020204" pitchFamily="34" charset="0"/>
              <a:buChar char="•"/>
            </a:pPr>
            <a:r>
              <a:rPr lang="en-GB" dirty="0"/>
              <a:t>To be able to record the research process.</a:t>
            </a:r>
            <a:endParaRPr lang="en-GB" dirty="0">
              <a:cs typeface="Arial"/>
            </a:endParaRPr>
          </a:p>
          <a:p>
            <a:endParaRPr lang="en-GB" dirty="0"/>
          </a:p>
          <a:p>
            <a:endParaRPr lang="en-GB" dirty="0">
              <a:cs typeface="Arial"/>
            </a:endParaRPr>
          </a:p>
        </p:txBody>
      </p:sp>
      <p:sp>
        <p:nvSpPr>
          <p:cNvPr id="4" name="Footer Placeholder 3">
            <a:extLst>
              <a:ext uri="{FF2B5EF4-FFF2-40B4-BE49-F238E27FC236}">
                <a16:creationId xmlns:a16="http://schemas.microsoft.com/office/drawing/2014/main" id="{6B2B56FC-8AE1-D788-0619-5566F712B5BB}"/>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4D52ABD6-D6AC-48D8-4E21-B52C73996CAB}"/>
              </a:ext>
            </a:extLst>
          </p:cNvPr>
          <p:cNvSpPr>
            <a:spLocks noGrp="1"/>
          </p:cNvSpPr>
          <p:nvPr>
            <p:ph type="sldNum" sz="quarter" idx="12"/>
          </p:nvPr>
        </p:nvSpPr>
        <p:spPr/>
        <p:txBody>
          <a:bodyPr/>
          <a:lstStyle/>
          <a:p>
            <a:fld id="{DA2C159E-F13C-4A85-9A41-E7669D3E0D70}" type="slidenum">
              <a:rPr lang="en-GB" smtClean="0"/>
              <a:pPr/>
              <a:t>116</a:t>
            </a:fld>
            <a:endParaRPr lang="en-GB"/>
          </a:p>
        </p:txBody>
      </p:sp>
    </p:spTree>
    <p:extLst>
      <p:ext uri="{BB962C8B-B14F-4D97-AF65-F5344CB8AC3E}">
        <p14:creationId xmlns:p14="http://schemas.microsoft.com/office/powerpoint/2010/main" val="1548227790"/>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50013-BAEE-AEB1-ABDE-A9C2D0EC6BA8}"/>
              </a:ext>
            </a:extLst>
          </p:cNvPr>
          <p:cNvSpPr>
            <a:spLocks noGrp="1"/>
          </p:cNvSpPr>
          <p:nvPr>
            <p:ph type="title"/>
          </p:nvPr>
        </p:nvSpPr>
        <p:spPr/>
        <p:txBody>
          <a:bodyPr/>
          <a:lstStyle/>
          <a:p>
            <a:r>
              <a:rPr lang="en-GB" dirty="0"/>
              <a:t>Lesson 6 overview</a:t>
            </a:r>
            <a:endParaRPr lang="en-US" dirty="0"/>
          </a:p>
        </p:txBody>
      </p:sp>
      <p:sp>
        <p:nvSpPr>
          <p:cNvPr id="3" name="Text Placeholder 2">
            <a:extLst>
              <a:ext uri="{FF2B5EF4-FFF2-40B4-BE49-F238E27FC236}">
                <a16:creationId xmlns:a16="http://schemas.microsoft.com/office/drawing/2014/main" id="{85B8A092-34EC-6AF3-4CC8-DD5B0A9048FF}"/>
              </a:ext>
            </a:extLst>
          </p:cNvPr>
          <p:cNvSpPr>
            <a:spLocks noGrp="1"/>
          </p:cNvSpPr>
          <p:nvPr>
            <p:ph type="body" sz="quarter" idx="14"/>
          </p:nvPr>
        </p:nvSpPr>
        <p:spPr>
          <a:xfrm>
            <a:off x="232951" y="987574"/>
            <a:ext cx="8437562" cy="3459831"/>
          </a:xfrm>
        </p:spPr>
        <p:txBody>
          <a:bodyPr>
            <a:normAutofit/>
          </a:bodyPr>
          <a:lstStyle/>
          <a:p>
            <a:r>
              <a:rPr lang="en-GB" dirty="0"/>
              <a:t>Revision on PESTLE analysis.</a:t>
            </a:r>
          </a:p>
          <a:p>
            <a:endParaRPr lang="en-GB" dirty="0"/>
          </a:p>
          <a:p>
            <a:r>
              <a:rPr lang="en-GB" dirty="0"/>
              <a:t>Learn how to analyse the information and outline issues for further research.</a:t>
            </a:r>
          </a:p>
          <a:p>
            <a:endParaRPr lang="en-GB" dirty="0"/>
          </a:p>
          <a:p>
            <a:r>
              <a:rPr lang="en-GB" dirty="0"/>
              <a:t>Create Excel spreadsheets.</a:t>
            </a:r>
          </a:p>
          <a:p>
            <a:endParaRPr lang="en-GB" dirty="0"/>
          </a:p>
          <a:p>
            <a:r>
              <a:rPr lang="en-GB" dirty="0"/>
              <a:t>Carry out research and keep a record using Excel.  </a:t>
            </a:r>
            <a:endParaRPr lang="en-US" dirty="0"/>
          </a:p>
        </p:txBody>
      </p:sp>
      <p:sp>
        <p:nvSpPr>
          <p:cNvPr id="4" name="Footer Placeholder 3">
            <a:extLst>
              <a:ext uri="{FF2B5EF4-FFF2-40B4-BE49-F238E27FC236}">
                <a16:creationId xmlns:a16="http://schemas.microsoft.com/office/drawing/2014/main" id="{30DE7D1D-4783-D239-8C05-238EBA2B3ACA}"/>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8CE7E599-B3AE-08F7-8D0B-B1E65601F22A}"/>
              </a:ext>
            </a:extLst>
          </p:cNvPr>
          <p:cNvSpPr>
            <a:spLocks noGrp="1"/>
          </p:cNvSpPr>
          <p:nvPr>
            <p:ph type="sldNum" sz="quarter" idx="12"/>
          </p:nvPr>
        </p:nvSpPr>
        <p:spPr/>
        <p:txBody>
          <a:bodyPr/>
          <a:lstStyle/>
          <a:p>
            <a:fld id="{DA2C159E-F13C-4A85-9A41-E7669D3E0D70}" type="slidenum">
              <a:rPr lang="en-GB" smtClean="0"/>
              <a:pPr/>
              <a:t>117</a:t>
            </a:fld>
            <a:endParaRPr lang="en-GB"/>
          </a:p>
        </p:txBody>
      </p:sp>
    </p:spTree>
    <p:extLst>
      <p:ext uri="{BB962C8B-B14F-4D97-AF65-F5344CB8AC3E}">
        <p14:creationId xmlns:p14="http://schemas.microsoft.com/office/powerpoint/2010/main" val="1896246351"/>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619D8-4F0A-D3CB-5A17-1EF987A3BD1E}"/>
              </a:ext>
            </a:extLst>
          </p:cNvPr>
          <p:cNvSpPr>
            <a:spLocks noGrp="1"/>
          </p:cNvSpPr>
          <p:nvPr>
            <p:ph type="title"/>
          </p:nvPr>
        </p:nvSpPr>
        <p:spPr/>
        <p:txBody>
          <a:bodyPr/>
          <a:lstStyle/>
          <a:p>
            <a:r>
              <a:rPr lang="en-GB" dirty="0"/>
              <a:t>PESTLE cue cards</a:t>
            </a:r>
            <a:endParaRPr lang="en-US" dirty="0"/>
          </a:p>
        </p:txBody>
      </p:sp>
      <p:sp>
        <p:nvSpPr>
          <p:cNvPr id="3" name="Text Placeholder 2">
            <a:extLst>
              <a:ext uri="{FF2B5EF4-FFF2-40B4-BE49-F238E27FC236}">
                <a16:creationId xmlns:a16="http://schemas.microsoft.com/office/drawing/2014/main" id="{CBCBF1FC-5BA0-A334-AD92-F4EE68ED60EB}"/>
              </a:ext>
            </a:extLst>
          </p:cNvPr>
          <p:cNvSpPr>
            <a:spLocks noGrp="1"/>
          </p:cNvSpPr>
          <p:nvPr>
            <p:ph type="body" sz="quarter" idx="14"/>
          </p:nvPr>
        </p:nvSpPr>
        <p:spPr>
          <a:xfrm>
            <a:off x="251520" y="1563638"/>
            <a:ext cx="8437562" cy="2882593"/>
          </a:xfrm>
        </p:spPr>
        <p:txBody>
          <a:bodyPr vert="horz" lIns="0" tIns="0" rIns="0" bIns="0" rtlCol="0" anchor="t">
            <a:normAutofit/>
          </a:bodyPr>
          <a:lstStyle/>
          <a:p>
            <a:pPr marL="342900" indent="-342900">
              <a:buFont typeface="Arial" panose="020B0604020202020204" pitchFamily="34" charset="0"/>
              <a:buChar char="•"/>
            </a:pPr>
            <a:r>
              <a:rPr lang="en-GB" dirty="0"/>
              <a:t>Write in full the appropriate PESTLE term on the card.</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Allocate the relevant information card to the PESTLE term. </a:t>
            </a:r>
            <a:endParaRPr lang="en-US" dirty="0"/>
          </a:p>
        </p:txBody>
      </p:sp>
      <p:sp>
        <p:nvSpPr>
          <p:cNvPr id="4" name="Footer Placeholder 3">
            <a:extLst>
              <a:ext uri="{FF2B5EF4-FFF2-40B4-BE49-F238E27FC236}">
                <a16:creationId xmlns:a16="http://schemas.microsoft.com/office/drawing/2014/main" id="{4C95ACED-857A-9A4C-AC84-AC8109D4BAC5}"/>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C35C11AE-D5C3-5202-1CE7-508B146CAC9C}"/>
              </a:ext>
            </a:extLst>
          </p:cNvPr>
          <p:cNvSpPr>
            <a:spLocks noGrp="1"/>
          </p:cNvSpPr>
          <p:nvPr>
            <p:ph type="sldNum" sz="quarter" idx="12"/>
          </p:nvPr>
        </p:nvSpPr>
        <p:spPr/>
        <p:txBody>
          <a:bodyPr/>
          <a:lstStyle/>
          <a:p>
            <a:fld id="{DA2C159E-F13C-4A85-9A41-E7669D3E0D70}" type="slidenum">
              <a:rPr lang="en-GB" smtClean="0"/>
              <a:pPr/>
              <a:t>118</a:t>
            </a:fld>
            <a:endParaRPr lang="en-GB"/>
          </a:p>
        </p:txBody>
      </p:sp>
    </p:spTree>
    <p:extLst>
      <p:ext uri="{BB962C8B-B14F-4D97-AF65-F5344CB8AC3E}">
        <p14:creationId xmlns:p14="http://schemas.microsoft.com/office/powerpoint/2010/main" val="159281480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51FF4-5655-5DE8-16F8-85654DECB998}"/>
              </a:ext>
            </a:extLst>
          </p:cNvPr>
          <p:cNvSpPr>
            <a:spLocks noGrp="1"/>
          </p:cNvSpPr>
          <p:nvPr>
            <p:ph type="title"/>
          </p:nvPr>
        </p:nvSpPr>
        <p:spPr/>
        <p:txBody>
          <a:bodyPr/>
          <a:lstStyle/>
          <a:p>
            <a:r>
              <a:rPr lang="en-GB"/>
              <a:t>PESTEL cue cards answers</a:t>
            </a:r>
            <a:endParaRPr lang="en-US"/>
          </a:p>
        </p:txBody>
      </p:sp>
      <p:sp>
        <p:nvSpPr>
          <p:cNvPr id="3" name="Text Placeholder 2">
            <a:extLst>
              <a:ext uri="{FF2B5EF4-FFF2-40B4-BE49-F238E27FC236}">
                <a16:creationId xmlns:a16="http://schemas.microsoft.com/office/drawing/2014/main" id="{5657D282-9B98-3AFC-B600-18E44F158883}"/>
              </a:ext>
            </a:extLst>
          </p:cNvPr>
          <p:cNvSpPr>
            <a:spLocks noGrp="1"/>
          </p:cNvSpPr>
          <p:nvPr>
            <p:ph type="body" sz="quarter" idx="14"/>
          </p:nvPr>
        </p:nvSpPr>
        <p:spPr/>
        <p:txBody>
          <a:bodyPr vert="horz" lIns="0" tIns="0" rIns="0" bIns="0" rtlCol="0" anchor="t">
            <a:normAutofit fontScale="92500" lnSpcReduction="10000"/>
          </a:bodyPr>
          <a:lstStyle/>
          <a:p>
            <a:r>
              <a:rPr lang="en-GB" dirty="0"/>
              <a:t>P - </a:t>
            </a:r>
            <a:r>
              <a:rPr lang="en-GB" dirty="0">
                <a:latin typeface="+mj-lt"/>
                <a:cs typeface="Arial"/>
              </a:rPr>
              <a:t>T</a:t>
            </a:r>
            <a:r>
              <a:rPr lang="en-US" kern="100" dirty="0">
                <a:latin typeface="+mj-lt"/>
                <a:cs typeface="Times New Roman"/>
              </a:rPr>
              <a:t>ax</a:t>
            </a:r>
            <a:r>
              <a:rPr lang="en-US" kern="100" dirty="0">
                <a:latin typeface="+mj-lt"/>
                <a:ea typeface="Aptos" panose="020B0004020202020204" pitchFamily="34" charset="0"/>
                <a:cs typeface="Times New Roman"/>
              </a:rPr>
              <a:t> policies, foreign relations, government stability.</a:t>
            </a:r>
            <a:endParaRPr lang="en-US" kern="100" dirty="0">
              <a:latin typeface="+mj-lt"/>
              <a:ea typeface="Aptos" panose="020B0004020202020204" pitchFamily="34" charset="0"/>
              <a:cs typeface="Times New Roman" panose="02020603050405020304" pitchFamily="18" charset="0"/>
            </a:endParaRPr>
          </a:p>
          <a:p>
            <a:endParaRPr lang="en-GB" dirty="0"/>
          </a:p>
          <a:p>
            <a:r>
              <a:rPr lang="en-GB" dirty="0"/>
              <a:t>E - Interest rates, inflation rates, GDP.</a:t>
            </a:r>
            <a:endParaRPr lang="en-GB" dirty="0">
              <a:cs typeface="Arial"/>
            </a:endParaRPr>
          </a:p>
          <a:p>
            <a:endParaRPr lang="en-GB" dirty="0"/>
          </a:p>
          <a:p>
            <a:r>
              <a:rPr lang="en-GB" dirty="0"/>
              <a:t>S – Demographic shifts, lifestyle changes, and education levels.</a:t>
            </a:r>
            <a:endParaRPr lang="en-GB" dirty="0">
              <a:cs typeface="Arial"/>
            </a:endParaRPr>
          </a:p>
          <a:p>
            <a:endParaRPr lang="en-GB" dirty="0"/>
          </a:p>
          <a:p>
            <a:r>
              <a:rPr lang="en-GB" dirty="0"/>
              <a:t>T – AI, research and development, automation and robotics.</a:t>
            </a:r>
            <a:endParaRPr lang="en-GB" dirty="0">
              <a:cs typeface="Arial"/>
            </a:endParaRPr>
          </a:p>
          <a:p>
            <a:endParaRPr lang="en-GB" dirty="0"/>
          </a:p>
          <a:p>
            <a:r>
              <a:rPr lang="en-GB" dirty="0"/>
              <a:t>E – Climate change, resource scarcity, and biodiversity loss.</a:t>
            </a:r>
            <a:endParaRPr lang="en-GB" dirty="0">
              <a:cs typeface="Arial"/>
            </a:endParaRPr>
          </a:p>
          <a:p>
            <a:endParaRPr lang="en-GB" dirty="0"/>
          </a:p>
          <a:p>
            <a:r>
              <a:rPr lang="en-GB" dirty="0"/>
              <a:t>L – Policies and compliance, immigration regulations, Brexit impact.</a:t>
            </a:r>
            <a:endParaRPr lang="en-GB" dirty="0">
              <a:cs typeface="Arial"/>
            </a:endParaRPr>
          </a:p>
          <a:p>
            <a:endParaRPr lang="en-US" dirty="0"/>
          </a:p>
        </p:txBody>
      </p:sp>
      <p:sp>
        <p:nvSpPr>
          <p:cNvPr id="4" name="Footer Placeholder 3">
            <a:extLst>
              <a:ext uri="{FF2B5EF4-FFF2-40B4-BE49-F238E27FC236}">
                <a16:creationId xmlns:a16="http://schemas.microsoft.com/office/drawing/2014/main" id="{CCB91DF1-F08E-4B48-BD28-1E192990A6B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81D91C3E-23F5-8232-402B-4B91C261D482}"/>
              </a:ext>
            </a:extLst>
          </p:cNvPr>
          <p:cNvSpPr>
            <a:spLocks noGrp="1"/>
          </p:cNvSpPr>
          <p:nvPr>
            <p:ph type="sldNum" sz="quarter" idx="12"/>
          </p:nvPr>
        </p:nvSpPr>
        <p:spPr/>
        <p:txBody>
          <a:bodyPr/>
          <a:lstStyle/>
          <a:p>
            <a:fld id="{DA2C159E-F13C-4A85-9A41-E7669D3E0D70}" type="slidenum">
              <a:rPr lang="en-GB" smtClean="0"/>
              <a:pPr/>
              <a:t>119</a:t>
            </a:fld>
            <a:endParaRPr lang="en-GB"/>
          </a:p>
        </p:txBody>
      </p:sp>
    </p:spTree>
    <p:extLst>
      <p:ext uri="{BB962C8B-B14F-4D97-AF65-F5344CB8AC3E}">
        <p14:creationId xmlns:p14="http://schemas.microsoft.com/office/powerpoint/2010/main" val="1389921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F928C-7D90-EF44-29C7-00AA45620357}"/>
              </a:ext>
            </a:extLst>
          </p:cNvPr>
          <p:cNvSpPr>
            <a:spLocks noGrp="1"/>
          </p:cNvSpPr>
          <p:nvPr>
            <p:ph type="title"/>
          </p:nvPr>
        </p:nvSpPr>
        <p:spPr>
          <a:xfrm>
            <a:off x="232950" y="249900"/>
            <a:ext cx="8437563" cy="1025706"/>
          </a:xfrm>
        </p:spPr>
        <p:txBody>
          <a:bodyPr>
            <a:normAutofit fontScale="90000"/>
          </a:bodyPr>
          <a:lstStyle/>
          <a:p>
            <a:r>
              <a:rPr lang="en-GB" dirty="0"/>
              <a:t>Implications of ineffective research planning</a:t>
            </a:r>
            <a:endParaRPr lang="en-US" dirty="0"/>
          </a:p>
        </p:txBody>
      </p:sp>
      <p:sp>
        <p:nvSpPr>
          <p:cNvPr id="3" name="Text Placeholder 2">
            <a:extLst>
              <a:ext uri="{FF2B5EF4-FFF2-40B4-BE49-F238E27FC236}">
                <a16:creationId xmlns:a16="http://schemas.microsoft.com/office/drawing/2014/main" id="{4AC7618B-8087-A58C-2DDD-131FBA886F65}"/>
              </a:ext>
            </a:extLst>
          </p:cNvPr>
          <p:cNvSpPr>
            <a:spLocks noGrp="1"/>
          </p:cNvSpPr>
          <p:nvPr>
            <p:ph type="body" sz="quarter" idx="14"/>
          </p:nvPr>
        </p:nvSpPr>
        <p:spPr>
          <a:xfrm>
            <a:off x="232951" y="1304309"/>
            <a:ext cx="8437562" cy="3067642"/>
          </a:xfrm>
        </p:spPr>
        <p:txBody>
          <a:bodyPr/>
          <a:lstStyle/>
          <a:p>
            <a:r>
              <a:rPr lang="en-GB" dirty="0"/>
              <a:t>Ineffective research planning (or decisions) can lead to:</a:t>
            </a:r>
          </a:p>
          <a:p>
            <a:endParaRPr lang="en-GB" dirty="0"/>
          </a:p>
          <a:p>
            <a:pPr marL="342900" indent="-342900">
              <a:buFont typeface="Arial" panose="020B0604020202020204" pitchFamily="34" charset="0"/>
              <a:buChar char="•"/>
            </a:pPr>
            <a:r>
              <a:rPr lang="en-GB" dirty="0"/>
              <a:t>waste of money</a:t>
            </a:r>
          </a:p>
          <a:p>
            <a:pPr marL="342900" indent="-342900">
              <a:buFont typeface="Arial" panose="020B0604020202020204" pitchFamily="34" charset="0"/>
              <a:buChar char="•"/>
            </a:pPr>
            <a:r>
              <a:rPr lang="en-GB" dirty="0"/>
              <a:t>wrong information</a:t>
            </a:r>
          </a:p>
          <a:p>
            <a:pPr marL="342900" indent="-342900">
              <a:buFont typeface="Arial" panose="020B0604020202020204" pitchFamily="34" charset="0"/>
              <a:buChar char="•"/>
            </a:pPr>
            <a:r>
              <a:rPr lang="en-GB" dirty="0"/>
              <a:t>waste of time</a:t>
            </a:r>
          </a:p>
          <a:p>
            <a:pPr marL="342900" indent="-342900">
              <a:buFont typeface="Arial" panose="020B0604020202020204" pitchFamily="34" charset="0"/>
              <a:buChar char="•"/>
            </a:pPr>
            <a:r>
              <a:rPr lang="en-GB" dirty="0"/>
              <a:t>demotivated staff</a:t>
            </a:r>
          </a:p>
          <a:p>
            <a:pPr marL="342900" indent="-342900">
              <a:buFont typeface="Arial" panose="020B0604020202020204" pitchFamily="34" charset="0"/>
              <a:buChar char="•"/>
            </a:pPr>
            <a:r>
              <a:rPr lang="en-GB" dirty="0"/>
              <a:t>bad reputation. </a:t>
            </a:r>
            <a:endParaRPr lang="en-US" dirty="0"/>
          </a:p>
        </p:txBody>
      </p:sp>
      <p:sp>
        <p:nvSpPr>
          <p:cNvPr id="4" name="Footer Placeholder 3">
            <a:extLst>
              <a:ext uri="{FF2B5EF4-FFF2-40B4-BE49-F238E27FC236}">
                <a16:creationId xmlns:a16="http://schemas.microsoft.com/office/drawing/2014/main" id="{82CBC2A0-9DF0-E5DC-D544-DE9D754ED669}"/>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4A2B216D-9D0A-AC7A-4067-B2728B0122F3}"/>
              </a:ext>
            </a:extLst>
          </p:cNvPr>
          <p:cNvSpPr>
            <a:spLocks noGrp="1"/>
          </p:cNvSpPr>
          <p:nvPr>
            <p:ph type="sldNum" sz="quarter" idx="12"/>
          </p:nvPr>
        </p:nvSpPr>
        <p:spPr/>
        <p:txBody>
          <a:bodyPr/>
          <a:lstStyle/>
          <a:p>
            <a:fld id="{DA2C159E-F13C-4A85-9A41-E7669D3E0D70}" type="slidenum">
              <a:rPr lang="en-GB" smtClean="0"/>
              <a:pPr/>
              <a:t>12</a:t>
            </a:fld>
            <a:endParaRPr lang="en-GB" dirty="0"/>
          </a:p>
        </p:txBody>
      </p:sp>
    </p:spTree>
    <p:extLst>
      <p:ext uri="{BB962C8B-B14F-4D97-AF65-F5344CB8AC3E}">
        <p14:creationId xmlns:p14="http://schemas.microsoft.com/office/powerpoint/2010/main" val="2476782064"/>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E15A07-719A-CAFE-2786-6424BC375B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B94F8F-3F11-6B4A-A0C5-7E971FDCDC41}"/>
              </a:ext>
            </a:extLst>
          </p:cNvPr>
          <p:cNvSpPr>
            <a:spLocks noGrp="1"/>
          </p:cNvSpPr>
          <p:nvPr>
            <p:ph type="title"/>
          </p:nvPr>
        </p:nvSpPr>
        <p:spPr/>
        <p:txBody>
          <a:bodyPr/>
          <a:lstStyle/>
          <a:p>
            <a:r>
              <a:rPr lang="en-GB" dirty="0"/>
              <a:t>Beverages company</a:t>
            </a:r>
            <a:endParaRPr lang="en-US" dirty="0"/>
          </a:p>
        </p:txBody>
      </p:sp>
      <p:sp>
        <p:nvSpPr>
          <p:cNvPr id="3" name="Text Placeholder 2">
            <a:extLst>
              <a:ext uri="{FF2B5EF4-FFF2-40B4-BE49-F238E27FC236}">
                <a16:creationId xmlns:a16="http://schemas.microsoft.com/office/drawing/2014/main" id="{AE7BD2CD-F99C-4D4B-9696-DD9CEA81F827}"/>
              </a:ext>
            </a:extLst>
          </p:cNvPr>
          <p:cNvSpPr>
            <a:spLocks noGrp="1"/>
          </p:cNvSpPr>
          <p:nvPr>
            <p:ph type="body" sz="quarter" idx="14"/>
          </p:nvPr>
        </p:nvSpPr>
        <p:spPr>
          <a:xfrm>
            <a:off x="251520" y="1275606"/>
            <a:ext cx="8437562" cy="3170625"/>
          </a:xfrm>
        </p:spPr>
        <p:txBody>
          <a:bodyPr vert="horz" lIns="0" tIns="0" rIns="0" bIns="0" rtlCol="0" anchor="t">
            <a:normAutofit/>
          </a:bodyPr>
          <a:lstStyle/>
          <a:p>
            <a:r>
              <a:rPr lang="en-US" dirty="0"/>
              <a:t>The company is a medium‑sized </a:t>
            </a:r>
            <a:r>
              <a:rPr lang="en-US" dirty="0" err="1"/>
              <a:t>organisation</a:t>
            </a:r>
            <a:r>
              <a:rPr lang="en-US" dirty="0"/>
              <a:t> operating in a competitive market of beverages, offering products designed to meet customer needs while maintaining strong operational performance. Like many modern businesses, it focuses on efficiency, customer satisfaction, and sustainable growth. Recently, they had to increase prices due to a change of suppliers, and as a result, sales decreased significantly. </a:t>
            </a:r>
          </a:p>
          <a:p>
            <a:endParaRPr lang="en-US" dirty="0"/>
          </a:p>
        </p:txBody>
      </p:sp>
      <p:sp>
        <p:nvSpPr>
          <p:cNvPr id="4" name="Footer Placeholder 3">
            <a:extLst>
              <a:ext uri="{FF2B5EF4-FFF2-40B4-BE49-F238E27FC236}">
                <a16:creationId xmlns:a16="http://schemas.microsoft.com/office/drawing/2014/main" id="{13CE1F97-0A3B-7140-215E-99A31554B8D1}"/>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707C7F49-C52B-8282-63FE-5B3DB7798ECF}"/>
              </a:ext>
            </a:extLst>
          </p:cNvPr>
          <p:cNvSpPr>
            <a:spLocks noGrp="1"/>
          </p:cNvSpPr>
          <p:nvPr>
            <p:ph type="sldNum" sz="quarter" idx="12"/>
          </p:nvPr>
        </p:nvSpPr>
        <p:spPr/>
        <p:txBody>
          <a:bodyPr/>
          <a:lstStyle/>
          <a:p>
            <a:fld id="{DA2C159E-F13C-4A85-9A41-E7669D3E0D70}" type="slidenum">
              <a:rPr lang="en-GB" smtClean="0"/>
              <a:pPr/>
              <a:t>120</a:t>
            </a:fld>
            <a:endParaRPr lang="en-GB"/>
          </a:p>
        </p:txBody>
      </p:sp>
    </p:spTree>
    <p:extLst>
      <p:ext uri="{BB962C8B-B14F-4D97-AF65-F5344CB8AC3E}">
        <p14:creationId xmlns:p14="http://schemas.microsoft.com/office/powerpoint/2010/main" val="566214346"/>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ABAE8-F847-A91F-E745-ED7AE9DEBD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866779-E31F-906B-3FBA-C42DC44B8201}"/>
              </a:ext>
            </a:extLst>
          </p:cNvPr>
          <p:cNvSpPr>
            <a:spLocks noGrp="1"/>
          </p:cNvSpPr>
          <p:nvPr>
            <p:ph type="title"/>
          </p:nvPr>
        </p:nvSpPr>
        <p:spPr/>
        <p:txBody>
          <a:bodyPr>
            <a:normAutofit fontScale="90000"/>
          </a:bodyPr>
          <a:lstStyle/>
          <a:p>
            <a:r>
              <a:rPr lang="en-GB" dirty="0"/>
              <a:t>Analysis of the Beverages company brief</a:t>
            </a:r>
            <a:endParaRPr lang="en-US" dirty="0"/>
          </a:p>
        </p:txBody>
      </p:sp>
      <p:sp>
        <p:nvSpPr>
          <p:cNvPr id="3" name="Text Placeholder 2">
            <a:extLst>
              <a:ext uri="{FF2B5EF4-FFF2-40B4-BE49-F238E27FC236}">
                <a16:creationId xmlns:a16="http://schemas.microsoft.com/office/drawing/2014/main" id="{7E641344-0E89-060E-4312-2C558D089BC1}"/>
              </a:ext>
            </a:extLst>
          </p:cNvPr>
          <p:cNvSpPr>
            <a:spLocks noGrp="1"/>
          </p:cNvSpPr>
          <p:nvPr>
            <p:ph type="body" sz="quarter" idx="14"/>
          </p:nvPr>
        </p:nvSpPr>
        <p:spPr>
          <a:xfrm>
            <a:off x="251520" y="1347614"/>
            <a:ext cx="8437562" cy="3098617"/>
          </a:xfrm>
        </p:spPr>
        <p:txBody>
          <a:bodyPr/>
          <a:lstStyle/>
          <a:p>
            <a:r>
              <a:rPr lang="en-US" dirty="0"/>
              <a:t>The company is a </a:t>
            </a:r>
            <a:r>
              <a:rPr lang="en-US" b="1" dirty="0"/>
              <a:t>medium‑sized </a:t>
            </a:r>
            <a:r>
              <a:rPr lang="en-US" b="1" dirty="0" err="1"/>
              <a:t>organisation</a:t>
            </a:r>
            <a:r>
              <a:rPr lang="en-US" dirty="0"/>
              <a:t> operating in a </a:t>
            </a:r>
            <a:r>
              <a:rPr lang="en-US" b="1" dirty="0"/>
              <a:t>competitive market</a:t>
            </a:r>
            <a:r>
              <a:rPr lang="en-US" dirty="0"/>
              <a:t> of </a:t>
            </a:r>
            <a:r>
              <a:rPr lang="en-US" b="1" dirty="0"/>
              <a:t>beverages</a:t>
            </a:r>
            <a:r>
              <a:rPr lang="en-US" dirty="0"/>
              <a:t>, offering products designed to </a:t>
            </a:r>
            <a:r>
              <a:rPr lang="en-US" b="1" dirty="0"/>
              <a:t>meet customer needs</a:t>
            </a:r>
            <a:r>
              <a:rPr lang="en-US" dirty="0"/>
              <a:t> while maintaining strong operational performance. Like many modern businesses, it focuses on </a:t>
            </a:r>
            <a:r>
              <a:rPr lang="en-US" b="1" dirty="0"/>
              <a:t>efficiency,</a:t>
            </a:r>
            <a:r>
              <a:rPr lang="en-US" dirty="0"/>
              <a:t> </a:t>
            </a:r>
            <a:r>
              <a:rPr lang="en-US" b="1" dirty="0"/>
              <a:t>customer satisfaction</a:t>
            </a:r>
            <a:r>
              <a:rPr lang="en-US" dirty="0"/>
              <a:t>, and </a:t>
            </a:r>
            <a:r>
              <a:rPr lang="en-US" b="1" dirty="0"/>
              <a:t>sustainable growth</a:t>
            </a:r>
            <a:r>
              <a:rPr lang="en-US" dirty="0"/>
              <a:t>. Recently, they </a:t>
            </a:r>
            <a:r>
              <a:rPr lang="en-US" b="1" dirty="0"/>
              <a:t>had to increase prices</a:t>
            </a:r>
            <a:r>
              <a:rPr lang="en-US" dirty="0"/>
              <a:t> due to a </a:t>
            </a:r>
            <a:r>
              <a:rPr lang="en-US" b="1" dirty="0"/>
              <a:t>change of suppliers,</a:t>
            </a:r>
            <a:r>
              <a:rPr lang="en-US" dirty="0"/>
              <a:t> and as a result, </a:t>
            </a:r>
            <a:r>
              <a:rPr lang="en-US" b="1" dirty="0"/>
              <a:t>sales decreased significantly</a:t>
            </a:r>
            <a:r>
              <a:rPr lang="en-US" dirty="0"/>
              <a:t>. </a:t>
            </a:r>
          </a:p>
          <a:p>
            <a:endParaRPr lang="en-US" dirty="0"/>
          </a:p>
        </p:txBody>
      </p:sp>
      <p:sp>
        <p:nvSpPr>
          <p:cNvPr id="4" name="Footer Placeholder 3">
            <a:extLst>
              <a:ext uri="{FF2B5EF4-FFF2-40B4-BE49-F238E27FC236}">
                <a16:creationId xmlns:a16="http://schemas.microsoft.com/office/drawing/2014/main" id="{08C6D845-315B-D7E9-9E05-6B58200D4627}"/>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ACA74201-6321-CDB9-61B8-EA2482C28038}"/>
              </a:ext>
            </a:extLst>
          </p:cNvPr>
          <p:cNvSpPr>
            <a:spLocks noGrp="1"/>
          </p:cNvSpPr>
          <p:nvPr>
            <p:ph type="sldNum" sz="quarter" idx="12"/>
          </p:nvPr>
        </p:nvSpPr>
        <p:spPr/>
        <p:txBody>
          <a:bodyPr/>
          <a:lstStyle/>
          <a:p>
            <a:fld id="{DA2C159E-F13C-4A85-9A41-E7669D3E0D70}" type="slidenum">
              <a:rPr lang="en-GB" smtClean="0"/>
              <a:pPr/>
              <a:t>121</a:t>
            </a:fld>
            <a:endParaRPr lang="en-GB"/>
          </a:p>
        </p:txBody>
      </p:sp>
    </p:spTree>
    <p:extLst>
      <p:ext uri="{BB962C8B-B14F-4D97-AF65-F5344CB8AC3E}">
        <p14:creationId xmlns:p14="http://schemas.microsoft.com/office/powerpoint/2010/main" val="374930229"/>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9F450-B5F4-5643-C6C7-2431685435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7B139A-9C5F-0F37-929C-02D9DF6ED122}"/>
              </a:ext>
            </a:extLst>
          </p:cNvPr>
          <p:cNvSpPr>
            <a:spLocks noGrp="1"/>
          </p:cNvSpPr>
          <p:nvPr>
            <p:ph type="title"/>
          </p:nvPr>
        </p:nvSpPr>
        <p:spPr/>
        <p:txBody>
          <a:bodyPr>
            <a:normAutofit fontScale="90000"/>
          </a:bodyPr>
          <a:lstStyle/>
          <a:p>
            <a:r>
              <a:rPr lang="en-GB" dirty="0"/>
              <a:t>Hospitality company brief</a:t>
            </a:r>
            <a:br>
              <a:rPr lang="en-GB" dirty="0"/>
            </a:br>
            <a:endParaRPr lang="en-US" dirty="0"/>
          </a:p>
        </p:txBody>
      </p:sp>
      <p:sp>
        <p:nvSpPr>
          <p:cNvPr id="3" name="Text Placeholder 2">
            <a:extLst>
              <a:ext uri="{FF2B5EF4-FFF2-40B4-BE49-F238E27FC236}">
                <a16:creationId xmlns:a16="http://schemas.microsoft.com/office/drawing/2014/main" id="{00B42ABF-C587-8974-FA6E-1D7F2113BC15}"/>
              </a:ext>
            </a:extLst>
          </p:cNvPr>
          <p:cNvSpPr>
            <a:spLocks noGrp="1"/>
          </p:cNvSpPr>
          <p:nvPr>
            <p:ph type="body" sz="quarter" idx="14"/>
          </p:nvPr>
        </p:nvSpPr>
        <p:spPr>
          <a:xfrm>
            <a:off x="251520" y="1203598"/>
            <a:ext cx="8437562" cy="3242633"/>
          </a:xfrm>
        </p:spPr>
        <p:txBody>
          <a:bodyPr/>
          <a:lstStyle/>
          <a:p>
            <a:pPr marL="342900" indent="-342900">
              <a:buFont typeface="Arial" panose="020B0604020202020204" pitchFamily="34" charset="0"/>
              <a:buChar char="•"/>
            </a:pPr>
            <a:r>
              <a:rPr lang="en-GB" dirty="0"/>
              <a:t>Individually read the brief. </a:t>
            </a:r>
          </a:p>
          <a:p>
            <a:pPr marL="342900" indent="-342900">
              <a:buFont typeface="Arial" panose="020B0604020202020204" pitchFamily="34" charset="0"/>
              <a:buChar char="•"/>
            </a:pPr>
            <a:r>
              <a:rPr lang="en-GB" dirty="0"/>
              <a:t>Complete an analysis of the brief.</a:t>
            </a:r>
          </a:p>
          <a:p>
            <a:pPr marL="342900" indent="-342900">
              <a:buFont typeface="Arial" panose="020B0604020202020204" pitchFamily="34" charset="0"/>
              <a:buChar char="•"/>
            </a:pPr>
            <a:r>
              <a:rPr lang="en-GB" dirty="0"/>
              <a:t>Highlight key points and the significance to planned research.</a:t>
            </a:r>
          </a:p>
          <a:p>
            <a:endParaRPr lang="en-GB" dirty="0"/>
          </a:p>
        </p:txBody>
      </p:sp>
      <p:sp>
        <p:nvSpPr>
          <p:cNvPr id="4" name="Footer Placeholder 3">
            <a:extLst>
              <a:ext uri="{FF2B5EF4-FFF2-40B4-BE49-F238E27FC236}">
                <a16:creationId xmlns:a16="http://schemas.microsoft.com/office/drawing/2014/main" id="{F8C43B17-5FAD-4E7E-5207-83CC30BC4CBC}"/>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15C16525-87D5-2C5E-869C-27762A270A6D}"/>
              </a:ext>
            </a:extLst>
          </p:cNvPr>
          <p:cNvSpPr>
            <a:spLocks noGrp="1"/>
          </p:cNvSpPr>
          <p:nvPr>
            <p:ph type="sldNum" sz="quarter" idx="12"/>
          </p:nvPr>
        </p:nvSpPr>
        <p:spPr/>
        <p:txBody>
          <a:bodyPr/>
          <a:lstStyle/>
          <a:p>
            <a:fld id="{DA2C159E-F13C-4A85-9A41-E7669D3E0D70}" type="slidenum">
              <a:rPr lang="en-GB" smtClean="0"/>
              <a:pPr/>
              <a:t>122</a:t>
            </a:fld>
            <a:endParaRPr lang="en-GB"/>
          </a:p>
        </p:txBody>
      </p:sp>
    </p:spTree>
    <p:extLst>
      <p:ext uri="{BB962C8B-B14F-4D97-AF65-F5344CB8AC3E}">
        <p14:creationId xmlns:p14="http://schemas.microsoft.com/office/powerpoint/2010/main" val="2974270438"/>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B8125-D1CC-3DE1-0C5D-DD71EBF934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C7DED2-1133-AA7B-8FBB-C4B0A3C3029D}"/>
              </a:ext>
            </a:extLst>
          </p:cNvPr>
          <p:cNvSpPr>
            <a:spLocks noGrp="1"/>
          </p:cNvSpPr>
          <p:nvPr>
            <p:ph type="title"/>
          </p:nvPr>
        </p:nvSpPr>
        <p:spPr/>
        <p:txBody>
          <a:bodyPr>
            <a:normAutofit fontScale="90000"/>
          </a:bodyPr>
          <a:lstStyle/>
          <a:p>
            <a:r>
              <a:rPr lang="en-GB" dirty="0"/>
              <a:t>Review of Hospitality company brief analysis</a:t>
            </a:r>
            <a:br>
              <a:rPr lang="en-GB" dirty="0"/>
            </a:br>
            <a:endParaRPr lang="en-US" dirty="0"/>
          </a:p>
        </p:txBody>
      </p:sp>
      <p:sp>
        <p:nvSpPr>
          <p:cNvPr id="3" name="Text Placeholder 2">
            <a:extLst>
              <a:ext uri="{FF2B5EF4-FFF2-40B4-BE49-F238E27FC236}">
                <a16:creationId xmlns:a16="http://schemas.microsoft.com/office/drawing/2014/main" id="{DE5508F8-62B0-0550-0DA9-9D3D6AEEBC06}"/>
              </a:ext>
            </a:extLst>
          </p:cNvPr>
          <p:cNvSpPr>
            <a:spLocks noGrp="1"/>
          </p:cNvSpPr>
          <p:nvPr>
            <p:ph type="body" sz="quarter" idx="14"/>
          </p:nvPr>
        </p:nvSpPr>
        <p:spPr>
          <a:xfrm>
            <a:off x="278160" y="1504909"/>
            <a:ext cx="8437562" cy="2651017"/>
          </a:xfrm>
        </p:spPr>
        <p:txBody>
          <a:bodyPr/>
          <a:lstStyle/>
          <a:p>
            <a:pPr marL="342900" indent="-342900">
              <a:buFont typeface="Arial" panose="020B0604020202020204" pitchFamily="34" charset="0"/>
              <a:buChar char="•"/>
            </a:pPr>
            <a:r>
              <a:rPr lang="en-GB" dirty="0"/>
              <a:t>Work with another learner.</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Compare the results recorded on the Hospitality company brief. Identify similarities and differences in the analysis.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Discuss reasons for differences. </a:t>
            </a:r>
            <a:endParaRPr lang="en-US" dirty="0"/>
          </a:p>
        </p:txBody>
      </p:sp>
      <p:sp>
        <p:nvSpPr>
          <p:cNvPr id="4" name="Footer Placeholder 3">
            <a:extLst>
              <a:ext uri="{FF2B5EF4-FFF2-40B4-BE49-F238E27FC236}">
                <a16:creationId xmlns:a16="http://schemas.microsoft.com/office/drawing/2014/main" id="{C2F37E4F-4E8B-7F2B-36A3-0C03E0B89C68}"/>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344A9F06-C6A0-AC72-ED43-6E38633E159C}"/>
              </a:ext>
            </a:extLst>
          </p:cNvPr>
          <p:cNvSpPr>
            <a:spLocks noGrp="1"/>
          </p:cNvSpPr>
          <p:nvPr>
            <p:ph type="sldNum" sz="quarter" idx="12"/>
          </p:nvPr>
        </p:nvSpPr>
        <p:spPr/>
        <p:txBody>
          <a:bodyPr/>
          <a:lstStyle/>
          <a:p>
            <a:fld id="{DA2C159E-F13C-4A85-9A41-E7669D3E0D70}" type="slidenum">
              <a:rPr lang="en-GB" smtClean="0"/>
              <a:pPr/>
              <a:t>123</a:t>
            </a:fld>
            <a:endParaRPr lang="en-GB"/>
          </a:p>
        </p:txBody>
      </p:sp>
    </p:spTree>
    <p:extLst>
      <p:ext uri="{BB962C8B-B14F-4D97-AF65-F5344CB8AC3E}">
        <p14:creationId xmlns:p14="http://schemas.microsoft.com/office/powerpoint/2010/main" val="372007323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59BA1E-9367-10F5-6F35-7C52DFD3C7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9727B9-40C2-CBF8-4211-AAC272C12D20}"/>
              </a:ext>
            </a:extLst>
          </p:cNvPr>
          <p:cNvSpPr>
            <a:spLocks noGrp="1"/>
          </p:cNvSpPr>
          <p:nvPr>
            <p:ph type="title"/>
          </p:nvPr>
        </p:nvSpPr>
        <p:spPr/>
        <p:txBody>
          <a:bodyPr>
            <a:normAutofit fontScale="90000"/>
          </a:bodyPr>
          <a:lstStyle/>
          <a:p>
            <a:r>
              <a:rPr lang="en-GB" dirty="0"/>
              <a:t>Summary of Hospitality company analysis</a:t>
            </a:r>
            <a:endParaRPr lang="en-US" dirty="0"/>
          </a:p>
        </p:txBody>
      </p:sp>
      <p:sp>
        <p:nvSpPr>
          <p:cNvPr id="3" name="Text Placeholder 2">
            <a:extLst>
              <a:ext uri="{FF2B5EF4-FFF2-40B4-BE49-F238E27FC236}">
                <a16:creationId xmlns:a16="http://schemas.microsoft.com/office/drawing/2014/main" id="{0795C98C-5546-9989-A9AC-C089EAEFBC56}"/>
              </a:ext>
            </a:extLst>
          </p:cNvPr>
          <p:cNvSpPr>
            <a:spLocks noGrp="1"/>
          </p:cNvSpPr>
          <p:nvPr>
            <p:ph type="body" sz="quarter" idx="14"/>
          </p:nvPr>
        </p:nvSpPr>
        <p:spPr>
          <a:xfrm>
            <a:off x="251520" y="771550"/>
            <a:ext cx="8437562" cy="4122050"/>
          </a:xfrm>
        </p:spPr>
        <p:txBody>
          <a:bodyPr>
            <a:normAutofit lnSpcReduction="10000"/>
          </a:bodyPr>
          <a:lstStyle/>
          <a:p>
            <a:endParaRPr lang="en-GB" dirty="0"/>
          </a:p>
          <a:p>
            <a:pPr marL="342900" indent="-342900">
              <a:buFont typeface="Arial" panose="020B0604020202020204" pitchFamily="34" charset="0"/>
              <a:buChar char="•"/>
            </a:pPr>
            <a:r>
              <a:rPr lang="en-US" dirty="0"/>
              <a:t>Hospitality industry trends.</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Customer needs in the hospitality industry.</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How to improve efficiency, customer satisfaction, and sustainable growth in hospitality.</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Industry reports on employee motivation and job satisfaction.</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How turnover affects team morale and productivity.</a:t>
            </a:r>
          </a:p>
          <a:p>
            <a:endParaRPr lang="en-US" dirty="0"/>
          </a:p>
          <a:p>
            <a:endParaRPr lang="en-US" b="1" dirty="0">
              <a:solidFill>
                <a:srgbClr val="FF0000"/>
              </a:solidFill>
            </a:endParaRPr>
          </a:p>
        </p:txBody>
      </p:sp>
      <p:sp>
        <p:nvSpPr>
          <p:cNvPr id="4" name="Footer Placeholder 3">
            <a:extLst>
              <a:ext uri="{FF2B5EF4-FFF2-40B4-BE49-F238E27FC236}">
                <a16:creationId xmlns:a16="http://schemas.microsoft.com/office/drawing/2014/main" id="{E2642EFF-0109-03B1-2235-5BA22F3146E2}"/>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7782C238-DA32-C434-EF1D-3176769BA338}"/>
              </a:ext>
            </a:extLst>
          </p:cNvPr>
          <p:cNvSpPr>
            <a:spLocks noGrp="1"/>
          </p:cNvSpPr>
          <p:nvPr>
            <p:ph type="sldNum" sz="quarter" idx="12"/>
          </p:nvPr>
        </p:nvSpPr>
        <p:spPr/>
        <p:txBody>
          <a:bodyPr/>
          <a:lstStyle/>
          <a:p>
            <a:fld id="{DA2C159E-F13C-4A85-9A41-E7669D3E0D70}" type="slidenum">
              <a:rPr lang="en-GB" smtClean="0"/>
              <a:pPr/>
              <a:t>124</a:t>
            </a:fld>
            <a:endParaRPr lang="en-GB"/>
          </a:p>
        </p:txBody>
      </p:sp>
    </p:spTree>
    <p:extLst>
      <p:ext uri="{BB962C8B-B14F-4D97-AF65-F5344CB8AC3E}">
        <p14:creationId xmlns:p14="http://schemas.microsoft.com/office/powerpoint/2010/main" val="3156767036"/>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24E58-4792-D857-78C1-246E0140A8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2BA77D-A341-A20F-E288-2A0F5980AA3E}"/>
              </a:ext>
            </a:extLst>
          </p:cNvPr>
          <p:cNvSpPr>
            <a:spLocks noGrp="1"/>
          </p:cNvSpPr>
          <p:nvPr>
            <p:ph type="title"/>
          </p:nvPr>
        </p:nvSpPr>
        <p:spPr/>
        <p:txBody>
          <a:bodyPr/>
          <a:lstStyle/>
          <a:p>
            <a:r>
              <a:rPr lang="en-GB"/>
              <a:t>Creating a table in Excel</a:t>
            </a:r>
            <a:endParaRPr lang="en-US"/>
          </a:p>
        </p:txBody>
      </p:sp>
      <p:sp>
        <p:nvSpPr>
          <p:cNvPr id="3" name="Text Placeholder 2">
            <a:extLst>
              <a:ext uri="{FF2B5EF4-FFF2-40B4-BE49-F238E27FC236}">
                <a16:creationId xmlns:a16="http://schemas.microsoft.com/office/drawing/2014/main" id="{EF95BAA4-235B-D409-9D53-7D57D4490225}"/>
              </a:ext>
            </a:extLst>
          </p:cNvPr>
          <p:cNvSpPr>
            <a:spLocks noGrp="1"/>
          </p:cNvSpPr>
          <p:nvPr>
            <p:ph type="body" sz="quarter" idx="14"/>
          </p:nvPr>
        </p:nvSpPr>
        <p:spPr>
          <a:xfrm>
            <a:off x="251520" y="1347614"/>
            <a:ext cx="8437562" cy="3098617"/>
          </a:xfrm>
        </p:spPr>
        <p:txBody>
          <a:bodyPr/>
          <a:lstStyle/>
          <a:p>
            <a:r>
              <a:rPr lang="en-GB" dirty="0"/>
              <a:t>Open a workbook in Excel.</a:t>
            </a:r>
          </a:p>
          <a:p>
            <a:endParaRPr lang="en-GB" dirty="0"/>
          </a:p>
          <a:p>
            <a:r>
              <a:rPr lang="en-GB" dirty="0"/>
              <a:t>Follow the demonstration.</a:t>
            </a:r>
            <a:endParaRPr lang="en-US" dirty="0"/>
          </a:p>
        </p:txBody>
      </p:sp>
      <p:sp>
        <p:nvSpPr>
          <p:cNvPr id="4" name="Footer Placeholder 3">
            <a:extLst>
              <a:ext uri="{FF2B5EF4-FFF2-40B4-BE49-F238E27FC236}">
                <a16:creationId xmlns:a16="http://schemas.microsoft.com/office/drawing/2014/main" id="{858AACA9-9B42-197C-6ADF-149DB68600D9}"/>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FCA547C-E80C-192E-8A80-9CF0AC4898E7}"/>
              </a:ext>
            </a:extLst>
          </p:cNvPr>
          <p:cNvSpPr>
            <a:spLocks noGrp="1"/>
          </p:cNvSpPr>
          <p:nvPr>
            <p:ph type="sldNum" sz="quarter" idx="12"/>
          </p:nvPr>
        </p:nvSpPr>
        <p:spPr/>
        <p:txBody>
          <a:bodyPr/>
          <a:lstStyle/>
          <a:p>
            <a:fld id="{DA2C159E-F13C-4A85-9A41-E7669D3E0D70}" type="slidenum">
              <a:rPr lang="en-GB" smtClean="0"/>
              <a:pPr/>
              <a:t>125</a:t>
            </a:fld>
            <a:endParaRPr lang="en-GB"/>
          </a:p>
        </p:txBody>
      </p:sp>
    </p:spTree>
    <p:extLst>
      <p:ext uri="{BB962C8B-B14F-4D97-AF65-F5344CB8AC3E}">
        <p14:creationId xmlns:p14="http://schemas.microsoft.com/office/powerpoint/2010/main" val="1269674783"/>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76F77-C196-845C-378E-82A7E9A3CF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E9F907-D28B-3E82-186A-3A3AE74B7424}"/>
              </a:ext>
            </a:extLst>
          </p:cNvPr>
          <p:cNvSpPr>
            <a:spLocks noGrp="1"/>
          </p:cNvSpPr>
          <p:nvPr>
            <p:ph type="title"/>
          </p:nvPr>
        </p:nvSpPr>
        <p:spPr/>
        <p:txBody>
          <a:bodyPr>
            <a:normAutofit fontScale="90000"/>
          </a:bodyPr>
          <a:lstStyle/>
          <a:p>
            <a:r>
              <a:rPr lang="en-GB" dirty="0"/>
              <a:t>Research task for the Hospitality company brief</a:t>
            </a:r>
            <a:endParaRPr lang="en-US" dirty="0"/>
          </a:p>
        </p:txBody>
      </p:sp>
      <p:sp>
        <p:nvSpPr>
          <p:cNvPr id="3" name="Text Placeholder 2">
            <a:extLst>
              <a:ext uri="{FF2B5EF4-FFF2-40B4-BE49-F238E27FC236}">
                <a16:creationId xmlns:a16="http://schemas.microsoft.com/office/drawing/2014/main" id="{431C8815-8E56-63BD-C00A-CE3465C4A4B8}"/>
              </a:ext>
            </a:extLst>
          </p:cNvPr>
          <p:cNvSpPr>
            <a:spLocks noGrp="1"/>
          </p:cNvSpPr>
          <p:nvPr>
            <p:ph type="body" sz="quarter" idx="14"/>
          </p:nvPr>
        </p:nvSpPr>
        <p:spPr>
          <a:xfrm>
            <a:off x="251520" y="1203598"/>
            <a:ext cx="8352928" cy="3242633"/>
          </a:xfrm>
        </p:spPr>
        <p:txBody>
          <a:bodyPr>
            <a:normAutofit fontScale="92500" lnSpcReduction="10000"/>
          </a:bodyPr>
          <a:lstStyle/>
          <a:p>
            <a:pPr marL="342900" indent="-342900">
              <a:buFont typeface="Arial" panose="020B0604020202020204" pitchFamily="34" charset="0"/>
              <a:buChar char="•"/>
            </a:pPr>
            <a:r>
              <a:rPr lang="en-GB" dirty="0"/>
              <a:t>Create a new Excel worksheet and give it a title.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Review each of the Hospitality company briefs and agree on issues to be researched.  Add these to the Excel worksheet.</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Allocate issues to each person in the group.</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Carry out secondary research on the allocated issue(s).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Update the Research outcome template worksheet.</a:t>
            </a:r>
            <a:endParaRPr lang="en-US" dirty="0"/>
          </a:p>
        </p:txBody>
      </p:sp>
      <p:sp>
        <p:nvSpPr>
          <p:cNvPr id="4" name="Footer Placeholder 3">
            <a:extLst>
              <a:ext uri="{FF2B5EF4-FFF2-40B4-BE49-F238E27FC236}">
                <a16:creationId xmlns:a16="http://schemas.microsoft.com/office/drawing/2014/main" id="{01AD4D1A-5AA3-D966-80DD-80EF4F8B765E}"/>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51DB3A8-A99F-F916-CF93-2332CCEB0F7A}"/>
              </a:ext>
            </a:extLst>
          </p:cNvPr>
          <p:cNvSpPr>
            <a:spLocks noGrp="1"/>
          </p:cNvSpPr>
          <p:nvPr>
            <p:ph type="sldNum" sz="quarter" idx="12"/>
          </p:nvPr>
        </p:nvSpPr>
        <p:spPr/>
        <p:txBody>
          <a:bodyPr/>
          <a:lstStyle/>
          <a:p>
            <a:fld id="{DA2C159E-F13C-4A85-9A41-E7669D3E0D70}" type="slidenum">
              <a:rPr lang="en-GB" smtClean="0"/>
              <a:pPr/>
              <a:t>126</a:t>
            </a:fld>
            <a:endParaRPr lang="en-GB"/>
          </a:p>
        </p:txBody>
      </p:sp>
    </p:spTree>
    <p:extLst>
      <p:ext uri="{BB962C8B-B14F-4D97-AF65-F5344CB8AC3E}">
        <p14:creationId xmlns:p14="http://schemas.microsoft.com/office/powerpoint/2010/main" val="3431901926"/>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A20596-89AF-15CF-787B-656EB2BA68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4D77B1-C03B-7262-DC24-8873815170C7}"/>
              </a:ext>
            </a:extLst>
          </p:cNvPr>
          <p:cNvSpPr>
            <a:spLocks noGrp="1"/>
          </p:cNvSpPr>
          <p:nvPr>
            <p:ph type="title"/>
          </p:nvPr>
        </p:nvSpPr>
        <p:spPr>
          <a:xfrm>
            <a:off x="232950" y="195486"/>
            <a:ext cx="8437563" cy="504057"/>
          </a:xfrm>
        </p:spPr>
        <p:txBody>
          <a:bodyPr>
            <a:normAutofit fontScale="90000"/>
          </a:bodyPr>
          <a:lstStyle/>
          <a:p>
            <a:r>
              <a:rPr lang="en-GB" dirty="0"/>
              <a:t>Peer review of Hospitality company brief research </a:t>
            </a:r>
            <a:endParaRPr lang="en-US" dirty="0"/>
          </a:p>
        </p:txBody>
      </p:sp>
      <p:sp>
        <p:nvSpPr>
          <p:cNvPr id="3" name="Text Placeholder 2">
            <a:extLst>
              <a:ext uri="{FF2B5EF4-FFF2-40B4-BE49-F238E27FC236}">
                <a16:creationId xmlns:a16="http://schemas.microsoft.com/office/drawing/2014/main" id="{73BB57AE-B3CF-09BE-373E-D322B761601E}"/>
              </a:ext>
            </a:extLst>
          </p:cNvPr>
          <p:cNvSpPr>
            <a:spLocks noGrp="1"/>
          </p:cNvSpPr>
          <p:nvPr>
            <p:ph type="body" sz="quarter" idx="14"/>
          </p:nvPr>
        </p:nvSpPr>
        <p:spPr>
          <a:xfrm>
            <a:off x="251520" y="1203598"/>
            <a:ext cx="8437562" cy="3456384"/>
          </a:xfrm>
        </p:spPr>
        <p:txBody>
          <a:bodyPr>
            <a:normAutofit fontScale="92500"/>
          </a:bodyPr>
          <a:lstStyle/>
          <a:p>
            <a:pPr marL="342900" indent="-342900">
              <a:buFont typeface="Arial" panose="020B0604020202020204" pitchFamily="34" charset="0"/>
              <a:buChar char="•"/>
            </a:pPr>
            <a:r>
              <a:rPr lang="en-GB" dirty="0"/>
              <a:t>Review the Excel worksheet completed by another group.</a:t>
            </a:r>
          </a:p>
          <a:p>
            <a:endParaRPr lang="en-GB" dirty="0"/>
          </a:p>
          <a:p>
            <a:pPr marL="342900" indent="-342900">
              <a:buFont typeface="Arial" panose="020B0604020202020204" pitchFamily="34" charset="0"/>
              <a:buChar char="•"/>
            </a:pPr>
            <a:r>
              <a:rPr lang="en-GB" dirty="0"/>
              <a:t>Note the differences in research sources given.  Follow the link and confirm the validity of the source.</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Check all the information included.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Add a column to the worksheet headed “Comments”.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Provide feedback in the Comments column and save the file. </a:t>
            </a:r>
          </a:p>
        </p:txBody>
      </p:sp>
      <p:sp>
        <p:nvSpPr>
          <p:cNvPr id="4" name="Footer Placeholder 3">
            <a:extLst>
              <a:ext uri="{FF2B5EF4-FFF2-40B4-BE49-F238E27FC236}">
                <a16:creationId xmlns:a16="http://schemas.microsoft.com/office/drawing/2014/main" id="{F69EC2F2-096F-E6BA-D164-E9DEBF0D5B61}"/>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8854F3B0-4D3C-ABA6-EE19-D73C8C4CC4B5}"/>
              </a:ext>
            </a:extLst>
          </p:cNvPr>
          <p:cNvSpPr>
            <a:spLocks noGrp="1"/>
          </p:cNvSpPr>
          <p:nvPr>
            <p:ph type="sldNum" sz="quarter" idx="12"/>
          </p:nvPr>
        </p:nvSpPr>
        <p:spPr/>
        <p:txBody>
          <a:bodyPr/>
          <a:lstStyle/>
          <a:p>
            <a:fld id="{DA2C159E-F13C-4A85-9A41-E7669D3E0D70}" type="slidenum">
              <a:rPr lang="en-GB" smtClean="0"/>
              <a:pPr/>
              <a:t>127</a:t>
            </a:fld>
            <a:endParaRPr lang="en-GB"/>
          </a:p>
        </p:txBody>
      </p:sp>
    </p:spTree>
    <p:extLst>
      <p:ext uri="{BB962C8B-B14F-4D97-AF65-F5344CB8AC3E}">
        <p14:creationId xmlns:p14="http://schemas.microsoft.com/office/powerpoint/2010/main" val="188529496"/>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0E8F8-8689-7819-3CE1-D12F517A7865}"/>
              </a:ext>
            </a:extLst>
          </p:cNvPr>
          <p:cNvSpPr>
            <a:spLocks noGrp="1"/>
          </p:cNvSpPr>
          <p:nvPr>
            <p:ph type="title"/>
          </p:nvPr>
        </p:nvSpPr>
        <p:spPr>
          <a:xfrm>
            <a:off x="232950" y="249900"/>
            <a:ext cx="8437563" cy="1025706"/>
          </a:xfrm>
        </p:spPr>
        <p:txBody>
          <a:bodyPr>
            <a:normAutofit fontScale="90000"/>
          </a:bodyPr>
          <a:lstStyle/>
          <a:p>
            <a:r>
              <a:rPr lang="en-GB" dirty="0"/>
              <a:t>Review of Hospitality company brief research task</a:t>
            </a:r>
            <a:endParaRPr lang="en-US" dirty="0"/>
          </a:p>
        </p:txBody>
      </p:sp>
      <p:sp>
        <p:nvSpPr>
          <p:cNvPr id="3" name="Text Placeholder 2">
            <a:extLst>
              <a:ext uri="{FF2B5EF4-FFF2-40B4-BE49-F238E27FC236}">
                <a16:creationId xmlns:a16="http://schemas.microsoft.com/office/drawing/2014/main" id="{AA636D51-1F2C-BD69-0212-6F339B241340}"/>
              </a:ext>
            </a:extLst>
          </p:cNvPr>
          <p:cNvSpPr>
            <a:spLocks noGrp="1"/>
          </p:cNvSpPr>
          <p:nvPr>
            <p:ph type="body" sz="quarter" idx="14"/>
          </p:nvPr>
        </p:nvSpPr>
        <p:spPr>
          <a:xfrm>
            <a:off x="251520" y="1275606"/>
            <a:ext cx="8437562" cy="3170625"/>
          </a:xfrm>
        </p:spPr>
        <p:txBody>
          <a:bodyPr vert="horz" lIns="0" tIns="0" rIns="0" bIns="0" rtlCol="0" anchor="t">
            <a:normAutofit/>
          </a:bodyPr>
          <a:lstStyle/>
          <a:p>
            <a:pPr marL="342900" indent="-342900">
              <a:buChar char="•"/>
            </a:pPr>
            <a:r>
              <a:rPr lang="en-GB" dirty="0"/>
              <a:t>What challenges did you have while doing the task?</a:t>
            </a:r>
            <a:endParaRPr lang="en-US" dirty="0"/>
          </a:p>
          <a:p>
            <a:endParaRPr lang="en-GB" dirty="0">
              <a:cs typeface="Arial"/>
            </a:endParaRPr>
          </a:p>
          <a:p>
            <a:pPr marL="342900" indent="-342900">
              <a:buChar char="•"/>
            </a:pPr>
            <a:r>
              <a:rPr lang="en-GB" dirty="0"/>
              <a:t>What have you learnt? </a:t>
            </a:r>
            <a:endParaRPr lang="en-GB" dirty="0">
              <a:cs typeface="Arial"/>
            </a:endParaRPr>
          </a:p>
          <a:p>
            <a:pPr marL="342900" indent="-342900">
              <a:buChar char="•"/>
            </a:pPr>
            <a:endParaRPr lang="en-GB" dirty="0">
              <a:cs typeface="Arial"/>
            </a:endParaRPr>
          </a:p>
          <a:p>
            <a:pPr marL="342900" indent="-342900">
              <a:buChar char="•"/>
            </a:pPr>
            <a:r>
              <a:rPr lang="en-GB" dirty="0"/>
              <a:t>How prepared do you feel to do another one?</a:t>
            </a:r>
            <a:endParaRPr lang="en-GB" dirty="0">
              <a:cs typeface="Arial"/>
            </a:endParaRPr>
          </a:p>
          <a:p>
            <a:endParaRPr lang="en-US" dirty="0"/>
          </a:p>
        </p:txBody>
      </p:sp>
      <p:sp>
        <p:nvSpPr>
          <p:cNvPr id="4" name="Footer Placeholder 3">
            <a:extLst>
              <a:ext uri="{FF2B5EF4-FFF2-40B4-BE49-F238E27FC236}">
                <a16:creationId xmlns:a16="http://schemas.microsoft.com/office/drawing/2014/main" id="{625CE6C2-2633-AC0C-080D-682ECD897105}"/>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631D3B0F-F8FA-CCCF-38DF-EDC4A5A63B9B}"/>
              </a:ext>
            </a:extLst>
          </p:cNvPr>
          <p:cNvSpPr>
            <a:spLocks noGrp="1"/>
          </p:cNvSpPr>
          <p:nvPr>
            <p:ph type="sldNum" sz="quarter" idx="12"/>
          </p:nvPr>
        </p:nvSpPr>
        <p:spPr/>
        <p:txBody>
          <a:bodyPr/>
          <a:lstStyle/>
          <a:p>
            <a:fld id="{DA2C159E-F13C-4A85-9A41-E7669D3E0D70}" type="slidenum">
              <a:rPr lang="en-GB" smtClean="0"/>
              <a:pPr/>
              <a:t>128</a:t>
            </a:fld>
            <a:endParaRPr lang="en-GB"/>
          </a:p>
        </p:txBody>
      </p:sp>
    </p:spTree>
    <p:extLst>
      <p:ext uri="{BB962C8B-B14F-4D97-AF65-F5344CB8AC3E}">
        <p14:creationId xmlns:p14="http://schemas.microsoft.com/office/powerpoint/2010/main" val="2855408777"/>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56304-DA5C-2AC6-4275-F7801D700F0A}"/>
              </a:ext>
            </a:extLst>
          </p:cNvPr>
          <p:cNvSpPr>
            <a:spLocks noGrp="1"/>
          </p:cNvSpPr>
          <p:nvPr>
            <p:ph type="title"/>
          </p:nvPr>
        </p:nvSpPr>
        <p:spPr/>
        <p:txBody>
          <a:bodyPr/>
          <a:lstStyle/>
          <a:p>
            <a:r>
              <a:rPr lang="en-GB" dirty="0"/>
              <a:t>Logistics company brief</a:t>
            </a:r>
            <a:endParaRPr lang="en-US" dirty="0">
              <a:solidFill>
                <a:srgbClr val="FF0000"/>
              </a:solidFill>
            </a:endParaRPr>
          </a:p>
        </p:txBody>
      </p:sp>
      <p:sp>
        <p:nvSpPr>
          <p:cNvPr id="3" name="Text Placeholder 2">
            <a:extLst>
              <a:ext uri="{FF2B5EF4-FFF2-40B4-BE49-F238E27FC236}">
                <a16:creationId xmlns:a16="http://schemas.microsoft.com/office/drawing/2014/main" id="{6F8ADEF2-48C2-71F0-D4A7-109D54A4F043}"/>
              </a:ext>
            </a:extLst>
          </p:cNvPr>
          <p:cNvSpPr>
            <a:spLocks noGrp="1"/>
          </p:cNvSpPr>
          <p:nvPr>
            <p:ph type="body" sz="quarter" idx="14"/>
          </p:nvPr>
        </p:nvSpPr>
        <p:spPr>
          <a:xfrm>
            <a:off x="251520" y="1419622"/>
            <a:ext cx="8437562" cy="3026609"/>
          </a:xfrm>
        </p:spPr>
        <p:txBody>
          <a:bodyPr>
            <a:normAutofit/>
          </a:bodyPr>
          <a:lstStyle/>
          <a:p>
            <a:pPr marL="342900" indent="-342900">
              <a:buFont typeface="Arial" panose="020B0604020202020204" pitchFamily="34" charset="0"/>
              <a:buChar char="•"/>
            </a:pPr>
            <a:r>
              <a:rPr lang="en-GB" dirty="0"/>
              <a:t>Individually, analyse the Logistics company brief.</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Create a new Excel worksheet.</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Carry out research for the Logistics company brief.</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Update the Worksheet and save it.</a:t>
            </a:r>
          </a:p>
        </p:txBody>
      </p:sp>
      <p:sp>
        <p:nvSpPr>
          <p:cNvPr id="4" name="Footer Placeholder 3">
            <a:extLst>
              <a:ext uri="{FF2B5EF4-FFF2-40B4-BE49-F238E27FC236}">
                <a16:creationId xmlns:a16="http://schemas.microsoft.com/office/drawing/2014/main" id="{13AE1BA2-2E61-2216-2FAF-FED5402FC35C}"/>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DE9BF83-50EF-2FE0-E2B0-8779FA77BF3F}"/>
              </a:ext>
            </a:extLst>
          </p:cNvPr>
          <p:cNvSpPr>
            <a:spLocks noGrp="1"/>
          </p:cNvSpPr>
          <p:nvPr>
            <p:ph type="sldNum" sz="quarter" idx="12"/>
          </p:nvPr>
        </p:nvSpPr>
        <p:spPr/>
        <p:txBody>
          <a:bodyPr/>
          <a:lstStyle/>
          <a:p>
            <a:fld id="{DA2C159E-F13C-4A85-9A41-E7669D3E0D70}" type="slidenum">
              <a:rPr lang="en-GB" smtClean="0"/>
              <a:pPr/>
              <a:t>129</a:t>
            </a:fld>
            <a:endParaRPr lang="en-GB"/>
          </a:p>
        </p:txBody>
      </p:sp>
    </p:spTree>
    <p:extLst>
      <p:ext uri="{BB962C8B-B14F-4D97-AF65-F5344CB8AC3E}">
        <p14:creationId xmlns:p14="http://schemas.microsoft.com/office/powerpoint/2010/main" val="2482746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5FF6E-FB61-EA89-750C-C1C264682089}"/>
              </a:ext>
            </a:extLst>
          </p:cNvPr>
          <p:cNvSpPr>
            <a:spLocks noGrp="1"/>
          </p:cNvSpPr>
          <p:nvPr>
            <p:ph type="title"/>
          </p:nvPr>
        </p:nvSpPr>
        <p:spPr/>
        <p:txBody>
          <a:bodyPr/>
          <a:lstStyle/>
          <a:p>
            <a:r>
              <a:rPr lang="en-GB" dirty="0"/>
              <a:t>Validity and reliability of resources</a:t>
            </a:r>
            <a:endParaRPr lang="en-US" dirty="0"/>
          </a:p>
        </p:txBody>
      </p:sp>
      <p:sp>
        <p:nvSpPr>
          <p:cNvPr id="3" name="Text Placeholder 2">
            <a:extLst>
              <a:ext uri="{FF2B5EF4-FFF2-40B4-BE49-F238E27FC236}">
                <a16:creationId xmlns:a16="http://schemas.microsoft.com/office/drawing/2014/main" id="{4FC72A69-7F75-0873-6EA1-B905CC8B3845}"/>
              </a:ext>
            </a:extLst>
          </p:cNvPr>
          <p:cNvSpPr>
            <a:spLocks noGrp="1"/>
          </p:cNvSpPr>
          <p:nvPr>
            <p:ph type="body" sz="quarter" idx="14"/>
          </p:nvPr>
        </p:nvSpPr>
        <p:spPr>
          <a:xfrm>
            <a:off x="251520" y="771550"/>
            <a:ext cx="8437562" cy="3995713"/>
          </a:xfrm>
        </p:spPr>
        <p:txBody>
          <a:bodyPr>
            <a:noAutofit/>
          </a:bodyPr>
          <a:lstStyle/>
          <a:p>
            <a:r>
              <a:rPr lang="en-US" dirty="0"/>
              <a:t>Effective research rests on measurements that the user can trust. That’s why reliability (consistency) and validity (accuracy) are very important. </a:t>
            </a:r>
          </a:p>
          <a:p>
            <a:endParaRPr lang="en-US" dirty="0"/>
          </a:p>
          <a:p>
            <a:r>
              <a:rPr lang="en-US" dirty="0"/>
              <a:t>Reliability tells us whether a measure gives stable results, whereas validity refers to whether those results reflect what you intend to measure or not. </a:t>
            </a:r>
          </a:p>
          <a:p>
            <a:endParaRPr lang="en-US" dirty="0"/>
          </a:p>
          <a:p>
            <a:r>
              <a:rPr lang="en-GB" dirty="0"/>
              <a:t>Source: Reliability vs Validity in Research, published by </a:t>
            </a:r>
            <a:r>
              <a:rPr lang="en-GB" dirty="0" err="1"/>
              <a:t>Alaxendra</a:t>
            </a:r>
            <a:r>
              <a:rPr lang="en-GB" dirty="0"/>
              <a:t> Bets (accessed 10/11/25). </a:t>
            </a:r>
            <a:endParaRPr lang="en-US" dirty="0"/>
          </a:p>
        </p:txBody>
      </p:sp>
      <p:sp>
        <p:nvSpPr>
          <p:cNvPr id="4" name="Footer Placeholder 3">
            <a:extLst>
              <a:ext uri="{FF2B5EF4-FFF2-40B4-BE49-F238E27FC236}">
                <a16:creationId xmlns:a16="http://schemas.microsoft.com/office/drawing/2014/main" id="{C6F2F80C-6E3C-B21A-7885-467CA51DC174}"/>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79C0EE9F-DCC6-B180-EB79-B704759138EB}"/>
              </a:ext>
            </a:extLst>
          </p:cNvPr>
          <p:cNvSpPr>
            <a:spLocks noGrp="1"/>
          </p:cNvSpPr>
          <p:nvPr>
            <p:ph type="sldNum" sz="quarter" idx="12"/>
          </p:nvPr>
        </p:nvSpPr>
        <p:spPr/>
        <p:txBody>
          <a:bodyPr/>
          <a:lstStyle/>
          <a:p>
            <a:fld id="{DA2C159E-F13C-4A85-9A41-E7669D3E0D70}" type="slidenum">
              <a:rPr lang="en-GB" smtClean="0"/>
              <a:pPr/>
              <a:t>13</a:t>
            </a:fld>
            <a:endParaRPr lang="en-GB"/>
          </a:p>
        </p:txBody>
      </p:sp>
    </p:spTree>
    <p:extLst>
      <p:ext uri="{BB962C8B-B14F-4D97-AF65-F5344CB8AC3E}">
        <p14:creationId xmlns:p14="http://schemas.microsoft.com/office/powerpoint/2010/main" val="4257081463"/>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8BC0C-54CE-EBD3-AC3C-C6E84522F1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F8BA7A-02F2-0876-DD03-15A416A418CA}"/>
              </a:ext>
            </a:extLst>
          </p:cNvPr>
          <p:cNvSpPr>
            <a:spLocks noGrp="1"/>
          </p:cNvSpPr>
          <p:nvPr>
            <p:ph type="title"/>
          </p:nvPr>
        </p:nvSpPr>
        <p:spPr>
          <a:xfrm>
            <a:off x="232950" y="195486"/>
            <a:ext cx="8437563" cy="504057"/>
          </a:xfrm>
        </p:spPr>
        <p:txBody>
          <a:bodyPr>
            <a:normAutofit fontScale="90000"/>
          </a:bodyPr>
          <a:lstStyle/>
          <a:p>
            <a:r>
              <a:rPr lang="en-GB" dirty="0"/>
              <a:t>Peer review of Logistics company brief research </a:t>
            </a:r>
            <a:endParaRPr lang="en-US" dirty="0"/>
          </a:p>
        </p:txBody>
      </p:sp>
      <p:sp>
        <p:nvSpPr>
          <p:cNvPr id="3" name="Text Placeholder 2">
            <a:extLst>
              <a:ext uri="{FF2B5EF4-FFF2-40B4-BE49-F238E27FC236}">
                <a16:creationId xmlns:a16="http://schemas.microsoft.com/office/drawing/2014/main" id="{4D398FA5-DA23-4ED4-69F7-4C2E0893CF7D}"/>
              </a:ext>
            </a:extLst>
          </p:cNvPr>
          <p:cNvSpPr>
            <a:spLocks noGrp="1"/>
          </p:cNvSpPr>
          <p:nvPr>
            <p:ph type="body" sz="quarter" idx="14"/>
          </p:nvPr>
        </p:nvSpPr>
        <p:spPr>
          <a:xfrm>
            <a:off x="251520" y="1203598"/>
            <a:ext cx="8437562" cy="3456384"/>
          </a:xfrm>
        </p:spPr>
        <p:txBody>
          <a:bodyPr>
            <a:normAutofit fontScale="92500"/>
          </a:bodyPr>
          <a:lstStyle/>
          <a:p>
            <a:pPr marL="342900" indent="-342900">
              <a:buFont typeface="Arial" panose="020B0604020202020204" pitchFamily="34" charset="0"/>
              <a:buChar char="•"/>
            </a:pPr>
            <a:r>
              <a:rPr lang="en-GB" dirty="0"/>
              <a:t>Review the Excel worksheet completed by another group.</a:t>
            </a:r>
          </a:p>
          <a:p>
            <a:r>
              <a:rPr lang="en-GB" dirty="0"/>
              <a:t> </a:t>
            </a:r>
          </a:p>
          <a:p>
            <a:pPr marL="342900" indent="-342900">
              <a:buFont typeface="Arial" panose="020B0604020202020204" pitchFamily="34" charset="0"/>
              <a:buChar char="•"/>
            </a:pPr>
            <a:r>
              <a:rPr lang="en-GB" dirty="0"/>
              <a:t>Note the differences in research sources given.  Follow the link and confirm the validity of the source.</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Check all the information included.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Add a column to the Worksheet headed “Comments”.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Provide feedback in the Comments column and save the file. </a:t>
            </a:r>
          </a:p>
        </p:txBody>
      </p:sp>
      <p:sp>
        <p:nvSpPr>
          <p:cNvPr id="4" name="Footer Placeholder 3">
            <a:extLst>
              <a:ext uri="{FF2B5EF4-FFF2-40B4-BE49-F238E27FC236}">
                <a16:creationId xmlns:a16="http://schemas.microsoft.com/office/drawing/2014/main" id="{E1D3B034-DE8D-AC8B-AED0-7DB5968284E2}"/>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25B30ED7-ABB9-C69C-AD21-B73D8A9261EF}"/>
              </a:ext>
            </a:extLst>
          </p:cNvPr>
          <p:cNvSpPr>
            <a:spLocks noGrp="1"/>
          </p:cNvSpPr>
          <p:nvPr>
            <p:ph type="sldNum" sz="quarter" idx="12"/>
          </p:nvPr>
        </p:nvSpPr>
        <p:spPr/>
        <p:txBody>
          <a:bodyPr/>
          <a:lstStyle/>
          <a:p>
            <a:fld id="{DA2C159E-F13C-4A85-9A41-E7669D3E0D70}" type="slidenum">
              <a:rPr lang="en-GB" smtClean="0"/>
              <a:pPr/>
              <a:t>130</a:t>
            </a:fld>
            <a:endParaRPr lang="en-GB"/>
          </a:p>
        </p:txBody>
      </p:sp>
    </p:spTree>
    <p:extLst>
      <p:ext uri="{BB962C8B-B14F-4D97-AF65-F5344CB8AC3E}">
        <p14:creationId xmlns:p14="http://schemas.microsoft.com/office/powerpoint/2010/main" val="3479096906"/>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3FE30-A4BE-516F-84C9-17EAE9444D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8DF0A3-7BFA-F9BB-7BAD-8FEE7A0961D2}"/>
              </a:ext>
            </a:extLst>
          </p:cNvPr>
          <p:cNvSpPr>
            <a:spLocks noGrp="1"/>
          </p:cNvSpPr>
          <p:nvPr>
            <p:ph type="title"/>
          </p:nvPr>
        </p:nvSpPr>
        <p:spPr>
          <a:xfrm>
            <a:off x="232950" y="249900"/>
            <a:ext cx="8437563" cy="1025706"/>
          </a:xfrm>
        </p:spPr>
        <p:txBody>
          <a:bodyPr>
            <a:normAutofit fontScale="90000"/>
          </a:bodyPr>
          <a:lstStyle/>
          <a:p>
            <a:r>
              <a:rPr lang="en-GB" dirty="0"/>
              <a:t>Review of Logistics company brief research task</a:t>
            </a:r>
            <a:endParaRPr lang="en-US" dirty="0"/>
          </a:p>
        </p:txBody>
      </p:sp>
      <p:sp>
        <p:nvSpPr>
          <p:cNvPr id="3" name="Text Placeholder 2">
            <a:extLst>
              <a:ext uri="{FF2B5EF4-FFF2-40B4-BE49-F238E27FC236}">
                <a16:creationId xmlns:a16="http://schemas.microsoft.com/office/drawing/2014/main" id="{D85378D2-0FCB-F55E-7ACC-21A0DFE70CCA}"/>
              </a:ext>
            </a:extLst>
          </p:cNvPr>
          <p:cNvSpPr>
            <a:spLocks noGrp="1"/>
          </p:cNvSpPr>
          <p:nvPr>
            <p:ph type="body" sz="quarter" idx="14"/>
          </p:nvPr>
        </p:nvSpPr>
        <p:spPr>
          <a:xfrm>
            <a:off x="251520" y="1275606"/>
            <a:ext cx="8437562" cy="3170625"/>
          </a:xfrm>
        </p:spPr>
        <p:txBody>
          <a:bodyPr vert="horz" lIns="0" tIns="0" rIns="0" bIns="0" rtlCol="0" anchor="t">
            <a:normAutofit/>
          </a:bodyPr>
          <a:lstStyle/>
          <a:p>
            <a:pPr marL="342900" indent="-342900">
              <a:buChar char="•"/>
            </a:pPr>
            <a:r>
              <a:rPr lang="en-GB" dirty="0"/>
              <a:t>What challenges did you have while doing the task?</a:t>
            </a:r>
            <a:endParaRPr lang="en-US" dirty="0"/>
          </a:p>
          <a:p>
            <a:endParaRPr lang="en-GB" dirty="0">
              <a:cs typeface="Arial"/>
            </a:endParaRPr>
          </a:p>
          <a:p>
            <a:pPr marL="342900" indent="-342900">
              <a:buChar char="•"/>
            </a:pPr>
            <a:r>
              <a:rPr lang="en-GB" dirty="0"/>
              <a:t>What have you learnt? </a:t>
            </a:r>
            <a:endParaRPr lang="en-GB" dirty="0">
              <a:cs typeface="Arial"/>
            </a:endParaRPr>
          </a:p>
          <a:p>
            <a:pPr marL="342900" indent="-342900">
              <a:buChar char="•"/>
            </a:pPr>
            <a:endParaRPr lang="en-GB" dirty="0">
              <a:cs typeface="Arial"/>
            </a:endParaRPr>
          </a:p>
          <a:p>
            <a:pPr marL="342900" indent="-342900">
              <a:buChar char="•"/>
            </a:pPr>
            <a:r>
              <a:rPr lang="en-GB" dirty="0"/>
              <a:t>How prepared do you feel to do another one?</a:t>
            </a:r>
            <a:endParaRPr lang="en-GB" dirty="0">
              <a:cs typeface="Arial"/>
            </a:endParaRPr>
          </a:p>
          <a:p>
            <a:endParaRPr lang="en-US" dirty="0"/>
          </a:p>
        </p:txBody>
      </p:sp>
      <p:sp>
        <p:nvSpPr>
          <p:cNvPr id="4" name="Footer Placeholder 3">
            <a:extLst>
              <a:ext uri="{FF2B5EF4-FFF2-40B4-BE49-F238E27FC236}">
                <a16:creationId xmlns:a16="http://schemas.microsoft.com/office/drawing/2014/main" id="{04EA9609-5899-31E7-EDEC-76F9F93333AE}"/>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29F2649A-A7A1-4504-E3E0-9A95C604393C}"/>
              </a:ext>
            </a:extLst>
          </p:cNvPr>
          <p:cNvSpPr>
            <a:spLocks noGrp="1"/>
          </p:cNvSpPr>
          <p:nvPr>
            <p:ph type="sldNum" sz="quarter" idx="12"/>
          </p:nvPr>
        </p:nvSpPr>
        <p:spPr/>
        <p:txBody>
          <a:bodyPr/>
          <a:lstStyle/>
          <a:p>
            <a:fld id="{DA2C159E-F13C-4A85-9A41-E7669D3E0D70}" type="slidenum">
              <a:rPr lang="en-GB" smtClean="0"/>
              <a:pPr/>
              <a:t>131</a:t>
            </a:fld>
            <a:endParaRPr lang="en-GB"/>
          </a:p>
        </p:txBody>
      </p:sp>
    </p:spTree>
    <p:extLst>
      <p:ext uri="{BB962C8B-B14F-4D97-AF65-F5344CB8AC3E}">
        <p14:creationId xmlns:p14="http://schemas.microsoft.com/office/powerpoint/2010/main" val="3120037014"/>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7</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dirty="0"/>
              <a:t>Mixed research</a:t>
            </a:r>
            <a:endParaRPr lang="en-US" dirty="0"/>
          </a:p>
        </p:txBody>
      </p:sp>
    </p:spTree>
    <p:extLst>
      <p:ext uri="{BB962C8B-B14F-4D97-AF65-F5344CB8AC3E}">
        <p14:creationId xmlns:p14="http://schemas.microsoft.com/office/powerpoint/2010/main" val="3844095822"/>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11E91-D588-D1AE-880B-5A00C56634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D48B1D-A2A6-B233-8751-587E0D9ABBE1}"/>
              </a:ext>
            </a:extLst>
          </p:cNvPr>
          <p:cNvSpPr>
            <a:spLocks noGrp="1"/>
          </p:cNvSpPr>
          <p:nvPr>
            <p:ph type="title"/>
          </p:nvPr>
        </p:nvSpPr>
        <p:spPr/>
        <p:txBody>
          <a:bodyPr/>
          <a:lstStyle/>
          <a:p>
            <a:r>
              <a:rPr lang="en-GB" dirty="0"/>
              <a:t>Lesson 7 aims </a:t>
            </a:r>
            <a:endParaRPr lang="en-US" dirty="0"/>
          </a:p>
        </p:txBody>
      </p:sp>
      <p:sp>
        <p:nvSpPr>
          <p:cNvPr id="3" name="Text Placeholder 2">
            <a:extLst>
              <a:ext uri="{FF2B5EF4-FFF2-40B4-BE49-F238E27FC236}">
                <a16:creationId xmlns:a16="http://schemas.microsoft.com/office/drawing/2014/main" id="{28BE61D2-F6A0-7DD0-19A9-888F8559FA54}"/>
              </a:ext>
            </a:extLst>
          </p:cNvPr>
          <p:cNvSpPr>
            <a:spLocks noGrp="1"/>
          </p:cNvSpPr>
          <p:nvPr>
            <p:ph type="body" sz="quarter" idx="14"/>
          </p:nvPr>
        </p:nvSpPr>
        <p:spPr/>
        <p:txBody>
          <a:bodyPr vert="horz" lIns="0" tIns="0" rIns="0" bIns="0" rtlCol="0" anchor="t">
            <a:normAutofit/>
          </a:bodyPr>
          <a:lstStyle/>
          <a:p>
            <a:r>
              <a:rPr lang="en-GB" dirty="0"/>
              <a:t>The lesson aims are: </a:t>
            </a:r>
          </a:p>
          <a:p>
            <a:endParaRPr lang="en-GB" dirty="0"/>
          </a:p>
          <a:p>
            <a:pPr marL="342900" indent="-342900">
              <a:buFont typeface="Arial" panose="020B0604020202020204" pitchFamily="34" charset="0"/>
              <a:buChar char="•"/>
            </a:pPr>
            <a:r>
              <a:rPr lang="en-GB" dirty="0"/>
              <a:t>To be able to record research findings.</a:t>
            </a:r>
          </a:p>
          <a:p>
            <a:pPr marL="342900" indent="-342900">
              <a:buFont typeface="Arial" panose="020B0604020202020204" pitchFamily="34" charset="0"/>
              <a:buChar char="•"/>
            </a:pPr>
            <a:r>
              <a:rPr lang="en-GB" dirty="0"/>
              <a:t>To carry out research to support a SWOT and PESTLE analysis.</a:t>
            </a:r>
          </a:p>
          <a:p>
            <a:pPr marL="342900" indent="-342900">
              <a:buFont typeface="Arial" panose="020B0604020202020204" pitchFamily="34" charset="0"/>
              <a:buChar char="•"/>
            </a:pPr>
            <a:r>
              <a:rPr lang="en-GB" dirty="0"/>
              <a:t>To be able to plan for interviews to obtain data.</a:t>
            </a:r>
          </a:p>
          <a:p>
            <a:endParaRPr lang="en-GB" dirty="0"/>
          </a:p>
          <a:p>
            <a:endParaRPr lang="en-GB" dirty="0">
              <a:cs typeface="Arial"/>
            </a:endParaRPr>
          </a:p>
        </p:txBody>
      </p:sp>
      <p:sp>
        <p:nvSpPr>
          <p:cNvPr id="4" name="Footer Placeholder 3">
            <a:extLst>
              <a:ext uri="{FF2B5EF4-FFF2-40B4-BE49-F238E27FC236}">
                <a16:creationId xmlns:a16="http://schemas.microsoft.com/office/drawing/2014/main" id="{7244E982-8BAD-9C2F-3678-767AE2ECAA5D}"/>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469E25F2-56AC-3892-B903-0FA8A87268FA}"/>
              </a:ext>
            </a:extLst>
          </p:cNvPr>
          <p:cNvSpPr>
            <a:spLocks noGrp="1"/>
          </p:cNvSpPr>
          <p:nvPr>
            <p:ph type="sldNum" sz="quarter" idx="12"/>
          </p:nvPr>
        </p:nvSpPr>
        <p:spPr/>
        <p:txBody>
          <a:bodyPr/>
          <a:lstStyle/>
          <a:p>
            <a:fld id="{DA2C159E-F13C-4A85-9A41-E7669D3E0D70}" type="slidenum">
              <a:rPr lang="en-GB" smtClean="0"/>
              <a:pPr/>
              <a:t>133</a:t>
            </a:fld>
            <a:endParaRPr lang="en-GB"/>
          </a:p>
        </p:txBody>
      </p:sp>
    </p:spTree>
    <p:extLst>
      <p:ext uri="{BB962C8B-B14F-4D97-AF65-F5344CB8AC3E}">
        <p14:creationId xmlns:p14="http://schemas.microsoft.com/office/powerpoint/2010/main" val="324522903"/>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18A91-AFED-201B-B4D0-BB280EE5D4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00A04C-303C-D1BB-00FE-9BDEB2D768A8}"/>
              </a:ext>
            </a:extLst>
          </p:cNvPr>
          <p:cNvSpPr>
            <a:spLocks noGrp="1"/>
          </p:cNvSpPr>
          <p:nvPr>
            <p:ph type="title"/>
          </p:nvPr>
        </p:nvSpPr>
        <p:spPr/>
        <p:txBody>
          <a:bodyPr/>
          <a:lstStyle/>
          <a:p>
            <a:r>
              <a:rPr lang="en-GB" dirty="0"/>
              <a:t>Lesson 7 overview</a:t>
            </a:r>
            <a:endParaRPr lang="en-US" dirty="0"/>
          </a:p>
        </p:txBody>
      </p:sp>
      <p:sp>
        <p:nvSpPr>
          <p:cNvPr id="3" name="Text Placeholder 2">
            <a:extLst>
              <a:ext uri="{FF2B5EF4-FFF2-40B4-BE49-F238E27FC236}">
                <a16:creationId xmlns:a16="http://schemas.microsoft.com/office/drawing/2014/main" id="{3132CB15-2F01-ECE9-672D-094AF61C74BD}"/>
              </a:ext>
            </a:extLst>
          </p:cNvPr>
          <p:cNvSpPr>
            <a:spLocks noGrp="1"/>
          </p:cNvSpPr>
          <p:nvPr>
            <p:ph type="body" sz="quarter" idx="14"/>
          </p:nvPr>
        </p:nvSpPr>
        <p:spPr>
          <a:xfrm>
            <a:off x="251520" y="1200151"/>
            <a:ext cx="8437562" cy="3459831"/>
          </a:xfrm>
        </p:spPr>
        <p:txBody>
          <a:bodyPr vert="horz" lIns="0" tIns="0" rIns="0" bIns="0" rtlCol="0" anchor="t">
            <a:normAutofit/>
          </a:bodyPr>
          <a:lstStyle/>
          <a:p>
            <a:r>
              <a:rPr lang="en-GB" dirty="0"/>
              <a:t>Analyse a brief and carry out research.</a:t>
            </a:r>
          </a:p>
          <a:p>
            <a:endParaRPr lang="en-GB" dirty="0"/>
          </a:p>
          <a:p>
            <a:r>
              <a:rPr lang="en-GB" dirty="0"/>
              <a:t>Carry out a SWOT analysis using researched information.</a:t>
            </a:r>
          </a:p>
          <a:p>
            <a:endParaRPr lang="en-GB" dirty="0"/>
          </a:p>
          <a:p>
            <a:r>
              <a:rPr lang="en-GB" dirty="0"/>
              <a:t>Conduct interviews with others and record them.</a:t>
            </a:r>
            <a:endParaRPr lang="en-US" dirty="0"/>
          </a:p>
        </p:txBody>
      </p:sp>
      <p:sp>
        <p:nvSpPr>
          <p:cNvPr id="4" name="Footer Placeholder 3">
            <a:extLst>
              <a:ext uri="{FF2B5EF4-FFF2-40B4-BE49-F238E27FC236}">
                <a16:creationId xmlns:a16="http://schemas.microsoft.com/office/drawing/2014/main" id="{A57E9D41-223A-7F91-4402-AEB8144D5D7D}"/>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185DCEC2-941B-0338-3607-0923FB110A12}"/>
              </a:ext>
            </a:extLst>
          </p:cNvPr>
          <p:cNvSpPr>
            <a:spLocks noGrp="1"/>
          </p:cNvSpPr>
          <p:nvPr>
            <p:ph type="sldNum" sz="quarter" idx="12"/>
          </p:nvPr>
        </p:nvSpPr>
        <p:spPr/>
        <p:txBody>
          <a:bodyPr/>
          <a:lstStyle/>
          <a:p>
            <a:fld id="{DA2C159E-F13C-4A85-9A41-E7669D3E0D70}" type="slidenum">
              <a:rPr lang="en-GB" smtClean="0"/>
              <a:pPr/>
              <a:t>134</a:t>
            </a:fld>
            <a:endParaRPr lang="en-GB"/>
          </a:p>
        </p:txBody>
      </p:sp>
    </p:spTree>
    <p:extLst>
      <p:ext uri="{BB962C8B-B14F-4D97-AF65-F5344CB8AC3E}">
        <p14:creationId xmlns:p14="http://schemas.microsoft.com/office/powerpoint/2010/main" val="2231297929"/>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95C13-CA41-B041-BD13-9060526C1407}"/>
              </a:ext>
            </a:extLst>
          </p:cNvPr>
          <p:cNvSpPr>
            <a:spLocks noGrp="1"/>
          </p:cNvSpPr>
          <p:nvPr>
            <p:ph type="title"/>
          </p:nvPr>
        </p:nvSpPr>
        <p:spPr/>
        <p:txBody>
          <a:bodyPr/>
          <a:lstStyle/>
          <a:p>
            <a:r>
              <a:rPr lang="en-GB"/>
              <a:t>Starting p</a:t>
            </a:r>
            <a:r>
              <a:rPr lang="en-GB" dirty="0"/>
              <a:t>oint</a:t>
            </a:r>
            <a:endParaRPr lang="en-US" dirty="0"/>
          </a:p>
        </p:txBody>
      </p:sp>
      <p:sp>
        <p:nvSpPr>
          <p:cNvPr id="3" name="Text Placeholder 2">
            <a:extLst>
              <a:ext uri="{FF2B5EF4-FFF2-40B4-BE49-F238E27FC236}">
                <a16:creationId xmlns:a16="http://schemas.microsoft.com/office/drawing/2014/main" id="{D75A3BB3-4513-7B8C-C5F9-A99037462F65}"/>
              </a:ext>
            </a:extLst>
          </p:cNvPr>
          <p:cNvSpPr>
            <a:spLocks noGrp="1"/>
          </p:cNvSpPr>
          <p:nvPr>
            <p:ph type="body" sz="quarter" idx="14"/>
          </p:nvPr>
        </p:nvSpPr>
        <p:spPr>
          <a:xfrm>
            <a:off x="251520" y="1131590"/>
            <a:ext cx="8437562" cy="3314641"/>
          </a:xfrm>
        </p:spPr>
        <p:txBody>
          <a:bodyPr/>
          <a:lstStyle/>
          <a:p>
            <a:r>
              <a:rPr lang="en-GB" dirty="0"/>
              <a:t>Access Padlet.</a:t>
            </a:r>
          </a:p>
          <a:p>
            <a:endParaRPr lang="en-GB" dirty="0"/>
          </a:p>
          <a:p>
            <a:r>
              <a:rPr lang="en-GB" dirty="0"/>
              <a:t>Write three methods of primary research remembered from earlier lessons. </a:t>
            </a:r>
            <a:endParaRPr lang="en-US" dirty="0"/>
          </a:p>
        </p:txBody>
      </p:sp>
      <p:sp>
        <p:nvSpPr>
          <p:cNvPr id="4" name="Footer Placeholder 3">
            <a:extLst>
              <a:ext uri="{FF2B5EF4-FFF2-40B4-BE49-F238E27FC236}">
                <a16:creationId xmlns:a16="http://schemas.microsoft.com/office/drawing/2014/main" id="{85AA118C-2157-78FD-6BE3-2AAC83D1F845}"/>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FD16F577-BEDB-3F05-1FD9-EC2071F16764}"/>
              </a:ext>
            </a:extLst>
          </p:cNvPr>
          <p:cNvSpPr>
            <a:spLocks noGrp="1"/>
          </p:cNvSpPr>
          <p:nvPr>
            <p:ph type="sldNum" sz="quarter" idx="12"/>
          </p:nvPr>
        </p:nvSpPr>
        <p:spPr/>
        <p:txBody>
          <a:bodyPr/>
          <a:lstStyle/>
          <a:p>
            <a:fld id="{DA2C159E-F13C-4A85-9A41-E7669D3E0D70}" type="slidenum">
              <a:rPr lang="en-GB" smtClean="0"/>
              <a:pPr/>
              <a:t>135</a:t>
            </a:fld>
            <a:endParaRPr lang="en-GB"/>
          </a:p>
        </p:txBody>
      </p:sp>
    </p:spTree>
    <p:extLst>
      <p:ext uri="{BB962C8B-B14F-4D97-AF65-F5344CB8AC3E}">
        <p14:creationId xmlns:p14="http://schemas.microsoft.com/office/powerpoint/2010/main" val="3703945438"/>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4100F-0E7C-74BC-9FFE-AD899FB3897F}"/>
              </a:ext>
            </a:extLst>
          </p:cNvPr>
          <p:cNvSpPr>
            <a:spLocks noGrp="1"/>
          </p:cNvSpPr>
          <p:nvPr>
            <p:ph type="title"/>
          </p:nvPr>
        </p:nvSpPr>
        <p:spPr/>
        <p:txBody>
          <a:bodyPr/>
          <a:lstStyle/>
          <a:p>
            <a:r>
              <a:rPr lang="en-GB"/>
              <a:t>Recap types of questions</a:t>
            </a:r>
            <a:endParaRPr lang="en-US"/>
          </a:p>
        </p:txBody>
      </p:sp>
      <p:sp>
        <p:nvSpPr>
          <p:cNvPr id="3" name="Text Placeholder 2">
            <a:extLst>
              <a:ext uri="{FF2B5EF4-FFF2-40B4-BE49-F238E27FC236}">
                <a16:creationId xmlns:a16="http://schemas.microsoft.com/office/drawing/2014/main" id="{DA0D90E5-9822-BF91-7556-CA5955F934D0}"/>
              </a:ext>
            </a:extLst>
          </p:cNvPr>
          <p:cNvSpPr>
            <a:spLocks noGrp="1"/>
          </p:cNvSpPr>
          <p:nvPr>
            <p:ph type="body" sz="quarter" idx="14"/>
          </p:nvPr>
        </p:nvSpPr>
        <p:spPr>
          <a:xfrm>
            <a:off x="251520" y="1347614"/>
            <a:ext cx="8437562" cy="3098617"/>
          </a:xfrm>
        </p:spPr>
        <p:txBody>
          <a:bodyPr/>
          <a:lstStyle/>
          <a:p>
            <a:pPr marL="342900" indent="-342900">
              <a:buFont typeface="Arial" panose="020B0604020202020204" pitchFamily="34" charset="0"/>
              <a:buChar char="•"/>
            </a:pPr>
            <a:r>
              <a:rPr lang="en-GB" dirty="0"/>
              <a:t>Closed questions.</a:t>
            </a:r>
          </a:p>
          <a:p>
            <a:endParaRPr lang="en-GB" dirty="0"/>
          </a:p>
          <a:p>
            <a:pPr marL="342900" indent="-342900">
              <a:buFont typeface="Arial" panose="020B0604020202020204" pitchFamily="34" charset="0"/>
              <a:buChar char="•"/>
            </a:pPr>
            <a:r>
              <a:rPr lang="en-GB" dirty="0"/>
              <a:t>Open questions.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Scaled questions.</a:t>
            </a:r>
            <a:endParaRPr lang="en-US" dirty="0"/>
          </a:p>
        </p:txBody>
      </p:sp>
      <p:sp>
        <p:nvSpPr>
          <p:cNvPr id="4" name="Footer Placeholder 3">
            <a:extLst>
              <a:ext uri="{FF2B5EF4-FFF2-40B4-BE49-F238E27FC236}">
                <a16:creationId xmlns:a16="http://schemas.microsoft.com/office/drawing/2014/main" id="{0E0937F9-F0FA-6C77-F6B2-966D9D78552C}"/>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53B23D0-1062-7443-A85A-58B508792B9F}"/>
              </a:ext>
            </a:extLst>
          </p:cNvPr>
          <p:cNvSpPr>
            <a:spLocks noGrp="1"/>
          </p:cNvSpPr>
          <p:nvPr>
            <p:ph type="sldNum" sz="quarter" idx="12"/>
          </p:nvPr>
        </p:nvSpPr>
        <p:spPr/>
        <p:txBody>
          <a:bodyPr/>
          <a:lstStyle/>
          <a:p>
            <a:fld id="{DA2C159E-F13C-4A85-9A41-E7669D3E0D70}" type="slidenum">
              <a:rPr lang="en-GB" smtClean="0"/>
              <a:pPr/>
              <a:t>136</a:t>
            </a:fld>
            <a:endParaRPr lang="en-GB"/>
          </a:p>
        </p:txBody>
      </p:sp>
    </p:spTree>
    <p:extLst>
      <p:ext uri="{BB962C8B-B14F-4D97-AF65-F5344CB8AC3E}">
        <p14:creationId xmlns:p14="http://schemas.microsoft.com/office/powerpoint/2010/main" val="3205975257"/>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91C69-AE8B-7261-4E93-10BF16D7D1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1EDA66-8CA3-6DB3-670D-7DA3B720598B}"/>
              </a:ext>
            </a:extLst>
          </p:cNvPr>
          <p:cNvSpPr>
            <a:spLocks noGrp="1"/>
          </p:cNvSpPr>
          <p:nvPr>
            <p:ph type="title"/>
          </p:nvPr>
        </p:nvSpPr>
        <p:spPr/>
        <p:txBody>
          <a:bodyPr/>
          <a:lstStyle/>
          <a:p>
            <a:r>
              <a:rPr lang="en-GB"/>
              <a:t>Question writing task</a:t>
            </a:r>
            <a:endParaRPr lang="en-US"/>
          </a:p>
        </p:txBody>
      </p:sp>
      <p:sp>
        <p:nvSpPr>
          <p:cNvPr id="3" name="Text Placeholder 2">
            <a:extLst>
              <a:ext uri="{FF2B5EF4-FFF2-40B4-BE49-F238E27FC236}">
                <a16:creationId xmlns:a16="http://schemas.microsoft.com/office/drawing/2014/main" id="{8F81A25B-1DFF-82F1-5848-A7B5260E9BEC}"/>
              </a:ext>
            </a:extLst>
          </p:cNvPr>
          <p:cNvSpPr>
            <a:spLocks noGrp="1"/>
          </p:cNvSpPr>
          <p:nvPr>
            <p:ph type="body" sz="quarter" idx="14"/>
          </p:nvPr>
        </p:nvSpPr>
        <p:spPr/>
        <p:txBody>
          <a:bodyPr vert="horz" lIns="0" tIns="0" rIns="0" bIns="0" rtlCol="0" anchor="t">
            <a:normAutofit/>
          </a:bodyPr>
          <a:lstStyle/>
          <a:p>
            <a:r>
              <a:rPr lang="en-GB" dirty="0"/>
              <a:t>Individually write: </a:t>
            </a:r>
          </a:p>
          <a:p>
            <a:endParaRPr lang="en-GB" dirty="0"/>
          </a:p>
          <a:p>
            <a:pPr marL="342900" indent="-342900">
              <a:buFont typeface="Arial" panose="020B0604020202020204" pitchFamily="34" charset="0"/>
              <a:buChar char="•"/>
            </a:pPr>
            <a:r>
              <a:rPr lang="en-GB" dirty="0"/>
              <a:t>One closed question.</a:t>
            </a:r>
            <a:endParaRPr lang="en-GB" dirty="0">
              <a:cs typeface="Arial"/>
            </a:endParaRPr>
          </a:p>
          <a:p>
            <a:pPr marL="342900" indent="-342900">
              <a:buFont typeface="Arial" panose="020B0604020202020204" pitchFamily="34" charset="0"/>
              <a:buChar char="•"/>
            </a:pPr>
            <a:r>
              <a:rPr lang="en-GB" dirty="0"/>
              <a:t>One open question.</a:t>
            </a:r>
            <a:endParaRPr lang="en-GB" dirty="0">
              <a:cs typeface="Arial"/>
            </a:endParaRPr>
          </a:p>
          <a:p>
            <a:pPr marL="342900" indent="-342900">
              <a:buFont typeface="Arial" panose="020B0604020202020204" pitchFamily="34" charset="0"/>
              <a:buChar char="•"/>
            </a:pPr>
            <a:r>
              <a:rPr lang="en-GB" dirty="0"/>
              <a:t>One scaled question. </a:t>
            </a:r>
          </a:p>
          <a:p>
            <a:pPr marL="342900" indent="-342900">
              <a:buFont typeface="Arial" panose="020B0604020202020204" pitchFamily="34" charset="0"/>
              <a:buChar char="•"/>
            </a:pPr>
            <a:endParaRPr lang="en-GB" dirty="0"/>
          </a:p>
          <a:p>
            <a:r>
              <a:rPr lang="en-GB" dirty="0"/>
              <a:t>Check your questions with a peer.</a:t>
            </a:r>
            <a:endParaRPr lang="en-US" dirty="0"/>
          </a:p>
        </p:txBody>
      </p:sp>
      <p:sp>
        <p:nvSpPr>
          <p:cNvPr id="4" name="Footer Placeholder 3">
            <a:extLst>
              <a:ext uri="{FF2B5EF4-FFF2-40B4-BE49-F238E27FC236}">
                <a16:creationId xmlns:a16="http://schemas.microsoft.com/office/drawing/2014/main" id="{0EE3968B-F727-074E-8176-D71D9E4BDB7C}"/>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BE0EA85-18B5-1ACA-A140-0A1B4398FB12}"/>
              </a:ext>
            </a:extLst>
          </p:cNvPr>
          <p:cNvSpPr>
            <a:spLocks noGrp="1"/>
          </p:cNvSpPr>
          <p:nvPr>
            <p:ph type="sldNum" sz="quarter" idx="12"/>
          </p:nvPr>
        </p:nvSpPr>
        <p:spPr/>
        <p:txBody>
          <a:bodyPr/>
          <a:lstStyle/>
          <a:p>
            <a:fld id="{DA2C159E-F13C-4A85-9A41-E7669D3E0D70}" type="slidenum">
              <a:rPr lang="en-GB" smtClean="0"/>
              <a:pPr/>
              <a:t>137</a:t>
            </a:fld>
            <a:endParaRPr lang="en-GB"/>
          </a:p>
        </p:txBody>
      </p:sp>
    </p:spTree>
    <p:extLst>
      <p:ext uri="{BB962C8B-B14F-4D97-AF65-F5344CB8AC3E}">
        <p14:creationId xmlns:p14="http://schemas.microsoft.com/office/powerpoint/2010/main" val="1635554957"/>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7B5F3B-B057-25FE-5EB6-20717445D8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66337A-70AD-BC15-BC24-B358D0242CD2}"/>
              </a:ext>
            </a:extLst>
          </p:cNvPr>
          <p:cNvSpPr>
            <a:spLocks noGrp="1"/>
          </p:cNvSpPr>
          <p:nvPr>
            <p:ph type="title"/>
          </p:nvPr>
        </p:nvSpPr>
        <p:spPr/>
        <p:txBody>
          <a:bodyPr>
            <a:normAutofit/>
          </a:bodyPr>
          <a:lstStyle/>
          <a:p>
            <a:r>
              <a:rPr lang="en-GB" dirty="0"/>
              <a:t>Bright Path Futures Ltd. brief</a:t>
            </a:r>
            <a:endParaRPr lang="en-US" dirty="0"/>
          </a:p>
        </p:txBody>
      </p:sp>
      <p:sp>
        <p:nvSpPr>
          <p:cNvPr id="3" name="Text Placeholder 2">
            <a:extLst>
              <a:ext uri="{FF2B5EF4-FFF2-40B4-BE49-F238E27FC236}">
                <a16:creationId xmlns:a16="http://schemas.microsoft.com/office/drawing/2014/main" id="{72BDB837-991C-B200-E44F-70FAA3E928E9}"/>
              </a:ext>
            </a:extLst>
          </p:cNvPr>
          <p:cNvSpPr>
            <a:spLocks noGrp="1"/>
          </p:cNvSpPr>
          <p:nvPr>
            <p:ph type="body" sz="quarter" idx="14"/>
          </p:nvPr>
        </p:nvSpPr>
        <p:spPr>
          <a:xfrm>
            <a:off x="251520" y="1419622"/>
            <a:ext cx="8437562" cy="3026609"/>
          </a:xfrm>
        </p:spPr>
        <p:txBody>
          <a:bodyPr>
            <a:normAutofit/>
          </a:bodyPr>
          <a:lstStyle/>
          <a:p>
            <a:pPr marL="342900" indent="-342900">
              <a:buFont typeface="Arial" panose="020B0604020202020204" pitchFamily="34" charset="0"/>
              <a:buChar char="•"/>
            </a:pPr>
            <a:r>
              <a:rPr lang="en-GB" dirty="0"/>
              <a:t>Analyse Bright Path Futures Ltd. brief.</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Create a new Excel worksheet and give it a title.</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Carry out research for the brief.</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Complete the worksheet.</a:t>
            </a:r>
            <a:endParaRPr lang="en-US" dirty="0"/>
          </a:p>
        </p:txBody>
      </p:sp>
      <p:sp>
        <p:nvSpPr>
          <p:cNvPr id="4" name="Footer Placeholder 3">
            <a:extLst>
              <a:ext uri="{FF2B5EF4-FFF2-40B4-BE49-F238E27FC236}">
                <a16:creationId xmlns:a16="http://schemas.microsoft.com/office/drawing/2014/main" id="{BE7C3577-AB05-653F-8567-99AFD4FE452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F4911CF6-BA8F-E8AF-CA68-3E42CD6A6F4A}"/>
              </a:ext>
            </a:extLst>
          </p:cNvPr>
          <p:cNvSpPr>
            <a:spLocks noGrp="1"/>
          </p:cNvSpPr>
          <p:nvPr>
            <p:ph type="sldNum" sz="quarter" idx="12"/>
          </p:nvPr>
        </p:nvSpPr>
        <p:spPr/>
        <p:txBody>
          <a:bodyPr/>
          <a:lstStyle/>
          <a:p>
            <a:fld id="{DA2C159E-F13C-4A85-9A41-E7669D3E0D70}" type="slidenum">
              <a:rPr lang="en-GB" smtClean="0"/>
              <a:pPr/>
              <a:t>138</a:t>
            </a:fld>
            <a:endParaRPr lang="en-GB"/>
          </a:p>
        </p:txBody>
      </p:sp>
    </p:spTree>
    <p:extLst>
      <p:ext uri="{BB962C8B-B14F-4D97-AF65-F5344CB8AC3E}">
        <p14:creationId xmlns:p14="http://schemas.microsoft.com/office/powerpoint/2010/main" val="305167768"/>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99EF18-A8FE-A4B8-95BE-78EDB0E79F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EE3071-5098-CCBA-6CE1-7350670C4415}"/>
              </a:ext>
            </a:extLst>
          </p:cNvPr>
          <p:cNvSpPr>
            <a:spLocks noGrp="1"/>
          </p:cNvSpPr>
          <p:nvPr>
            <p:ph type="title"/>
          </p:nvPr>
        </p:nvSpPr>
        <p:spPr>
          <a:xfrm>
            <a:off x="232950" y="195486"/>
            <a:ext cx="8437563" cy="504057"/>
          </a:xfrm>
        </p:spPr>
        <p:txBody>
          <a:bodyPr>
            <a:normAutofit fontScale="90000"/>
          </a:bodyPr>
          <a:lstStyle/>
          <a:p>
            <a:r>
              <a:rPr lang="en-GB" dirty="0"/>
              <a:t>Peer review of Bright Futures Ltd. brief research </a:t>
            </a:r>
            <a:endParaRPr lang="en-US" dirty="0"/>
          </a:p>
        </p:txBody>
      </p:sp>
      <p:sp>
        <p:nvSpPr>
          <p:cNvPr id="3" name="Text Placeholder 2">
            <a:extLst>
              <a:ext uri="{FF2B5EF4-FFF2-40B4-BE49-F238E27FC236}">
                <a16:creationId xmlns:a16="http://schemas.microsoft.com/office/drawing/2014/main" id="{3A38C5B9-94CA-D5C7-7B3F-DA6CCB1B2E44}"/>
              </a:ext>
            </a:extLst>
          </p:cNvPr>
          <p:cNvSpPr>
            <a:spLocks noGrp="1"/>
          </p:cNvSpPr>
          <p:nvPr>
            <p:ph type="body" sz="quarter" idx="14"/>
          </p:nvPr>
        </p:nvSpPr>
        <p:spPr>
          <a:xfrm>
            <a:off x="251520" y="1203598"/>
            <a:ext cx="8437562" cy="3456384"/>
          </a:xfrm>
        </p:spPr>
        <p:txBody>
          <a:bodyPr>
            <a:normAutofit fontScale="92500"/>
          </a:bodyPr>
          <a:lstStyle/>
          <a:p>
            <a:pPr marL="342900" indent="-342900">
              <a:buFont typeface="Arial" panose="020B0604020202020204" pitchFamily="34" charset="0"/>
              <a:buChar char="•"/>
            </a:pPr>
            <a:r>
              <a:rPr lang="en-GB" dirty="0"/>
              <a:t>Review the Excel worksheet completed by another learner.</a:t>
            </a:r>
          </a:p>
          <a:p>
            <a:r>
              <a:rPr lang="en-GB" dirty="0"/>
              <a:t> </a:t>
            </a:r>
          </a:p>
          <a:p>
            <a:pPr marL="342900" indent="-342900">
              <a:buFont typeface="Arial" panose="020B0604020202020204" pitchFamily="34" charset="0"/>
              <a:buChar char="•"/>
            </a:pPr>
            <a:r>
              <a:rPr lang="en-GB" dirty="0"/>
              <a:t>Note the differences in research sources given.  Follow the link and confirm the validity of the source.</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Check all the information included.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Add a column to the worksheet headed “Comments”.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Provide feedback in the Comments column and save the file. </a:t>
            </a:r>
          </a:p>
        </p:txBody>
      </p:sp>
      <p:sp>
        <p:nvSpPr>
          <p:cNvPr id="4" name="Footer Placeholder 3">
            <a:extLst>
              <a:ext uri="{FF2B5EF4-FFF2-40B4-BE49-F238E27FC236}">
                <a16:creationId xmlns:a16="http://schemas.microsoft.com/office/drawing/2014/main" id="{CAB18718-6DFB-7C14-E472-8433A6FEAE27}"/>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D19C0713-EB25-4040-DC0E-FB7D61ADAFF0}"/>
              </a:ext>
            </a:extLst>
          </p:cNvPr>
          <p:cNvSpPr>
            <a:spLocks noGrp="1"/>
          </p:cNvSpPr>
          <p:nvPr>
            <p:ph type="sldNum" sz="quarter" idx="12"/>
          </p:nvPr>
        </p:nvSpPr>
        <p:spPr/>
        <p:txBody>
          <a:bodyPr/>
          <a:lstStyle/>
          <a:p>
            <a:fld id="{DA2C159E-F13C-4A85-9A41-E7669D3E0D70}" type="slidenum">
              <a:rPr lang="en-GB" smtClean="0"/>
              <a:pPr/>
              <a:t>139</a:t>
            </a:fld>
            <a:endParaRPr lang="en-GB"/>
          </a:p>
        </p:txBody>
      </p:sp>
    </p:spTree>
    <p:extLst>
      <p:ext uri="{BB962C8B-B14F-4D97-AF65-F5344CB8AC3E}">
        <p14:creationId xmlns:p14="http://schemas.microsoft.com/office/powerpoint/2010/main" val="2339188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A3B81-3A1E-73EE-4DBF-AC4C94243D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A8917D-C495-744F-E87E-035D6E28F577}"/>
              </a:ext>
            </a:extLst>
          </p:cNvPr>
          <p:cNvSpPr>
            <a:spLocks noGrp="1"/>
          </p:cNvSpPr>
          <p:nvPr>
            <p:ph type="title"/>
          </p:nvPr>
        </p:nvSpPr>
        <p:spPr>
          <a:xfrm>
            <a:off x="232950" y="249900"/>
            <a:ext cx="8437563" cy="809682"/>
          </a:xfrm>
        </p:spPr>
        <p:txBody>
          <a:bodyPr>
            <a:normAutofit fontScale="90000"/>
          </a:bodyPr>
          <a:lstStyle/>
          <a:p>
            <a:r>
              <a:rPr lang="en-US" sz="4000" dirty="0"/>
              <a:t>Grocery stores</a:t>
            </a:r>
            <a:br>
              <a:rPr lang="en-US" dirty="0"/>
            </a:br>
            <a:endParaRPr lang="en-US" dirty="0"/>
          </a:p>
        </p:txBody>
      </p:sp>
      <p:sp>
        <p:nvSpPr>
          <p:cNvPr id="3" name="Text Placeholder 2">
            <a:extLst>
              <a:ext uri="{FF2B5EF4-FFF2-40B4-BE49-F238E27FC236}">
                <a16:creationId xmlns:a16="http://schemas.microsoft.com/office/drawing/2014/main" id="{D3CBC58F-84C6-D0F4-F020-A3363BC49F6A}"/>
              </a:ext>
            </a:extLst>
          </p:cNvPr>
          <p:cNvSpPr>
            <a:spLocks noGrp="1"/>
          </p:cNvSpPr>
          <p:nvPr>
            <p:ph type="body" sz="quarter" idx="14"/>
          </p:nvPr>
        </p:nvSpPr>
        <p:spPr>
          <a:xfrm>
            <a:off x="251520" y="1275606"/>
            <a:ext cx="8437562" cy="3170625"/>
          </a:xfrm>
        </p:spPr>
        <p:txBody>
          <a:bodyPr>
            <a:normAutofit/>
          </a:bodyPr>
          <a:lstStyle/>
          <a:p>
            <a:r>
              <a:rPr lang="en-GB" dirty="0"/>
              <a:t>Research the current data to advise the customers.</a:t>
            </a:r>
          </a:p>
          <a:p>
            <a:endParaRPr lang="en-GB" dirty="0"/>
          </a:p>
          <a:p>
            <a:r>
              <a:rPr lang="en-GB" dirty="0"/>
              <a:t>A chain of grocery stores is thinking about offering delivery. Statistics shows in 2020, grocery delivery in England nearly doubled.</a:t>
            </a:r>
          </a:p>
          <a:p>
            <a:r>
              <a:rPr lang="en-GB" dirty="0"/>
              <a:t> </a:t>
            </a:r>
          </a:p>
          <a:p>
            <a:r>
              <a:rPr lang="en-GB" dirty="0"/>
              <a:t>What is the best solution for the company now? </a:t>
            </a:r>
          </a:p>
          <a:p>
            <a:endParaRPr lang="en-GB" dirty="0"/>
          </a:p>
        </p:txBody>
      </p:sp>
      <p:sp>
        <p:nvSpPr>
          <p:cNvPr id="4" name="Footer Placeholder 3">
            <a:extLst>
              <a:ext uri="{FF2B5EF4-FFF2-40B4-BE49-F238E27FC236}">
                <a16:creationId xmlns:a16="http://schemas.microsoft.com/office/drawing/2014/main" id="{B45C26E1-F4F7-5C23-6E92-545984E52D3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C6FEDAFA-B5B9-2163-DA7E-A9C47873490F}"/>
              </a:ext>
            </a:extLst>
          </p:cNvPr>
          <p:cNvSpPr>
            <a:spLocks noGrp="1"/>
          </p:cNvSpPr>
          <p:nvPr>
            <p:ph type="sldNum" sz="quarter" idx="12"/>
          </p:nvPr>
        </p:nvSpPr>
        <p:spPr/>
        <p:txBody>
          <a:bodyPr/>
          <a:lstStyle/>
          <a:p>
            <a:fld id="{DA2C159E-F13C-4A85-9A41-E7669D3E0D70}" type="slidenum">
              <a:rPr lang="en-GB" smtClean="0"/>
              <a:pPr/>
              <a:t>14</a:t>
            </a:fld>
            <a:endParaRPr lang="en-GB"/>
          </a:p>
        </p:txBody>
      </p:sp>
    </p:spTree>
    <p:extLst>
      <p:ext uri="{BB962C8B-B14F-4D97-AF65-F5344CB8AC3E}">
        <p14:creationId xmlns:p14="http://schemas.microsoft.com/office/powerpoint/2010/main" val="2536113849"/>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D68FDD-646A-F5E1-5C2C-C097B6D4B7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2FAA4A-3B19-453D-1299-CBD5940866C7}"/>
              </a:ext>
            </a:extLst>
          </p:cNvPr>
          <p:cNvSpPr>
            <a:spLocks noGrp="1"/>
          </p:cNvSpPr>
          <p:nvPr>
            <p:ph type="title"/>
          </p:nvPr>
        </p:nvSpPr>
        <p:spPr/>
        <p:txBody>
          <a:bodyPr/>
          <a:lstStyle/>
          <a:p>
            <a:r>
              <a:rPr lang="en-GB"/>
              <a:t>SWOT revision activity</a:t>
            </a:r>
            <a:endParaRPr lang="en-US"/>
          </a:p>
        </p:txBody>
      </p:sp>
      <p:sp>
        <p:nvSpPr>
          <p:cNvPr id="3" name="Text Placeholder 2">
            <a:extLst>
              <a:ext uri="{FF2B5EF4-FFF2-40B4-BE49-F238E27FC236}">
                <a16:creationId xmlns:a16="http://schemas.microsoft.com/office/drawing/2014/main" id="{B0B2104D-488B-6689-36B8-BA75BA91F949}"/>
              </a:ext>
            </a:extLst>
          </p:cNvPr>
          <p:cNvSpPr>
            <a:spLocks noGrp="1"/>
          </p:cNvSpPr>
          <p:nvPr>
            <p:ph type="body" sz="quarter" idx="14"/>
          </p:nvPr>
        </p:nvSpPr>
        <p:spPr>
          <a:xfrm>
            <a:off x="251520" y="1275606"/>
            <a:ext cx="8437562" cy="3170625"/>
          </a:xfrm>
        </p:spPr>
        <p:txBody>
          <a:bodyPr/>
          <a:lstStyle/>
          <a:p>
            <a:pPr marL="342900" indent="-342900">
              <a:buFont typeface="Arial" panose="020B0604020202020204" pitchFamily="34" charset="0"/>
              <a:buChar char="•"/>
            </a:pPr>
            <a:r>
              <a:rPr lang="en-GB" dirty="0"/>
              <a:t>Individually read the SWOT analysis revision activity.</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Arrange the findings into the relevant section of the SWOT analysis framework.</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Be ready to contribute to the discussion.</a:t>
            </a:r>
            <a:endParaRPr lang="en-US" dirty="0"/>
          </a:p>
        </p:txBody>
      </p:sp>
      <p:sp>
        <p:nvSpPr>
          <p:cNvPr id="4" name="Footer Placeholder 3">
            <a:extLst>
              <a:ext uri="{FF2B5EF4-FFF2-40B4-BE49-F238E27FC236}">
                <a16:creationId xmlns:a16="http://schemas.microsoft.com/office/drawing/2014/main" id="{66E1DC63-55B7-DBA6-A6B0-1970CABF2F0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D525D1C5-8B9C-B16C-F929-A20FE86C3FCE}"/>
              </a:ext>
            </a:extLst>
          </p:cNvPr>
          <p:cNvSpPr>
            <a:spLocks noGrp="1"/>
          </p:cNvSpPr>
          <p:nvPr>
            <p:ph type="sldNum" sz="quarter" idx="12"/>
          </p:nvPr>
        </p:nvSpPr>
        <p:spPr/>
        <p:txBody>
          <a:bodyPr/>
          <a:lstStyle/>
          <a:p>
            <a:fld id="{DA2C159E-F13C-4A85-9A41-E7669D3E0D70}" type="slidenum">
              <a:rPr lang="en-GB" smtClean="0"/>
              <a:pPr/>
              <a:t>140</a:t>
            </a:fld>
            <a:endParaRPr lang="en-GB"/>
          </a:p>
        </p:txBody>
      </p:sp>
    </p:spTree>
    <p:extLst>
      <p:ext uri="{BB962C8B-B14F-4D97-AF65-F5344CB8AC3E}">
        <p14:creationId xmlns:p14="http://schemas.microsoft.com/office/powerpoint/2010/main" val="2530118947"/>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6D7B8-CB53-0264-7991-F9C6115FE4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B1D83A-205D-406B-6C4C-022C9B49801F}"/>
              </a:ext>
            </a:extLst>
          </p:cNvPr>
          <p:cNvSpPr>
            <a:spLocks noGrp="1"/>
          </p:cNvSpPr>
          <p:nvPr>
            <p:ph type="title"/>
          </p:nvPr>
        </p:nvSpPr>
        <p:spPr/>
        <p:txBody>
          <a:bodyPr/>
          <a:lstStyle/>
          <a:p>
            <a:r>
              <a:rPr lang="en-GB"/>
              <a:t>SWOT analysis task</a:t>
            </a:r>
            <a:endParaRPr lang="en-US"/>
          </a:p>
        </p:txBody>
      </p:sp>
      <p:sp>
        <p:nvSpPr>
          <p:cNvPr id="3" name="Text Placeholder 2">
            <a:extLst>
              <a:ext uri="{FF2B5EF4-FFF2-40B4-BE49-F238E27FC236}">
                <a16:creationId xmlns:a16="http://schemas.microsoft.com/office/drawing/2014/main" id="{76E76F29-1E16-935C-4E7B-7223E9FFC612}"/>
              </a:ext>
            </a:extLst>
          </p:cNvPr>
          <p:cNvSpPr>
            <a:spLocks noGrp="1"/>
          </p:cNvSpPr>
          <p:nvPr>
            <p:ph type="body" sz="quarter" idx="14"/>
          </p:nvPr>
        </p:nvSpPr>
        <p:spPr>
          <a:xfrm>
            <a:off x="251520" y="949326"/>
            <a:ext cx="8437562" cy="3496906"/>
          </a:xfrm>
        </p:spPr>
        <p:txBody>
          <a:bodyPr>
            <a:normAutofit lnSpcReduction="10000"/>
          </a:bodyPr>
          <a:lstStyle/>
          <a:p>
            <a:r>
              <a:rPr lang="en-GB" dirty="0"/>
              <a:t>Work in pairs.</a:t>
            </a:r>
          </a:p>
          <a:p>
            <a:endParaRPr lang="en-GB" dirty="0"/>
          </a:p>
          <a:p>
            <a:r>
              <a:rPr lang="en-GB" dirty="0"/>
              <a:t>Add two new columns to your Bright Futures Ltd. Excel worksheet: SWOT and PESTLE.</a:t>
            </a:r>
          </a:p>
          <a:p>
            <a:endParaRPr lang="en-GB" dirty="0"/>
          </a:p>
          <a:p>
            <a:r>
              <a:rPr lang="en-GB" dirty="0"/>
              <a:t>In each column, indicate if and how the research will be used to support a SWOT and PESTLE analysis</a:t>
            </a:r>
            <a:r>
              <a:rPr lang="en-US" dirty="0"/>
              <a:t>.</a:t>
            </a:r>
          </a:p>
          <a:p>
            <a:endParaRPr lang="en-US" dirty="0"/>
          </a:p>
          <a:p>
            <a:r>
              <a:rPr lang="en-US" dirty="0"/>
              <a:t>Complete a SWOT analysis for Bright Futures Ltd. based on research findings.</a:t>
            </a:r>
          </a:p>
          <a:p>
            <a:endParaRPr lang="en-GB" dirty="0"/>
          </a:p>
        </p:txBody>
      </p:sp>
      <p:sp>
        <p:nvSpPr>
          <p:cNvPr id="4" name="Footer Placeholder 3">
            <a:extLst>
              <a:ext uri="{FF2B5EF4-FFF2-40B4-BE49-F238E27FC236}">
                <a16:creationId xmlns:a16="http://schemas.microsoft.com/office/drawing/2014/main" id="{512D964E-133D-0820-17FD-C16E0924904A}"/>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2361D5B4-0ED5-97B1-E9D0-DA960744F433}"/>
              </a:ext>
            </a:extLst>
          </p:cNvPr>
          <p:cNvSpPr>
            <a:spLocks noGrp="1"/>
          </p:cNvSpPr>
          <p:nvPr>
            <p:ph type="sldNum" sz="quarter" idx="12"/>
          </p:nvPr>
        </p:nvSpPr>
        <p:spPr/>
        <p:txBody>
          <a:bodyPr/>
          <a:lstStyle/>
          <a:p>
            <a:fld id="{DA2C159E-F13C-4A85-9A41-E7669D3E0D70}" type="slidenum">
              <a:rPr lang="en-GB" smtClean="0"/>
              <a:pPr/>
              <a:t>141</a:t>
            </a:fld>
            <a:endParaRPr lang="en-GB"/>
          </a:p>
        </p:txBody>
      </p:sp>
    </p:spTree>
    <p:extLst>
      <p:ext uri="{BB962C8B-B14F-4D97-AF65-F5344CB8AC3E}">
        <p14:creationId xmlns:p14="http://schemas.microsoft.com/office/powerpoint/2010/main" val="4175524737"/>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7F9A8A-FDE4-72FC-894A-50A9D33735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B5C1C9-28C9-E0F9-E173-2CB39065E2C1}"/>
              </a:ext>
            </a:extLst>
          </p:cNvPr>
          <p:cNvSpPr>
            <a:spLocks noGrp="1"/>
          </p:cNvSpPr>
          <p:nvPr>
            <p:ph type="title"/>
          </p:nvPr>
        </p:nvSpPr>
        <p:spPr/>
        <p:txBody>
          <a:bodyPr/>
          <a:lstStyle/>
          <a:p>
            <a:r>
              <a:rPr lang="en-GB" dirty="0"/>
              <a:t>What makes a good interview</a:t>
            </a:r>
            <a:endParaRPr lang="en-US" dirty="0"/>
          </a:p>
        </p:txBody>
      </p:sp>
      <p:sp>
        <p:nvSpPr>
          <p:cNvPr id="3" name="Text Placeholder 2">
            <a:extLst>
              <a:ext uri="{FF2B5EF4-FFF2-40B4-BE49-F238E27FC236}">
                <a16:creationId xmlns:a16="http://schemas.microsoft.com/office/drawing/2014/main" id="{5FBC3F7F-77C0-B8D7-BCD3-FE55E624F801}"/>
              </a:ext>
            </a:extLst>
          </p:cNvPr>
          <p:cNvSpPr>
            <a:spLocks noGrp="1"/>
          </p:cNvSpPr>
          <p:nvPr>
            <p:ph type="body" sz="quarter" idx="14"/>
          </p:nvPr>
        </p:nvSpPr>
        <p:spPr>
          <a:xfrm>
            <a:off x="232951" y="949325"/>
            <a:ext cx="8437562" cy="3459831"/>
          </a:xfrm>
        </p:spPr>
        <p:txBody>
          <a:bodyPr/>
          <a:lstStyle/>
          <a:p>
            <a:pPr marL="342900" indent="-342900">
              <a:buFont typeface="Arial" panose="020B0604020202020204" pitchFamily="34" charset="0"/>
              <a:buChar char="•"/>
            </a:pPr>
            <a:r>
              <a:rPr lang="en-GB" dirty="0"/>
              <a:t>Ask for permission to record.</a:t>
            </a:r>
          </a:p>
          <a:p>
            <a:endParaRPr lang="en-GB" dirty="0"/>
          </a:p>
          <a:p>
            <a:pPr marL="342900" indent="-342900">
              <a:buFont typeface="Arial" panose="020B0604020202020204" pitchFamily="34" charset="0"/>
              <a:buChar char="•"/>
            </a:pPr>
            <a:r>
              <a:rPr lang="en-GB" dirty="0"/>
              <a:t>Explain the purpose of the interview.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Prepare the questions in advance.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Use an ethical approach (any answers accepted).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Thank you at the end. </a:t>
            </a:r>
            <a:endParaRPr lang="en-US" dirty="0"/>
          </a:p>
        </p:txBody>
      </p:sp>
      <p:sp>
        <p:nvSpPr>
          <p:cNvPr id="4" name="Footer Placeholder 3">
            <a:extLst>
              <a:ext uri="{FF2B5EF4-FFF2-40B4-BE49-F238E27FC236}">
                <a16:creationId xmlns:a16="http://schemas.microsoft.com/office/drawing/2014/main" id="{3D87F44F-7802-F1C0-E880-9D8B14531B97}"/>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1DBE196-C25E-A783-40A5-7DBCB2003457}"/>
              </a:ext>
            </a:extLst>
          </p:cNvPr>
          <p:cNvSpPr>
            <a:spLocks noGrp="1"/>
          </p:cNvSpPr>
          <p:nvPr>
            <p:ph type="sldNum" sz="quarter" idx="12"/>
          </p:nvPr>
        </p:nvSpPr>
        <p:spPr/>
        <p:txBody>
          <a:bodyPr/>
          <a:lstStyle/>
          <a:p>
            <a:fld id="{DA2C159E-F13C-4A85-9A41-E7669D3E0D70}" type="slidenum">
              <a:rPr lang="en-GB" smtClean="0"/>
              <a:pPr/>
              <a:t>142</a:t>
            </a:fld>
            <a:endParaRPr lang="en-GB"/>
          </a:p>
        </p:txBody>
      </p:sp>
    </p:spTree>
    <p:extLst>
      <p:ext uri="{BB962C8B-B14F-4D97-AF65-F5344CB8AC3E}">
        <p14:creationId xmlns:p14="http://schemas.microsoft.com/office/powerpoint/2010/main" val="787333848"/>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CA267-F246-04ED-4A80-8ECBC26B4BF6}"/>
              </a:ext>
            </a:extLst>
          </p:cNvPr>
          <p:cNvSpPr>
            <a:spLocks noGrp="1"/>
          </p:cNvSpPr>
          <p:nvPr>
            <p:ph type="title"/>
          </p:nvPr>
        </p:nvSpPr>
        <p:spPr/>
        <p:txBody>
          <a:bodyPr/>
          <a:lstStyle/>
          <a:p>
            <a:r>
              <a:rPr lang="en-GB"/>
              <a:t>Interview practice</a:t>
            </a:r>
            <a:endParaRPr lang="en-US" dirty="0"/>
          </a:p>
        </p:txBody>
      </p:sp>
      <p:sp>
        <p:nvSpPr>
          <p:cNvPr id="3" name="Text Placeholder 2">
            <a:extLst>
              <a:ext uri="{FF2B5EF4-FFF2-40B4-BE49-F238E27FC236}">
                <a16:creationId xmlns:a16="http://schemas.microsoft.com/office/drawing/2014/main" id="{D0C218CD-DA47-DAF6-41AA-0E72D841771C}"/>
              </a:ext>
            </a:extLst>
          </p:cNvPr>
          <p:cNvSpPr>
            <a:spLocks noGrp="1"/>
          </p:cNvSpPr>
          <p:nvPr>
            <p:ph type="body" sz="quarter" idx="14"/>
          </p:nvPr>
        </p:nvSpPr>
        <p:spPr>
          <a:xfrm>
            <a:off x="251520" y="843558"/>
            <a:ext cx="8437562" cy="4050042"/>
          </a:xfrm>
        </p:spPr>
        <p:txBody>
          <a:bodyPr>
            <a:normAutofit lnSpcReduction="10000"/>
          </a:bodyPr>
          <a:lstStyle/>
          <a:p>
            <a:r>
              <a:rPr lang="en-GB" dirty="0"/>
              <a:t>Work in pairs.</a:t>
            </a:r>
          </a:p>
          <a:p>
            <a:endParaRPr lang="en-GB" dirty="0"/>
          </a:p>
          <a:p>
            <a:r>
              <a:rPr lang="en-GB" dirty="0"/>
              <a:t>Interview people between the ages of 16 to 19.  Ask the following three questions: </a:t>
            </a:r>
          </a:p>
          <a:p>
            <a:endParaRPr lang="en-GB" dirty="0"/>
          </a:p>
          <a:p>
            <a:r>
              <a:rPr lang="en-GB" dirty="0"/>
              <a:t>1. How often do you use the services of training companies? </a:t>
            </a:r>
          </a:p>
          <a:p>
            <a:r>
              <a:rPr lang="en-GB" dirty="0"/>
              <a:t>2. What kind of training are you ready to pay for?</a:t>
            </a:r>
          </a:p>
          <a:p>
            <a:r>
              <a:rPr lang="en-GB" dirty="0"/>
              <a:t>3. How do you assess the quality of training provided?</a:t>
            </a:r>
          </a:p>
          <a:p>
            <a:endParaRPr lang="en-GB" dirty="0">
              <a:solidFill>
                <a:schemeClr val="accent2"/>
              </a:solidFill>
            </a:endParaRPr>
          </a:p>
          <a:p>
            <a:r>
              <a:rPr lang="en-GB" dirty="0"/>
              <a:t>One learner should record the videos using a mobile device whilst the other conducts the interviews. Swap roles if possible.  Interviews should not exceed 30 seconds.</a:t>
            </a:r>
            <a:endParaRPr lang="en-US" dirty="0"/>
          </a:p>
        </p:txBody>
      </p:sp>
      <p:sp>
        <p:nvSpPr>
          <p:cNvPr id="4" name="Footer Placeholder 3">
            <a:extLst>
              <a:ext uri="{FF2B5EF4-FFF2-40B4-BE49-F238E27FC236}">
                <a16:creationId xmlns:a16="http://schemas.microsoft.com/office/drawing/2014/main" id="{7796E1BF-DFB8-DAA9-2A7B-2003D92C8466}"/>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B9C9543-FE98-70E3-43E1-FA33E2B9B47C}"/>
              </a:ext>
            </a:extLst>
          </p:cNvPr>
          <p:cNvSpPr>
            <a:spLocks noGrp="1"/>
          </p:cNvSpPr>
          <p:nvPr>
            <p:ph type="sldNum" sz="quarter" idx="12"/>
          </p:nvPr>
        </p:nvSpPr>
        <p:spPr/>
        <p:txBody>
          <a:bodyPr/>
          <a:lstStyle/>
          <a:p>
            <a:fld id="{DA2C159E-F13C-4A85-9A41-E7669D3E0D70}" type="slidenum">
              <a:rPr lang="en-GB" smtClean="0"/>
              <a:pPr/>
              <a:t>143</a:t>
            </a:fld>
            <a:endParaRPr lang="en-GB"/>
          </a:p>
        </p:txBody>
      </p:sp>
    </p:spTree>
    <p:extLst>
      <p:ext uri="{BB962C8B-B14F-4D97-AF65-F5344CB8AC3E}">
        <p14:creationId xmlns:p14="http://schemas.microsoft.com/office/powerpoint/2010/main" val="457439253"/>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3BFC4-EBB3-9D04-D52D-8C5EFBF9B233}"/>
              </a:ext>
            </a:extLst>
          </p:cNvPr>
          <p:cNvSpPr>
            <a:spLocks noGrp="1"/>
          </p:cNvSpPr>
          <p:nvPr>
            <p:ph type="title"/>
          </p:nvPr>
        </p:nvSpPr>
        <p:spPr/>
        <p:txBody>
          <a:bodyPr/>
          <a:lstStyle/>
          <a:p>
            <a:r>
              <a:rPr lang="en-GB" dirty="0"/>
              <a:t>Collating data</a:t>
            </a:r>
            <a:endParaRPr lang="en-US" dirty="0"/>
          </a:p>
        </p:txBody>
      </p:sp>
      <p:sp>
        <p:nvSpPr>
          <p:cNvPr id="3" name="Text Placeholder 2">
            <a:extLst>
              <a:ext uri="{FF2B5EF4-FFF2-40B4-BE49-F238E27FC236}">
                <a16:creationId xmlns:a16="http://schemas.microsoft.com/office/drawing/2014/main" id="{5C959208-5B19-8D5E-4D67-69404C5B9840}"/>
              </a:ext>
            </a:extLst>
          </p:cNvPr>
          <p:cNvSpPr>
            <a:spLocks noGrp="1"/>
          </p:cNvSpPr>
          <p:nvPr>
            <p:ph type="body" sz="quarter" idx="14"/>
          </p:nvPr>
        </p:nvSpPr>
        <p:spPr>
          <a:xfrm>
            <a:off x="251520" y="1056135"/>
            <a:ext cx="8437562" cy="3459831"/>
          </a:xfrm>
        </p:spPr>
        <p:txBody>
          <a:bodyPr vert="horz" lIns="0" tIns="0" rIns="0" bIns="0" rtlCol="0" anchor="t">
            <a:normAutofit/>
          </a:bodyPr>
          <a:lstStyle/>
          <a:p>
            <a:pPr marL="342900" indent="-342900">
              <a:buFont typeface="Arial" panose="020B0604020202020204" pitchFamily="34" charset="0"/>
              <a:buChar char="•"/>
            </a:pPr>
            <a:r>
              <a:rPr lang="en-GB" dirty="0"/>
              <a:t>Collating data means organising data.</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GB" dirty="0"/>
              <a:t>Categorise data. Create headings that can help with sorting. Think of a filing system with different tabs.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Organise by importance and relevance.</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Uncover patterns.</a:t>
            </a:r>
            <a:endParaRPr lang="en-GB" dirty="0">
              <a:cs typeface="Arial"/>
            </a:endParaRPr>
          </a:p>
          <a:p>
            <a:pPr marL="342900" indent="-342900">
              <a:buFont typeface="Arial" panose="020B0604020202020204" pitchFamily="34" charset="0"/>
              <a:buChar char="•"/>
            </a:pPr>
            <a:endParaRPr lang="en-GB" dirty="0"/>
          </a:p>
        </p:txBody>
      </p:sp>
      <p:sp>
        <p:nvSpPr>
          <p:cNvPr id="4" name="Footer Placeholder 3">
            <a:extLst>
              <a:ext uri="{FF2B5EF4-FFF2-40B4-BE49-F238E27FC236}">
                <a16:creationId xmlns:a16="http://schemas.microsoft.com/office/drawing/2014/main" id="{55455AEB-394F-4BF4-D573-3D1BDA1A519B}"/>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5AB027C-6897-6E76-1AAB-C3E26B49E841}"/>
              </a:ext>
            </a:extLst>
          </p:cNvPr>
          <p:cNvSpPr>
            <a:spLocks noGrp="1"/>
          </p:cNvSpPr>
          <p:nvPr>
            <p:ph type="sldNum" sz="quarter" idx="12"/>
          </p:nvPr>
        </p:nvSpPr>
        <p:spPr/>
        <p:txBody>
          <a:bodyPr/>
          <a:lstStyle/>
          <a:p>
            <a:fld id="{DA2C159E-F13C-4A85-9A41-E7669D3E0D70}" type="slidenum">
              <a:rPr lang="en-GB" smtClean="0"/>
              <a:pPr/>
              <a:t>144</a:t>
            </a:fld>
            <a:endParaRPr lang="en-GB"/>
          </a:p>
        </p:txBody>
      </p:sp>
    </p:spTree>
    <p:extLst>
      <p:ext uri="{BB962C8B-B14F-4D97-AF65-F5344CB8AC3E}">
        <p14:creationId xmlns:p14="http://schemas.microsoft.com/office/powerpoint/2010/main" val="3737977425"/>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CE8F5-97A1-A573-77A0-C3E9274BE31F}"/>
              </a:ext>
            </a:extLst>
          </p:cNvPr>
          <p:cNvSpPr>
            <a:spLocks noGrp="1"/>
          </p:cNvSpPr>
          <p:nvPr>
            <p:ph type="title"/>
          </p:nvPr>
        </p:nvSpPr>
        <p:spPr/>
        <p:txBody>
          <a:bodyPr/>
          <a:lstStyle/>
          <a:p>
            <a:r>
              <a:rPr lang="en-GB" dirty="0"/>
              <a:t>Data collation task</a:t>
            </a:r>
            <a:endParaRPr lang="en-US" dirty="0"/>
          </a:p>
        </p:txBody>
      </p:sp>
      <p:sp>
        <p:nvSpPr>
          <p:cNvPr id="3" name="Text Placeholder 2">
            <a:extLst>
              <a:ext uri="{FF2B5EF4-FFF2-40B4-BE49-F238E27FC236}">
                <a16:creationId xmlns:a16="http://schemas.microsoft.com/office/drawing/2014/main" id="{DAE31613-A24D-0F95-5C8E-4D7B28025398}"/>
              </a:ext>
            </a:extLst>
          </p:cNvPr>
          <p:cNvSpPr>
            <a:spLocks noGrp="1"/>
          </p:cNvSpPr>
          <p:nvPr>
            <p:ph type="body" sz="quarter" idx="14"/>
          </p:nvPr>
        </p:nvSpPr>
        <p:spPr>
          <a:xfrm>
            <a:off x="251520" y="1275606"/>
            <a:ext cx="8437562" cy="3170625"/>
          </a:xfrm>
        </p:spPr>
        <p:txBody>
          <a:bodyPr>
            <a:normAutofit fontScale="85000" lnSpcReduction="20000"/>
          </a:bodyPr>
          <a:lstStyle/>
          <a:p>
            <a:pPr marL="342900" indent="-342900">
              <a:buFont typeface="Arial" panose="020B0604020202020204" pitchFamily="34" charset="0"/>
              <a:buChar char="•"/>
            </a:pPr>
            <a:r>
              <a:rPr lang="en-GB" dirty="0"/>
              <a:t>Listen to your interview recordings.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Collate your findings.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On the wall, there is a piece of flip chart paper for each question.  Add collated findings of your research to the relevant flip chart paper.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Other learners will also be adding their collated findings to the flip chart paper.</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Be prepared for the class discussion with your own perspectives and experience obtained. </a:t>
            </a:r>
            <a:endParaRPr lang="en-US" dirty="0"/>
          </a:p>
        </p:txBody>
      </p:sp>
      <p:sp>
        <p:nvSpPr>
          <p:cNvPr id="4" name="Footer Placeholder 3">
            <a:extLst>
              <a:ext uri="{FF2B5EF4-FFF2-40B4-BE49-F238E27FC236}">
                <a16:creationId xmlns:a16="http://schemas.microsoft.com/office/drawing/2014/main" id="{AB4BFB86-A623-F3BD-02A4-C66FDDA62B8A}"/>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3606DD70-950B-996C-068D-A77594084719}"/>
              </a:ext>
            </a:extLst>
          </p:cNvPr>
          <p:cNvSpPr>
            <a:spLocks noGrp="1"/>
          </p:cNvSpPr>
          <p:nvPr>
            <p:ph type="sldNum" sz="quarter" idx="12"/>
          </p:nvPr>
        </p:nvSpPr>
        <p:spPr/>
        <p:txBody>
          <a:bodyPr/>
          <a:lstStyle/>
          <a:p>
            <a:fld id="{DA2C159E-F13C-4A85-9A41-E7669D3E0D70}" type="slidenum">
              <a:rPr lang="en-GB" smtClean="0"/>
              <a:pPr/>
              <a:t>145</a:t>
            </a:fld>
            <a:endParaRPr lang="en-GB"/>
          </a:p>
        </p:txBody>
      </p:sp>
    </p:spTree>
    <p:extLst>
      <p:ext uri="{BB962C8B-B14F-4D97-AF65-F5344CB8AC3E}">
        <p14:creationId xmlns:p14="http://schemas.microsoft.com/office/powerpoint/2010/main" val="2842999997"/>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0FB35C-161D-65E6-0F15-7C1C891F92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7D9608-A0E7-BBAA-8139-1B4B84B33295}"/>
              </a:ext>
            </a:extLst>
          </p:cNvPr>
          <p:cNvSpPr>
            <a:spLocks noGrp="1"/>
          </p:cNvSpPr>
          <p:nvPr>
            <p:ph type="title"/>
          </p:nvPr>
        </p:nvSpPr>
        <p:spPr/>
        <p:txBody>
          <a:bodyPr/>
          <a:lstStyle/>
          <a:p>
            <a:r>
              <a:rPr lang="en-GB"/>
              <a:t>Interview questions task</a:t>
            </a:r>
            <a:endParaRPr lang="en-US"/>
          </a:p>
        </p:txBody>
      </p:sp>
      <p:sp>
        <p:nvSpPr>
          <p:cNvPr id="3" name="Text Placeholder 2">
            <a:extLst>
              <a:ext uri="{FF2B5EF4-FFF2-40B4-BE49-F238E27FC236}">
                <a16:creationId xmlns:a16="http://schemas.microsoft.com/office/drawing/2014/main" id="{71511C33-2087-A8BD-23C8-9EB7B7405F5E}"/>
              </a:ext>
            </a:extLst>
          </p:cNvPr>
          <p:cNvSpPr>
            <a:spLocks noGrp="1"/>
          </p:cNvSpPr>
          <p:nvPr>
            <p:ph type="body" sz="quarter" idx="14"/>
          </p:nvPr>
        </p:nvSpPr>
        <p:spPr>
          <a:xfrm>
            <a:off x="251520" y="1131590"/>
            <a:ext cx="8437562" cy="3314641"/>
          </a:xfrm>
        </p:spPr>
        <p:txBody>
          <a:bodyPr/>
          <a:lstStyle/>
          <a:p>
            <a:pPr marL="342900" indent="-342900">
              <a:buFont typeface="Arial" panose="020B0604020202020204" pitchFamily="34" charset="0"/>
              <a:buChar char="•"/>
            </a:pPr>
            <a:r>
              <a:rPr lang="en-GB" dirty="0"/>
              <a:t>Work in pairs.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Select one of the issues in the Bright Futures Ltd. brief where an interview may provide the relevant data.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Come up with a range of questions you would ask at the interview with a target audience.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The interview will last 30 seconds. </a:t>
            </a:r>
            <a:endParaRPr lang="en-US" dirty="0"/>
          </a:p>
        </p:txBody>
      </p:sp>
      <p:sp>
        <p:nvSpPr>
          <p:cNvPr id="4" name="Footer Placeholder 3">
            <a:extLst>
              <a:ext uri="{FF2B5EF4-FFF2-40B4-BE49-F238E27FC236}">
                <a16:creationId xmlns:a16="http://schemas.microsoft.com/office/drawing/2014/main" id="{72586AB2-53D7-71D2-6E27-52E5BDCFD5F2}"/>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247C4BC-BB63-EC78-A075-83BD674EE847}"/>
              </a:ext>
            </a:extLst>
          </p:cNvPr>
          <p:cNvSpPr>
            <a:spLocks noGrp="1"/>
          </p:cNvSpPr>
          <p:nvPr>
            <p:ph type="sldNum" sz="quarter" idx="12"/>
          </p:nvPr>
        </p:nvSpPr>
        <p:spPr/>
        <p:txBody>
          <a:bodyPr/>
          <a:lstStyle/>
          <a:p>
            <a:fld id="{DA2C159E-F13C-4A85-9A41-E7669D3E0D70}" type="slidenum">
              <a:rPr lang="en-GB" smtClean="0"/>
              <a:pPr/>
              <a:t>146</a:t>
            </a:fld>
            <a:endParaRPr lang="en-GB"/>
          </a:p>
        </p:txBody>
      </p:sp>
    </p:spTree>
    <p:extLst>
      <p:ext uri="{BB962C8B-B14F-4D97-AF65-F5344CB8AC3E}">
        <p14:creationId xmlns:p14="http://schemas.microsoft.com/office/powerpoint/2010/main" val="1447883212"/>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9787C8-A459-6DF9-BCED-FF3DB9D7A5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534432-0AC2-4A59-3118-C02728C2C170}"/>
              </a:ext>
            </a:extLst>
          </p:cNvPr>
          <p:cNvSpPr>
            <a:spLocks noGrp="1"/>
          </p:cNvSpPr>
          <p:nvPr>
            <p:ph type="title"/>
          </p:nvPr>
        </p:nvSpPr>
        <p:spPr/>
        <p:txBody>
          <a:bodyPr/>
          <a:lstStyle/>
          <a:p>
            <a:r>
              <a:rPr lang="en-GB" dirty="0"/>
              <a:t>Peer to peer i</a:t>
            </a:r>
            <a:r>
              <a:rPr lang="en-GB"/>
              <a:t>nterview practice</a:t>
            </a:r>
            <a:endParaRPr lang="en-US" dirty="0"/>
          </a:p>
        </p:txBody>
      </p:sp>
      <p:sp>
        <p:nvSpPr>
          <p:cNvPr id="3" name="Text Placeholder 2">
            <a:extLst>
              <a:ext uri="{FF2B5EF4-FFF2-40B4-BE49-F238E27FC236}">
                <a16:creationId xmlns:a16="http://schemas.microsoft.com/office/drawing/2014/main" id="{1E2F0F7B-09F7-F732-6D4B-2A20487D7E2D}"/>
              </a:ext>
            </a:extLst>
          </p:cNvPr>
          <p:cNvSpPr>
            <a:spLocks noGrp="1"/>
          </p:cNvSpPr>
          <p:nvPr>
            <p:ph type="body" sz="quarter" idx="14"/>
          </p:nvPr>
        </p:nvSpPr>
        <p:spPr>
          <a:xfrm>
            <a:off x="251520" y="949326"/>
            <a:ext cx="8437562" cy="3496906"/>
          </a:xfrm>
        </p:spPr>
        <p:txBody>
          <a:bodyPr>
            <a:normAutofit/>
          </a:bodyPr>
          <a:lstStyle/>
          <a:p>
            <a:pPr marL="342900" indent="-342900">
              <a:buFont typeface="Arial" panose="020B0604020202020204" pitchFamily="34" charset="0"/>
              <a:buChar char="•"/>
            </a:pPr>
            <a:r>
              <a:rPr lang="en-GB" dirty="0"/>
              <a:t>You will be interviewing other pairs in the class.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Conduct the interviews that you have planned.</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Interview four different people.</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Record the interviews if the learners agree.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Provide feedback as the interviewer and the interviewee. </a:t>
            </a:r>
            <a:endParaRPr lang="en-US" dirty="0"/>
          </a:p>
        </p:txBody>
      </p:sp>
      <p:sp>
        <p:nvSpPr>
          <p:cNvPr id="4" name="Footer Placeholder 3">
            <a:extLst>
              <a:ext uri="{FF2B5EF4-FFF2-40B4-BE49-F238E27FC236}">
                <a16:creationId xmlns:a16="http://schemas.microsoft.com/office/drawing/2014/main" id="{9B5BE827-2BEF-2FC6-4851-813EA61F8E2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F66EEDE0-6399-BADF-DDA5-351932389BBF}"/>
              </a:ext>
            </a:extLst>
          </p:cNvPr>
          <p:cNvSpPr>
            <a:spLocks noGrp="1"/>
          </p:cNvSpPr>
          <p:nvPr>
            <p:ph type="sldNum" sz="quarter" idx="12"/>
          </p:nvPr>
        </p:nvSpPr>
        <p:spPr/>
        <p:txBody>
          <a:bodyPr/>
          <a:lstStyle/>
          <a:p>
            <a:fld id="{DA2C159E-F13C-4A85-9A41-E7669D3E0D70}" type="slidenum">
              <a:rPr lang="en-GB" smtClean="0"/>
              <a:pPr/>
              <a:t>147</a:t>
            </a:fld>
            <a:endParaRPr lang="en-GB"/>
          </a:p>
        </p:txBody>
      </p:sp>
    </p:spTree>
    <p:extLst>
      <p:ext uri="{BB962C8B-B14F-4D97-AF65-F5344CB8AC3E}">
        <p14:creationId xmlns:p14="http://schemas.microsoft.com/office/powerpoint/2010/main" val="3028376440"/>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0BDF32-D2B7-2A81-B7A3-0D110B05DF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53C15A-B39F-E26B-B41F-28FA9CC0EDDA}"/>
              </a:ext>
            </a:extLst>
          </p:cNvPr>
          <p:cNvSpPr>
            <a:spLocks noGrp="1"/>
          </p:cNvSpPr>
          <p:nvPr>
            <p:ph type="title"/>
          </p:nvPr>
        </p:nvSpPr>
        <p:spPr/>
        <p:txBody>
          <a:bodyPr/>
          <a:lstStyle/>
          <a:p>
            <a:r>
              <a:rPr lang="en-GB" dirty="0"/>
              <a:t>Homework-lesson 7</a:t>
            </a:r>
            <a:endParaRPr lang="en-US" dirty="0"/>
          </a:p>
        </p:txBody>
      </p:sp>
      <p:sp>
        <p:nvSpPr>
          <p:cNvPr id="3" name="Text Placeholder 2">
            <a:extLst>
              <a:ext uri="{FF2B5EF4-FFF2-40B4-BE49-F238E27FC236}">
                <a16:creationId xmlns:a16="http://schemas.microsoft.com/office/drawing/2014/main" id="{C6F2EE91-CA52-9A1F-E09A-2E9370BD58CD}"/>
              </a:ext>
            </a:extLst>
          </p:cNvPr>
          <p:cNvSpPr>
            <a:spLocks noGrp="1"/>
          </p:cNvSpPr>
          <p:nvPr>
            <p:ph type="body" sz="quarter" idx="14"/>
          </p:nvPr>
        </p:nvSpPr>
        <p:spPr>
          <a:xfrm>
            <a:off x="251520" y="1203598"/>
            <a:ext cx="8437562" cy="3242633"/>
          </a:xfrm>
        </p:spPr>
        <p:txBody>
          <a:bodyPr/>
          <a:lstStyle/>
          <a:p>
            <a:r>
              <a:rPr lang="en-GB" dirty="0"/>
              <a:t>Conduct a minimum of 10 interviews with people who represent your target audience. </a:t>
            </a:r>
          </a:p>
          <a:p>
            <a:endParaRPr lang="en-GB" dirty="0"/>
          </a:p>
          <a:p>
            <a:r>
              <a:rPr lang="en-GB" dirty="0"/>
              <a:t>Record the interviews.  </a:t>
            </a:r>
          </a:p>
          <a:p>
            <a:endParaRPr lang="en-GB" dirty="0"/>
          </a:p>
          <a:p>
            <a:r>
              <a:rPr lang="en-US" dirty="0"/>
              <a:t>Remember to get permission (record the interviewee giving permission).</a:t>
            </a:r>
            <a:endParaRPr lang="en-GB" dirty="0"/>
          </a:p>
        </p:txBody>
      </p:sp>
      <p:sp>
        <p:nvSpPr>
          <p:cNvPr id="4" name="Footer Placeholder 3">
            <a:extLst>
              <a:ext uri="{FF2B5EF4-FFF2-40B4-BE49-F238E27FC236}">
                <a16:creationId xmlns:a16="http://schemas.microsoft.com/office/drawing/2014/main" id="{7BB51666-35D8-27F8-D1D9-129E0495C3CE}"/>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C102A994-C00D-17EC-972E-9A9B081A2BAB}"/>
              </a:ext>
            </a:extLst>
          </p:cNvPr>
          <p:cNvSpPr>
            <a:spLocks noGrp="1"/>
          </p:cNvSpPr>
          <p:nvPr>
            <p:ph type="sldNum" sz="quarter" idx="12"/>
          </p:nvPr>
        </p:nvSpPr>
        <p:spPr/>
        <p:txBody>
          <a:bodyPr/>
          <a:lstStyle/>
          <a:p>
            <a:fld id="{DA2C159E-F13C-4A85-9A41-E7669D3E0D70}" type="slidenum">
              <a:rPr lang="en-GB" smtClean="0"/>
              <a:pPr/>
              <a:t>148</a:t>
            </a:fld>
            <a:endParaRPr lang="en-GB"/>
          </a:p>
        </p:txBody>
      </p:sp>
    </p:spTree>
    <p:extLst>
      <p:ext uri="{BB962C8B-B14F-4D97-AF65-F5344CB8AC3E}">
        <p14:creationId xmlns:p14="http://schemas.microsoft.com/office/powerpoint/2010/main" val="2932290321"/>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8</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Research planning</a:t>
            </a:r>
          </a:p>
        </p:txBody>
      </p:sp>
    </p:spTree>
    <p:extLst>
      <p:ext uri="{BB962C8B-B14F-4D97-AF65-F5344CB8AC3E}">
        <p14:creationId xmlns:p14="http://schemas.microsoft.com/office/powerpoint/2010/main" val="29406271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890D1-09B9-9488-CF07-941BE6160AB6}"/>
              </a:ext>
            </a:extLst>
          </p:cNvPr>
          <p:cNvSpPr>
            <a:spLocks noGrp="1"/>
          </p:cNvSpPr>
          <p:nvPr>
            <p:ph type="title"/>
          </p:nvPr>
        </p:nvSpPr>
        <p:spPr/>
        <p:txBody>
          <a:bodyPr>
            <a:normAutofit fontScale="90000"/>
          </a:bodyPr>
          <a:lstStyle/>
          <a:p>
            <a:r>
              <a:rPr lang="en-US" sz="4000" dirty="0"/>
              <a:t>Blackpool attractions</a:t>
            </a:r>
            <a:br>
              <a:rPr lang="en-US" dirty="0"/>
            </a:br>
            <a:endParaRPr lang="en-US" dirty="0"/>
          </a:p>
        </p:txBody>
      </p:sp>
      <p:sp>
        <p:nvSpPr>
          <p:cNvPr id="3" name="Text Placeholder 2">
            <a:extLst>
              <a:ext uri="{FF2B5EF4-FFF2-40B4-BE49-F238E27FC236}">
                <a16:creationId xmlns:a16="http://schemas.microsoft.com/office/drawing/2014/main" id="{BDBAC10F-15A7-22AD-50BB-0183B1D7A80D}"/>
              </a:ext>
            </a:extLst>
          </p:cNvPr>
          <p:cNvSpPr>
            <a:spLocks noGrp="1"/>
          </p:cNvSpPr>
          <p:nvPr>
            <p:ph type="body" sz="quarter" idx="14"/>
          </p:nvPr>
        </p:nvSpPr>
        <p:spPr>
          <a:xfrm>
            <a:off x="251520" y="1347614"/>
            <a:ext cx="8437562" cy="3098617"/>
          </a:xfrm>
        </p:spPr>
        <p:txBody>
          <a:bodyPr/>
          <a:lstStyle/>
          <a:p>
            <a:r>
              <a:rPr lang="en-GB" dirty="0"/>
              <a:t>An international company is thinking about investing in building a new attraction in Blackpool. The data they found shows that in 2018, there were 18.2 million visitors in Blackpool, an increase of 200,000 people from the previous year. </a:t>
            </a:r>
          </a:p>
          <a:p>
            <a:endParaRPr lang="en-GB" dirty="0"/>
          </a:p>
          <a:p>
            <a:r>
              <a:rPr lang="en-GB" dirty="0"/>
              <a:t>Advise the company if they need to invest. </a:t>
            </a:r>
          </a:p>
          <a:p>
            <a:endParaRPr lang="en-US" dirty="0"/>
          </a:p>
        </p:txBody>
      </p:sp>
      <p:sp>
        <p:nvSpPr>
          <p:cNvPr id="4" name="Footer Placeholder 3">
            <a:extLst>
              <a:ext uri="{FF2B5EF4-FFF2-40B4-BE49-F238E27FC236}">
                <a16:creationId xmlns:a16="http://schemas.microsoft.com/office/drawing/2014/main" id="{7ADF5DD8-2AF9-3110-75D3-4A138B9CDC48}"/>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D65A6E9C-4B96-57B7-74A8-2E1DA69112D6}"/>
              </a:ext>
            </a:extLst>
          </p:cNvPr>
          <p:cNvSpPr>
            <a:spLocks noGrp="1"/>
          </p:cNvSpPr>
          <p:nvPr>
            <p:ph type="sldNum" sz="quarter" idx="12"/>
          </p:nvPr>
        </p:nvSpPr>
        <p:spPr/>
        <p:txBody>
          <a:bodyPr/>
          <a:lstStyle/>
          <a:p>
            <a:fld id="{DA2C159E-F13C-4A85-9A41-E7669D3E0D70}" type="slidenum">
              <a:rPr lang="en-GB" smtClean="0"/>
              <a:pPr/>
              <a:t>15</a:t>
            </a:fld>
            <a:endParaRPr lang="en-GB"/>
          </a:p>
        </p:txBody>
      </p:sp>
    </p:spTree>
    <p:extLst>
      <p:ext uri="{BB962C8B-B14F-4D97-AF65-F5344CB8AC3E}">
        <p14:creationId xmlns:p14="http://schemas.microsoft.com/office/powerpoint/2010/main" val="154133203"/>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A1F40B-C08D-0A71-E293-2D5BA160C5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F97E60-A25D-7629-76FC-CC0B6AE635C5}"/>
              </a:ext>
            </a:extLst>
          </p:cNvPr>
          <p:cNvSpPr>
            <a:spLocks noGrp="1"/>
          </p:cNvSpPr>
          <p:nvPr>
            <p:ph type="title"/>
          </p:nvPr>
        </p:nvSpPr>
        <p:spPr/>
        <p:txBody>
          <a:bodyPr/>
          <a:lstStyle/>
          <a:p>
            <a:r>
              <a:rPr lang="en-GB" dirty="0"/>
              <a:t>Lesson 8 aim </a:t>
            </a:r>
            <a:endParaRPr lang="en-US" dirty="0"/>
          </a:p>
        </p:txBody>
      </p:sp>
      <p:sp>
        <p:nvSpPr>
          <p:cNvPr id="3" name="Text Placeholder 2">
            <a:extLst>
              <a:ext uri="{FF2B5EF4-FFF2-40B4-BE49-F238E27FC236}">
                <a16:creationId xmlns:a16="http://schemas.microsoft.com/office/drawing/2014/main" id="{23A35099-BE0B-9A6C-A3E8-77B84D92540D}"/>
              </a:ext>
            </a:extLst>
          </p:cNvPr>
          <p:cNvSpPr>
            <a:spLocks noGrp="1"/>
          </p:cNvSpPr>
          <p:nvPr>
            <p:ph type="body" sz="quarter" idx="14"/>
          </p:nvPr>
        </p:nvSpPr>
        <p:spPr/>
        <p:txBody>
          <a:bodyPr vert="horz" lIns="0" tIns="0" rIns="0" bIns="0" rtlCol="0" anchor="t">
            <a:normAutofit/>
          </a:bodyPr>
          <a:lstStyle/>
          <a:p>
            <a:r>
              <a:rPr lang="en-GB" dirty="0"/>
              <a:t>To understand the benefits and limitations of different research methods and tools.</a:t>
            </a:r>
            <a:endParaRPr lang="en-GB" dirty="0">
              <a:cs typeface="Arial"/>
            </a:endParaRPr>
          </a:p>
          <a:p>
            <a:endParaRPr lang="en-GB" dirty="0"/>
          </a:p>
          <a:p>
            <a:endParaRPr lang="en-GB" dirty="0">
              <a:cs typeface="Arial"/>
            </a:endParaRPr>
          </a:p>
        </p:txBody>
      </p:sp>
      <p:sp>
        <p:nvSpPr>
          <p:cNvPr id="4" name="Footer Placeholder 3">
            <a:extLst>
              <a:ext uri="{FF2B5EF4-FFF2-40B4-BE49-F238E27FC236}">
                <a16:creationId xmlns:a16="http://schemas.microsoft.com/office/drawing/2014/main" id="{9B076C13-DF12-5E07-2335-EE570877E5CC}"/>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15E6F4A8-4ABE-19F9-4C41-8B5EA0D4B877}"/>
              </a:ext>
            </a:extLst>
          </p:cNvPr>
          <p:cNvSpPr>
            <a:spLocks noGrp="1"/>
          </p:cNvSpPr>
          <p:nvPr>
            <p:ph type="sldNum" sz="quarter" idx="12"/>
          </p:nvPr>
        </p:nvSpPr>
        <p:spPr/>
        <p:txBody>
          <a:bodyPr/>
          <a:lstStyle/>
          <a:p>
            <a:fld id="{DA2C159E-F13C-4A85-9A41-E7669D3E0D70}" type="slidenum">
              <a:rPr lang="en-GB" smtClean="0"/>
              <a:pPr/>
              <a:t>150</a:t>
            </a:fld>
            <a:endParaRPr lang="en-GB"/>
          </a:p>
        </p:txBody>
      </p:sp>
    </p:spTree>
    <p:extLst>
      <p:ext uri="{BB962C8B-B14F-4D97-AF65-F5344CB8AC3E}">
        <p14:creationId xmlns:p14="http://schemas.microsoft.com/office/powerpoint/2010/main" val="3084986707"/>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893A3-546A-D641-3565-DD5F1FC19E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BC46B3-FEBC-3DCB-BE28-5CBE907C0E90}"/>
              </a:ext>
            </a:extLst>
          </p:cNvPr>
          <p:cNvSpPr>
            <a:spLocks noGrp="1"/>
          </p:cNvSpPr>
          <p:nvPr>
            <p:ph type="title"/>
          </p:nvPr>
        </p:nvSpPr>
        <p:spPr/>
        <p:txBody>
          <a:bodyPr/>
          <a:lstStyle/>
          <a:p>
            <a:r>
              <a:rPr lang="en-GB" dirty="0"/>
              <a:t>Lesson 8 overview</a:t>
            </a:r>
            <a:endParaRPr lang="en-US" dirty="0"/>
          </a:p>
        </p:txBody>
      </p:sp>
      <p:sp>
        <p:nvSpPr>
          <p:cNvPr id="3" name="Text Placeholder 2">
            <a:extLst>
              <a:ext uri="{FF2B5EF4-FFF2-40B4-BE49-F238E27FC236}">
                <a16:creationId xmlns:a16="http://schemas.microsoft.com/office/drawing/2014/main" id="{B4B842F2-E02B-2B5C-7190-01B1F2692CD5}"/>
              </a:ext>
            </a:extLst>
          </p:cNvPr>
          <p:cNvSpPr>
            <a:spLocks noGrp="1"/>
          </p:cNvSpPr>
          <p:nvPr>
            <p:ph type="body" sz="quarter" idx="14"/>
          </p:nvPr>
        </p:nvSpPr>
        <p:spPr/>
        <p:txBody>
          <a:bodyPr vert="horz" lIns="0" tIns="0" rIns="0" bIns="0" rtlCol="0" anchor="t">
            <a:normAutofit/>
          </a:bodyPr>
          <a:lstStyle/>
          <a:p>
            <a:r>
              <a:rPr lang="en-GB" dirty="0"/>
              <a:t>Review the homework videos and upload data to a spreadsheet.</a:t>
            </a:r>
          </a:p>
          <a:p>
            <a:endParaRPr lang="en-GB" dirty="0"/>
          </a:p>
          <a:p>
            <a:r>
              <a:rPr lang="en-GB" dirty="0"/>
              <a:t>Collate data and draw conclusions.</a:t>
            </a:r>
          </a:p>
          <a:p>
            <a:endParaRPr lang="en-GB" dirty="0"/>
          </a:p>
          <a:p>
            <a:r>
              <a:rPr lang="en-GB" dirty="0"/>
              <a:t>Carry out research.</a:t>
            </a:r>
          </a:p>
          <a:p>
            <a:endParaRPr lang="en-GB" dirty="0"/>
          </a:p>
          <a:p>
            <a:r>
              <a:rPr lang="en-GB" dirty="0"/>
              <a:t>Plan research in response to a brief.</a:t>
            </a:r>
          </a:p>
        </p:txBody>
      </p:sp>
      <p:sp>
        <p:nvSpPr>
          <p:cNvPr id="4" name="Footer Placeholder 3">
            <a:extLst>
              <a:ext uri="{FF2B5EF4-FFF2-40B4-BE49-F238E27FC236}">
                <a16:creationId xmlns:a16="http://schemas.microsoft.com/office/drawing/2014/main" id="{14B8654F-8474-368A-15C8-8C50D168F6BE}"/>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F29CC8AE-7744-374E-7903-FBC82B07B4ED}"/>
              </a:ext>
            </a:extLst>
          </p:cNvPr>
          <p:cNvSpPr>
            <a:spLocks noGrp="1"/>
          </p:cNvSpPr>
          <p:nvPr>
            <p:ph type="sldNum" sz="quarter" idx="12"/>
          </p:nvPr>
        </p:nvSpPr>
        <p:spPr/>
        <p:txBody>
          <a:bodyPr/>
          <a:lstStyle/>
          <a:p>
            <a:fld id="{DA2C159E-F13C-4A85-9A41-E7669D3E0D70}" type="slidenum">
              <a:rPr lang="en-GB" smtClean="0"/>
              <a:pPr/>
              <a:t>151</a:t>
            </a:fld>
            <a:endParaRPr lang="en-GB"/>
          </a:p>
        </p:txBody>
      </p:sp>
    </p:spTree>
    <p:extLst>
      <p:ext uri="{BB962C8B-B14F-4D97-AF65-F5344CB8AC3E}">
        <p14:creationId xmlns:p14="http://schemas.microsoft.com/office/powerpoint/2010/main" val="1990422357"/>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07140-420E-0025-9E36-80E05ED646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2B8AA6-4C07-D2DF-69FE-87A4F902FF25}"/>
              </a:ext>
            </a:extLst>
          </p:cNvPr>
          <p:cNvSpPr>
            <a:spLocks noGrp="1"/>
          </p:cNvSpPr>
          <p:nvPr>
            <p:ph type="title"/>
          </p:nvPr>
        </p:nvSpPr>
        <p:spPr/>
        <p:txBody>
          <a:bodyPr/>
          <a:lstStyle/>
          <a:p>
            <a:r>
              <a:rPr lang="en-GB" dirty="0"/>
              <a:t>Homework review</a:t>
            </a:r>
            <a:endParaRPr lang="en-US" dirty="0"/>
          </a:p>
        </p:txBody>
      </p:sp>
      <p:sp>
        <p:nvSpPr>
          <p:cNvPr id="3" name="Text Placeholder 2">
            <a:extLst>
              <a:ext uri="{FF2B5EF4-FFF2-40B4-BE49-F238E27FC236}">
                <a16:creationId xmlns:a16="http://schemas.microsoft.com/office/drawing/2014/main" id="{1D7759EB-DD4A-5DB4-1FD1-7BD75DBA2534}"/>
              </a:ext>
            </a:extLst>
          </p:cNvPr>
          <p:cNvSpPr>
            <a:spLocks noGrp="1"/>
          </p:cNvSpPr>
          <p:nvPr>
            <p:ph type="body" sz="quarter" idx="14"/>
          </p:nvPr>
        </p:nvSpPr>
        <p:spPr>
          <a:xfrm>
            <a:off x="251520" y="1131590"/>
            <a:ext cx="8437562" cy="3314641"/>
          </a:xfrm>
        </p:spPr>
        <p:txBody>
          <a:bodyPr>
            <a:normAutofit/>
          </a:bodyPr>
          <a:lstStyle/>
          <a:p>
            <a:r>
              <a:rPr lang="en-GB" dirty="0"/>
              <a:t>Work in groups.</a:t>
            </a:r>
          </a:p>
          <a:p>
            <a:endParaRPr lang="en-GB" dirty="0"/>
          </a:p>
          <a:p>
            <a:r>
              <a:rPr lang="en-GB" dirty="0"/>
              <a:t>Each of you agrees which videos you will access.  Listen to each and input data into your own Interview videos spreadsheet template.</a:t>
            </a:r>
          </a:p>
          <a:p>
            <a:endParaRPr lang="en-GB" dirty="0"/>
          </a:p>
          <a:p>
            <a:r>
              <a:rPr lang="en-GB" dirty="0"/>
              <a:t>Use headphones if you need them.</a:t>
            </a:r>
          </a:p>
          <a:p>
            <a:endParaRPr lang="en-GB" dirty="0"/>
          </a:p>
          <a:p>
            <a:r>
              <a:rPr lang="en-GB" dirty="0"/>
              <a:t>Collate all data into one spreadsheet.</a:t>
            </a:r>
          </a:p>
        </p:txBody>
      </p:sp>
      <p:sp>
        <p:nvSpPr>
          <p:cNvPr id="4" name="Footer Placeholder 3">
            <a:extLst>
              <a:ext uri="{FF2B5EF4-FFF2-40B4-BE49-F238E27FC236}">
                <a16:creationId xmlns:a16="http://schemas.microsoft.com/office/drawing/2014/main" id="{230E9A09-9098-D62E-E2A1-C4D1745257DF}"/>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10D986D-5D67-FAFC-13A5-3F7B78DA24AF}"/>
              </a:ext>
            </a:extLst>
          </p:cNvPr>
          <p:cNvSpPr>
            <a:spLocks noGrp="1"/>
          </p:cNvSpPr>
          <p:nvPr>
            <p:ph type="sldNum" sz="quarter" idx="12"/>
          </p:nvPr>
        </p:nvSpPr>
        <p:spPr/>
        <p:txBody>
          <a:bodyPr/>
          <a:lstStyle/>
          <a:p>
            <a:fld id="{DA2C159E-F13C-4A85-9A41-E7669D3E0D70}" type="slidenum">
              <a:rPr lang="en-GB" smtClean="0"/>
              <a:pPr/>
              <a:t>152</a:t>
            </a:fld>
            <a:endParaRPr lang="en-GB"/>
          </a:p>
        </p:txBody>
      </p:sp>
    </p:spTree>
    <p:extLst>
      <p:ext uri="{BB962C8B-B14F-4D97-AF65-F5344CB8AC3E}">
        <p14:creationId xmlns:p14="http://schemas.microsoft.com/office/powerpoint/2010/main" val="1807425726"/>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85C13-089D-66C0-B1E3-F5A77B2E92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C23DAA-F74E-F7C3-FD91-FFF2E4FA8A6E}"/>
              </a:ext>
            </a:extLst>
          </p:cNvPr>
          <p:cNvSpPr>
            <a:spLocks noGrp="1"/>
          </p:cNvSpPr>
          <p:nvPr>
            <p:ph type="title"/>
          </p:nvPr>
        </p:nvSpPr>
        <p:spPr/>
        <p:txBody>
          <a:bodyPr/>
          <a:lstStyle/>
          <a:p>
            <a:r>
              <a:rPr lang="en-GB" dirty="0"/>
              <a:t>Analyse the interview data</a:t>
            </a:r>
            <a:endParaRPr lang="en-US" dirty="0"/>
          </a:p>
        </p:txBody>
      </p:sp>
      <p:sp>
        <p:nvSpPr>
          <p:cNvPr id="3" name="Text Placeholder 2">
            <a:extLst>
              <a:ext uri="{FF2B5EF4-FFF2-40B4-BE49-F238E27FC236}">
                <a16:creationId xmlns:a16="http://schemas.microsoft.com/office/drawing/2014/main" id="{DD05F509-0215-99B9-EC60-C382B1E4B512}"/>
              </a:ext>
            </a:extLst>
          </p:cNvPr>
          <p:cNvSpPr>
            <a:spLocks noGrp="1"/>
          </p:cNvSpPr>
          <p:nvPr>
            <p:ph type="body" sz="quarter" idx="14"/>
          </p:nvPr>
        </p:nvSpPr>
        <p:spPr>
          <a:xfrm>
            <a:off x="251520" y="1131590"/>
            <a:ext cx="8437562" cy="3314641"/>
          </a:xfrm>
        </p:spPr>
        <p:txBody>
          <a:bodyPr>
            <a:normAutofit/>
          </a:bodyPr>
          <a:lstStyle/>
          <a:p>
            <a:r>
              <a:rPr lang="en-GB" dirty="0"/>
              <a:t>Collate all of the data.  Create a coding system.</a:t>
            </a:r>
          </a:p>
          <a:p>
            <a:endParaRPr lang="en-GB" dirty="0"/>
          </a:p>
          <a:p>
            <a:r>
              <a:rPr lang="en-GB" dirty="0"/>
              <a:t>Analyse the data and draw conclusions.</a:t>
            </a:r>
          </a:p>
          <a:p>
            <a:endParaRPr lang="en-GB" dirty="0"/>
          </a:p>
          <a:p>
            <a:r>
              <a:rPr lang="en-GB" dirty="0"/>
              <a:t>Produce a summary.</a:t>
            </a:r>
          </a:p>
          <a:p>
            <a:endParaRPr lang="en-GB" dirty="0"/>
          </a:p>
          <a:p>
            <a:r>
              <a:rPr lang="en-GB" dirty="0"/>
              <a:t>Add key points to the whiteboard.</a:t>
            </a:r>
          </a:p>
        </p:txBody>
      </p:sp>
      <p:sp>
        <p:nvSpPr>
          <p:cNvPr id="4" name="Footer Placeholder 3">
            <a:extLst>
              <a:ext uri="{FF2B5EF4-FFF2-40B4-BE49-F238E27FC236}">
                <a16:creationId xmlns:a16="http://schemas.microsoft.com/office/drawing/2014/main" id="{785CB4D6-7734-AABC-75E5-39675A3718B2}"/>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87CD2D61-4CDE-FFDF-3BD4-006EBE53ED5B}"/>
              </a:ext>
            </a:extLst>
          </p:cNvPr>
          <p:cNvSpPr>
            <a:spLocks noGrp="1"/>
          </p:cNvSpPr>
          <p:nvPr>
            <p:ph type="sldNum" sz="quarter" idx="12"/>
          </p:nvPr>
        </p:nvSpPr>
        <p:spPr/>
        <p:txBody>
          <a:bodyPr/>
          <a:lstStyle/>
          <a:p>
            <a:fld id="{DA2C159E-F13C-4A85-9A41-E7669D3E0D70}" type="slidenum">
              <a:rPr lang="en-GB" smtClean="0"/>
              <a:pPr/>
              <a:t>153</a:t>
            </a:fld>
            <a:endParaRPr lang="en-GB"/>
          </a:p>
        </p:txBody>
      </p:sp>
    </p:spTree>
    <p:extLst>
      <p:ext uri="{BB962C8B-B14F-4D97-AF65-F5344CB8AC3E}">
        <p14:creationId xmlns:p14="http://schemas.microsoft.com/office/powerpoint/2010/main" val="2470826811"/>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E1118E-D355-BFEB-B403-0D02D9D55C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0C643D-C0CC-8763-D7EB-85B68A1C8BD5}"/>
              </a:ext>
            </a:extLst>
          </p:cNvPr>
          <p:cNvSpPr>
            <a:spLocks noGrp="1"/>
          </p:cNvSpPr>
          <p:nvPr>
            <p:ph type="title"/>
          </p:nvPr>
        </p:nvSpPr>
        <p:spPr/>
        <p:txBody>
          <a:bodyPr/>
          <a:lstStyle/>
          <a:p>
            <a:r>
              <a:rPr lang="en-GB" dirty="0"/>
              <a:t>Prior learning</a:t>
            </a:r>
            <a:endParaRPr lang="en-US" dirty="0"/>
          </a:p>
        </p:txBody>
      </p:sp>
      <p:sp>
        <p:nvSpPr>
          <p:cNvPr id="3" name="Text Placeholder 2">
            <a:extLst>
              <a:ext uri="{FF2B5EF4-FFF2-40B4-BE49-F238E27FC236}">
                <a16:creationId xmlns:a16="http://schemas.microsoft.com/office/drawing/2014/main" id="{93BE8981-1BF9-FD85-B33C-53E47AF3F5C9}"/>
              </a:ext>
            </a:extLst>
          </p:cNvPr>
          <p:cNvSpPr>
            <a:spLocks noGrp="1"/>
          </p:cNvSpPr>
          <p:nvPr>
            <p:ph type="body" sz="quarter" idx="14"/>
          </p:nvPr>
        </p:nvSpPr>
        <p:spPr>
          <a:xfrm>
            <a:off x="251520" y="1131590"/>
            <a:ext cx="8437562" cy="3314641"/>
          </a:xfrm>
        </p:spPr>
        <p:txBody>
          <a:bodyPr/>
          <a:lstStyle/>
          <a:p>
            <a:r>
              <a:rPr lang="en-GB" dirty="0"/>
              <a:t>We have covered:</a:t>
            </a:r>
          </a:p>
          <a:p>
            <a:endParaRPr lang="en-GB" dirty="0"/>
          </a:p>
          <a:p>
            <a:pPr marL="342900" indent="-342900">
              <a:buFont typeface="Arial" panose="020B0604020202020204" pitchFamily="34" charset="0"/>
              <a:buChar char="•"/>
            </a:pPr>
            <a:r>
              <a:rPr lang="en-GB" dirty="0"/>
              <a:t>primary and secondary research.</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qualitative and quantitative research.</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traditional and AI research.</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validity, reliability and bias.</a:t>
            </a:r>
            <a:endParaRPr lang="en-US" dirty="0"/>
          </a:p>
        </p:txBody>
      </p:sp>
      <p:sp>
        <p:nvSpPr>
          <p:cNvPr id="4" name="Footer Placeholder 3">
            <a:extLst>
              <a:ext uri="{FF2B5EF4-FFF2-40B4-BE49-F238E27FC236}">
                <a16:creationId xmlns:a16="http://schemas.microsoft.com/office/drawing/2014/main" id="{1349B58D-FBD1-A800-15CA-C685C4BC50C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8A8C6A67-F17D-076C-3066-080667CA4813}"/>
              </a:ext>
            </a:extLst>
          </p:cNvPr>
          <p:cNvSpPr>
            <a:spLocks noGrp="1"/>
          </p:cNvSpPr>
          <p:nvPr>
            <p:ph type="sldNum" sz="quarter" idx="12"/>
          </p:nvPr>
        </p:nvSpPr>
        <p:spPr/>
        <p:txBody>
          <a:bodyPr/>
          <a:lstStyle/>
          <a:p>
            <a:fld id="{DA2C159E-F13C-4A85-9A41-E7669D3E0D70}" type="slidenum">
              <a:rPr lang="en-GB" smtClean="0"/>
              <a:pPr/>
              <a:t>154</a:t>
            </a:fld>
            <a:endParaRPr lang="en-GB"/>
          </a:p>
        </p:txBody>
      </p:sp>
    </p:spTree>
    <p:extLst>
      <p:ext uri="{BB962C8B-B14F-4D97-AF65-F5344CB8AC3E}">
        <p14:creationId xmlns:p14="http://schemas.microsoft.com/office/powerpoint/2010/main" val="1297409923"/>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32E33-5BC8-A5A6-5EF7-449BEDB74E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C108D7-4F00-9FAB-8A52-053CA8128CA8}"/>
              </a:ext>
            </a:extLst>
          </p:cNvPr>
          <p:cNvSpPr>
            <a:spLocks noGrp="1"/>
          </p:cNvSpPr>
          <p:nvPr>
            <p:ph type="title"/>
          </p:nvPr>
        </p:nvSpPr>
        <p:spPr/>
        <p:txBody>
          <a:bodyPr/>
          <a:lstStyle/>
          <a:p>
            <a:r>
              <a:rPr lang="en-GB" dirty="0"/>
              <a:t>Interpret a brief</a:t>
            </a:r>
            <a:endParaRPr lang="en-US" dirty="0"/>
          </a:p>
        </p:txBody>
      </p:sp>
      <p:sp>
        <p:nvSpPr>
          <p:cNvPr id="3" name="Text Placeholder 2">
            <a:extLst>
              <a:ext uri="{FF2B5EF4-FFF2-40B4-BE49-F238E27FC236}">
                <a16:creationId xmlns:a16="http://schemas.microsoft.com/office/drawing/2014/main" id="{2EFA9C28-0C16-DDDA-DD54-5E41CDB4AEF3}"/>
              </a:ext>
            </a:extLst>
          </p:cNvPr>
          <p:cNvSpPr>
            <a:spLocks noGrp="1"/>
          </p:cNvSpPr>
          <p:nvPr>
            <p:ph type="body" sz="quarter" idx="14"/>
          </p:nvPr>
        </p:nvSpPr>
        <p:spPr>
          <a:xfrm>
            <a:off x="251520" y="1131590"/>
            <a:ext cx="8437562" cy="3314641"/>
          </a:xfrm>
        </p:spPr>
        <p:txBody>
          <a:bodyPr/>
          <a:lstStyle/>
          <a:p>
            <a:r>
              <a:rPr lang="en-GB" dirty="0"/>
              <a:t>Read the Aurora Beauty Ltd. case study.</a:t>
            </a:r>
          </a:p>
          <a:p>
            <a:endParaRPr lang="en-GB" dirty="0"/>
          </a:p>
          <a:p>
            <a:r>
              <a:rPr lang="en-GB" dirty="0"/>
              <a:t>Follow the demonstration and input data into the Research planning spreadsheet template.</a:t>
            </a:r>
            <a:endParaRPr lang="en-US" dirty="0"/>
          </a:p>
        </p:txBody>
      </p:sp>
      <p:sp>
        <p:nvSpPr>
          <p:cNvPr id="4" name="Footer Placeholder 3">
            <a:extLst>
              <a:ext uri="{FF2B5EF4-FFF2-40B4-BE49-F238E27FC236}">
                <a16:creationId xmlns:a16="http://schemas.microsoft.com/office/drawing/2014/main" id="{C5E3D321-B92A-A6B8-1755-D0EB287D134A}"/>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9A199C9-4199-375A-F9FC-D98ACB0AA524}"/>
              </a:ext>
            </a:extLst>
          </p:cNvPr>
          <p:cNvSpPr>
            <a:spLocks noGrp="1"/>
          </p:cNvSpPr>
          <p:nvPr>
            <p:ph type="sldNum" sz="quarter" idx="12"/>
          </p:nvPr>
        </p:nvSpPr>
        <p:spPr/>
        <p:txBody>
          <a:bodyPr/>
          <a:lstStyle/>
          <a:p>
            <a:fld id="{DA2C159E-F13C-4A85-9A41-E7669D3E0D70}" type="slidenum">
              <a:rPr lang="en-GB" smtClean="0"/>
              <a:pPr/>
              <a:t>155</a:t>
            </a:fld>
            <a:endParaRPr lang="en-GB"/>
          </a:p>
        </p:txBody>
      </p:sp>
    </p:spTree>
    <p:extLst>
      <p:ext uri="{BB962C8B-B14F-4D97-AF65-F5344CB8AC3E}">
        <p14:creationId xmlns:p14="http://schemas.microsoft.com/office/powerpoint/2010/main" val="3845622566"/>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07634-F13B-8164-ED41-D350B29F29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281230-4D36-B313-CE4D-F6A72A1DAA54}"/>
              </a:ext>
            </a:extLst>
          </p:cNvPr>
          <p:cNvSpPr>
            <a:spLocks noGrp="1"/>
          </p:cNvSpPr>
          <p:nvPr>
            <p:ph type="title"/>
          </p:nvPr>
        </p:nvSpPr>
        <p:spPr/>
        <p:txBody>
          <a:bodyPr/>
          <a:lstStyle/>
          <a:p>
            <a:r>
              <a:rPr lang="en-GB" dirty="0"/>
              <a:t>Aurora Beauty Ltd. research</a:t>
            </a:r>
            <a:endParaRPr lang="en-US" dirty="0"/>
          </a:p>
        </p:txBody>
      </p:sp>
      <p:sp>
        <p:nvSpPr>
          <p:cNvPr id="3" name="Text Placeholder 2">
            <a:extLst>
              <a:ext uri="{FF2B5EF4-FFF2-40B4-BE49-F238E27FC236}">
                <a16:creationId xmlns:a16="http://schemas.microsoft.com/office/drawing/2014/main" id="{44B5381E-59D8-F58A-1F1A-5D5F28A88EEB}"/>
              </a:ext>
            </a:extLst>
          </p:cNvPr>
          <p:cNvSpPr>
            <a:spLocks noGrp="1"/>
          </p:cNvSpPr>
          <p:nvPr>
            <p:ph type="body" sz="quarter" idx="14"/>
          </p:nvPr>
        </p:nvSpPr>
        <p:spPr>
          <a:xfrm>
            <a:off x="251520" y="1131590"/>
            <a:ext cx="8437562" cy="3314641"/>
          </a:xfrm>
        </p:spPr>
        <p:txBody>
          <a:bodyPr>
            <a:normAutofit lnSpcReduction="10000"/>
          </a:bodyPr>
          <a:lstStyle/>
          <a:p>
            <a:r>
              <a:rPr lang="en-GB" dirty="0"/>
              <a:t>Work in your groups.</a:t>
            </a:r>
          </a:p>
          <a:p>
            <a:endParaRPr lang="en-GB" dirty="0"/>
          </a:p>
          <a:p>
            <a:r>
              <a:rPr lang="en-GB" dirty="0"/>
              <a:t>Decide which primary and secondary research is needed.  </a:t>
            </a:r>
          </a:p>
          <a:p>
            <a:endParaRPr lang="en-GB" dirty="0"/>
          </a:p>
          <a:p>
            <a:r>
              <a:rPr lang="en-GB" dirty="0"/>
              <a:t>Allocate each person in the group the research to be completed.</a:t>
            </a:r>
          </a:p>
          <a:p>
            <a:endParaRPr lang="en-GB" dirty="0"/>
          </a:p>
          <a:p>
            <a:r>
              <a:rPr lang="en-GB" dirty="0"/>
              <a:t>Carry out the research.</a:t>
            </a:r>
          </a:p>
          <a:p>
            <a:endParaRPr lang="en-GB" dirty="0"/>
          </a:p>
          <a:p>
            <a:r>
              <a:rPr lang="en-GB" dirty="0"/>
              <a:t>Complete the Research outcomes template.</a:t>
            </a:r>
            <a:endParaRPr lang="en-US" dirty="0"/>
          </a:p>
        </p:txBody>
      </p:sp>
      <p:sp>
        <p:nvSpPr>
          <p:cNvPr id="4" name="Footer Placeholder 3">
            <a:extLst>
              <a:ext uri="{FF2B5EF4-FFF2-40B4-BE49-F238E27FC236}">
                <a16:creationId xmlns:a16="http://schemas.microsoft.com/office/drawing/2014/main" id="{53570D31-7945-5EE2-DCB1-887A96735B8F}"/>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A7C262A4-8081-0AA6-CAE0-29488D088AD1}"/>
              </a:ext>
            </a:extLst>
          </p:cNvPr>
          <p:cNvSpPr>
            <a:spLocks noGrp="1"/>
          </p:cNvSpPr>
          <p:nvPr>
            <p:ph type="sldNum" sz="quarter" idx="12"/>
          </p:nvPr>
        </p:nvSpPr>
        <p:spPr/>
        <p:txBody>
          <a:bodyPr/>
          <a:lstStyle/>
          <a:p>
            <a:fld id="{DA2C159E-F13C-4A85-9A41-E7669D3E0D70}" type="slidenum">
              <a:rPr lang="en-GB" smtClean="0"/>
              <a:pPr/>
              <a:t>156</a:t>
            </a:fld>
            <a:endParaRPr lang="en-GB"/>
          </a:p>
        </p:txBody>
      </p:sp>
    </p:spTree>
    <p:extLst>
      <p:ext uri="{BB962C8B-B14F-4D97-AF65-F5344CB8AC3E}">
        <p14:creationId xmlns:p14="http://schemas.microsoft.com/office/powerpoint/2010/main" val="1716993747"/>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B0E0B-C18F-5E67-59BC-6FC92500AC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59C658-1C4B-D567-863F-FFAA6D4635AD}"/>
              </a:ext>
            </a:extLst>
          </p:cNvPr>
          <p:cNvSpPr>
            <a:spLocks noGrp="1"/>
          </p:cNvSpPr>
          <p:nvPr>
            <p:ph type="title"/>
          </p:nvPr>
        </p:nvSpPr>
        <p:spPr/>
        <p:txBody>
          <a:bodyPr/>
          <a:lstStyle/>
          <a:p>
            <a:r>
              <a:rPr lang="en-GB" dirty="0" err="1"/>
              <a:t>CacaoCraft</a:t>
            </a:r>
            <a:r>
              <a:rPr lang="en-GB" dirty="0"/>
              <a:t> chocolates</a:t>
            </a:r>
            <a:endParaRPr lang="en-US" dirty="0"/>
          </a:p>
        </p:txBody>
      </p:sp>
      <p:sp>
        <p:nvSpPr>
          <p:cNvPr id="3" name="Text Placeholder 2">
            <a:extLst>
              <a:ext uri="{FF2B5EF4-FFF2-40B4-BE49-F238E27FC236}">
                <a16:creationId xmlns:a16="http://schemas.microsoft.com/office/drawing/2014/main" id="{DB67EC2E-B9FC-A12A-77FC-08872E030653}"/>
              </a:ext>
            </a:extLst>
          </p:cNvPr>
          <p:cNvSpPr>
            <a:spLocks noGrp="1"/>
          </p:cNvSpPr>
          <p:nvPr>
            <p:ph type="body" sz="quarter" idx="14"/>
          </p:nvPr>
        </p:nvSpPr>
        <p:spPr>
          <a:xfrm>
            <a:off x="251520" y="1131590"/>
            <a:ext cx="8437562" cy="3314641"/>
          </a:xfrm>
        </p:spPr>
        <p:txBody>
          <a:bodyPr>
            <a:normAutofit/>
          </a:bodyPr>
          <a:lstStyle/>
          <a:p>
            <a:r>
              <a:rPr lang="en-GB" dirty="0"/>
              <a:t>Work in groups.</a:t>
            </a:r>
          </a:p>
          <a:p>
            <a:endParaRPr lang="en-GB" dirty="0"/>
          </a:p>
          <a:p>
            <a:r>
              <a:rPr lang="en-GB" dirty="0"/>
              <a:t>Read the </a:t>
            </a:r>
            <a:r>
              <a:rPr lang="en-GB" dirty="0" err="1"/>
              <a:t>CacaoCraft</a:t>
            </a:r>
            <a:r>
              <a:rPr lang="en-GB" dirty="0"/>
              <a:t> Chocolates case study.  </a:t>
            </a:r>
          </a:p>
          <a:p>
            <a:endParaRPr lang="en-GB" dirty="0"/>
          </a:p>
          <a:p>
            <a:r>
              <a:rPr lang="en-GB" dirty="0"/>
              <a:t>Determine what research is needed.  Agree on a research plan.  Input information into the Research planning spreadsheet template.</a:t>
            </a:r>
          </a:p>
          <a:p>
            <a:endParaRPr lang="en-GB" dirty="0"/>
          </a:p>
          <a:p>
            <a:r>
              <a:rPr lang="en-GB" dirty="0"/>
              <a:t>Carry out the research.  Update the spreadsheet.</a:t>
            </a:r>
          </a:p>
          <a:p>
            <a:endParaRPr lang="en-GB" dirty="0"/>
          </a:p>
        </p:txBody>
      </p:sp>
      <p:sp>
        <p:nvSpPr>
          <p:cNvPr id="4" name="Footer Placeholder 3">
            <a:extLst>
              <a:ext uri="{FF2B5EF4-FFF2-40B4-BE49-F238E27FC236}">
                <a16:creationId xmlns:a16="http://schemas.microsoft.com/office/drawing/2014/main" id="{18B323BB-F9A2-EDD0-72DD-F1E8A485DF8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8989A07A-C89F-9D14-DE69-CDB07F2F9C36}"/>
              </a:ext>
            </a:extLst>
          </p:cNvPr>
          <p:cNvSpPr>
            <a:spLocks noGrp="1"/>
          </p:cNvSpPr>
          <p:nvPr>
            <p:ph type="sldNum" sz="quarter" idx="12"/>
          </p:nvPr>
        </p:nvSpPr>
        <p:spPr/>
        <p:txBody>
          <a:bodyPr/>
          <a:lstStyle/>
          <a:p>
            <a:fld id="{DA2C159E-F13C-4A85-9A41-E7669D3E0D70}" type="slidenum">
              <a:rPr lang="en-GB" smtClean="0"/>
              <a:pPr/>
              <a:t>157</a:t>
            </a:fld>
            <a:endParaRPr lang="en-GB"/>
          </a:p>
        </p:txBody>
      </p:sp>
    </p:spTree>
    <p:extLst>
      <p:ext uri="{BB962C8B-B14F-4D97-AF65-F5344CB8AC3E}">
        <p14:creationId xmlns:p14="http://schemas.microsoft.com/office/powerpoint/2010/main" val="4071120353"/>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C1A9B-F529-7173-4FA4-4D54DD1D8B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D6D480-5B2E-88CF-EEB2-0583C86DA243}"/>
              </a:ext>
            </a:extLst>
          </p:cNvPr>
          <p:cNvSpPr>
            <a:spLocks noGrp="1"/>
          </p:cNvSpPr>
          <p:nvPr>
            <p:ph type="title"/>
          </p:nvPr>
        </p:nvSpPr>
        <p:spPr/>
        <p:txBody>
          <a:bodyPr/>
          <a:lstStyle/>
          <a:p>
            <a:r>
              <a:rPr lang="en-GB" dirty="0"/>
              <a:t>Homework-lesson 8</a:t>
            </a:r>
            <a:endParaRPr lang="en-US" dirty="0"/>
          </a:p>
        </p:txBody>
      </p:sp>
      <p:sp>
        <p:nvSpPr>
          <p:cNvPr id="3" name="Text Placeholder 2">
            <a:extLst>
              <a:ext uri="{FF2B5EF4-FFF2-40B4-BE49-F238E27FC236}">
                <a16:creationId xmlns:a16="http://schemas.microsoft.com/office/drawing/2014/main" id="{7931D72A-B5D8-D6CA-BB91-83158EF5F75C}"/>
              </a:ext>
            </a:extLst>
          </p:cNvPr>
          <p:cNvSpPr>
            <a:spLocks noGrp="1"/>
          </p:cNvSpPr>
          <p:nvPr>
            <p:ph type="body" sz="quarter" idx="14"/>
          </p:nvPr>
        </p:nvSpPr>
        <p:spPr>
          <a:xfrm>
            <a:off x="251520" y="1203598"/>
            <a:ext cx="8437562" cy="3242633"/>
          </a:xfrm>
        </p:spPr>
        <p:txBody>
          <a:bodyPr/>
          <a:lstStyle/>
          <a:p>
            <a:r>
              <a:rPr lang="en-GB" dirty="0"/>
              <a:t>Individually use the content of the Research planning spreadsheet template to produce a SWOT and a PESTLE analysis for </a:t>
            </a:r>
            <a:r>
              <a:rPr lang="en-GB" dirty="0" err="1"/>
              <a:t>CacaoCraft</a:t>
            </a:r>
            <a:r>
              <a:rPr lang="en-GB" dirty="0"/>
              <a:t> Chocolates.</a:t>
            </a:r>
            <a:endParaRPr lang="en-US" dirty="0"/>
          </a:p>
        </p:txBody>
      </p:sp>
      <p:sp>
        <p:nvSpPr>
          <p:cNvPr id="4" name="Footer Placeholder 3">
            <a:extLst>
              <a:ext uri="{FF2B5EF4-FFF2-40B4-BE49-F238E27FC236}">
                <a16:creationId xmlns:a16="http://schemas.microsoft.com/office/drawing/2014/main" id="{836B0C3B-2D5C-D03A-F0D4-00EA09F99BB4}"/>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6FAE2CBD-0C91-4BB5-5686-88DEFD05C01E}"/>
              </a:ext>
            </a:extLst>
          </p:cNvPr>
          <p:cNvSpPr>
            <a:spLocks noGrp="1"/>
          </p:cNvSpPr>
          <p:nvPr>
            <p:ph type="sldNum" sz="quarter" idx="12"/>
          </p:nvPr>
        </p:nvSpPr>
        <p:spPr/>
        <p:txBody>
          <a:bodyPr/>
          <a:lstStyle/>
          <a:p>
            <a:fld id="{DA2C159E-F13C-4A85-9A41-E7669D3E0D70}" type="slidenum">
              <a:rPr lang="en-GB" smtClean="0"/>
              <a:pPr/>
              <a:t>158</a:t>
            </a:fld>
            <a:endParaRPr lang="en-GB"/>
          </a:p>
        </p:txBody>
      </p:sp>
    </p:spTree>
    <p:extLst>
      <p:ext uri="{BB962C8B-B14F-4D97-AF65-F5344CB8AC3E}">
        <p14:creationId xmlns:p14="http://schemas.microsoft.com/office/powerpoint/2010/main" val="976925041"/>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9</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Researching the external environment</a:t>
            </a:r>
          </a:p>
        </p:txBody>
      </p:sp>
    </p:spTree>
    <p:extLst>
      <p:ext uri="{BB962C8B-B14F-4D97-AF65-F5344CB8AC3E}">
        <p14:creationId xmlns:p14="http://schemas.microsoft.com/office/powerpoint/2010/main" val="37125074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23599-F0BD-05D0-58C6-FA0F7E97FE2E}"/>
              </a:ext>
            </a:extLst>
          </p:cNvPr>
          <p:cNvSpPr>
            <a:spLocks noGrp="1"/>
          </p:cNvSpPr>
          <p:nvPr>
            <p:ph type="title"/>
          </p:nvPr>
        </p:nvSpPr>
        <p:spPr/>
        <p:txBody>
          <a:bodyPr/>
          <a:lstStyle/>
          <a:p>
            <a:r>
              <a:rPr lang="en-US" dirty="0"/>
              <a:t>Coca-Cola</a:t>
            </a:r>
          </a:p>
        </p:txBody>
      </p:sp>
      <p:sp>
        <p:nvSpPr>
          <p:cNvPr id="3" name="Text Placeholder 2">
            <a:extLst>
              <a:ext uri="{FF2B5EF4-FFF2-40B4-BE49-F238E27FC236}">
                <a16:creationId xmlns:a16="http://schemas.microsoft.com/office/drawing/2014/main" id="{D7C27A0F-0C8F-4A2F-0849-ED8C85ADA77E}"/>
              </a:ext>
            </a:extLst>
          </p:cNvPr>
          <p:cNvSpPr>
            <a:spLocks noGrp="1"/>
          </p:cNvSpPr>
          <p:nvPr>
            <p:ph type="body" sz="quarter" idx="14"/>
          </p:nvPr>
        </p:nvSpPr>
        <p:spPr>
          <a:xfrm>
            <a:off x="251520" y="1275606"/>
            <a:ext cx="8437562" cy="3170625"/>
          </a:xfrm>
        </p:spPr>
        <p:txBody>
          <a:bodyPr>
            <a:normAutofit/>
          </a:bodyPr>
          <a:lstStyle/>
          <a:p>
            <a:endParaRPr lang="en-GB" dirty="0"/>
          </a:p>
          <a:p>
            <a:r>
              <a:rPr lang="en-GB" dirty="0"/>
              <a:t>In 2010, the global gross profit of Coca-Cola was $22 billion. </a:t>
            </a:r>
          </a:p>
          <a:p>
            <a:endParaRPr lang="en-GB" dirty="0"/>
          </a:p>
          <a:p>
            <a:r>
              <a:rPr lang="en-GB" dirty="0"/>
              <a:t>Is it a good idea to buy company shares today?</a:t>
            </a:r>
            <a:endParaRPr lang="en-US" dirty="0"/>
          </a:p>
          <a:p>
            <a:endParaRPr lang="en-US" dirty="0"/>
          </a:p>
        </p:txBody>
      </p:sp>
      <p:sp>
        <p:nvSpPr>
          <p:cNvPr id="4" name="Footer Placeholder 3">
            <a:extLst>
              <a:ext uri="{FF2B5EF4-FFF2-40B4-BE49-F238E27FC236}">
                <a16:creationId xmlns:a16="http://schemas.microsoft.com/office/drawing/2014/main" id="{2B61CA25-2587-BB91-2C5B-21695CF2F81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6F86CD3C-673D-135F-A0FD-4B38BE30F64B}"/>
              </a:ext>
            </a:extLst>
          </p:cNvPr>
          <p:cNvSpPr>
            <a:spLocks noGrp="1"/>
          </p:cNvSpPr>
          <p:nvPr>
            <p:ph type="sldNum" sz="quarter" idx="12"/>
          </p:nvPr>
        </p:nvSpPr>
        <p:spPr/>
        <p:txBody>
          <a:bodyPr/>
          <a:lstStyle/>
          <a:p>
            <a:fld id="{DA2C159E-F13C-4A85-9A41-E7669D3E0D70}" type="slidenum">
              <a:rPr lang="en-GB" smtClean="0"/>
              <a:pPr/>
              <a:t>16</a:t>
            </a:fld>
            <a:endParaRPr lang="en-GB"/>
          </a:p>
        </p:txBody>
      </p:sp>
    </p:spTree>
    <p:extLst>
      <p:ext uri="{BB962C8B-B14F-4D97-AF65-F5344CB8AC3E}">
        <p14:creationId xmlns:p14="http://schemas.microsoft.com/office/powerpoint/2010/main" val="3084524940"/>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1AF47-E28C-D754-5C7E-7D68616E06C2}"/>
              </a:ext>
            </a:extLst>
          </p:cNvPr>
          <p:cNvSpPr>
            <a:spLocks noGrp="1"/>
          </p:cNvSpPr>
          <p:nvPr>
            <p:ph type="title"/>
          </p:nvPr>
        </p:nvSpPr>
        <p:spPr/>
        <p:txBody>
          <a:bodyPr/>
          <a:lstStyle/>
          <a:p>
            <a:r>
              <a:rPr lang="en-GB" dirty="0"/>
              <a:t>Lesson 9 aim</a:t>
            </a:r>
          </a:p>
        </p:txBody>
      </p:sp>
      <p:sp>
        <p:nvSpPr>
          <p:cNvPr id="3" name="Text Placeholder 2">
            <a:extLst>
              <a:ext uri="{FF2B5EF4-FFF2-40B4-BE49-F238E27FC236}">
                <a16:creationId xmlns:a16="http://schemas.microsoft.com/office/drawing/2014/main" id="{E6E22A2D-1BD3-EACA-C08D-78A37B77B0BA}"/>
              </a:ext>
            </a:extLst>
          </p:cNvPr>
          <p:cNvSpPr>
            <a:spLocks noGrp="1"/>
          </p:cNvSpPr>
          <p:nvPr>
            <p:ph type="body" sz="quarter" idx="12"/>
          </p:nvPr>
        </p:nvSpPr>
        <p:spPr/>
        <p:txBody>
          <a:bodyPr/>
          <a:lstStyle/>
          <a:p>
            <a:r>
              <a:rPr lang="en-GB" dirty="0"/>
              <a:t>To assess the suitability of different research options for a case study.</a:t>
            </a:r>
          </a:p>
        </p:txBody>
      </p:sp>
      <p:sp>
        <p:nvSpPr>
          <p:cNvPr id="5" name="Footer Placeholder 4">
            <a:extLst>
              <a:ext uri="{FF2B5EF4-FFF2-40B4-BE49-F238E27FC236}">
                <a16:creationId xmlns:a16="http://schemas.microsoft.com/office/drawing/2014/main" id="{83E2D80E-E0E5-70C2-A732-C367A5717A62}"/>
              </a:ext>
            </a:extLst>
          </p:cNvPr>
          <p:cNvSpPr>
            <a:spLocks noGrp="1"/>
          </p:cNvSpPr>
          <p:nvPr>
            <p:ph type="ftr" sz="quarter" idx="10"/>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6C16A970-CCD0-D27E-4EF3-A4BC8E8DB07F}"/>
              </a:ext>
            </a:extLst>
          </p:cNvPr>
          <p:cNvSpPr>
            <a:spLocks noGrp="1"/>
          </p:cNvSpPr>
          <p:nvPr>
            <p:ph type="sldNum" sz="quarter" idx="11"/>
          </p:nvPr>
        </p:nvSpPr>
        <p:spPr/>
        <p:txBody>
          <a:bodyPr/>
          <a:lstStyle/>
          <a:p>
            <a:fld id="{DA2C159E-F13C-4A85-9A41-E7669D3E0D70}" type="slidenum">
              <a:rPr lang="en-GB" smtClean="0"/>
              <a:pPr/>
              <a:t>160</a:t>
            </a:fld>
            <a:endParaRPr lang="en-GB"/>
          </a:p>
        </p:txBody>
      </p:sp>
    </p:spTree>
    <p:extLst>
      <p:ext uri="{BB962C8B-B14F-4D97-AF65-F5344CB8AC3E}">
        <p14:creationId xmlns:p14="http://schemas.microsoft.com/office/powerpoint/2010/main" val="1465162701"/>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CF5D56-F48E-EE5E-F25F-3A06C17260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EA89C9-6CB0-55EB-04BC-AEE41AE0C293}"/>
              </a:ext>
            </a:extLst>
          </p:cNvPr>
          <p:cNvSpPr>
            <a:spLocks noGrp="1"/>
          </p:cNvSpPr>
          <p:nvPr>
            <p:ph type="title"/>
          </p:nvPr>
        </p:nvSpPr>
        <p:spPr/>
        <p:txBody>
          <a:bodyPr/>
          <a:lstStyle/>
          <a:p>
            <a:r>
              <a:rPr lang="en-GB" dirty="0"/>
              <a:t>Lesson 9 overview</a:t>
            </a:r>
          </a:p>
        </p:txBody>
      </p:sp>
      <p:sp>
        <p:nvSpPr>
          <p:cNvPr id="3" name="Text Placeholder 2">
            <a:extLst>
              <a:ext uri="{FF2B5EF4-FFF2-40B4-BE49-F238E27FC236}">
                <a16:creationId xmlns:a16="http://schemas.microsoft.com/office/drawing/2014/main" id="{AE643BB2-9651-E10D-2611-2E4B20A36A3F}"/>
              </a:ext>
            </a:extLst>
          </p:cNvPr>
          <p:cNvSpPr>
            <a:spLocks noGrp="1"/>
          </p:cNvSpPr>
          <p:nvPr>
            <p:ph type="body" sz="quarter" idx="12"/>
          </p:nvPr>
        </p:nvSpPr>
        <p:spPr/>
        <p:txBody>
          <a:bodyPr/>
          <a:lstStyle/>
          <a:p>
            <a:pPr marL="342900" indent="-342900">
              <a:buFont typeface="Arial" panose="020B0604020202020204" pitchFamily="34" charset="0"/>
              <a:buChar char="•"/>
            </a:pPr>
            <a:r>
              <a:rPr lang="en-GB" dirty="0"/>
              <a:t>Review of SWOT and PESTLE homework.</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Work in groups to develop a research plan.</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Peer review the research plan.</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Work in groups to carry out research.</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Review research for validity and reliability.</a:t>
            </a:r>
          </a:p>
        </p:txBody>
      </p:sp>
      <p:sp>
        <p:nvSpPr>
          <p:cNvPr id="5" name="Footer Placeholder 4">
            <a:extLst>
              <a:ext uri="{FF2B5EF4-FFF2-40B4-BE49-F238E27FC236}">
                <a16:creationId xmlns:a16="http://schemas.microsoft.com/office/drawing/2014/main" id="{7F1C0485-F489-0020-5518-411625E73A10}"/>
              </a:ext>
            </a:extLst>
          </p:cNvPr>
          <p:cNvSpPr>
            <a:spLocks noGrp="1"/>
          </p:cNvSpPr>
          <p:nvPr>
            <p:ph type="ftr" sz="quarter" idx="10"/>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0242D27C-57B0-5E5D-7528-327FD6AE7E5F}"/>
              </a:ext>
            </a:extLst>
          </p:cNvPr>
          <p:cNvSpPr>
            <a:spLocks noGrp="1"/>
          </p:cNvSpPr>
          <p:nvPr>
            <p:ph type="sldNum" sz="quarter" idx="11"/>
          </p:nvPr>
        </p:nvSpPr>
        <p:spPr/>
        <p:txBody>
          <a:bodyPr/>
          <a:lstStyle/>
          <a:p>
            <a:fld id="{DA2C159E-F13C-4A85-9A41-E7669D3E0D70}" type="slidenum">
              <a:rPr lang="en-GB" smtClean="0"/>
              <a:pPr/>
              <a:t>161</a:t>
            </a:fld>
            <a:endParaRPr lang="en-GB"/>
          </a:p>
        </p:txBody>
      </p:sp>
    </p:spTree>
    <p:extLst>
      <p:ext uri="{BB962C8B-B14F-4D97-AF65-F5344CB8AC3E}">
        <p14:creationId xmlns:p14="http://schemas.microsoft.com/office/powerpoint/2010/main" val="3298716004"/>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977E82-7F52-4C31-FFB6-1BF1D4B995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8285A8-A697-0C24-1E82-A6C8128EE5A0}"/>
              </a:ext>
            </a:extLst>
          </p:cNvPr>
          <p:cNvSpPr>
            <a:spLocks noGrp="1"/>
          </p:cNvSpPr>
          <p:nvPr>
            <p:ph type="title"/>
          </p:nvPr>
        </p:nvSpPr>
        <p:spPr/>
        <p:txBody>
          <a:bodyPr/>
          <a:lstStyle/>
          <a:p>
            <a:r>
              <a:rPr lang="en-GB" dirty="0" err="1"/>
              <a:t>CacaoCraft</a:t>
            </a:r>
            <a:r>
              <a:rPr lang="en-GB" dirty="0"/>
              <a:t> review</a:t>
            </a:r>
          </a:p>
        </p:txBody>
      </p:sp>
      <p:sp>
        <p:nvSpPr>
          <p:cNvPr id="3" name="Text Placeholder 2">
            <a:extLst>
              <a:ext uri="{FF2B5EF4-FFF2-40B4-BE49-F238E27FC236}">
                <a16:creationId xmlns:a16="http://schemas.microsoft.com/office/drawing/2014/main" id="{396FC3E8-E1AF-11DF-61E9-17D843951313}"/>
              </a:ext>
            </a:extLst>
          </p:cNvPr>
          <p:cNvSpPr>
            <a:spLocks noGrp="1"/>
          </p:cNvSpPr>
          <p:nvPr>
            <p:ph type="body" sz="quarter" idx="12"/>
          </p:nvPr>
        </p:nvSpPr>
        <p:spPr/>
        <p:txBody>
          <a:bodyPr/>
          <a:lstStyle/>
          <a:p>
            <a:r>
              <a:rPr lang="en-GB" dirty="0"/>
              <a:t>Look at the SWOT and PESTLE analysis you completed for </a:t>
            </a:r>
            <a:r>
              <a:rPr lang="en-GB" dirty="0" err="1"/>
              <a:t>CacaoCraft</a:t>
            </a:r>
            <a:r>
              <a:rPr lang="en-GB" dirty="0"/>
              <a:t>.</a:t>
            </a:r>
          </a:p>
          <a:p>
            <a:endParaRPr lang="en-GB" dirty="0"/>
          </a:p>
          <a:p>
            <a:r>
              <a:rPr lang="en-GB" dirty="0"/>
              <a:t>Now look at the SWOT and PESTLE analyses that have been completed.  Compare your SWOT and PESTLE with these.  Note any errors or omissions.</a:t>
            </a:r>
          </a:p>
          <a:p>
            <a:endParaRPr lang="en-GB" dirty="0"/>
          </a:p>
          <a:p>
            <a:r>
              <a:rPr lang="en-GB" dirty="0"/>
              <a:t>On a mini whiteboard, write down which part(s) of the SWOT and PESTLE had errors or omissions.</a:t>
            </a:r>
          </a:p>
        </p:txBody>
      </p:sp>
      <p:sp>
        <p:nvSpPr>
          <p:cNvPr id="5" name="Footer Placeholder 4">
            <a:extLst>
              <a:ext uri="{FF2B5EF4-FFF2-40B4-BE49-F238E27FC236}">
                <a16:creationId xmlns:a16="http://schemas.microsoft.com/office/drawing/2014/main" id="{F0CFB26C-75D0-F444-1B6E-DF7F09271993}"/>
              </a:ext>
            </a:extLst>
          </p:cNvPr>
          <p:cNvSpPr>
            <a:spLocks noGrp="1"/>
          </p:cNvSpPr>
          <p:nvPr>
            <p:ph type="ftr" sz="quarter" idx="10"/>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A61E3C89-E241-BD9D-3A95-0DB9189CB793}"/>
              </a:ext>
            </a:extLst>
          </p:cNvPr>
          <p:cNvSpPr>
            <a:spLocks noGrp="1"/>
          </p:cNvSpPr>
          <p:nvPr>
            <p:ph type="sldNum" sz="quarter" idx="11"/>
          </p:nvPr>
        </p:nvSpPr>
        <p:spPr/>
        <p:txBody>
          <a:bodyPr/>
          <a:lstStyle/>
          <a:p>
            <a:fld id="{DA2C159E-F13C-4A85-9A41-E7669D3E0D70}" type="slidenum">
              <a:rPr lang="en-GB" smtClean="0"/>
              <a:pPr/>
              <a:t>162</a:t>
            </a:fld>
            <a:endParaRPr lang="en-GB"/>
          </a:p>
        </p:txBody>
      </p:sp>
    </p:spTree>
    <p:extLst>
      <p:ext uri="{BB962C8B-B14F-4D97-AF65-F5344CB8AC3E}">
        <p14:creationId xmlns:p14="http://schemas.microsoft.com/office/powerpoint/2010/main" val="2277891830"/>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B3912-1B15-FF39-0A6F-1A0556E971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B5112D-3DB6-21E2-7FDE-FD04C056A5AB}"/>
              </a:ext>
            </a:extLst>
          </p:cNvPr>
          <p:cNvSpPr>
            <a:spLocks noGrp="1"/>
          </p:cNvSpPr>
          <p:nvPr>
            <p:ph type="title"/>
          </p:nvPr>
        </p:nvSpPr>
        <p:spPr/>
        <p:txBody>
          <a:bodyPr/>
          <a:lstStyle/>
          <a:p>
            <a:r>
              <a:rPr lang="en-GB" dirty="0"/>
              <a:t>Any misconceptions</a:t>
            </a:r>
          </a:p>
        </p:txBody>
      </p:sp>
      <p:sp>
        <p:nvSpPr>
          <p:cNvPr id="3" name="Text Placeholder 2">
            <a:extLst>
              <a:ext uri="{FF2B5EF4-FFF2-40B4-BE49-F238E27FC236}">
                <a16:creationId xmlns:a16="http://schemas.microsoft.com/office/drawing/2014/main" id="{18D79866-F243-9AAF-8B7C-DC6309540A4B}"/>
              </a:ext>
            </a:extLst>
          </p:cNvPr>
          <p:cNvSpPr>
            <a:spLocks noGrp="1"/>
          </p:cNvSpPr>
          <p:nvPr>
            <p:ph type="body" sz="quarter" idx="12"/>
          </p:nvPr>
        </p:nvSpPr>
        <p:spPr/>
        <p:txBody>
          <a:bodyPr/>
          <a:lstStyle/>
          <a:p>
            <a:r>
              <a:rPr lang="en-GB" dirty="0"/>
              <a:t>Look again at your SWOT and PESTLE analyses and the examples shared with you.</a:t>
            </a:r>
          </a:p>
          <a:p>
            <a:endParaRPr lang="en-GB" dirty="0"/>
          </a:p>
          <a:p>
            <a:r>
              <a:rPr lang="en-GB" dirty="0"/>
              <a:t>Are there any misconceptions?</a:t>
            </a:r>
          </a:p>
          <a:p>
            <a:endParaRPr lang="en-GB" dirty="0"/>
          </a:p>
          <a:p>
            <a:r>
              <a:rPr lang="en-GB" dirty="0"/>
              <a:t>On a mini whiteboard, write down which part(s) of the SWOT and PESTLE you want to query.</a:t>
            </a:r>
          </a:p>
        </p:txBody>
      </p:sp>
      <p:sp>
        <p:nvSpPr>
          <p:cNvPr id="5" name="Footer Placeholder 4">
            <a:extLst>
              <a:ext uri="{FF2B5EF4-FFF2-40B4-BE49-F238E27FC236}">
                <a16:creationId xmlns:a16="http://schemas.microsoft.com/office/drawing/2014/main" id="{98B38A8F-8307-3BDA-C32B-E44415395C59}"/>
              </a:ext>
            </a:extLst>
          </p:cNvPr>
          <p:cNvSpPr>
            <a:spLocks noGrp="1"/>
          </p:cNvSpPr>
          <p:nvPr>
            <p:ph type="ftr" sz="quarter" idx="10"/>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55CA44EE-B776-8353-7368-08CA6FABA6D4}"/>
              </a:ext>
            </a:extLst>
          </p:cNvPr>
          <p:cNvSpPr>
            <a:spLocks noGrp="1"/>
          </p:cNvSpPr>
          <p:nvPr>
            <p:ph type="sldNum" sz="quarter" idx="11"/>
          </p:nvPr>
        </p:nvSpPr>
        <p:spPr/>
        <p:txBody>
          <a:bodyPr/>
          <a:lstStyle/>
          <a:p>
            <a:fld id="{DA2C159E-F13C-4A85-9A41-E7669D3E0D70}" type="slidenum">
              <a:rPr lang="en-GB" smtClean="0"/>
              <a:pPr/>
              <a:t>163</a:t>
            </a:fld>
            <a:endParaRPr lang="en-GB"/>
          </a:p>
        </p:txBody>
      </p:sp>
    </p:spTree>
    <p:extLst>
      <p:ext uri="{BB962C8B-B14F-4D97-AF65-F5344CB8AC3E}">
        <p14:creationId xmlns:p14="http://schemas.microsoft.com/office/powerpoint/2010/main" val="4199867985"/>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F238D-5C07-4435-1B0C-70FDB30B6C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6D4AF6-69FE-0440-1DF5-9F4CACBAEA71}"/>
              </a:ext>
            </a:extLst>
          </p:cNvPr>
          <p:cNvSpPr>
            <a:spLocks noGrp="1"/>
          </p:cNvSpPr>
          <p:nvPr>
            <p:ph type="title"/>
          </p:nvPr>
        </p:nvSpPr>
        <p:spPr/>
        <p:txBody>
          <a:bodyPr/>
          <a:lstStyle/>
          <a:p>
            <a:r>
              <a:rPr lang="en-GB" dirty="0"/>
              <a:t>Global pressures case study</a:t>
            </a:r>
          </a:p>
        </p:txBody>
      </p:sp>
      <p:sp>
        <p:nvSpPr>
          <p:cNvPr id="3" name="Text Placeholder 2">
            <a:extLst>
              <a:ext uri="{FF2B5EF4-FFF2-40B4-BE49-F238E27FC236}">
                <a16:creationId xmlns:a16="http://schemas.microsoft.com/office/drawing/2014/main" id="{3B4CB77F-3815-B768-20F9-B98B1B6E93BC}"/>
              </a:ext>
            </a:extLst>
          </p:cNvPr>
          <p:cNvSpPr>
            <a:spLocks noGrp="1"/>
          </p:cNvSpPr>
          <p:nvPr>
            <p:ph type="body" sz="quarter" idx="12"/>
          </p:nvPr>
        </p:nvSpPr>
        <p:spPr/>
        <p:txBody>
          <a:bodyPr/>
          <a:lstStyle/>
          <a:p>
            <a:r>
              <a:rPr lang="en-GB" dirty="0"/>
              <a:t>Work in groups.</a:t>
            </a:r>
          </a:p>
          <a:p>
            <a:endParaRPr lang="en-GB" dirty="0"/>
          </a:p>
          <a:p>
            <a:r>
              <a:rPr lang="en-GB" dirty="0"/>
              <a:t>Read the Global pressures case study.</a:t>
            </a:r>
          </a:p>
          <a:p>
            <a:endParaRPr lang="en-GB" dirty="0"/>
          </a:p>
          <a:p>
            <a:r>
              <a:rPr lang="en-GB" dirty="0"/>
              <a:t>Discuss and agree on a research plan.  Complete the Research planning spreadsheet template.</a:t>
            </a:r>
          </a:p>
        </p:txBody>
      </p:sp>
      <p:sp>
        <p:nvSpPr>
          <p:cNvPr id="5" name="Footer Placeholder 4">
            <a:extLst>
              <a:ext uri="{FF2B5EF4-FFF2-40B4-BE49-F238E27FC236}">
                <a16:creationId xmlns:a16="http://schemas.microsoft.com/office/drawing/2014/main" id="{6F024D03-6006-A086-5438-FD9D00FB1A7B}"/>
              </a:ext>
            </a:extLst>
          </p:cNvPr>
          <p:cNvSpPr>
            <a:spLocks noGrp="1"/>
          </p:cNvSpPr>
          <p:nvPr>
            <p:ph type="ftr" sz="quarter" idx="10"/>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5AB6E73D-3DC5-FD12-48F3-2F5A6D99D0AD}"/>
              </a:ext>
            </a:extLst>
          </p:cNvPr>
          <p:cNvSpPr>
            <a:spLocks noGrp="1"/>
          </p:cNvSpPr>
          <p:nvPr>
            <p:ph type="sldNum" sz="quarter" idx="11"/>
          </p:nvPr>
        </p:nvSpPr>
        <p:spPr/>
        <p:txBody>
          <a:bodyPr/>
          <a:lstStyle/>
          <a:p>
            <a:fld id="{DA2C159E-F13C-4A85-9A41-E7669D3E0D70}" type="slidenum">
              <a:rPr lang="en-GB" smtClean="0"/>
              <a:pPr/>
              <a:t>164</a:t>
            </a:fld>
            <a:endParaRPr lang="en-GB"/>
          </a:p>
        </p:txBody>
      </p:sp>
    </p:spTree>
    <p:extLst>
      <p:ext uri="{BB962C8B-B14F-4D97-AF65-F5344CB8AC3E}">
        <p14:creationId xmlns:p14="http://schemas.microsoft.com/office/powerpoint/2010/main" val="3001645989"/>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E0F41-99FB-E67C-EEA2-E6EFBEBC96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08536E-14A5-72FE-BA6E-1574F5AD8F6D}"/>
              </a:ext>
            </a:extLst>
          </p:cNvPr>
          <p:cNvSpPr>
            <a:spLocks noGrp="1"/>
          </p:cNvSpPr>
          <p:nvPr>
            <p:ph type="title"/>
          </p:nvPr>
        </p:nvSpPr>
        <p:spPr>
          <a:xfrm>
            <a:off x="232950" y="249900"/>
            <a:ext cx="8437563" cy="1385746"/>
          </a:xfrm>
        </p:spPr>
        <p:txBody>
          <a:bodyPr>
            <a:normAutofit/>
          </a:bodyPr>
          <a:lstStyle/>
          <a:p>
            <a:r>
              <a:rPr lang="en-GB" dirty="0"/>
              <a:t>Prepare to present your Global pressures plan</a:t>
            </a:r>
          </a:p>
        </p:txBody>
      </p:sp>
      <p:sp>
        <p:nvSpPr>
          <p:cNvPr id="3" name="Text Placeholder 2">
            <a:extLst>
              <a:ext uri="{FF2B5EF4-FFF2-40B4-BE49-F238E27FC236}">
                <a16:creationId xmlns:a16="http://schemas.microsoft.com/office/drawing/2014/main" id="{13863B62-7F05-0653-5354-7745387CFAD3}"/>
              </a:ext>
            </a:extLst>
          </p:cNvPr>
          <p:cNvSpPr>
            <a:spLocks noGrp="1"/>
          </p:cNvSpPr>
          <p:nvPr>
            <p:ph type="body" sz="quarter" idx="12"/>
          </p:nvPr>
        </p:nvSpPr>
        <p:spPr>
          <a:xfrm>
            <a:off x="234000" y="1491630"/>
            <a:ext cx="7667625" cy="3096344"/>
          </a:xfrm>
        </p:spPr>
        <p:txBody>
          <a:bodyPr/>
          <a:lstStyle/>
          <a:p>
            <a:r>
              <a:rPr lang="en-GB" dirty="0"/>
              <a:t>Prepare materials for a five-minute presentation on your proposed research plan.</a:t>
            </a:r>
          </a:p>
          <a:p>
            <a:endParaRPr lang="en-GB" dirty="0"/>
          </a:p>
          <a:p>
            <a:r>
              <a:rPr lang="en-GB" dirty="0"/>
              <a:t>Refer to the Planning peer review checklist and carry out a self-assessment to make sure your presentation is the best it can be.</a:t>
            </a:r>
          </a:p>
          <a:p>
            <a:endParaRPr lang="en-GB" dirty="0"/>
          </a:p>
        </p:txBody>
      </p:sp>
      <p:sp>
        <p:nvSpPr>
          <p:cNvPr id="5" name="Footer Placeholder 4">
            <a:extLst>
              <a:ext uri="{FF2B5EF4-FFF2-40B4-BE49-F238E27FC236}">
                <a16:creationId xmlns:a16="http://schemas.microsoft.com/office/drawing/2014/main" id="{418927B4-33FE-AFD7-B297-81A6F0A6C963}"/>
              </a:ext>
            </a:extLst>
          </p:cNvPr>
          <p:cNvSpPr>
            <a:spLocks noGrp="1"/>
          </p:cNvSpPr>
          <p:nvPr>
            <p:ph type="ftr" sz="quarter" idx="10"/>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D912DE67-B0DD-6DED-3CCE-BCB68C74AAFD}"/>
              </a:ext>
            </a:extLst>
          </p:cNvPr>
          <p:cNvSpPr>
            <a:spLocks noGrp="1"/>
          </p:cNvSpPr>
          <p:nvPr>
            <p:ph type="sldNum" sz="quarter" idx="11"/>
          </p:nvPr>
        </p:nvSpPr>
        <p:spPr/>
        <p:txBody>
          <a:bodyPr/>
          <a:lstStyle/>
          <a:p>
            <a:fld id="{DA2C159E-F13C-4A85-9A41-E7669D3E0D70}" type="slidenum">
              <a:rPr lang="en-GB" smtClean="0"/>
              <a:pPr/>
              <a:t>165</a:t>
            </a:fld>
            <a:endParaRPr lang="en-GB"/>
          </a:p>
        </p:txBody>
      </p:sp>
    </p:spTree>
    <p:extLst>
      <p:ext uri="{BB962C8B-B14F-4D97-AF65-F5344CB8AC3E}">
        <p14:creationId xmlns:p14="http://schemas.microsoft.com/office/powerpoint/2010/main" val="1303619076"/>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58AB7C-7B49-8E45-AEB6-231AB2C170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35A8E3-626A-B2E6-F890-28534F4F438B}"/>
              </a:ext>
            </a:extLst>
          </p:cNvPr>
          <p:cNvSpPr>
            <a:spLocks noGrp="1"/>
          </p:cNvSpPr>
          <p:nvPr>
            <p:ph type="title"/>
          </p:nvPr>
        </p:nvSpPr>
        <p:spPr>
          <a:xfrm>
            <a:off x="232950" y="249900"/>
            <a:ext cx="8437563" cy="809682"/>
          </a:xfrm>
        </p:spPr>
        <p:txBody>
          <a:bodyPr>
            <a:normAutofit/>
          </a:bodyPr>
          <a:lstStyle/>
          <a:p>
            <a:r>
              <a:rPr lang="en-GB" dirty="0"/>
              <a:t>Present your Global pressures plan</a:t>
            </a:r>
          </a:p>
        </p:txBody>
      </p:sp>
      <p:sp>
        <p:nvSpPr>
          <p:cNvPr id="3" name="Text Placeholder 2">
            <a:extLst>
              <a:ext uri="{FF2B5EF4-FFF2-40B4-BE49-F238E27FC236}">
                <a16:creationId xmlns:a16="http://schemas.microsoft.com/office/drawing/2014/main" id="{71B3638A-3AC2-705A-A8F2-D0697EDFC06A}"/>
              </a:ext>
            </a:extLst>
          </p:cNvPr>
          <p:cNvSpPr>
            <a:spLocks noGrp="1"/>
          </p:cNvSpPr>
          <p:nvPr>
            <p:ph type="body" sz="quarter" idx="12"/>
          </p:nvPr>
        </p:nvSpPr>
        <p:spPr>
          <a:xfrm>
            <a:off x="200986" y="1491630"/>
            <a:ext cx="7667625" cy="3096344"/>
          </a:xfrm>
        </p:spPr>
        <p:txBody>
          <a:bodyPr/>
          <a:lstStyle/>
          <a:p>
            <a:r>
              <a:rPr lang="en-GB" dirty="0"/>
              <a:t>Each group will now give their five-minute presentation.</a:t>
            </a:r>
          </a:p>
          <a:p>
            <a:endParaRPr lang="en-GB" dirty="0"/>
          </a:p>
          <a:p>
            <a:r>
              <a:rPr lang="en-GB" dirty="0"/>
              <a:t>You will each watch each presentation.  After each, your group will discuss and give feedback using the Planning peer review checklist.</a:t>
            </a:r>
          </a:p>
          <a:p>
            <a:endParaRPr lang="en-GB" dirty="0"/>
          </a:p>
          <a:p>
            <a:r>
              <a:rPr lang="en-GB" dirty="0"/>
              <a:t>Pass your completed checklists to the teacher.</a:t>
            </a:r>
          </a:p>
          <a:p>
            <a:endParaRPr lang="en-GB" dirty="0"/>
          </a:p>
        </p:txBody>
      </p:sp>
      <p:sp>
        <p:nvSpPr>
          <p:cNvPr id="5" name="Footer Placeholder 4">
            <a:extLst>
              <a:ext uri="{FF2B5EF4-FFF2-40B4-BE49-F238E27FC236}">
                <a16:creationId xmlns:a16="http://schemas.microsoft.com/office/drawing/2014/main" id="{E97EC39E-002A-D480-52C2-F19C7813FD7E}"/>
              </a:ext>
            </a:extLst>
          </p:cNvPr>
          <p:cNvSpPr>
            <a:spLocks noGrp="1"/>
          </p:cNvSpPr>
          <p:nvPr>
            <p:ph type="ftr" sz="quarter" idx="10"/>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B7F8BF43-5419-BA4B-7D76-1965587D9E39}"/>
              </a:ext>
            </a:extLst>
          </p:cNvPr>
          <p:cNvSpPr>
            <a:spLocks noGrp="1"/>
          </p:cNvSpPr>
          <p:nvPr>
            <p:ph type="sldNum" sz="quarter" idx="11"/>
          </p:nvPr>
        </p:nvSpPr>
        <p:spPr/>
        <p:txBody>
          <a:bodyPr/>
          <a:lstStyle/>
          <a:p>
            <a:fld id="{DA2C159E-F13C-4A85-9A41-E7669D3E0D70}" type="slidenum">
              <a:rPr lang="en-GB" smtClean="0"/>
              <a:pPr/>
              <a:t>166</a:t>
            </a:fld>
            <a:endParaRPr lang="en-GB"/>
          </a:p>
        </p:txBody>
      </p:sp>
    </p:spTree>
    <p:extLst>
      <p:ext uri="{BB962C8B-B14F-4D97-AF65-F5344CB8AC3E}">
        <p14:creationId xmlns:p14="http://schemas.microsoft.com/office/powerpoint/2010/main" val="732785767"/>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39703-EEED-69D7-DC6E-D9BD969454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AEB943-29B8-68A5-B42F-092582EADCC2}"/>
              </a:ext>
            </a:extLst>
          </p:cNvPr>
          <p:cNvSpPr>
            <a:spLocks noGrp="1"/>
          </p:cNvSpPr>
          <p:nvPr>
            <p:ph type="title"/>
          </p:nvPr>
        </p:nvSpPr>
        <p:spPr>
          <a:xfrm>
            <a:off x="232950" y="249899"/>
            <a:ext cx="8437563" cy="1385747"/>
          </a:xfrm>
        </p:spPr>
        <p:txBody>
          <a:bodyPr>
            <a:normAutofit/>
          </a:bodyPr>
          <a:lstStyle/>
          <a:p>
            <a:r>
              <a:rPr lang="en-GB" dirty="0"/>
              <a:t>Review your Global pressures feedback</a:t>
            </a:r>
          </a:p>
        </p:txBody>
      </p:sp>
      <p:sp>
        <p:nvSpPr>
          <p:cNvPr id="3" name="Text Placeholder 2">
            <a:extLst>
              <a:ext uri="{FF2B5EF4-FFF2-40B4-BE49-F238E27FC236}">
                <a16:creationId xmlns:a16="http://schemas.microsoft.com/office/drawing/2014/main" id="{80BD89EA-E7C9-33F8-1F3E-9FD4EAEAA031}"/>
              </a:ext>
            </a:extLst>
          </p:cNvPr>
          <p:cNvSpPr>
            <a:spLocks noGrp="1"/>
          </p:cNvSpPr>
          <p:nvPr>
            <p:ph type="body" sz="quarter" idx="12"/>
          </p:nvPr>
        </p:nvSpPr>
        <p:spPr>
          <a:xfrm>
            <a:off x="200986" y="1491630"/>
            <a:ext cx="7667625" cy="3096344"/>
          </a:xfrm>
        </p:spPr>
        <p:txBody>
          <a:bodyPr/>
          <a:lstStyle/>
          <a:p>
            <a:r>
              <a:rPr lang="en-GB" dirty="0"/>
              <a:t>Collect your completed Planning peer review checklists.</a:t>
            </a:r>
          </a:p>
          <a:p>
            <a:endParaRPr lang="en-GB" dirty="0"/>
          </a:p>
          <a:p>
            <a:r>
              <a:rPr lang="en-GB" dirty="0"/>
              <a:t>As a group, review the feedback. Discuss any changes you want to make to your plan.  </a:t>
            </a:r>
          </a:p>
          <a:p>
            <a:endParaRPr lang="en-GB" dirty="0"/>
          </a:p>
          <a:p>
            <a:r>
              <a:rPr lang="en-GB" dirty="0"/>
              <a:t>Produce a revised Research planning spreadsheet template.</a:t>
            </a:r>
          </a:p>
          <a:p>
            <a:endParaRPr lang="en-GB" dirty="0"/>
          </a:p>
        </p:txBody>
      </p:sp>
      <p:sp>
        <p:nvSpPr>
          <p:cNvPr id="5" name="Footer Placeholder 4">
            <a:extLst>
              <a:ext uri="{FF2B5EF4-FFF2-40B4-BE49-F238E27FC236}">
                <a16:creationId xmlns:a16="http://schemas.microsoft.com/office/drawing/2014/main" id="{EF7824C7-3770-7A45-4F3E-3B45736272BC}"/>
              </a:ext>
            </a:extLst>
          </p:cNvPr>
          <p:cNvSpPr>
            <a:spLocks noGrp="1"/>
          </p:cNvSpPr>
          <p:nvPr>
            <p:ph type="ftr" sz="quarter" idx="10"/>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81DA8585-3A0E-E056-C5C7-321204EF006D}"/>
              </a:ext>
            </a:extLst>
          </p:cNvPr>
          <p:cNvSpPr>
            <a:spLocks noGrp="1"/>
          </p:cNvSpPr>
          <p:nvPr>
            <p:ph type="sldNum" sz="quarter" idx="11"/>
          </p:nvPr>
        </p:nvSpPr>
        <p:spPr/>
        <p:txBody>
          <a:bodyPr/>
          <a:lstStyle/>
          <a:p>
            <a:fld id="{DA2C159E-F13C-4A85-9A41-E7669D3E0D70}" type="slidenum">
              <a:rPr lang="en-GB" smtClean="0"/>
              <a:pPr/>
              <a:t>167</a:t>
            </a:fld>
            <a:endParaRPr lang="en-GB"/>
          </a:p>
        </p:txBody>
      </p:sp>
    </p:spTree>
    <p:extLst>
      <p:ext uri="{BB962C8B-B14F-4D97-AF65-F5344CB8AC3E}">
        <p14:creationId xmlns:p14="http://schemas.microsoft.com/office/powerpoint/2010/main" val="3158236477"/>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D9CB8-0C01-D070-4D70-3236480373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B4B22F-AFB8-BBCF-904E-FB076B80FDEB}"/>
              </a:ext>
            </a:extLst>
          </p:cNvPr>
          <p:cNvSpPr>
            <a:spLocks noGrp="1"/>
          </p:cNvSpPr>
          <p:nvPr>
            <p:ph type="title"/>
          </p:nvPr>
        </p:nvSpPr>
        <p:spPr>
          <a:xfrm>
            <a:off x="232950" y="249899"/>
            <a:ext cx="8437563" cy="737675"/>
          </a:xfrm>
        </p:spPr>
        <p:txBody>
          <a:bodyPr>
            <a:normAutofit/>
          </a:bodyPr>
          <a:lstStyle/>
          <a:p>
            <a:r>
              <a:rPr lang="en-GB" dirty="0"/>
              <a:t>Carry out Global pressures research</a:t>
            </a:r>
          </a:p>
        </p:txBody>
      </p:sp>
      <p:sp>
        <p:nvSpPr>
          <p:cNvPr id="3" name="Text Placeholder 2">
            <a:extLst>
              <a:ext uri="{FF2B5EF4-FFF2-40B4-BE49-F238E27FC236}">
                <a16:creationId xmlns:a16="http://schemas.microsoft.com/office/drawing/2014/main" id="{BD5A3D0A-C2AC-5C3E-5979-E9A4B6DF9F83}"/>
              </a:ext>
            </a:extLst>
          </p:cNvPr>
          <p:cNvSpPr>
            <a:spLocks noGrp="1"/>
          </p:cNvSpPr>
          <p:nvPr>
            <p:ph type="body" sz="quarter" idx="12"/>
          </p:nvPr>
        </p:nvSpPr>
        <p:spPr>
          <a:xfrm>
            <a:off x="200986" y="987574"/>
            <a:ext cx="7667625" cy="3600400"/>
          </a:xfrm>
        </p:spPr>
        <p:txBody>
          <a:bodyPr/>
          <a:lstStyle/>
          <a:p>
            <a:r>
              <a:rPr lang="en-GB" dirty="0"/>
              <a:t>Continue to work in your groups.  </a:t>
            </a:r>
          </a:p>
          <a:p>
            <a:endParaRPr lang="en-GB" dirty="0"/>
          </a:p>
          <a:p>
            <a:r>
              <a:rPr lang="en-GB" dirty="0"/>
              <a:t>Allocate each member of the group to the research that needs to be completed. This might be creating primary research tools (such as a questionnaire) or online secondary research.</a:t>
            </a:r>
          </a:p>
          <a:p>
            <a:endParaRPr lang="en-GB" dirty="0"/>
          </a:p>
          <a:p>
            <a:r>
              <a:rPr lang="en-GB" dirty="0"/>
              <a:t>Update the Research outcomes table template with your findings.</a:t>
            </a:r>
          </a:p>
        </p:txBody>
      </p:sp>
      <p:sp>
        <p:nvSpPr>
          <p:cNvPr id="5" name="Footer Placeholder 4">
            <a:extLst>
              <a:ext uri="{FF2B5EF4-FFF2-40B4-BE49-F238E27FC236}">
                <a16:creationId xmlns:a16="http://schemas.microsoft.com/office/drawing/2014/main" id="{CC72CE7E-CDDB-9BD7-8908-F40F0989EA24}"/>
              </a:ext>
            </a:extLst>
          </p:cNvPr>
          <p:cNvSpPr>
            <a:spLocks noGrp="1"/>
          </p:cNvSpPr>
          <p:nvPr>
            <p:ph type="ftr" sz="quarter" idx="10"/>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A7BBFF59-01EE-6D8C-3A53-7341956BFB9F}"/>
              </a:ext>
            </a:extLst>
          </p:cNvPr>
          <p:cNvSpPr>
            <a:spLocks noGrp="1"/>
          </p:cNvSpPr>
          <p:nvPr>
            <p:ph type="sldNum" sz="quarter" idx="11"/>
          </p:nvPr>
        </p:nvSpPr>
        <p:spPr/>
        <p:txBody>
          <a:bodyPr/>
          <a:lstStyle/>
          <a:p>
            <a:fld id="{DA2C159E-F13C-4A85-9A41-E7669D3E0D70}" type="slidenum">
              <a:rPr lang="en-GB" smtClean="0"/>
              <a:pPr/>
              <a:t>168</a:t>
            </a:fld>
            <a:endParaRPr lang="en-GB"/>
          </a:p>
        </p:txBody>
      </p:sp>
    </p:spTree>
    <p:extLst>
      <p:ext uri="{BB962C8B-B14F-4D97-AF65-F5344CB8AC3E}">
        <p14:creationId xmlns:p14="http://schemas.microsoft.com/office/powerpoint/2010/main" val="961770273"/>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5E49F-A8AB-AD55-D36E-3E63CAC5F4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EBD4E2-548A-8D5A-43D0-D13757C23B30}"/>
              </a:ext>
            </a:extLst>
          </p:cNvPr>
          <p:cNvSpPr>
            <a:spLocks noGrp="1"/>
          </p:cNvSpPr>
          <p:nvPr>
            <p:ph type="title"/>
          </p:nvPr>
        </p:nvSpPr>
        <p:spPr>
          <a:xfrm>
            <a:off x="232950" y="249899"/>
            <a:ext cx="8437563" cy="737675"/>
          </a:xfrm>
        </p:spPr>
        <p:txBody>
          <a:bodyPr>
            <a:normAutofit/>
          </a:bodyPr>
          <a:lstStyle/>
          <a:p>
            <a:r>
              <a:rPr lang="en-GB" dirty="0"/>
              <a:t>Review the Global pressures research</a:t>
            </a:r>
          </a:p>
        </p:txBody>
      </p:sp>
      <p:sp>
        <p:nvSpPr>
          <p:cNvPr id="3" name="Text Placeholder 2">
            <a:extLst>
              <a:ext uri="{FF2B5EF4-FFF2-40B4-BE49-F238E27FC236}">
                <a16:creationId xmlns:a16="http://schemas.microsoft.com/office/drawing/2014/main" id="{A061A09B-5043-848C-1F16-5B70E6890FD4}"/>
              </a:ext>
            </a:extLst>
          </p:cNvPr>
          <p:cNvSpPr>
            <a:spLocks noGrp="1"/>
          </p:cNvSpPr>
          <p:nvPr>
            <p:ph type="body" sz="quarter" idx="12"/>
          </p:nvPr>
        </p:nvSpPr>
        <p:spPr>
          <a:xfrm>
            <a:off x="200986" y="987574"/>
            <a:ext cx="7667625" cy="3600400"/>
          </a:xfrm>
        </p:spPr>
        <p:txBody>
          <a:bodyPr/>
          <a:lstStyle/>
          <a:p>
            <a:r>
              <a:rPr lang="en-GB" dirty="0"/>
              <a:t>Organise into new groups. The new group will comprise of a learner from each of the other groups. </a:t>
            </a:r>
          </a:p>
          <a:p>
            <a:endParaRPr lang="en-GB" dirty="0"/>
          </a:p>
          <a:p>
            <a:r>
              <a:rPr lang="en-GB" dirty="0"/>
              <a:t>Each group member shares the outcomes of research that has been uploaded to the Research outcomes table template .</a:t>
            </a:r>
          </a:p>
          <a:p>
            <a:endParaRPr lang="en-GB" dirty="0"/>
          </a:p>
          <a:p>
            <a:r>
              <a:rPr lang="en-GB" dirty="0"/>
              <a:t>Compare the outcomes of the research. Discuss any differences. Assess each for validity and reliability.</a:t>
            </a:r>
          </a:p>
        </p:txBody>
      </p:sp>
      <p:sp>
        <p:nvSpPr>
          <p:cNvPr id="5" name="Footer Placeholder 4">
            <a:extLst>
              <a:ext uri="{FF2B5EF4-FFF2-40B4-BE49-F238E27FC236}">
                <a16:creationId xmlns:a16="http://schemas.microsoft.com/office/drawing/2014/main" id="{0F8D6651-E14C-1183-3C5A-8D9C1DA8F143}"/>
              </a:ext>
            </a:extLst>
          </p:cNvPr>
          <p:cNvSpPr>
            <a:spLocks noGrp="1"/>
          </p:cNvSpPr>
          <p:nvPr>
            <p:ph type="ftr" sz="quarter" idx="10"/>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B9C5F692-6BF4-DF29-8D1A-14497EA342AD}"/>
              </a:ext>
            </a:extLst>
          </p:cNvPr>
          <p:cNvSpPr>
            <a:spLocks noGrp="1"/>
          </p:cNvSpPr>
          <p:nvPr>
            <p:ph type="sldNum" sz="quarter" idx="11"/>
          </p:nvPr>
        </p:nvSpPr>
        <p:spPr/>
        <p:txBody>
          <a:bodyPr/>
          <a:lstStyle/>
          <a:p>
            <a:fld id="{DA2C159E-F13C-4A85-9A41-E7669D3E0D70}" type="slidenum">
              <a:rPr lang="en-GB" smtClean="0"/>
              <a:pPr/>
              <a:t>169</a:t>
            </a:fld>
            <a:endParaRPr lang="en-GB"/>
          </a:p>
        </p:txBody>
      </p:sp>
    </p:spTree>
    <p:extLst>
      <p:ext uri="{BB962C8B-B14F-4D97-AF65-F5344CB8AC3E}">
        <p14:creationId xmlns:p14="http://schemas.microsoft.com/office/powerpoint/2010/main" val="9134865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F0651-F4D1-3E22-757D-EDAC4A58D6F6}"/>
              </a:ext>
            </a:extLst>
          </p:cNvPr>
          <p:cNvSpPr>
            <a:spLocks noGrp="1"/>
          </p:cNvSpPr>
          <p:nvPr>
            <p:ph type="title"/>
          </p:nvPr>
        </p:nvSpPr>
        <p:spPr/>
        <p:txBody>
          <a:bodyPr/>
          <a:lstStyle/>
          <a:p>
            <a:r>
              <a:rPr lang="en-GB" dirty="0"/>
              <a:t>Grocery stores recommendations</a:t>
            </a:r>
            <a:endParaRPr lang="en-US" dirty="0"/>
          </a:p>
        </p:txBody>
      </p:sp>
      <p:sp>
        <p:nvSpPr>
          <p:cNvPr id="3" name="Text Placeholder 2">
            <a:extLst>
              <a:ext uri="{FF2B5EF4-FFF2-40B4-BE49-F238E27FC236}">
                <a16:creationId xmlns:a16="http://schemas.microsoft.com/office/drawing/2014/main" id="{B9323CD1-C70D-2BE5-AD5B-E923DDB93311}"/>
              </a:ext>
            </a:extLst>
          </p:cNvPr>
          <p:cNvSpPr>
            <a:spLocks noGrp="1"/>
          </p:cNvSpPr>
          <p:nvPr>
            <p:ph type="body" sz="quarter" idx="14"/>
          </p:nvPr>
        </p:nvSpPr>
        <p:spPr/>
        <p:txBody>
          <a:bodyPr>
            <a:normAutofit/>
          </a:bodyPr>
          <a:lstStyle/>
          <a:p>
            <a:r>
              <a:rPr lang="en-US" dirty="0"/>
              <a:t>Past data (2020) is </a:t>
            </a:r>
            <a:r>
              <a:rPr lang="en-US" b="1" dirty="0"/>
              <a:t>not enough</a:t>
            </a:r>
            <a:r>
              <a:rPr lang="en-US" dirty="0"/>
              <a:t> because market conditions have changed. </a:t>
            </a:r>
          </a:p>
          <a:p>
            <a:endParaRPr lang="en-US" dirty="0"/>
          </a:p>
          <a:p>
            <a:r>
              <a:rPr lang="en-US" dirty="0"/>
              <a:t>Decisions should be based on </a:t>
            </a:r>
            <a:r>
              <a:rPr lang="en-US" b="1" dirty="0"/>
              <a:t>current research, trends, and financial analysis</a:t>
            </a:r>
            <a:r>
              <a:rPr lang="en-US" dirty="0"/>
              <a:t>, not historical spikes.</a:t>
            </a:r>
          </a:p>
          <a:p>
            <a:endParaRPr lang="en-US" dirty="0"/>
          </a:p>
          <a:p>
            <a:pPr marL="457200" indent="-457200">
              <a:buAutoNum type="arabicPeriod"/>
            </a:pPr>
            <a:endParaRPr lang="en-US" dirty="0"/>
          </a:p>
          <a:p>
            <a:pPr marL="457200" indent="-457200">
              <a:buAutoNum type="arabicPeriod"/>
            </a:pPr>
            <a:endParaRPr lang="en-US" dirty="0"/>
          </a:p>
          <a:p>
            <a:pPr marL="457200" indent="-457200">
              <a:buAutoNum type="arabicPeriod"/>
            </a:pPr>
            <a:endParaRPr lang="en-US" dirty="0"/>
          </a:p>
        </p:txBody>
      </p:sp>
      <p:sp>
        <p:nvSpPr>
          <p:cNvPr id="4" name="Footer Placeholder 3">
            <a:extLst>
              <a:ext uri="{FF2B5EF4-FFF2-40B4-BE49-F238E27FC236}">
                <a16:creationId xmlns:a16="http://schemas.microsoft.com/office/drawing/2014/main" id="{7D54EA61-A42F-5F05-7667-74D2FF72F2D1}"/>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3D595715-94F5-980D-5A97-CE03BA5E3F60}"/>
              </a:ext>
            </a:extLst>
          </p:cNvPr>
          <p:cNvSpPr>
            <a:spLocks noGrp="1"/>
          </p:cNvSpPr>
          <p:nvPr>
            <p:ph type="sldNum" sz="quarter" idx="12"/>
          </p:nvPr>
        </p:nvSpPr>
        <p:spPr/>
        <p:txBody>
          <a:bodyPr/>
          <a:lstStyle/>
          <a:p>
            <a:fld id="{DA2C159E-F13C-4A85-9A41-E7669D3E0D70}" type="slidenum">
              <a:rPr lang="en-GB" smtClean="0"/>
              <a:pPr/>
              <a:t>17</a:t>
            </a:fld>
            <a:endParaRPr lang="en-GB"/>
          </a:p>
        </p:txBody>
      </p:sp>
    </p:spTree>
    <p:extLst>
      <p:ext uri="{BB962C8B-B14F-4D97-AF65-F5344CB8AC3E}">
        <p14:creationId xmlns:p14="http://schemas.microsoft.com/office/powerpoint/2010/main" val="2123846579"/>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14336-A53B-0F3E-F33C-2D8F7D27AB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143BE3-1FCA-69B9-4AB2-5113F6984DD5}"/>
              </a:ext>
            </a:extLst>
          </p:cNvPr>
          <p:cNvSpPr>
            <a:spLocks noGrp="1"/>
          </p:cNvSpPr>
          <p:nvPr>
            <p:ph type="title"/>
          </p:nvPr>
        </p:nvSpPr>
        <p:spPr/>
        <p:txBody>
          <a:bodyPr/>
          <a:lstStyle/>
          <a:p>
            <a:r>
              <a:rPr lang="en-GB" dirty="0"/>
              <a:t>Next steps</a:t>
            </a:r>
          </a:p>
        </p:txBody>
      </p:sp>
      <p:sp>
        <p:nvSpPr>
          <p:cNvPr id="3" name="Text Placeholder 2">
            <a:extLst>
              <a:ext uri="{FF2B5EF4-FFF2-40B4-BE49-F238E27FC236}">
                <a16:creationId xmlns:a16="http://schemas.microsoft.com/office/drawing/2014/main" id="{E5A0F70D-7CFA-A7DD-B82F-0C4CCEB5D96E}"/>
              </a:ext>
            </a:extLst>
          </p:cNvPr>
          <p:cNvSpPr>
            <a:spLocks noGrp="1"/>
          </p:cNvSpPr>
          <p:nvPr>
            <p:ph type="body" sz="quarter" idx="12"/>
          </p:nvPr>
        </p:nvSpPr>
        <p:spPr/>
        <p:txBody>
          <a:bodyPr/>
          <a:lstStyle/>
          <a:p>
            <a:r>
              <a:rPr lang="en-GB" dirty="0"/>
              <a:t>In the next lesson, you will be given a new case study.  </a:t>
            </a:r>
          </a:p>
          <a:p>
            <a:endParaRPr lang="en-GB" dirty="0"/>
          </a:p>
          <a:p>
            <a:r>
              <a:rPr lang="en-GB" dirty="0"/>
              <a:t>You will work individually to develop a research plan.</a:t>
            </a:r>
          </a:p>
          <a:p>
            <a:endParaRPr lang="en-GB" dirty="0"/>
          </a:p>
          <a:p>
            <a:r>
              <a:rPr lang="en-GB" dirty="0"/>
              <a:t>You will then individually carry out the research according to your plan.</a:t>
            </a:r>
          </a:p>
          <a:p>
            <a:endParaRPr lang="en-GB" dirty="0"/>
          </a:p>
          <a:p>
            <a:r>
              <a:rPr lang="en-GB" dirty="0"/>
              <a:t>One of your peers will review your plan and research findings.</a:t>
            </a:r>
          </a:p>
        </p:txBody>
      </p:sp>
      <p:sp>
        <p:nvSpPr>
          <p:cNvPr id="5" name="Footer Placeholder 4">
            <a:extLst>
              <a:ext uri="{FF2B5EF4-FFF2-40B4-BE49-F238E27FC236}">
                <a16:creationId xmlns:a16="http://schemas.microsoft.com/office/drawing/2014/main" id="{862651E3-1684-141E-9BC6-C7507F57CFC9}"/>
              </a:ext>
            </a:extLst>
          </p:cNvPr>
          <p:cNvSpPr>
            <a:spLocks noGrp="1"/>
          </p:cNvSpPr>
          <p:nvPr>
            <p:ph type="ftr" sz="quarter" idx="10"/>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44475302-75E1-CF70-6A34-8E97BB86D76A}"/>
              </a:ext>
            </a:extLst>
          </p:cNvPr>
          <p:cNvSpPr>
            <a:spLocks noGrp="1"/>
          </p:cNvSpPr>
          <p:nvPr>
            <p:ph type="sldNum" sz="quarter" idx="11"/>
          </p:nvPr>
        </p:nvSpPr>
        <p:spPr/>
        <p:txBody>
          <a:bodyPr/>
          <a:lstStyle/>
          <a:p>
            <a:fld id="{DA2C159E-F13C-4A85-9A41-E7669D3E0D70}" type="slidenum">
              <a:rPr lang="en-GB" smtClean="0"/>
              <a:pPr/>
              <a:t>170</a:t>
            </a:fld>
            <a:endParaRPr lang="en-GB"/>
          </a:p>
        </p:txBody>
      </p:sp>
    </p:spTree>
    <p:extLst>
      <p:ext uri="{BB962C8B-B14F-4D97-AF65-F5344CB8AC3E}">
        <p14:creationId xmlns:p14="http://schemas.microsoft.com/office/powerpoint/2010/main" val="76044583"/>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Lesson10</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Canteen brief</a:t>
            </a:r>
          </a:p>
        </p:txBody>
      </p:sp>
    </p:spTree>
    <p:extLst>
      <p:ext uri="{BB962C8B-B14F-4D97-AF65-F5344CB8AC3E}">
        <p14:creationId xmlns:p14="http://schemas.microsoft.com/office/powerpoint/2010/main" val="2865825786"/>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0EB81-B99E-655F-F4DD-0C38F6086812}"/>
              </a:ext>
            </a:extLst>
          </p:cNvPr>
          <p:cNvSpPr>
            <a:spLocks noGrp="1"/>
          </p:cNvSpPr>
          <p:nvPr>
            <p:ph type="title"/>
          </p:nvPr>
        </p:nvSpPr>
        <p:spPr/>
        <p:txBody>
          <a:bodyPr/>
          <a:lstStyle/>
          <a:p>
            <a:r>
              <a:rPr lang="en-GB" dirty="0"/>
              <a:t>Lesson 10 overview</a:t>
            </a:r>
          </a:p>
        </p:txBody>
      </p:sp>
      <p:sp>
        <p:nvSpPr>
          <p:cNvPr id="3" name="Text Placeholder 2">
            <a:extLst>
              <a:ext uri="{FF2B5EF4-FFF2-40B4-BE49-F238E27FC236}">
                <a16:creationId xmlns:a16="http://schemas.microsoft.com/office/drawing/2014/main" id="{489A33C7-A5D2-CE02-2E7A-4372AEA8EFEB}"/>
              </a:ext>
            </a:extLst>
          </p:cNvPr>
          <p:cNvSpPr>
            <a:spLocks noGrp="1"/>
          </p:cNvSpPr>
          <p:nvPr>
            <p:ph type="body" sz="quarter" idx="12"/>
          </p:nvPr>
        </p:nvSpPr>
        <p:spPr>
          <a:xfrm>
            <a:off x="232950" y="805707"/>
            <a:ext cx="8227482" cy="3960440"/>
          </a:xfrm>
        </p:spPr>
        <p:txBody>
          <a:bodyPr/>
          <a:lstStyle/>
          <a:p>
            <a:pPr marL="342900" indent="-342900">
              <a:buFont typeface="Arial" panose="020B0604020202020204" pitchFamily="34" charset="0"/>
              <a:buChar char="•"/>
            </a:pPr>
            <a:r>
              <a:rPr lang="en-GB" dirty="0"/>
              <a:t>Read the scenario and clarify if there is any terminology you don’t understand.</a:t>
            </a:r>
          </a:p>
          <a:p>
            <a:pPr marL="342900" indent="-342900">
              <a:buFont typeface="Arial" panose="020B0604020202020204" pitchFamily="34" charset="0"/>
              <a:buChar char="•"/>
            </a:pPr>
            <a:r>
              <a:rPr lang="en-GB" dirty="0"/>
              <a:t>Develop a research plan and complete the Research planning template.</a:t>
            </a:r>
          </a:p>
          <a:p>
            <a:pPr marL="342900" indent="-342900">
              <a:buFont typeface="Arial" panose="020B0604020202020204" pitchFamily="34" charset="0"/>
              <a:buChar char="•"/>
            </a:pPr>
            <a:r>
              <a:rPr lang="en-GB" dirty="0"/>
              <a:t>Carry out the secondary research you planned and complete the Research outcomes table spreadsheet</a:t>
            </a:r>
          </a:p>
          <a:p>
            <a:pPr marL="342900" indent="-342900">
              <a:buFont typeface="Arial" panose="020B0604020202020204" pitchFamily="34" charset="0"/>
              <a:buChar char="•"/>
            </a:pPr>
            <a:r>
              <a:rPr lang="en-GB" dirty="0"/>
              <a:t>Prepare any primary research tools according to your plan and upload.</a:t>
            </a:r>
          </a:p>
          <a:p>
            <a:pPr marL="342900" indent="-342900">
              <a:buFont typeface="Arial" panose="020B0604020202020204" pitchFamily="34" charset="0"/>
              <a:buChar char="•"/>
            </a:pPr>
            <a:r>
              <a:rPr lang="en-GB" dirty="0"/>
              <a:t>Peer review the plan and outputs, using the Peer review checklist.</a:t>
            </a:r>
          </a:p>
          <a:p>
            <a:pPr marL="342900" indent="-342900">
              <a:buFont typeface="Arial" panose="020B0604020202020204" pitchFamily="34" charset="0"/>
              <a:buChar char="•"/>
            </a:pPr>
            <a:r>
              <a:rPr lang="en-GB" dirty="0"/>
              <a:t>Review the peer feedback.</a:t>
            </a:r>
          </a:p>
        </p:txBody>
      </p:sp>
      <p:sp>
        <p:nvSpPr>
          <p:cNvPr id="5" name="Footer Placeholder 4">
            <a:extLst>
              <a:ext uri="{FF2B5EF4-FFF2-40B4-BE49-F238E27FC236}">
                <a16:creationId xmlns:a16="http://schemas.microsoft.com/office/drawing/2014/main" id="{3763EBD1-325F-D786-12D8-95B6772E8D58}"/>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Tree>
    <p:extLst>
      <p:ext uri="{BB962C8B-B14F-4D97-AF65-F5344CB8AC3E}">
        <p14:creationId xmlns:p14="http://schemas.microsoft.com/office/powerpoint/2010/main" val="3043024079"/>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B4134-B8FB-3CC8-72F1-6E1C544FBE06}"/>
              </a:ext>
              <a:ext uri="{C183D7F6-B498-43B3-948B-1728B52AA6E4}">
                <adec:decorative xmlns:adec="http://schemas.microsoft.com/office/drawing/2017/decorative" val="0"/>
              </a:ext>
            </a:extLst>
          </p:cNvPr>
          <p:cNvSpPr>
            <a:spLocks noGrp="1"/>
          </p:cNvSpPr>
          <p:nvPr>
            <p:ph type="title"/>
          </p:nvPr>
        </p:nvSpPr>
        <p:spPr>
          <a:xfrm>
            <a:off x="225286" y="226434"/>
            <a:ext cx="8437563" cy="699425"/>
          </a:xfrm>
        </p:spPr>
        <p:txBody>
          <a:bodyPr vert="horz" lIns="0" tIns="0" rIns="0" bIns="0" rtlCol="0" anchor="b" anchorCtr="0">
            <a:normAutofit/>
          </a:bodyPr>
          <a:lstStyle/>
          <a:p>
            <a:r>
              <a:rPr lang="en-GB" dirty="0"/>
              <a:t>Acknowledgements</a:t>
            </a:r>
          </a:p>
        </p:txBody>
      </p:sp>
      <p:pic>
        <p:nvPicPr>
          <p:cNvPr id="6" name="Picture 5" descr="Logo for Blackpool and The Fylde College">
            <a:extLst>
              <a:ext uri="{FF2B5EF4-FFF2-40B4-BE49-F238E27FC236}">
                <a16:creationId xmlns:a16="http://schemas.microsoft.com/office/drawing/2014/main" id="{04F5B70B-5243-02FD-9B57-FE43D353D8F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35169" y="994037"/>
            <a:ext cx="2209165" cy="2197693"/>
          </a:xfrm>
          <a:prstGeom prst="rect">
            <a:avLst/>
          </a:prstGeom>
          <a:noFill/>
          <a:ln>
            <a:noFill/>
          </a:ln>
        </p:spPr>
      </p:pic>
      <p:pic>
        <p:nvPicPr>
          <p:cNvPr id="5" name="Picture 4">
            <a:extLst>
              <a:ext uri="{FF2B5EF4-FFF2-40B4-BE49-F238E27FC236}">
                <a16:creationId xmlns:a16="http://schemas.microsoft.com/office/drawing/2014/main" id="{BB2C64D5-4791-444B-9142-B07A38BD14F6}"/>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4328" y="339502"/>
            <a:ext cx="1215103" cy="645557"/>
          </a:xfrm>
          <a:prstGeom prst="rect">
            <a:avLst/>
          </a:prstGeom>
        </p:spPr>
      </p:pic>
      <p:sp>
        <p:nvSpPr>
          <p:cNvPr id="9" name="TextBox 8">
            <a:extLst>
              <a:ext uri="{FF2B5EF4-FFF2-40B4-BE49-F238E27FC236}">
                <a16:creationId xmlns:a16="http://schemas.microsoft.com/office/drawing/2014/main" id="{93ED7E31-0A20-431C-92C7-87EA77ED0CA9}"/>
              </a:ext>
              <a:ext uri="{C183D7F6-B498-43B3-948B-1728B52AA6E4}">
                <adec:decorative xmlns:adec="http://schemas.microsoft.com/office/drawing/2017/decorative" val="1"/>
              </a:ext>
            </a:extLst>
          </p:cNvPr>
          <p:cNvSpPr txBox="1"/>
          <p:nvPr/>
        </p:nvSpPr>
        <p:spPr>
          <a:xfrm>
            <a:off x="1763688" y="1275606"/>
            <a:ext cx="1152128" cy="184666"/>
          </a:xfrm>
          <a:prstGeom prst="rect">
            <a:avLst/>
          </a:prstGeom>
          <a:noFill/>
        </p:spPr>
        <p:txBody>
          <a:bodyPr wrap="square" lIns="0" tIns="0" rIns="0" bIns="0" rtlCol="0">
            <a:spAutoFit/>
          </a:bodyPr>
          <a:lstStyle/>
          <a:p>
            <a:r>
              <a:rPr lang="en-GB" sz="1200" dirty="0"/>
              <a:t>PRODUCED BY</a:t>
            </a:r>
          </a:p>
        </p:txBody>
      </p:sp>
      <p:pic>
        <p:nvPicPr>
          <p:cNvPr id="14" name="Picture 13">
            <a:extLst>
              <a:ext uri="{FF2B5EF4-FFF2-40B4-BE49-F238E27FC236}">
                <a16:creationId xmlns:a16="http://schemas.microsoft.com/office/drawing/2014/main" id="{0D793A73-0B68-41C6-96A3-4A06CB6B86A6}"/>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1674268"/>
            <a:ext cx="1800200" cy="844550"/>
          </a:xfrm>
          <a:prstGeom prst="rect">
            <a:avLst/>
          </a:prstGeom>
          <a:noFill/>
          <a:ln>
            <a:noFill/>
          </a:ln>
        </p:spPr>
      </p:pic>
      <p:sp>
        <p:nvSpPr>
          <p:cNvPr id="15" name="TextBox 14">
            <a:extLst>
              <a:ext uri="{FF2B5EF4-FFF2-40B4-BE49-F238E27FC236}">
                <a16:creationId xmlns:a16="http://schemas.microsoft.com/office/drawing/2014/main" id="{5E3E1E1C-19A4-4F4A-B678-E274A9DA15DB}"/>
              </a:ext>
              <a:ext uri="{C183D7F6-B498-43B3-948B-1728B52AA6E4}">
                <adec:decorative xmlns:adec="http://schemas.microsoft.com/office/drawing/2017/decorative" val="1"/>
              </a:ext>
            </a:extLst>
          </p:cNvPr>
          <p:cNvSpPr txBox="1"/>
          <p:nvPr/>
        </p:nvSpPr>
        <p:spPr>
          <a:xfrm>
            <a:off x="4675552" y="1275606"/>
            <a:ext cx="1152128" cy="184666"/>
          </a:xfrm>
          <a:prstGeom prst="rect">
            <a:avLst/>
          </a:prstGeom>
          <a:noFill/>
        </p:spPr>
        <p:txBody>
          <a:bodyPr wrap="square" lIns="0" tIns="0" rIns="0" bIns="0" rtlCol="0">
            <a:spAutoFit/>
          </a:bodyPr>
          <a:lstStyle/>
          <a:p>
            <a:r>
              <a:rPr lang="en-GB" sz="1200" dirty="0"/>
              <a:t>FUNDED BY</a:t>
            </a:r>
          </a:p>
        </p:txBody>
      </p:sp>
      <p:sp>
        <p:nvSpPr>
          <p:cNvPr id="17" name="TextBox 16">
            <a:extLst>
              <a:ext uri="{FF2B5EF4-FFF2-40B4-BE49-F238E27FC236}">
                <a16:creationId xmlns:a16="http://schemas.microsoft.com/office/drawing/2014/main" id="{36B2AE06-62E2-47AC-A4B8-78F23C87D5EA}"/>
              </a:ext>
              <a:ext uri="{C183D7F6-B498-43B3-948B-1728B52AA6E4}">
                <adec:decorative xmlns:adec="http://schemas.microsoft.com/office/drawing/2017/decorative" val="0"/>
              </a:ext>
            </a:extLst>
          </p:cNvPr>
          <p:cNvSpPr txBox="1"/>
          <p:nvPr/>
        </p:nvSpPr>
        <p:spPr>
          <a:xfrm>
            <a:off x="1583803" y="2787774"/>
            <a:ext cx="2088232" cy="646331"/>
          </a:xfrm>
          <a:prstGeom prst="rect">
            <a:avLst/>
          </a:prstGeom>
          <a:noFill/>
        </p:spPr>
        <p:txBody>
          <a:bodyPr wrap="square" lIns="0" tIns="0" rIns="0" bIns="0" rtlCol="0">
            <a:spAutoFit/>
          </a:bodyPr>
          <a:lstStyle/>
          <a:p>
            <a:r>
              <a:rPr lang="en-GB" sz="1050" dirty="0"/>
              <a:t>Blackpool and the Fylde College</a:t>
            </a:r>
            <a:r>
              <a:rPr lang="en-GB" sz="1050" dirty="0">
                <a:solidFill>
                  <a:srgbClr val="FF0000"/>
                </a:solidFill>
              </a:rPr>
              <a:t> </a:t>
            </a:r>
            <a:r>
              <a:rPr lang="en-GB" sz="1050" dirty="0"/>
              <a:t>has produced this resource on behalf of the Education and Training Foundation</a:t>
            </a:r>
          </a:p>
        </p:txBody>
      </p:sp>
      <p:sp>
        <p:nvSpPr>
          <p:cNvPr id="16" name="TextBox 15">
            <a:extLst>
              <a:ext uri="{FF2B5EF4-FFF2-40B4-BE49-F238E27FC236}">
                <a16:creationId xmlns:a16="http://schemas.microsoft.com/office/drawing/2014/main" id="{3F2C459C-FDFD-413A-AA47-C10B685C2A01}"/>
              </a:ext>
            </a:extLst>
          </p:cNvPr>
          <p:cNvSpPr txBox="1"/>
          <p:nvPr/>
        </p:nvSpPr>
        <p:spPr>
          <a:xfrm>
            <a:off x="4662422" y="2868565"/>
            <a:ext cx="1800200" cy="323165"/>
          </a:xfrm>
          <a:prstGeom prst="rect">
            <a:avLst/>
          </a:prstGeom>
          <a:noFill/>
        </p:spPr>
        <p:txBody>
          <a:bodyPr wrap="square" lIns="0" tIns="0" rIns="0" bIns="0" rtlCol="0">
            <a:spAutoFit/>
          </a:bodyPr>
          <a:lstStyle/>
          <a:p>
            <a:r>
              <a:rPr lang="en-GB" sz="1050" dirty="0"/>
              <a:t>This programme is funded by the Department for Education</a:t>
            </a:r>
          </a:p>
        </p:txBody>
      </p:sp>
      <p:sp>
        <p:nvSpPr>
          <p:cNvPr id="18" name="TextBox 17">
            <a:extLst>
              <a:ext uri="{FF2B5EF4-FFF2-40B4-BE49-F238E27FC236}">
                <a16:creationId xmlns:a16="http://schemas.microsoft.com/office/drawing/2014/main" id="{CA481ADA-FC14-4FE3-9F8D-6121602D1055}"/>
              </a:ext>
              <a:ext uri="{C183D7F6-B498-43B3-948B-1728B52AA6E4}">
                <adec:decorative xmlns:adec="http://schemas.microsoft.com/office/drawing/2017/decorative" val="1"/>
              </a:ext>
            </a:extLst>
          </p:cNvPr>
          <p:cNvSpPr txBox="1"/>
          <p:nvPr/>
        </p:nvSpPr>
        <p:spPr>
          <a:xfrm>
            <a:off x="1187624" y="3651870"/>
            <a:ext cx="6552728" cy="369332"/>
          </a:xfrm>
          <a:prstGeom prst="rect">
            <a:avLst/>
          </a:prstGeom>
          <a:noFill/>
        </p:spPr>
        <p:txBody>
          <a:bodyPr wrap="square" lIns="0" tIns="0" rIns="0" bIns="0" rtlCol="0">
            <a:spAutoFit/>
          </a:bodyPr>
          <a:lstStyle/>
          <a:p>
            <a:pPr algn="ctr"/>
            <a:r>
              <a:rPr lang="en-GB" sz="2400" b="1" dirty="0">
                <a:solidFill>
                  <a:srgbClr val="E51C41"/>
                </a:solidFill>
              </a:rPr>
              <a:t>ET-FOUNDATION.CO.UK</a:t>
            </a:r>
          </a:p>
        </p:txBody>
      </p:sp>
      <p:sp>
        <p:nvSpPr>
          <p:cNvPr id="4" name="Slide Number Placeholder 3">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173</a:t>
            </a:fld>
            <a:endParaRPr lang="en-GB"/>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endParaRPr lang="en-GB" dirty="0"/>
          </a:p>
        </p:txBody>
      </p:sp>
    </p:spTree>
    <p:extLst>
      <p:ext uri="{BB962C8B-B14F-4D97-AF65-F5344CB8AC3E}">
        <p14:creationId xmlns:p14="http://schemas.microsoft.com/office/powerpoint/2010/main" val="23628731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6CF24-DFBC-5CDA-190B-8EBC149B0935}"/>
              </a:ext>
            </a:extLst>
          </p:cNvPr>
          <p:cNvSpPr>
            <a:spLocks noGrp="1"/>
          </p:cNvSpPr>
          <p:nvPr>
            <p:ph type="title"/>
          </p:nvPr>
        </p:nvSpPr>
        <p:spPr>
          <a:xfrm>
            <a:off x="232950" y="249900"/>
            <a:ext cx="8632890" cy="1025706"/>
          </a:xfrm>
        </p:spPr>
        <p:txBody>
          <a:bodyPr>
            <a:noAutofit/>
          </a:bodyPr>
          <a:lstStyle/>
          <a:p>
            <a:r>
              <a:rPr lang="en-GB" dirty="0"/>
              <a:t>Blackpool attractions recommendations</a:t>
            </a:r>
            <a:endParaRPr lang="en-US" dirty="0"/>
          </a:p>
        </p:txBody>
      </p:sp>
      <p:sp>
        <p:nvSpPr>
          <p:cNvPr id="3" name="Text Placeholder 2">
            <a:extLst>
              <a:ext uri="{FF2B5EF4-FFF2-40B4-BE49-F238E27FC236}">
                <a16:creationId xmlns:a16="http://schemas.microsoft.com/office/drawing/2014/main" id="{554F2861-A616-0B10-3EDB-0F628D686BF5}"/>
              </a:ext>
            </a:extLst>
          </p:cNvPr>
          <p:cNvSpPr>
            <a:spLocks noGrp="1"/>
          </p:cNvSpPr>
          <p:nvPr>
            <p:ph type="body" sz="quarter" idx="14"/>
          </p:nvPr>
        </p:nvSpPr>
        <p:spPr>
          <a:xfrm>
            <a:off x="251520" y="1707654"/>
            <a:ext cx="8437562" cy="2738577"/>
          </a:xfrm>
        </p:spPr>
        <p:txBody>
          <a:bodyPr/>
          <a:lstStyle/>
          <a:p>
            <a:r>
              <a:rPr lang="en-US" dirty="0"/>
              <a:t>The company should </a:t>
            </a:r>
            <a:r>
              <a:rPr lang="en-US" b="1" dirty="0"/>
              <a:t>not make an investment decision based only on 2018 visitor data</a:t>
            </a:r>
            <a:r>
              <a:rPr lang="en-US" dirty="0"/>
              <a:t>. </a:t>
            </a:r>
          </a:p>
          <a:p>
            <a:endParaRPr lang="en-US" dirty="0"/>
          </a:p>
          <a:p>
            <a:r>
              <a:rPr lang="en-US" dirty="0"/>
              <a:t>While 18.2 million visitors and a 200,000-increase sounds positive, this data is </a:t>
            </a:r>
            <a:r>
              <a:rPr lang="en-US" b="1" dirty="0"/>
              <a:t>outdated</a:t>
            </a:r>
            <a:r>
              <a:rPr lang="en-US" dirty="0"/>
              <a:t> and does not reflect current tourism trends in Blackpool.</a:t>
            </a:r>
          </a:p>
          <a:p>
            <a:endParaRPr lang="en-US" dirty="0"/>
          </a:p>
        </p:txBody>
      </p:sp>
      <p:sp>
        <p:nvSpPr>
          <p:cNvPr id="4" name="Footer Placeholder 3">
            <a:extLst>
              <a:ext uri="{FF2B5EF4-FFF2-40B4-BE49-F238E27FC236}">
                <a16:creationId xmlns:a16="http://schemas.microsoft.com/office/drawing/2014/main" id="{937E8606-F987-0937-3A59-FCF5EB791BB0}"/>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65C3F77C-5366-6A20-AD52-89650BAB87C0}"/>
              </a:ext>
            </a:extLst>
          </p:cNvPr>
          <p:cNvSpPr>
            <a:spLocks noGrp="1"/>
          </p:cNvSpPr>
          <p:nvPr>
            <p:ph type="sldNum" sz="quarter" idx="12"/>
          </p:nvPr>
        </p:nvSpPr>
        <p:spPr/>
        <p:txBody>
          <a:bodyPr/>
          <a:lstStyle/>
          <a:p>
            <a:fld id="{DA2C159E-F13C-4A85-9A41-E7669D3E0D70}" type="slidenum">
              <a:rPr lang="en-GB" smtClean="0"/>
              <a:pPr/>
              <a:t>18</a:t>
            </a:fld>
            <a:endParaRPr lang="en-GB"/>
          </a:p>
        </p:txBody>
      </p:sp>
    </p:spTree>
    <p:extLst>
      <p:ext uri="{BB962C8B-B14F-4D97-AF65-F5344CB8AC3E}">
        <p14:creationId xmlns:p14="http://schemas.microsoft.com/office/powerpoint/2010/main" val="12419561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76E56-CB02-8DC5-1B0E-8E007208AE51}"/>
              </a:ext>
            </a:extLst>
          </p:cNvPr>
          <p:cNvSpPr>
            <a:spLocks noGrp="1"/>
          </p:cNvSpPr>
          <p:nvPr>
            <p:ph type="title"/>
          </p:nvPr>
        </p:nvSpPr>
        <p:spPr/>
        <p:txBody>
          <a:bodyPr/>
          <a:lstStyle/>
          <a:p>
            <a:r>
              <a:rPr lang="en-GB" dirty="0"/>
              <a:t>Coca-Cola recommendations</a:t>
            </a:r>
            <a:endParaRPr lang="en-US" dirty="0"/>
          </a:p>
        </p:txBody>
      </p:sp>
      <p:sp>
        <p:nvSpPr>
          <p:cNvPr id="3" name="Text Placeholder 2">
            <a:extLst>
              <a:ext uri="{FF2B5EF4-FFF2-40B4-BE49-F238E27FC236}">
                <a16:creationId xmlns:a16="http://schemas.microsoft.com/office/drawing/2014/main" id="{82D0479E-8502-CCF0-AA83-6B52EBC7BC6D}"/>
              </a:ext>
            </a:extLst>
          </p:cNvPr>
          <p:cNvSpPr>
            <a:spLocks noGrp="1"/>
          </p:cNvSpPr>
          <p:nvPr>
            <p:ph type="body" sz="quarter" idx="14"/>
          </p:nvPr>
        </p:nvSpPr>
        <p:spPr/>
        <p:txBody>
          <a:bodyPr>
            <a:normAutofit lnSpcReduction="10000"/>
          </a:bodyPr>
          <a:lstStyle/>
          <a:p>
            <a:r>
              <a:rPr lang="en-US" dirty="0"/>
              <a:t>3. It is </a:t>
            </a:r>
            <a:r>
              <a:rPr lang="en-US" b="1" dirty="0"/>
              <a:t>not a good idea to decide based only on Coca-Cola’s 2010 gross profit of $22 billion</a:t>
            </a:r>
            <a:r>
              <a:rPr lang="en-US" dirty="0"/>
              <a:t> because that data is </a:t>
            </a:r>
            <a:r>
              <a:rPr lang="en-US" b="1" dirty="0"/>
              <a:t>15 years old</a:t>
            </a:r>
            <a:r>
              <a:rPr lang="en-US" dirty="0"/>
              <a:t> and does not reflect the company’s current financial health or market conditions.</a:t>
            </a:r>
          </a:p>
          <a:p>
            <a:endParaRPr lang="en-US" b="1" dirty="0"/>
          </a:p>
          <a:p>
            <a:r>
              <a:rPr lang="en-US" b="1" dirty="0"/>
              <a:t>Why this is a problem:</a:t>
            </a:r>
            <a:endParaRPr lang="en-US" dirty="0"/>
          </a:p>
          <a:p>
            <a:r>
              <a:rPr lang="en-US" dirty="0"/>
              <a:t>Market conditions, consumer trends, and company performance have changed significantly since 2010. Share prices depend on current earnings, growth potential, competition, and economic factors, not historical profits.</a:t>
            </a:r>
          </a:p>
          <a:p>
            <a:endParaRPr lang="en-US" dirty="0"/>
          </a:p>
        </p:txBody>
      </p:sp>
      <p:sp>
        <p:nvSpPr>
          <p:cNvPr id="4" name="Footer Placeholder 3">
            <a:extLst>
              <a:ext uri="{FF2B5EF4-FFF2-40B4-BE49-F238E27FC236}">
                <a16:creationId xmlns:a16="http://schemas.microsoft.com/office/drawing/2014/main" id="{C12869E3-92A9-AB52-E681-CEEF7E657600}"/>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321394B4-A3D7-6E29-6ABA-7D758A71A419}"/>
              </a:ext>
            </a:extLst>
          </p:cNvPr>
          <p:cNvSpPr>
            <a:spLocks noGrp="1"/>
          </p:cNvSpPr>
          <p:nvPr>
            <p:ph type="sldNum" sz="quarter" idx="12"/>
          </p:nvPr>
        </p:nvSpPr>
        <p:spPr/>
        <p:txBody>
          <a:bodyPr/>
          <a:lstStyle/>
          <a:p>
            <a:fld id="{DA2C159E-F13C-4A85-9A41-E7669D3E0D70}" type="slidenum">
              <a:rPr lang="en-GB" smtClean="0"/>
              <a:pPr/>
              <a:t>19</a:t>
            </a:fld>
            <a:endParaRPr lang="en-GB"/>
          </a:p>
        </p:txBody>
      </p:sp>
    </p:spTree>
    <p:extLst>
      <p:ext uri="{BB962C8B-B14F-4D97-AF65-F5344CB8AC3E}">
        <p14:creationId xmlns:p14="http://schemas.microsoft.com/office/powerpoint/2010/main" val="4187309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2EECC-A723-A0C6-3155-F5F1C8CD9180}"/>
              </a:ext>
            </a:extLst>
          </p:cNvPr>
          <p:cNvSpPr>
            <a:spLocks noGrp="1"/>
          </p:cNvSpPr>
          <p:nvPr>
            <p:ph type="title"/>
          </p:nvPr>
        </p:nvSpPr>
        <p:spPr>
          <a:xfrm>
            <a:off x="232950" y="249900"/>
            <a:ext cx="8437563" cy="699425"/>
          </a:xfrm>
        </p:spPr>
        <p:txBody>
          <a:bodyPr/>
          <a:lstStyle/>
          <a:p>
            <a:r>
              <a:rPr lang="en-GB" dirty="0"/>
              <a:t>Lesson 1 aim</a:t>
            </a:r>
          </a:p>
        </p:txBody>
      </p:sp>
      <p:sp>
        <p:nvSpPr>
          <p:cNvPr id="3" name="Text Placeholder 2">
            <a:extLst>
              <a:ext uri="{FF2B5EF4-FFF2-40B4-BE49-F238E27FC236}">
                <a16:creationId xmlns:a16="http://schemas.microsoft.com/office/drawing/2014/main" id="{673649B8-19AB-F020-DD8C-4290D8369A83}"/>
              </a:ext>
            </a:extLst>
          </p:cNvPr>
          <p:cNvSpPr>
            <a:spLocks noGrp="1"/>
          </p:cNvSpPr>
          <p:nvPr>
            <p:ph type="body" sz="quarter" idx="14"/>
          </p:nvPr>
        </p:nvSpPr>
        <p:spPr>
          <a:xfrm>
            <a:off x="251520" y="1491630"/>
            <a:ext cx="8208912" cy="2954601"/>
          </a:xfrm>
        </p:spPr>
        <p:txBody>
          <a:bodyPr vert="horz" lIns="0" tIns="0" rIns="0" bIns="0" rtlCol="0" anchor="t">
            <a:normAutofit/>
          </a:bodyPr>
          <a:lstStyle/>
          <a:p>
            <a:r>
              <a:rPr lang="en-GB" dirty="0"/>
              <a:t>To understand the purpose of the valid data for research.</a:t>
            </a:r>
            <a:endParaRPr lang="en-US" dirty="0"/>
          </a:p>
        </p:txBody>
      </p:sp>
      <p:sp>
        <p:nvSpPr>
          <p:cNvPr id="4" name="Footer Placeholder 3">
            <a:extLst>
              <a:ext uri="{FF2B5EF4-FFF2-40B4-BE49-F238E27FC236}">
                <a16:creationId xmlns:a16="http://schemas.microsoft.com/office/drawing/2014/main" id="{DA5642F4-8989-58DB-0F0D-AC3DCEE38195}"/>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69A61899-83B3-F0D4-71AA-B73198D01071}"/>
              </a:ext>
            </a:extLst>
          </p:cNvPr>
          <p:cNvSpPr>
            <a:spLocks noGrp="1"/>
          </p:cNvSpPr>
          <p:nvPr>
            <p:ph type="sldNum" sz="quarter" idx="12"/>
          </p:nvPr>
        </p:nvSpPr>
        <p:spPr/>
        <p:txBody>
          <a:bodyPr/>
          <a:lstStyle/>
          <a:p>
            <a:fld id="{DA2C159E-F13C-4A85-9A41-E7669D3E0D70}" type="slidenum">
              <a:rPr lang="en-GB" smtClean="0"/>
              <a:pPr/>
              <a:t>2</a:t>
            </a:fld>
            <a:endParaRPr lang="en-GB" dirty="0"/>
          </a:p>
        </p:txBody>
      </p:sp>
    </p:spTree>
    <p:extLst>
      <p:ext uri="{BB962C8B-B14F-4D97-AF65-F5344CB8AC3E}">
        <p14:creationId xmlns:p14="http://schemas.microsoft.com/office/powerpoint/2010/main" val="3939731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4A6B1-8A14-FD24-4099-CB15D40BE022}"/>
              </a:ext>
            </a:extLst>
          </p:cNvPr>
          <p:cNvSpPr>
            <a:spLocks noGrp="1"/>
          </p:cNvSpPr>
          <p:nvPr>
            <p:ph type="title"/>
          </p:nvPr>
        </p:nvSpPr>
        <p:spPr/>
        <p:txBody>
          <a:bodyPr>
            <a:normAutofit/>
          </a:bodyPr>
          <a:lstStyle/>
          <a:p>
            <a:r>
              <a:rPr lang="en-GB" dirty="0"/>
              <a:t>This boring business…..</a:t>
            </a:r>
            <a:endParaRPr lang="en-US" dirty="0"/>
          </a:p>
        </p:txBody>
      </p:sp>
      <p:sp>
        <p:nvSpPr>
          <p:cNvPr id="3" name="Text Placeholder 2">
            <a:extLst>
              <a:ext uri="{FF2B5EF4-FFF2-40B4-BE49-F238E27FC236}">
                <a16:creationId xmlns:a16="http://schemas.microsoft.com/office/drawing/2014/main" id="{A4A0885B-B2C5-CED0-2FBC-5CDA9A5378CA}"/>
              </a:ext>
            </a:extLst>
          </p:cNvPr>
          <p:cNvSpPr>
            <a:spLocks noGrp="1"/>
          </p:cNvSpPr>
          <p:nvPr>
            <p:ph type="body" sz="quarter" idx="14"/>
          </p:nvPr>
        </p:nvSpPr>
        <p:spPr>
          <a:xfrm>
            <a:off x="467544" y="1001714"/>
            <a:ext cx="8221538" cy="3119273"/>
          </a:xfrm>
        </p:spPr>
        <p:txBody>
          <a:bodyPr>
            <a:normAutofit/>
          </a:bodyPr>
          <a:lstStyle/>
          <a:p>
            <a:r>
              <a:rPr lang="en-GB" dirty="0"/>
              <a:t>Watch the video on a business start-up.  </a:t>
            </a:r>
          </a:p>
          <a:p>
            <a:r>
              <a:rPr lang="en-GB" dirty="0"/>
              <a:t>	</a:t>
            </a:r>
          </a:p>
          <a:p>
            <a:endParaRPr lang="en-GB" dirty="0"/>
          </a:p>
          <a:p>
            <a:endParaRPr lang="en-GB" dirty="0"/>
          </a:p>
          <a:p>
            <a:endParaRPr lang="en-GB" dirty="0"/>
          </a:p>
          <a:p>
            <a:r>
              <a:rPr lang="en-GB" dirty="0"/>
              <a:t> </a:t>
            </a:r>
          </a:p>
          <a:p>
            <a:endParaRPr lang="en-GB" dirty="0"/>
          </a:p>
        </p:txBody>
      </p:sp>
      <p:pic>
        <p:nvPicPr>
          <p:cNvPr id="2052" name="Picture 4" descr="This is a QR code to access the video">
            <a:extLst>
              <a:ext uri="{FF2B5EF4-FFF2-40B4-BE49-F238E27FC236}">
                <a16:creationId xmlns:a16="http://schemas.microsoft.com/office/drawing/2014/main" id="{36A4CD06-C898-CE3C-8E85-6EFFB413DD8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47864" y="1779662"/>
            <a:ext cx="2448272" cy="2526166"/>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a:extLst>
              <a:ext uri="{FF2B5EF4-FFF2-40B4-BE49-F238E27FC236}">
                <a16:creationId xmlns:a16="http://schemas.microsoft.com/office/drawing/2014/main" id="{5EACB0FB-AC2B-4FB1-1087-4C329DEC9BA6}"/>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787822AF-0023-6809-4B34-7A66EB8C7CF6}"/>
              </a:ext>
            </a:extLst>
          </p:cNvPr>
          <p:cNvSpPr>
            <a:spLocks noGrp="1"/>
          </p:cNvSpPr>
          <p:nvPr>
            <p:ph type="sldNum" sz="quarter" idx="12"/>
          </p:nvPr>
        </p:nvSpPr>
        <p:spPr/>
        <p:txBody>
          <a:bodyPr/>
          <a:lstStyle/>
          <a:p>
            <a:fld id="{DA2C159E-F13C-4A85-9A41-E7669D3E0D70}" type="slidenum">
              <a:rPr lang="en-GB" smtClean="0"/>
              <a:pPr/>
              <a:t>20</a:t>
            </a:fld>
            <a:endParaRPr lang="en-GB"/>
          </a:p>
        </p:txBody>
      </p:sp>
    </p:spTree>
    <p:extLst>
      <p:ext uri="{BB962C8B-B14F-4D97-AF65-F5344CB8AC3E}">
        <p14:creationId xmlns:p14="http://schemas.microsoft.com/office/powerpoint/2010/main" val="41396120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E0397-BFC9-513B-B6AF-6FEDDCFA9B8C}"/>
              </a:ext>
            </a:extLst>
          </p:cNvPr>
          <p:cNvSpPr>
            <a:spLocks noGrp="1"/>
          </p:cNvSpPr>
          <p:nvPr>
            <p:ph type="title"/>
          </p:nvPr>
        </p:nvSpPr>
        <p:spPr/>
        <p:txBody>
          <a:bodyPr/>
          <a:lstStyle/>
          <a:p>
            <a:r>
              <a:rPr lang="en-GB" dirty="0"/>
              <a:t>Issues with This boring business….</a:t>
            </a:r>
            <a:endParaRPr lang="en-US" dirty="0"/>
          </a:p>
        </p:txBody>
      </p:sp>
      <p:sp>
        <p:nvSpPr>
          <p:cNvPr id="3" name="Text Placeholder 2">
            <a:extLst>
              <a:ext uri="{FF2B5EF4-FFF2-40B4-BE49-F238E27FC236}">
                <a16:creationId xmlns:a16="http://schemas.microsoft.com/office/drawing/2014/main" id="{16E6CCFB-2211-1F68-1F5B-94934DE19394}"/>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Not a reliable source of information. </a:t>
            </a:r>
          </a:p>
          <a:p>
            <a:pPr marL="342900" indent="-342900">
              <a:buFont typeface="Arial" panose="020B0604020202020204" pitchFamily="34" charset="0"/>
              <a:buChar char="•"/>
            </a:pPr>
            <a:r>
              <a:rPr lang="en-GB" dirty="0"/>
              <a:t>Not clear what the start-up is about.</a:t>
            </a:r>
          </a:p>
          <a:p>
            <a:pPr marL="342900" indent="-342900">
              <a:buFont typeface="Arial" panose="020B0604020202020204" pitchFamily="34" charset="0"/>
              <a:buChar char="•"/>
            </a:pPr>
            <a:r>
              <a:rPr lang="en-GB" dirty="0"/>
              <a:t>Not clear what the message is.</a:t>
            </a:r>
          </a:p>
          <a:p>
            <a:pPr marL="342900" indent="-342900">
              <a:buFont typeface="Arial" panose="020B0604020202020204" pitchFamily="34" charset="0"/>
              <a:buChar char="•"/>
            </a:pPr>
            <a:r>
              <a:rPr lang="en-GB" dirty="0"/>
              <a:t>Obvious untrue statements. </a:t>
            </a:r>
            <a:endParaRPr lang="en-US" dirty="0"/>
          </a:p>
        </p:txBody>
      </p:sp>
      <p:sp>
        <p:nvSpPr>
          <p:cNvPr id="4" name="Footer Placeholder 3">
            <a:extLst>
              <a:ext uri="{FF2B5EF4-FFF2-40B4-BE49-F238E27FC236}">
                <a16:creationId xmlns:a16="http://schemas.microsoft.com/office/drawing/2014/main" id="{F1D12D0B-579A-1113-B9DF-6CF6B19A56FC}"/>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DF5AD726-E552-C99D-CFCF-E94BFD2E2769}"/>
              </a:ext>
            </a:extLst>
          </p:cNvPr>
          <p:cNvSpPr>
            <a:spLocks noGrp="1"/>
          </p:cNvSpPr>
          <p:nvPr>
            <p:ph type="sldNum" sz="quarter" idx="12"/>
          </p:nvPr>
        </p:nvSpPr>
        <p:spPr/>
        <p:txBody>
          <a:bodyPr/>
          <a:lstStyle/>
          <a:p>
            <a:fld id="{DA2C159E-F13C-4A85-9A41-E7669D3E0D70}" type="slidenum">
              <a:rPr lang="en-GB" smtClean="0"/>
              <a:pPr/>
              <a:t>21</a:t>
            </a:fld>
            <a:endParaRPr lang="en-GB"/>
          </a:p>
        </p:txBody>
      </p:sp>
    </p:spTree>
    <p:extLst>
      <p:ext uri="{BB962C8B-B14F-4D97-AF65-F5344CB8AC3E}">
        <p14:creationId xmlns:p14="http://schemas.microsoft.com/office/powerpoint/2010/main" val="41076255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8299F-A9BA-47EB-23D5-DA8A9854200C}"/>
              </a:ext>
            </a:extLst>
          </p:cNvPr>
          <p:cNvSpPr>
            <a:spLocks noGrp="1"/>
          </p:cNvSpPr>
          <p:nvPr>
            <p:ph type="title"/>
          </p:nvPr>
        </p:nvSpPr>
        <p:spPr/>
        <p:txBody>
          <a:bodyPr>
            <a:normAutofit fontScale="90000"/>
          </a:bodyPr>
          <a:lstStyle/>
          <a:p>
            <a:r>
              <a:rPr lang="en-GB" sz="4000" dirty="0"/>
              <a:t>Dragons fight …….</a:t>
            </a:r>
            <a:br>
              <a:rPr lang="en-GB" dirty="0"/>
            </a:br>
            <a:endParaRPr lang="en-US" dirty="0"/>
          </a:p>
        </p:txBody>
      </p:sp>
      <p:sp>
        <p:nvSpPr>
          <p:cNvPr id="3" name="Text Placeholder 2">
            <a:extLst>
              <a:ext uri="{FF2B5EF4-FFF2-40B4-BE49-F238E27FC236}">
                <a16:creationId xmlns:a16="http://schemas.microsoft.com/office/drawing/2014/main" id="{551C6D00-2340-8E30-BA9A-B4F0D36C4EE2}"/>
              </a:ext>
            </a:extLst>
          </p:cNvPr>
          <p:cNvSpPr>
            <a:spLocks noGrp="1"/>
          </p:cNvSpPr>
          <p:nvPr>
            <p:ph type="body" sz="quarter" idx="14"/>
          </p:nvPr>
        </p:nvSpPr>
        <p:spPr/>
        <p:txBody>
          <a:bodyPr/>
          <a:lstStyle/>
          <a:p>
            <a:r>
              <a:rPr lang="en-GB" dirty="0"/>
              <a:t>Watch the video on a business start-up. </a:t>
            </a:r>
          </a:p>
          <a:p>
            <a:endParaRPr lang="en-GB" dirty="0"/>
          </a:p>
          <a:p>
            <a:r>
              <a:rPr lang="en-GB" dirty="0"/>
              <a:t>	</a:t>
            </a:r>
            <a:endParaRPr lang="en-US" dirty="0"/>
          </a:p>
        </p:txBody>
      </p:sp>
      <p:pic>
        <p:nvPicPr>
          <p:cNvPr id="6" name="Picture 6" descr="This is a QR code to access the video">
            <a:extLst>
              <a:ext uri="{FF2B5EF4-FFF2-40B4-BE49-F238E27FC236}">
                <a16:creationId xmlns:a16="http://schemas.microsoft.com/office/drawing/2014/main" id="{067BDE17-358E-FE65-57EC-033B65A7EA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48410" y="1836126"/>
            <a:ext cx="2647180" cy="2647180"/>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a:extLst>
              <a:ext uri="{FF2B5EF4-FFF2-40B4-BE49-F238E27FC236}">
                <a16:creationId xmlns:a16="http://schemas.microsoft.com/office/drawing/2014/main" id="{E454FC57-CA6E-0A86-7825-78ECD7F92C20}"/>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C62F218-9A31-1B54-AC01-68B4C1EF3B35}"/>
              </a:ext>
            </a:extLst>
          </p:cNvPr>
          <p:cNvSpPr>
            <a:spLocks noGrp="1"/>
          </p:cNvSpPr>
          <p:nvPr>
            <p:ph type="sldNum" sz="quarter" idx="12"/>
          </p:nvPr>
        </p:nvSpPr>
        <p:spPr/>
        <p:txBody>
          <a:bodyPr/>
          <a:lstStyle/>
          <a:p>
            <a:fld id="{DA2C159E-F13C-4A85-9A41-E7669D3E0D70}" type="slidenum">
              <a:rPr lang="en-GB" smtClean="0"/>
              <a:pPr/>
              <a:t>22</a:t>
            </a:fld>
            <a:endParaRPr lang="en-GB"/>
          </a:p>
        </p:txBody>
      </p:sp>
    </p:spTree>
    <p:extLst>
      <p:ext uri="{BB962C8B-B14F-4D97-AF65-F5344CB8AC3E}">
        <p14:creationId xmlns:p14="http://schemas.microsoft.com/office/powerpoint/2010/main" val="12353078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C9CFB-6D92-1483-C111-2002A23F226E}"/>
              </a:ext>
            </a:extLst>
          </p:cNvPr>
          <p:cNvSpPr>
            <a:spLocks noGrp="1"/>
          </p:cNvSpPr>
          <p:nvPr>
            <p:ph type="title"/>
          </p:nvPr>
        </p:nvSpPr>
        <p:spPr/>
        <p:txBody>
          <a:bodyPr/>
          <a:lstStyle/>
          <a:p>
            <a:r>
              <a:rPr lang="en-GB" dirty="0"/>
              <a:t>Issues with Dragons fight …….</a:t>
            </a:r>
            <a:endParaRPr lang="en-US" dirty="0"/>
          </a:p>
        </p:txBody>
      </p:sp>
      <p:sp>
        <p:nvSpPr>
          <p:cNvPr id="3" name="Text Placeholder 2">
            <a:extLst>
              <a:ext uri="{FF2B5EF4-FFF2-40B4-BE49-F238E27FC236}">
                <a16:creationId xmlns:a16="http://schemas.microsoft.com/office/drawing/2014/main" id="{EDB0F47F-3639-58B8-9007-0F7DF021B276}"/>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Reliable source of information – world-famous business show and recognised businesspeople as start-up investors/advisers.</a:t>
            </a:r>
          </a:p>
          <a:p>
            <a:pPr marL="342900" indent="-342900">
              <a:buFont typeface="Arial" panose="020B0604020202020204" pitchFamily="34" charset="0"/>
              <a:buChar char="•"/>
            </a:pPr>
            <a:r>
              <a:rPr lang="en-GB" dirty="0"/>
              <a:t>Clear business idea.</a:t>
            </a:r>
          </a:p>
          <a:p>
            <a:pPr marL="342900" indent="-342900">
              <a:buFont typeface="Arial" panose="020B0604020202020204" pitchFamily="34" charset="0"/>
              <a:buChar char="•"/>
            </a:pPr>
            <a:r>
              <a:rPr lang="en-GB" dirty="0"/>
              <a:t>Very good example of pitching an idea/negotiations.</a:t>
            </a:r>
          </a:p>
          <a:p>
            <a:pPr marL="342900" indent="-342900">
              <a:buFont typeface="Arial" panose="020B0604020202020204" pitchFamily="34" charset="0"/>
              <a:buChar char="•"/>
            </a:pPr>
            <a:r>
              <a:rPr lang="en-GB" dirty="0"/>
              <a:t>Bright idea, clearly presented.</a:t>
            </a:r>
            <a:endParaRPr lang="en-US" dirty="0"/>
          </a:p>
        </p:txBody>
      </p:sp>
      <p:sp>
        <p:nvSpPr>
          <p:cNvPr id="4" name="Footer Placeholder 3">
            <a:extLst>
              <a:ext uri="{FF2B5EF4-FFF2-40B4-BE49-F238E27FC236}">
                <a16:creationId xmlns:a16="http://schemas.microsoft.com/office/drawing/2014/main" id="{24F31B7C-B457-9A07-54DD-B6EFBAED7AB5}"/>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92E74A60-8B63-C3D4-9D09-49BBF279DED2}"/>
              </a:ext>
            </a:extLst>
          </p:cNvPr>
          <p:cNvSpPr>
            <a:spLocks noGrp="1"/>
          </p:cNvSpPr>
          <p:nvPr>
            <p:ph type="sldNum" sz="quarter" idx="12"/>
          </p:nvPr>
        </p:nvSpPr>
        <p:spPr/>
        <p:txBody>
          <a:bodyPr/>
          <a:lstStyle/>
          <a:p>
            <a:fld id="{DA2C159E-F13C-4A85-9A41-E7669D3E0D70}" type="slidenum">
              <a:rPr lang="en-GB" smtClean="0"/>
              <a:pPr/>
              <a:t>23</a:t>
            </a:fld>
            <a:endParaRPr lang="en-GB"/>
          </a:p>
        </p:txBody>
      </p:sp>
    </p:spTree>
    <p:extLst>
      <p:ext uri="{BB962C8B-B14F-4D97-AF65-F5344CB8AC3E}">
        <p14:creationId xmlns:p14="http://schemas.microsoft.com/office/powerpoint/2010/main" val="13559767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2CCAF-CDA3-F56F-FA99-DA5D1886C5D3}"/>
              </a:ext>
            </a:extLst>
          </p:cNvPr>
          <p:cNvSpPr>
            <a:spLocks noGrp="1"/>
          </p:cNvSpPr>
          <p:nvPr>
            <p:ph type="title"/>
          </p:nvPr>
        </p:nvSpPr>
        <p:spPr/>
        <p:txBody>
          <a:bodyPr/>
          <a:lstStyle/>
          <a:p>
            <a:r>
              <a:rPr lang="en-GB" dirty="0"/>
              <a:t>Not using valid and reliable sources</a:t>
            </a:r>
            <a:endParaRPr lang="en-US" dirty="0"/>
          </a:p>
        </p:txBody>
      </p:sp>
      <p:sp>
        <p:nvSpPr>
          <p:cNvPr id="3" name="Text Placeholder 2">
            <a:extLst>
              <a:ext uri="{FF2B5EF4-FFF2-40B4-BE49-F238E27FC236}">
                <a16:creationId xmlns:a16="http://schemas.microsoft.com/office/drawing/2014/main" id="{89F13150-AC5B-D5A4-8BEC-EC65A5827A32}"/>
              </a:ext>
            </a:extLst>
          </p:cNvPr>
          <p:cNvSpPr>
            <a:spLocks noGrp="1"/>
          </p:cNvSpPr>
          <p:nvPr>
            <p:ph type="body" sz="quarter" idx="14"/>
          </p:nvPr>
        </p:nvSpPr>
        <p:spPr/>
        <p:txBody>
          <a:bodyPr/>
          <a:lstStyle/>
          <a:p>
            <a:endParaRPr lang="en-GB" dirty="0"/>
          </a:p>
          <a:p>
            <a:pPr marL="342900" indent="-342900">
              <a:buFont typeface="Arial" panose="020B0604020202020204" pitchFamily="34" charset="0"/>
              <a:buChar char="•"/>
            </a:pPr>
            <a:r>
              <a:rPr lang="en-GB" dirty="0"/>
              <a:t>Waste of money.</a:t>
            </a:r>
          </a:p>
          <a:p>
            <a:pPr marL="342900" indent="-342900">
              <a:buFont typeface="Arial" panose="020B0604020202020204" pitchFamily="34" charset="0"/>
              <a:buChar char="•"/>
            </a:pPr>
            <a:r>
              <a:rPr lang="en-GB" dirty="0"/>
              <a:t>Wrong information.</a:t>
            </a:r>
          </a:p>
          <a:p>
            <a:pPr marL="342900" indent="-342900">
              <a:buFont typeface="Arial" panose="020B0604020202020204" pitchFamily="34" charset="0"/>
              <a:buChar char="•"/>
            </a:pPr>
            <a:r>
              <a:rPr lang="en-GB" dirty="0"/>
              <a:t>Waste of time.</a:t>
            </a:r>
          </a:p>
          <a:p>
            <a:pPr marL="342900" indent="-342900">
              <a:buFont typeface="Arial" panose="020B0604020202020204" pitchFamily="34" charset="0"/>
              <a:buChar char="•"/>
            </a:pPr>
            <a:r>
              <a:rPr lang="en-GB" dirty="0"/>
              <a:t>Demotivated staff.</a:t>
            </a:r>
          </a:p>
          <a:p>
            <a:pPr marL="342900" indent="-342900">
              <a:buFont typeface="Arial" panose="020B0604020202020204" pitchFamily="34" charset="0"/>
              <a:buChar char="•"/>
            </a:pPr>
            <a:r>
              <a:rPr lang="en-GB" dirty="0"/>
              <a:t>Bad reputation.</a:t>
            </a:r>
            <a:endParaRPr lang="en-US" dirty="0"/>
          </a:p>
          <a:p>
            <a:endParaRPr lang="en-US" dirty="0"/>
          </a:p>
        </p:txBody>
      </p:sp>
      <p:sp>
        <p:nvSpPr>
          <p:cNvPr id="4" name="Footer Placeholder 3">
            <a:extLst>
              <a:ext uri="{FF2B5EF4-FFF2-40B4-BE49-F238E27FC236}">
                <a16:creationId xmlns:a16="http://schemas.microsoft.com/office/drawing/2014/main" id="{A0921466-D17A-1600-6BB9-3AAB18475E7B}"/>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6EAC44E8-B606-D1D3-F382-15DACCFE8B15}"/>
              </a:ext>
            </a:extLst>
          </p:cNvPr>
          <p:cNvSpPr>
            <a:spLocks noGrp="1"/>
          </p:cNvSpPr>
          <p:nvPr>
            <p:ph type="sldNum" sz="quarter" idx="12"/>
          </p:nvPr>
        </p:nvSpPr>
        <p:spPr/>
        <p:txBody>
          <a:bodyPr/>
          <a:lstStyle/>
          <a:p>
            <a:fld id="{DA2C159E-F13C-4A85-9A41-E7669D3E0D70}" type="slidenum">
              <a:rPr lang="en-GB" smtClean="0"/>
              <a:pPr/>
              <a:t>24</a:t>
            </a:fld>
            <a:endParaRPr lang="en-GB"/>
          </a:p>
        </p:txBody>
      </p:sp>
    </p:spTree>
    <p:extLst>
      <p:ext uri="{BB962C8B-B14F-4D97-AF65-F5344CB8AC3E}">
        <p14:creationId xmlns:p14="http://schemas.microsoft.com/office/powerpoint/2010/main" val="8345792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D5BC5-D2A1-3BEC-5DFF-BFE389621467}"/>
              </a:ext>
            </a:extLst>
          </p:cNvPr>
          <p:cNvSpPr>
            <a:spLocks noGrp="1"/>
          </p:cNvSpPr>
          <p:nvPr>
            <p:ph type="title"/>
          </p:nvPr>
        </p:nvSpPr>
        <p:spPr/>
        <p:txBody>
          <a:bodyPr/>
          <a:lstStyle/>
          <a:p>
            <a:r>
              <a:rPr lang="en-GB" dirty="0"/>
              <a:t>Homework</a:t>
            </a:r>
            <a:endParaRPr lang="en-US" dirty="0"/>
          </a:p>
        </p:txBody>
      </p:sp>
      <p:sp>
        <p:nvSpPr>
          <p:cNvPr id="3" name="Text Placeholder 2">
            <a:extLst>
              <a:ext uri="{FF2B5EF4-FFF2-40B4-BE49-F238E27FC236}">
                <a16:creationId xmlns:a16="http://schemas.microsoft.com/office/drawing/2014/main" id="{91522ADD-587B-6126-CCAD-67EA1D944AF2}"/>
              </a:ext>
            </a:extLst>
          </p:cNvPr>
          <p:cNvSpPr>
            <a:spLocks noGrp="1"/>
          </p:cNvSpPr>
          <p:nvPr>
            <p:ph type="body" sz="quarter" idx="14"/>
          </p:nvPr>
        </p:nvSpPr>
        <p:spPr/>
        <p:txBody>
          <a:bodyPr/>
          <a:lstStyle/>
          <a:p>
            <a:r>
              <a:rPr lang="en-GB" dirty="0"/>
              <a:t>Review notes of the lesson. Identify anything that is unclear for the next lesson. </a:t>
            </a:r>
            <a:endParaRPr lang="en-US" dirty="0"/>
          </a:p>
        </p:txBody>
      </p:sp>
      <p:sp>
        <p:nvSpPr>
          <p:cNvPr id="4" name="Footer Placeholder 3">
            <a:extLst>
              <a:ext uri="{FF2B5EF4-FFF2-40B4-BE49-F238E27FC236}">
                <a16:creationId xmlns:a16="http://schemas.microsoft.com/office/drawing/2014/main" id="{5462E066-0DEB-53A0-CEE5-D60884663521}"/>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C13AEC40-C254-A2FF-F16B-896C05ABD707}"/>
              </a:ext>
            </a:extLst>
          </p:cNvPr>
          <p:cNvSpPr>
            <a:spLocks noGrp="1"/>
          </p:cNvSpPr>
          <p:nvPr>
            <p:ph type="sldNum" sz="quarter" idx="12"/>
          </p:nvPr>
        </p:nvSpPr>
        <p:spPr/>
        <p:txBody>
          <a:bodyPr/>
          <a:lstStyle/>
          <a:p>
            <a:fld id="{DA2C159E-F13C-4A85-9A41-E7669D3E0D70}" type="slidenum">
              <a:rPr lang="en-GB" smtClean="0"/>
              <a:pPr/>
              <a:t>25</a:t>
            </a:fld>
            <a:endParaRPr lang="en-GB"/>
          </a:p>
        </p:txBody>
      </p:sp>
    </p:spTree>
    <p:extLst>
      <p:ext uri="{BB962C8B-B14F-4D97-AF65-F5344CB8AC3E}">
        <p14:creationId xmlns:p14="http://schemas.microsoft.com/office/powerpoint/2010/main" val="26521369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2</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Research approaches and methods</a:t>
            </a:r>
          </a:p>
        </p:txBody>
      </p:sp>
    </p:spTree>
    <p:extLst>
      <p:ext uri="{BB962C8B-B14F-4D97-AF65-F5344CB8AC3E}">
        <p14:creationId xmlns:p14="http://schemas.microsoft.com/office/powerpoint/2010/main" val="41291878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69604-DCD4-BA99-51B4-8CCE266867FA}"/>
              </a:ext>
            </a:extLst>
          </p:cNvPr>
          <p:cNvSpPr>
            <a:spLocks noGrp="1"/>
          </p:cNvSpPr>
          <p:nvPr>
            <p:ph type="title"/>
          </p:nvPr>
        </p:nvSpPr>
        <p:spPr>
          <a:xfrm>
            <a:off x="251520" y="249900"/>
            <a:ext cx="8418993" cy="699425"/>
          </a:xfrm>
        </p:spPr>
        <p:txBody>
          <a:bodyPr/>
          <a:lstStyle/>
          <a:p>
            <a:r>
              <a:rPr lang="en-GB" dirty="0"/>
              <a:t>Think back, think forward</a:t>
            </a:r>
          </a:p>
        </p:txBody>
      </p:sp>
      <p:sp>
        <p:nvSpPr>
          <p:cNvPr id="3" name="Text Placeholder 2">
            <a:extLst>
              <a:ext uri="{FF2B5EF4-FFF2-40B4-BE49-F238E27FC236}">
                <a16:creationId xmlns:a16="http://schemas.microsoft.com/office/drawing/2014/main" id="{843DE71F-4188-2D9D-42A7-0CBE8475E752}"/>
              </a:ext>
            </a:extLst>
          </p:cNvPr>
          <p:cNvSpPr>
            <a:spLocks noGrp="1"/>
          </p:cNvSpPr>
          <p:nvPr>
            <p:ph type="body" sz="quarter" idx="14"/>
          </p:nvPr>
        </p:nvSpPr>
        <p:spPr>
          <a:xfrm>
            <a:off x="251520" y="1131590"/>
            <a:ext cx="8437562" cy="3314641"/>
          </a:xfrm>
        </p:spPr>
        <p:txBody>
          <a:bodyPr/>
          <a:lstStyle/>
          <a:p>
            <a:pPr marL="342900" indent="-342900">
              <a:buFont typeface="Arial" panose="020B0604020202020204" pitchFamily="34" charset="0"/>
              <a:buChar char="•"/>
            </a:pPr>
            <a:r>
              <a:rPr lang="en-GB" dirty="0"/>
              <a:t>Write down three things you learned in the last session.</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Write down one thing you would like to learn more about.</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Prepare to provide feedback to the group.</a:t>
            </a:r>
          </a:p>
        </p:txBody>
      </p:sp>
      <p:sp>
        <p:nvSpPr>
          <p:cNvPr id="4" name="Footer Placeholder 3">
            <a:extLst>
              <a:ext uri="{FF2B5EF4-FFF2-40B4-BE49-F238E27FC236}">
                <a16:creationId xmlns:a16="http://schemas.microsoft.com/office/drawing/2014/main" id="{70E4E109-BEAA-1109-A1B6-A3BCA8CB9FB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CB48F588-1C20-D08E-92AD-27D9258669B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4450924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2EECC-A723-A0C6-3155-F5F1C8CD9180}"/>
              </a:ext>
            </a:extLst>
          </p:cNvPr>
          <p:cNvSpPr>
            <a:spLocks noGrp="1"/>
          </p:cNvSpPr>
          <p:nvPr>
            <p:ph type="title"/>
          </p:nvPr>
        </p:nvSpPr>
        <p:spPr>
          <a:xfrm>
            <a:off x="232950" y="249900"/>
            <a:ext cx="8437563" cy="699425"/>
          </a:xfrm>
        </p:spPr>
        <p:txBody>
          <a:bodyPr/>
          <a:lstStyle/>
          <a:p>
            <a:r>
              <a:rPr lang="en-GB" dirty="0"/>
              <a:t>Lesson 2 aim</a:t>
            </a:r>
          </a:p>
        </p:txBody>
      </p:sp>
      <p:sp>
        <p:nvSpPr>
          <p:cNvPr id="3" name="Text Placeholder 2">
            <a:extLst>
              <a:ext uri="{FF2B5EF4-FFF2-40B4-BE49-F238E27FC236}">
                <a16:creationId xmlns:a16="http://schemas.microsoft.com/office/drawing/2014/main" id="{673649B8-19AB-F020-DD8C-4290D8369A83}"/>
              </a:ext>
            </a:extLst>
          </p:cNvPr>
          <p:cNvSpPr>
            <a:spLocks noGrp="1"/>
          </p:cNvSpPr>
          <p:nvPr>
            <p:ph type="body" sz="quarter" idx="14"/>
          </p:nvPr>
        </p:nvSpPr>
        <p:spPr>
          <a:xfrm>
            <a:off x="251520" y="949326"/>
            <a:ext cx="8208912" cy="3496906"/>
          </a:xfrm>
        </p:spPr>
        <p:txBody>
          <a:bodyPr vert="horz" lIns="0" tIns="0" rIns="0" bIns="0" rtlCol="0" anchor="t">
            <a:normAutofit/>
          </a:bodyPr>
          <a:lstStyle/>
          <a:p>
            <a:endParaRPr lang="en-GB" dirty="0"/>
          </a:p>
          <a:p>
            <a:r>
              <a:rPr lang="en-GB" dirty="0"/>
              <a:t>Understand the benefits and limitations of different research approaches and methods.</a:t>
            </a:r>
          </a:p>
        </p:txBody>
      </p:sp>
      <p:sp>
        <p:nvSpPr>
          <p:cNvPr id="4" name="Footer Placeholder 3">
            <a:extLst>
              <a:ext uri="{FF2B5EF4-FFF2-40B4-BE49-F238E27FC236}">
                <a16:creationId xmlns:a16="http://schemas.microsoft.com/office/drawing/2014/main" id="{DA5642F4-8989-58DB-0F0D-AC3DCEE38195}"/>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5" name="Slide Number Placeholder 4">
            <a:extLst>
              <a:ext uri="{FF2B5EF4-FFF2-40B4-BE49-F238E27FC236}">
                <a16:creationId xmlns:a16="http://schemas.microsoft.com/office/drawing/2014/main" id="{69A61899-83B3-F0D4-71AA-B73198D0107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207936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C045A-BACD-6BF0-05E9-A0CDD7A7220A}"/>
              </a:ext>
            </a:extLst>
          </p:cNvPr>
          <p:cNvSpPr>
            <a:spLocks noGrp="1"/>
          </p:cNvSpPr>
          <p:nvPr>
            <p:ph type="title"/>
          </p:nvPr>
        </p:nvSpPr>
        <p:spPr/>
        <p:txBody>
          <a:bodyPr/>
          <a:lstStyle/>
          <a:p>
            <a:r>
              <a:rPr lang="en-GB" dirty="0"/>
              <a:t>Lesson 2 overview</a:t>
            </a:r>
            <a:endParaRPr lang="en-US" dirty="0"/>
          </a:p>
        </p:txBody>
      </p:sp>
      <p:sp>
        <p:nvSpPr>
          <p:cNvPr id="3" name="Text Placeholder 2">
            <a:extLst>
              <a:ext uri="{FF2B5EF4-FFF2-40B4-BE49-F238E27FC236}">
                <a16:creationId xmlns:a16="http://schemas.microsoft.com/office/drawing/2014/main" id="{211CEA1A-FBC4-91AB-2916-068E4B66245A}"/>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Explore the concept of SMART objectives when planning research.</a:t>
            </a:r>
          </a:p>
          <a:p>
            <a:pPr marL="342900" indent="-342900">
              <a:buFont typeface="Arial" panose="020B0604020202020204" pitchFamily="34" charset="0"/>
              <a:buChar char="•"/>
            </a:pPr>
            <a:r>
              <a:rPr lang="en-GB" dirty="0"/>
              <a:t>Discuss a range of research methods and their associated benefits and limitations.</a:t>
            </a:r>
          </a:p>
          <a:p>
            <a:pPr marL="342900" indent="-342900">
              <a:buFont typeface="Arial" panose="020B0604020202020204" pitchFamily="34" charset="0"/>
              <a:buChar char="•"/>
            </a:pPr>
            <a:r>
              <a:rPr lang="en-GB" dirty="0"/>
              <a:t>Reflect and justify choices of research methods linked to case studies.</a:t>
            </a:r>
            <a:endParaRPr lang="en-US"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US" dirty="0"/>
          </a:p>
        </p:txBody>
      </p:sp>
      <p:sp>
        <p:nvSpPr>
          <p:cNvPr id="4" name="Footer Placeholder 3">
            <a:extLst>
              <a:ext uri="{FF2B5EF4-FFF2-40B4-BE49-F238E27FC236}">
                <a16:creationId xmlns:a16="http://schemas.microsoft.com/office/drawing/2014/main" id="{873C2B53-8014-767D-4A7D-93EC05F059F1}"/>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26971CAC-D616-91C2-C852-D3D5F118AFB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553579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C045A-BACD-6BF0-05E9-A0CDD7A7220A}"/>
              </a:ext>
            </a:extLst>
          </p:cNvPr>
          <p:cNvSpPr>
            <a:spLocks noGrp="1"/>
          </p:cNvSpPr>
          <p:nvPr>
            <p:ph type="title"/>
          </p:nvPr>
        </p:nvSpPr>
        <p:spPr/>
        <p:txBody>
          <a:bodyPr/>
          <a:lstStyle/>
          <a:p>
            <a:r>
              <a:rPr lang="en-GB" dirty="0"/>
              <a:t>Lesson 1 overview</a:t>
            </a:r>
            <a:endParaRPr lang="en-US" dirty="0"/>
          </a:p>
        </p:txBody>
      </p:sp>
      <p:sp>
        <p:nvSpPr>
          <p:cNvPr id="3" name="Text Placeholder 2">
            <a:extLst>
              <a:ext uri="{FF2B5EF4-FFF2-40B4-BE49-F238E27FC236}">
                <a16:creationId xmlns:a16="http://schemas.microsoft.com/office/drawing/2014/main" id="{211CEA1A-FBC4-91AB-2916-068E4B66245A}"/>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Find out what people think about the canteen. </a:t>
            </a:r>
          </a:p>
          <a:p>
            <a:pPr marL="342900" indent="-342900">
              <a:buFont typeface="Arial" panose="020B0604020202020204" pitchFamily="34" charset="0"/>
              <a:buChar char="•"/>
            </a:pPr>
            <a:r>
              <a:rPr lang="en-GB" dirty="0"/>
              <a:t>Importance of research planning.</a:t>
            </a:r>
          </a:p>
          <a:p>
            <a:pPr marL="342900" indent="-342900">
              <a:buFont typeface="Arial" panose="020B0604020202020204" pitchFamily="34" charset="0"/>
              <a:buChar char="•"/>
            </a:pPr>
            <a:r>
              <a:rPr lang="en-GB" dirty="0"/>
              <a:t>How research supports the success or failure of a project.</a:t>
            </a:r>
          </a:p>
          <a:p>
            <a:pPr marL="342900" indent="-342900">
              <a:buFont typeface="Arial" panose="020B0604020202020204" pitchFamily="34" charset="0"/>
              <a:buChar char="•"/>
            </a:pPr>
            <a:r>
              <a:rPr lang="en-GB" dirty="0"/>
              <a:t>Check if the data is sufficiently valid to use.</a:t>
            </a:r>
            <a:endParaRPr lang="en-US" dirty="0"/>
          </a:p>
        </p:txBody>
      </p:sp>
      <p:sp>
        <p:nvSpPr>
          <p:cNvPr id="4" name="Footer Placeholder 3">
            <a:extLst>
              <a:ext uri="{FF2B5EF4-FFF2-40B4-BE49-F238E27FC236}">
                <a16:creationId xmlns:a16="http://schemas.microsoft.com/office/drawing/2014/main" id="{873C2B53-8014-767D-4A7D-93EC05F059F1}"/>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26971CAC-D616-91C2-C852-D3D5F118AFB3}"/>
              </a:ext>
            </a:extLst>
          </p:cNvPr>
          <p:cNvSpPr>
            <a:spLocks noGrp="1"/>
          </p:cNvSpPr>
          <p:nvPr>
            <p:ph type="sldNum" sz="quarter" idx="12"/>
          </p:nvPr>
        </p:nvSpPr>
        <p:spPr/>
        <p:txBody>
          <a:bodyPr/>
          <a:lstStyle/>
          <a:p>
            <a:fld id="{DA2C159E-F13C-4A85-9A41-E7669D3E0D70}" type="slidenum">
              <a:rPr lang="en-GB" smtClean="0"/>
              <a:pPr/>
              <a:t>3</a:t>
            </a:fld>
            <a:endParaRPr lang="en-GB" dirty="0"/>
          </a:p>
        </p:txBody>
      </p:sp>
    </p:spTree>
    <p:extLst>
      <p:ext uri="{BB962C8B-B14F-4D97-AF65-F5344CB8AC3E}">
        <p14:creationId xmlns:p14="http://schemas.microsoft.com/office/powerpoint/2010/main" val="10404832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185EA-7FF9-35F6-D5CE-6151251D192F}"/>
              </a:ext>
            </a:extLst>
          </p:cNvPr>
          <p:cNvSpPr>
            <a:spLocks noGrp="1"/>
          </p:cNvSpPr>
          <p:nvPr>
            <p:ph type="title"/>
          </p:nvPr>
        </p:nvSpPr>
        <p:spPr/>
        <p:txBody>
          <a:bodyPr/>
          <a:lstStyle/>
          <a:p>
            <a:r>
              <a:rPr lang="en-GB" dirty="0"/>
              <a:t>SMART objectives</a:t>
            </a:r>
          </a:p>
        </p:txBody>
      </p:sp>
      <p:sp>
        <p:nvSpPr>
          <p:cNvPr id="3" name="Text Placeholder 2">
            <a:extLst>
              <a:ext uri="{FF2B5EF4-FFF2-40B4-BE49-F238E27FC236}">
                <a16:creationId xmlns:a16="http://schemas.microsoft.com/office/drawing/2014/main" id="{72F48CC3-EF71-AE85-C602-9D9ED2C502A5}"/>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Specific.</a:t>
            </a:r>
          </a:p>
          <a:p>
            <a:pPr marL="342900" indent="-342900">
              <a:buFont typeface="Arial" panose="020B0604020202020204" pitchFamily="34" charset="0"/>
              <a:buChar char="•"/>
            </a:pPr>
            <a:r>
              <a:rPr lang="en-GB" dirty="0"/>
              <a:t>Measurable.</a:t>
            </a:r>
          </a:p>
          <a:p>
            <a:pPr marL="342900" indent="-342900">
              <a:buFont typeface="Arial" panose="020B0604020202020204" pitchFamily="34" charset="0"/>
              <a:buChar char="•"/>
            </a:pPr>
            <a:r>
              <a:rPr lang="en-GB" dirty="0"/>
              <a:t>Achievable.</a:t>
            </a:r>
          </a:p>
          <a:p>
            <a:pPr marL="342900" indent="-342900">
              <a:buFont typeface="Arial" panose="020B0604020202020204" pitchFamily="34" charset="0"/>
              <a:buChar char="•"/>
            </a:pPr>
            <a:r>
              <a:rPr lang="en-GB" dirty="0"/>
              <a:t>Relevant/realistic.</a:t>
            </a:r>
          </a:p>
          <a:p>
            <a:pPr marL="342900" indent="-342900">
              <a:buFont typeface="Arial" panose="020B0604020202020204" pitchFamily="34" charset="0"/>
              <a:buChar char="•"/>
            </a:pPr>
            <a:r>
              <a:rPr lang="en-GB" dirty="0"/>
              <a:t>Timely.</a:t>
            </a:r>
          </a:p>
          <a:p>
            <a:pPr marL="342900" indent="-342900">
              <a:buFont typeface="Arial" panose="020B0604020202020204" pitchFamily="34" charset="0"/>
              <a:buChar char="•"/>
            </a:pPr>
            <a:endParaRPr lang="en-GB" dirty="0">
              <a:solidFill>
                <a:srgbClr val="FF0000"/>
              </a:solidFill>
            </a:endParaRPr>
          </a:p>
        </p:txBody>
      </p:sp>
      <p:sp>
        <p:nvSpPr>
          <p:cNvPr id="4" name="Footer Placeholder 3">
            <a:extLst>
              <a:ext uri="{FF2B5EF4-FFF2-40B4-BE49-F238E27FC236}">
                <a16:creationId xmlns:a16="http://schemas.microsoft.com/office/drawing/2014/main" id="{F12B7198-3328-C047-9A0C-78F5C9D6EAE9}"/>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07D1501C-A0E0-C7EE-2490-216E31B4828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4491777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185EA-7FF9-35F6-D5CE-6151251D192F}"/>
              </a:ext>
            </a:extLst>
          </p:cNvPr>
          <p:cNvSpPr>
            <a:spLocks noGrp="1"/>
          </p:cNvSpPr>
          <p:nvPr>
            <p:ph type="title"/>
          </p:nvPr>
        </p:nvSpPr>
        <p:spPr/>
        <p:txBody>
          <a:bodyPr/>
          <a:lstStyle/>
          <a:p>
            <a:r>
              <a:rPr lang="en-GB" dirty="0"/>
              <a:t>SMART objectives task </a:t>
            </a:r>
          </a:p>
        </p:txBody>
      </p:sp>
      <p:sp>
        <p:nvSpPr>
          <p:cNvPr id="3" name="Text Placeholder 2">
            <a:extLst>
              <a:ext uri="{FF2B5EF4-FFF2-40B4-BE49-F238E27FC236}">
                <a16:creationId xmlns:a16="http://schemas.microsoft.com/office/drawing/2014/main" id="{72F48CC3-EF71-AE85-C602-9D9ED2C502A5}"/>
              </a:ext>
            </a:extLst>
          </p:cNvPr>
          <p:cNvSpPr>
            <a:spLocks noGrp="1"/>
          </p:cNvSpPr>
          <p:nvPr>
            <p:ph type="body" sz="quarter" idx="14"/>
          </p:nvPr>
        </p:nvSpPr>
        <p:spPr>
          <a:xfrm>
            <a:off x="251520" y="949326"/>
            <a:ext cx="8437562" cy="3496906"/>
          </a:xfrm>
        </p:spPr>
        <p:txBody>
          <a:bodyPr/>
          <a:lstStyle/>
          <a:p>
            <a:pPr marL="342900" indent="-342900">
              <a:buFont typeface="Arial" panose="020B0604020202020204" pitchFamily="34" charset="0"/>
              <a:buChar char="•"/>
            </a:pPr>
            <a:r>
              <a:rPr lang="en-GB" dirty="0"/>
              <a:t>Refer to the Research project case studies from the previous lesson.</a:t>
            </a:r>
          </a:p>
          <a:p>
            <a:pPr marL="342900" indent="-342900">
              <a:buFont typeface="Arial" panose="020B0604020202020204" pitchFamily="34" charset="0"/>
              <a:buChar char="•"/>
            </a:pPr>
            <a:r>
              <a:rPr lang="en-GB" dirty="0"/>
              <a:t>Write down two </a:t>
            </a:r>
            <a:r>
              <a:rPr lang="en-GB" b="1" dirty="0"/>
              <a:t>SMART</a:t>
            </a:r>
            <a:r>
              <a:rPr lang="en-GB" dirty="0"/>
              <a:t> research objectives that could have been set.</a:t>
            </a:r>
          </a:p>
          <a:p>
            <a:endParaRPr lang="en-GB" dirty="0"/>
          </a:p>
        </p:txBody>
      </p:sp>
      <p:sp>
        <p:nvSpPr>
          <p:cNvPr id="4" name="Footer Placeholder 3">
            <a:extLst>
              <a:ext uri="{FF2B5EF4-FFF2-40B4-BE49-F238E27FC236}">
                <a16:creationId xmlns:a16="http://schemas.microsoft.com/office/drawing/2014/main" id="{F12B7198-3328-C047-9A0C-78F5C9D6EAE9}"/>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07D1501C-A0E0-C7EE-2490-216E31B4828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3763340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AFCA0-9DA7-ED2A-C129-40F0CEDCEC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6B6429-5831-2FD6-517E-DFB382F2FD8A}"/>
              </a:ext>
            </a:extLst>
          </p:cNvPr>
          <p:cNvSpPr>
            <a:spLocks noGrp="1"/>
          </p:cNvSpPr>
          <p:nvPr>
            <p:ph type="title"/>
          </p:nvPr>
        </p:nvSpPr>
        <p:spPr/>
        <p:txBody>
          <a:bodyPr/>
          <a:lstStyle/>
          <a:p>
            <a:r>
              <a:rPr lang="en-GB" dirty="0"/>
              <a:t>SMART objectives task review </a:t>
            </a:r>
          </a:p>
        </p:txBody>
      </p:sp>
      <p:sp>
        <p:nvSpPr>
          <p:cNvPr id="3" name="Text Placeholder 2">
            <a:extLst>
              <a:ext uri="{FF2B5EF4-FFF2-40B4-BE49-F238E27FC236}">
                <a16:creationId xmlns:a16="http://schemas.microsoft.com/office/drawing/2014/main" id="{46FD8817-1937-6289-FFB0-F10294E1C1A3}"/>
              </a:ext>
            </a:extLst>
          </p:cNvPr>
          <p:cNvSpPr>
            <a:spLocks noGrp="1"/>
          </p:cNvSpPr>
          <p:nvPr>
            <p:ph type="body" sz="quarter" idx="14"/>
          </p:nvPr>
        </p:nvSpPr>
        <p:spPr>
          <a:xfrm>
            <a:off x="251520" y="949326"/>
            <a:ext cx="8437562" cy="3496906"/>
          </a:xfrm>
        </p:spPr>
        <p:txBody>
          <a:bodyPr/>
          <a:lstStyle/>
          <a:p>
            <a:pPr marL="342900" indent="-342900">
              <a:buFont typeface="Arial" panose="020B0604020202020204" pitchFamily="34" charset="0"/>
              <a:buChar char="•"/>
            </a:pPr>
            <a:r>
              <a:rPr lang="en-GB" dirty="0"/>
              <a:t>Look at the Examples of SMART objectives for the research project case studies.</a:t>
            </a:r>
          </a:p>
          <a:p>
            <a:pPr marL="342900" indent="-342900">
              <a:buFont typeface="Arial" panose="020B0604020202020204" pitchFamily="34" charset="0"/>
              <a:buChar char="•"/>
            </a:pPr>
            <a:r>
              <a:rPr lang="en-GB" dirty="0"/>
              <a:t>Compare those with the ones you have just written.  </a:t>
            </a:r>
          </a:p>
          <a:p>
            <a:endParaRPr lang="en-GB" dirty="0"/>
          </a:p>
        </p:txBody>
      </p:sp>
      <p:sp>
        <p:nvSpPr>
          <p:cNvPr id="4" name="Footer Placeholder 3">
            <a:extLst>
              <a:ext uri="{FF2B5EF4-FFF2-40B4-BE49-F238E27FC236}">
                <a16:creationId xmlns:a16="http://schemas.microsoft.com/office/drawing/2014/main" id="{19B9FE34-DDA5-CD61-379F-26BEFFCEA3E5}"/>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AA34B506-A931-155F-5000-4C24CBDCA74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509367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185EA-7FF9-35F6-D5CE-6151251D192F}"/>
              </a:ext>
            </a:extLst>
          </p:cNvPr>
          <p:cNvSpPr>
            <a:spLocks noGrp="1"/>
          </p:cNvSpPr>
          <p:nvPr>
            <p:ph type="title"/>
          </p:nvPr>
        </p:nvSpPr>
        <p:spPr/>
        <p:txBody>
          <a:bodyPr/>
          <a:lstStyle/>
          <a:p>
            <a:r>
              <a:rPr lang="en-GB" dirty="0"/>
              <a:t>Research approaches</a:t>
            </a:r>
          </a:p>
        </p:txBody>
      </p:sp>
      <p:sp>
        <p:nvSpPr>
          <p:cNvPr id="3" name="Text Placeholder 2">
            <a:extLst>
              <a:ext uri="{FF2B5EF4-FFF2-40B4-BE49-F238E27FC236}">
                <a16:creationId xmlns:a16="http://schemas.microsoft.com/office/drawing/2014/main" id="{72F48CC3-EF71-AE85-C602-9D9ED2C502A5}"/>
              </a:ext>
            </a:extLst>
          </p:cNvPr>
          <p:cNvSpPr>
            <a:spLocks noGrp="1"/>
          </p:cNvSpPr>
          <p:nvPr>
            <p:ph type="body" sz="quarter" idx="14"/>
          </p:nvPr>
        </p:nvSpPr>
        <p:spPr/>
        <p:txBody>
          <a:bodyPr/>
          <a:lstStyle/>
          <a:p>
            <a:endParaRPr lang="en-GB" dirty="0"/>
          </a:p>
          <a:p>
            <a:pPr marL="342900" indent="-342900">
              <a:buFont typeface="Arial" panose="020B0604020202020204" pitchFamily="34" charset="0"/>
              <a:buChar char="•"/>
            </a:pPr>
            <a:r>
              <a:rPr lang="en-GB" dirty="0"/>
              <a:t>Think about the terms ‘qualitative’ and ‘quantitative’ – what words/terms can you derive from each?</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What are these two words usually associated with that might point to its focus?</a:t>
            </a:r>
          </a:p>
        </p:txBody>
      </p:sp>
      <p:sp>
        <p:nvSpPr>
          <p:cNvPr id="4" name="Footer Placeholder 3">
            <a:extLst>
              <a:ext uri="{FF2B5EF4-FFF2-40B4-BE49-F238E27FC236}">
                <a16:creationId xmlns:a16="http://schemas.microsoft.com/office/drawing/2014/main" id="{F12B7198-3328-C047-9A0C-78F5C9D6EAE9}"/>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07D1501C-A0E0-C7EE-2490-216E31B4828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1325290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185EA-7FF9-35F6-D5CE-6151251D192F}"/>
              </a:ext>
            </a:extLst>
          </p:cNvPr>
          <p:cNvSpPr>
            <a:spLocks noGrp="1"/>
          </p:cNvSpPr>
          <p:nvPr>
            <p:ph type="title"/>
          </p:nvPr>
        </p:nvSpPr>
        <p:spPr/>
        <p:txBody>
          <a:bodyPr/>
          <a:lstStyle/>
          <a:p>
            <a:r>
              <a:rPr lang="en-GB" dirty="0"/>
              <a:t>Qualitative or quantitative task</a:t>
            </a:r>
          </a:p>
        </p:txBody>
      </p:sp>
      <p:sp>
        <p:nvSpPr>
          <p:cNvPr id="3" name="Text Placeholder 2">
            <a:extLst>
              <a:ext uri="{FF2B5EF4-FFF2-40B4-BE49-F238E27FC236}">
                <a16:creationId xmlns:a16="http://schemas.microsoft.com/office/drawing/2014/main" id="{72F48CC3-EF71-AE85-C602-9D9ED2C502A5}"/>
              </a:ext>
            </a:extLst>
          </p:cNvPr>
          <p:cNvSpPr>
            <a:spLocks noGrp="1"/>
          </p:cNvSpPr>
          <p:nvPr>
            <p:ph type="body" sz="quarter" idx="14"/>
          </p:nvPr>
        </p:nvSpPr>
        <p:spPr/>
        <p:txBody>
          <a:bodyPr>
            <a:normAutofit/>
          </a:bodyPr>
          <a:lstStyle/>
          <a:p>
            <a:pPr marL="342900" indent="-342900">
              <a:buFont typeface="Arial" panose="020B0604020202020204" pitchFamily="34" charset="0"/>
              <a:buChar char="•"/>
            </a:pPr>
            <a:r>
              <a:rPr lang="en-GB" dirty="0"/>
              <a:t>Work in groups.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Look at the Research approaches cue cards.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Categorise each as either qualitative or quantitative.</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Explain your choices. </a:t>
            </a:r>
          </a:p>
        </p:txBody>
      </p:sp>
      <p:sp>
        <p:nvSpPr>
          <p:cNvPr id="4" name="Footer Placeholder 3">
            <a:extLst>
              <a:ext uri="{FF2B5EF4-FFF2-40B4-BE49-F238E27FC236}">
                <a16:creationId xmlns:a16="http://schemas.microsoft.com/office/drawing/2014/main" id="{F12B7198-3328-C047-9A0C-78F5C9D6EAE9}"/>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07D1501C-A0E0-C7EE-2490-216E31B4828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0206130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E15C0-9E4A-3F4C-5737-510171681B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74B455-E567-DDB6-CA78-9E35768DFF95}"/>
              </a:ext>
            </a:extLst>
          </p:cNvPr>
          <p:cNvSpPr>
            <a:spLocks noGrp="1"/>
          </p:cNvSpPr>
          <p:nvPr>
            <p:ph type="title"/>
          </p:nvPr>
        </p:nvSpPr>
        <p:spPr>
          <a:xfrm>
            <a:off x="232950" y="249900"/>
            <a:ext cx="8632890" cy="699425"/>
          </a:xfrm>
        </p:spPr>
        <p:txBody>
          <a:bodyPr/>
          <a:lstStyle/>
          <a:p>
            <a:r>
              <a:rPr lang="en-GB" dirty="0"/>
              <a:t>Qualitative or quantitative task answers</a:t>
            </a:r>
          </a:p>
        </p:txBody>
      </p:sp>
      <p:sp>
        <p:nvSpPr>
          <p:cNvPr id="3" name="Text Placeholder 2">
            <a:extLst>
              <a:ext uri="{FF2B5EF4-FFF2-40B4-BE49-F238E27FC236}">
                <a16:creationId xmlns:a16="http://schemas.microsoft.com/office/drawing/2014/main" id="{E13FCF69-ED4E-5FD0-7F09-E5AF482FCFD5}"/>
              </a:ext>
            </a:extLst>
          </p:cNvPr>
          <p:cNvSpPr>
            <a:spLocks noGrp="1"/>
          </p:cNvSpPr>
          <p:nvPr>
            <p:ph type="body" sz="quarter" idx="14"/>
          </p:nvPr>
        </p:nvSpPr>
        <p:spPr/>
        <p:txBody>
          <a:bodyPr>
            <a:normAutofit/>
          </a:bodyPr>
          <a:lstStyle/>
          <a:p>
            <a:pPr marL="342900" indent="-342900">
              <a:buFont typeface="Arial" panose="020B0604020202020204" pitchFamily="34" charset="0"/>
              <a:buChar char="•"/>
            </a:pPr>
            <a:r>
              <a:rPr lang="en-GB" dirty="0"/>
              <a:t>Qualitative</a:t>
            </a:r>
          </a:p>
          <a:p>
            <a:pPr marL="1085850" lvl="1" indent="-342900"/>
            <a:r>
              <a:rPr lang="en-GB" sz="2400" dirty="0"/>
              <a:t>Eco-friendly packaging, gym-goers, electric vehicle owners, flexible desk policy, college learners, and customer loyalty.</a:t>
            </a:r>
          </a:p>
          <a:p>
            <a:pPr marL="342900" indent="-342900">
              <a:buFont typeface="Arial" panose="020B0604020202020204" pitchFamily="34" charset="0"/>
              <a:buChar char="•"/>
            </a:pPr>
            <a:r>
              <a:rPr lang="en-GB" dirty="0"/>
              <a:t>Quantitative</a:t>
            </a:r>
          </a:p>
          <a:p>
            <a:pPr marL="1085850" lvl="1" indent="-342900"/>
            <a:r>
              <a:rPr lang="en-GB" sz="2400" dirty="0"/>
              <a:t>Protein bar, satisfaction scores, marketing campaign, large-scale survey, employee satisfaction, eating habits.</a:t>
            </a:r>
          </a:p>
        </p:txBody>
      </p:sp>
      <p:sp>
        <p:nvSpPr>
          <p:cNvPr id="4" name="Footer Placeholder 3">
            <a:extLst>
              <a:ext uri="{FF2B5EF4-FFF2-40B4-BE49-F238E27FC236}">
                <a16:creationId xmlns:a16="http://schemas.microsoft.com/office/drawing/2014/main" id="{041666D1-7EC0-B1F5-C3EC-38B7B33AF722}"/>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930C4AD9-F2E9-38C8-FE52-7CFC9E38A27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0564779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185EA-7FF9-35F6-D5CE-6151251D192F}"/>
              </a:ext>
            </a:extLst>
          </p:cNvPr>
          <p:cNvSpPr>
            <a:spLocks noGrp="1"/>
          </p:cNvSpPr>
          <p:nvPr>
            <p:ph type="title"/>
          </p:nvPr>
        </p:nvSpPr>
        <p:spPr/>
        <p:txBody>
          <a:bodyPr/>
          <a:lstStyle/>
          <a:p>
            <a:r>
              <a:rPr lang="en-GB" dirty="0"/>
              <a:t>Benefits and limitations</a:t>
            </a:r>
          </a:p>
        </p:txBody>
      </p:sp>
      <p:sp>
        <p:nvSpPr>
          <p:cNvPr id="3" name="Text Placeholder 2">
            <a:extLst>
              <a:ext uri="{FF2B5EF4-FFF2-40B4-BE49-F238E27FC236}">
                <a16:creationId xmlns:a16="http://schemas.microsoft.com/office/drawing/2014/main" id="{72F48CC3-EF71-AE85-C602-9D9ED2C502A5}"/>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What are the benefits and limitations of a qualitative or quantitative approach? </a:t>
            </a:r>
          </a:p>
          <a:p>
            <a:endParaRPr lang="en-GB" dirty="0"/>
          </a:p>
          <a:p>
            <a:pPr marL="342900" indent="-342900">
              <a:buFont typeface="Arial" panose="020B0604020202020204" pitchFamily="34" charset="0"/>
              <a:buChar char="•"/>
            </a:pPr>
            <a:r>
              <a:rPr lang="en-GB" dirty="0"/>
              <a:t>Upload your thoughts to the </a:t>
            </a:r>
            <a:r>
              <a:rPr lang="en-GB" b="1" dirty="0">
                <a:solidFill>
                  <a:srgbClr val="FF0000"/>
                </a:solidFill>
              </a:rPr>
              <a:t>Padlet</a:t>
            </a:r>
            <a:r>
              <a:rPr lang="en-GB" dirty="0"/>
              <a:t> through the link/QR code provided.</a:t>
            </a:r>
          </a:p>
          <a:p>
            <a:pPr marL="342900" indent="-342900">
              <a:buFont typeface="Arial" panose="020B0604020202020204" pitchFamily="34" charset="0"/>
              <a:buChar char="•"/>
            </a:pPr>
            <a:endParaRPr lang="en-GB" dirty="0"/>
          </a:p>
        </p:txBody>
      </p:sp>
      <p:sp>
        <p:nvSpPr>
          <p:cNvPr id="4" name="Footer Placeholder 3">
            <a:extLst>
              <a:ext uri="{FF2B5EF4-FFF2-40B4-BE49-F238E27FC236}">
                <a16:creationId xmlns:a16="http://schemas.microsoft.com/office/drawing/2014/main" id="{F12B7198-3328-C047-9A0C-78F5C9D6EAE9}"/>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07D1501C-A0E0-C7EE-2490-216E31B4828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537181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F8FD5-8631-E517-4862-0EF82BE0F136}"/>
              </a:ext>
            </a:extLst>
          </p:cNvPr>
          <p:cNvSpPr>
            <a:spLocks noGrp="1"/>
          </p:cNvSpPr>
          <p:nvPr>
            <p:ph type="title"/>
          </p:nvPr>
        </p:nvSpPr>
        <p:spPr/>
        <p:txBody>
          <a:bodyPr/>
          <a:lstStyle/>
          <a:p>
            <a:r>
              <a:rPr lang="en-GB" dirty="0"/>
              <a:t>Primary and secondary research</a:t>
            </a:r>
          </a:p>
        </p:txBody>
      </p:sp>
      <p:sp>
        <p:nvSpPr>
          <p:cNvPr id="3" name="Text Placeholder 2">
            <a:extLst>
              <a:ext uri="{FF2B5EF4-FFF2-40B4-BE49-F238E27FC236}">
                <a16:creationId xmlns:a16="http://schemas.microsoft.com/office/drawing/2014/main" id="{8FB568EB-2A86-B9FA-5A2C-3569E50311D7}"/>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Primary research</a:t>
            </a:r>
          </a:p>
          <a:p>
            <a:pPr marL="1085850" lvl="1" indent="-342900"/>
            <a:r>
              <a:rPr lang="en-GB" sz="2400" dirty="0"/>
              <a:t>Research carried out in real time by the researcher.</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Secondary research</a:t>
            </a:r>
          </a:p>
          <a:p>
            <a:pPr lvl="1"/>
            <a:r>
              <a:rPr lang="en-GB" sz="2400" dirty="0"/>
              <a:t>Research already carried out by someone else is used as a point of reference.</a:t>
            </a:r>
          </a:p>
        </p:txBody>
      </p:sp>
      <p:sp>
        <p:nvSpPr>
          <p:cNvPr id="4" name="Footer Placeholder 3">
            <a:extLst>
              <a:ext uri="{FF2B5EF4-FFF2-40B4-BE49-F238E27FC236}">
                <a16:creationId xmlns:a16="http://schemas.microsoft.com/office/drawing/2014/main" id="{B7A058AF-BB9E-471A-03A9-2A96F0EA4B3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91A8D53D-902D-7D80-0DD1-C74D6099C31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9273536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F8FD5-8631-E517-4862-0EF82BE0F136}"/>
              </a:ext>
            </a:extLst>
          </p:cNvPr>
          <p:cNvSpPr>
            <a:spLocks noGrp="1"/>
          </p:cNvSpPr>
          <p:nvPr>
            <p:ph type="title"/>
          </p:nvPr>
        </p:nvSpPr>
        <p:spPr/>
        <p:txBody>
          <a:bodyPr/>
          <a:lstStyle/>
          <a:p>
            <a:r>
              <a:rPr lang="en-GB" dirty="0"/>
              <a:t>Primary or secondary research task</a:t>
            </a:r>
          </a:p>
        </p:txBody>
      </p:sp>
      <p:sp>
        <p:nvSpPr>
          <p:cNvPr id="3" name="Text Placeholder 2">
            <a:extLst>
              <a:ext uri="{FF2B5EF4-FFF2-40B4-BE49-F238E27FC236}">
                <a16:creationId xmlns:a16="http://schemas.microsoft.com/office/drawing/2014/main" id="{8FB568EB-2A86-B9FA-5A2C-3569E50311D7}"/>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Look at the Matching methods to research approaches activity.</a:t>
            </a:r>
          </a:p>
          <a:p>
            <a:pPr marL="342900" indent="-342900">
              <a:buFont typeface="Arial" panose="020B0604020202020204" pitchFamily="34" charset="0"/>
              <a:buChar char="•"/>
            </a:pPr>
            <a:r>
              <a:rPr lang="en-GB" dirty="0"/>
              <a:t>Complete the task identifying which methods are primary and which are secondary.</a:t>
            </a:r>
          </a:p>
          <a:p>
            <a:endParaRPr lang="en-GB" dirty="0"/>
          </a:p>
          <a:p>
            <a:endParaRPr lang="en-GB" dirty="0"/>
          </a:p>
        </p:txBody>
      </p:sp>
      <p:sp>
        <p:nvSpPr>
          <p:cNvPr id="4" name="Footer Placeholder 3">
            <a:extLst>
              <a:ext uri="{FF2B5EF4-FFF2-40B4-BE49-F238E27FC236}">
                <a16:creationId xmlns:a16="http://schemas.microsoft.com/office/drawing/2014/main" id="{B7A058AF-BB9E-471A-03A9-2A96F0EA4B3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91A8D53D-902D-7D80-0DD1-C74D6099C31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4760565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F8FD5-8631-E517-4862-0EF82BE0F136}"/>
              </a:ext>
            </a:extLst>
          </p:cNvPr>
          <p:cNvSpPr>
            <a:spLocks noGrp="1"/>
          </p:cNvSpPr>
          <p:nvPr>
            <p:ph type="title"/>
          </p:nvPr>
        </p:nvSpPr>
        <p:spPr>
          <a:xfrm>
            <a:off x="251520" y="249900"/>
            <a:ext cx="8418993" cy="699425"/>
          </a:xfrm>
        </p:spPr>
        <p:txBody>
          <a:bodyPr/>
          <a:lstStyle/>
          <a:p>
            <a:r>
              <a:rPr lang="en-GB" dirty="0"/>
              <a:t>Primary research methods</a:t>
            </a:r>
          </a:p>
        </p:txBody>
      </p:sp>
      <p:sp>
        <p:nvSpPr>
          <p:cNvPr id="3" name="Text Placeholder 2">
            <a:extLst>
              <a:ext uri="{FF2B5EF4-FFF2-40B4-BE49-F238E27FC236}">
                <a16:creationId xmlns:a16="http://schemas.microsoft.com/office/drawing/2014/main" id="{8FB568EB-2A86-B9FA-5A2C-3569E50311D7}"/>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Interviews.</a:t>
            </a:r>
          </a:p>
          <a:p>
            <a:pPr marL="342900" indent="-342900">
              <a:buFont typeface="Arial" panose="020B0604020202020204" pitchFamily="34" charset="0"/>
              <a:buChar char="•"/>
            </a:pPr>
            <a:r>
              <a:rPr lang="en-GB" dirty="0"/>
              <a:t>Focus groups.</a:t>
            </a:r>
          </a:p>
          <a:p>
            <a:pPr marL="342900" indent="-342900">
              <a:buFont typeface="Arial" panose="020B0604020202020204" pitchFamily="34" charset="0"/>
              <a:buChar char="•"/>
            </a:pPr>
            <a:r>
              <a:rPr lang="en-GB" dirty="0"/>
              <a:t>Observations.</a:t>
            </a:r>
          </a:p>
          <a:p>
            <a:pPr marL="342900" indent="-342900">
              <a:buFont typeface="Arial" panose="020B0604020202020204" pitchFamily="34" charset="0"/>
              <a:buChar char="•"/>
            </a:pPr>
            <a:r>
              <a:rPr lang="en-GB" dirty="0"/>
              <a:t>Surveys.</a:t>
            </a:r>
          </a:p>
          <a:p>
            <a:pPr marL="342900" indent="-342900">
              <a:buFont typeface="Arial" panose="020B0604020202020204" pitchFamily="34" charset="0"/>
              <a:buChar char="•"/>
            </a:pPr>
            <a:r>
              <a:rPr lang="en-GB" dirty="0"/>
              <a:t>Experiments.</a:t>
            </a:r>
          </a:p>
          <a:p>
            <a:pPr marL="342900" indent="-342900">
              <a:buFont typeface="Arial" panose="020B0604020202020204" pitchFamily="34" charset="0"/>
              <a:buChar char="•"/>
            </a:pPr>
            <a:r>
              <a:rPr lang="en-GB" dirty="0"/>
              <a:t>Product testing.</a:t>
            </a:r>
          </a:p>
          <a:p>
            <a:pPr marL="342900" indent="-342900">
              <a:buFont typeface="Arial" panose="020B0604020202020204" pitchFamily="34" charset="0"/>
              <a:buChar char="•"/>
            </a:pPr>
            <a:r>
              <a:rPr lang="en-GB" dirty="0"/>
              <a:t>Mystery shopping.</a:t>
            </a:r>
          </a:p>
          <a:p>
            <a:pPr marL="342900" indent="-342900">
              <a:buFont typeface="Arial" panose="020B0604020202020204" pitchFamily="34" charset="0"/>
              <a:buChar char="•"/>
            </a:pPr>
            <a:r>
              <a:rPr lang="en-GB" dirty="0"/>
              <a:t>Diaries.</a:t>
            </a:r>
          </a:p>
          <a:p>
            <a:pPr marL="342900" indent="-342900">
              <a:buFont typeface="Arial" panose="020B0604020202020204" pitchFamily="34" charset="0"/>
              <a:buChar char="•"/>
            </a:pPr>
            <a:endParaRPr lang="en-GB" dirty="0"/>
          </a:p>
        </p:txBody>
      </p:sp>
      <p:sp>
        <p:nvSpPr>
          <p:cNvPr id="4" name="Footer Placeholder 3">
            <a:extLst>
              <a:ext uri="{FF2B5EF4-FFF2-40B4-BE49-F238E27FC236}">
                <a16:creationId xmlns:a16="http://schemas.microsoft.com/office/drawing/2014/main" id="{B7A058AF-BB9E-471A-03A9-2A96F0EA4B3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91A8D53D-902D-7D80-0DD1-C74D6099C31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730537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65BF-2F5E-97E4-4C41-AFA9B9F60B05}"/>
              </a:ext>
            </a:extLst>
          </p:cNvPr>
          <p:cNvSpPr>
            <a:spLocks noGrp="1"/>
          </p:cNvSpPr>
          <p:nvPr>
            <p:ph type="title"/>
          </p:nvPr>
        </p:nvSpPr>
        <p:spPr/>
        <p:txBody>
          <a:bodyPr/>
          <a:lstStyle/>
          <a:p>
            <a:r>
              <a:rPr lang="en-GB" dirty="0"/>
              <a:t>Canteen research task</a:t>
            </a:r>
            <a:endParaRPr lang="en-US" dirty="0"/>
          </a:p>
        </p:txBody>
      </p:sp>
      <p:sp>
        <p:nvSpPr>
          <p:cNvPr id="3" name="Text Placeholder 2">
            <a:extLst>
              <a:ext uri="{FF2B5EF4-FFF2-40B4-BE49-F238E27FC236}">
                <a16:creationId xmlns:a16="http://schemas.microsoft.com/office/drawing/2014/main" id="{23C846A7-BBC7-5DFF-5EE5-7C72DAD7D5BF}"/>
              </a:ext>
            </a:extLst>
          </p:cNvPr>
          <p:cNvSpPr>
            <a:spLocks noGrp="1"/>
          </p:cNvSpPr>
          <p:nvPr>
            <p:ph type="body" sz="quarter" idx="14"/>
          </p:nvPr>
        </p:nvSpPr>
        <p:spPr/>
        <p:txBody>
          <a:bodyPr/>
          <a:lstStyle/>
          <a:p>
            <a:r>
              <a:rPr lang="en-GB" dirty="0"/>
              <a:t>Individually find out what people think about the canteens here. </a:t>
            </a:r>
          </a:p>
          <a:p>
            <a:endParaRPr lang="en-GB" dirty="0"/>
          </a:p>
          <a:p>
            <a:r>
              <a:rPr lang="en-GB" dirty="0"/>
              <a:t>Find out by asking others in the class. </a:t>
            </a:r>
            <a:endParaRPr lang="en-US" dirty="0"/>
          </a:p>
        </p:txBody>
      </p:sp>
      <p:sp>
        <p:nvSpPr>
          <p:cNvPr id="4" name="Footer Placeholder 3">
            <a:extLst>
              <a:ext uri="{FF2B5EF4-FFF2-40B4-BE49-F238E27FC236}">
                <a16:creationId xmlns:a16="http://schemas.microsoft.com/office/drawing/2014/main" id="{4F665AD3-F329-F638-1D42-D1C31ECDD012}"/>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63B9869F-6C09-7798-6B88-97EF026192C3}"/>
              </a:ext>
            </a:extLst>
          </p:cNvPr>
          <p:cNvSpPr>
            <a:spLocks noGrp="1"/>
          </p:cNvSpPr>
          <p:nvPr>
            <p:ph type="sldNum" sz="quarter" idx="12"/>
          </p:nvPr>
        </p:nvSpPr>
        <p:spPr/>
        <p:txBody>
          <a:bodyPr/>
          <a:lstStyle/>
          <a:p>
            <a:fld id="{DA2C159E-F13C-4A85-9A41-E7669D3E0D70}" type="slidenum">
              <a:rPr lang="en-GB" smtClean="0"/>
              <a:pPr/>
              <a:t>4</a:t>
            </a:fld>
            <a:endParaRPr lang="en-GB" dirty="0"/>
          </a:p>
        </p:txBody>
      </p:sp>
    </p:spTree>
    <p:extLst>
      <p:ext uri="{BB962C8B-B14F-4D97-AF65-F5344CB8AC3E}">
        <p14:creationId xmlns:p14="http://schemas.microsoft.com/office/powerpoint/2010/main" val="36034905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F8FD5-8631-E517-4862-0EF82BE0F136}"/>
              </a:ext>
            </a:extLst>
          </p:cNvPr>
          <p:cNvSpPr>
            <a:spLocks noGrp="1"/>
          </p:cNvSpPr>
          <p:nvPr>
            <p:ph type="title"/>
          </p:nvPr>
        </p:nvSpPr>
        <p:spPr/>
        <p:txBody>
          <a:bodyPr/>
          <a:lstStyle/>
          <a:p>
            <a:r>
              <a:rPr lang="en-GB" dirty="0"/>
              <a:t>Primary research methods task</a:t>
            </a:r>
          </a:p>
        </p:txBody>
      </p:sp>
      <p:sp>
        <p:nvSpPr>
          <p:cNvPr id="3" name="Text Placeholder 2">
            <a:extLst>
              <a:ext uri="{FF2B5EF4-FFF2-40B4-BE49-F238E27FC236}">
                <a16:creationId xmlns:a16="http://schemas.microsoft.com/office/drawing/2014/main" id="{8FB568EB-2A86-B9FA-5A2C-3569E50311D7}"/>
              </a:ext>
            </a:extLst>
          </p:cNvPr>
          <p:cNvSpPr>
            <a:spLocks noGrp="1"/>
          </p:cNvSpPr>
          <p:nvPr>
            <p:ph type="body" sz="quarter" idx="14"/>
          </p:nvPr>
        </p:nvSpPr>
        <p:spPr/>
        <p:txBody>
          <a:bodyPr>
            <a:normAutofit/>
          </a:bodyPr>
          <a:lstStyle/>
          <a:p>
            <a:pPr marL="342900" indent="-342900">
              <a:buFont typeface="Arial" panose="020B0604020202020204" pitchFamily="34" charset="0"/>
              <a:buChar char="•"/>
            </a:pPr>
            <a:r>
              <a:rPr lang="en-GB" dirty="0"/>
              <a:t>Work in groups. You will be given one method of primary research to focus on.</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Read through the Primary methods case studies.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Discuss the benefits and limitations of using this method for each of the case studies.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Complete the table provided.</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p:txBody>
      </p:sp>
      <p:sp>
        <p:nvSpPr>
          <p:cNvPr id="4" name="Footer Placeholder 3">
            <a:extLst>
              <a:ext uri="{FF2B5EF4-FFF2-40B4-BE49-F238E27FC236}">
                <a16:creationId xmlns:a16="http://schemas.microsoft.com/office/drawing/2014/main" id="{B7A058AF-BB9E-471A-03A9-2A96F0EA4B3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91A8D53D-902D-7D80-0DD1-C74D6099C31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975260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F8FD5-8631-E517-4862-0EF82BE0F136}"/>
              </a:ext>
            </a:extLst>
          </p:cNvPr>
          <p:cNvSpPr>
            <a:spLocks noGrp="1"/>
          </p:cNvSpPr>
          <p:nvPr>
            <p:ph type="title"/>
          </p:nvPr>
        </p:nvSpPr>
        <p:spPr/>
        <p:txBody>
          <a:bodyPr/>
          <a:lstStyle/>
          <a:p>
            <a:r>
              <a:rPr lang="en-GB" dirty="0"/>
              <a:t>Primary research methods task review</a:t>
            </a:r>
          </a:p>
        </p:txBody>
      </p:sp>
      <p:sp>
        <p:nvSpPr>
          <p:cNvPr id="3" name="Text Placeholder 2">
            <a:extLst>
              <a:ext uri="{FF2B5EF4-FFF2-40B4-BE49-F238E27FC236}">
                <a16:creationId xmlns:a16="http://schemas.microsoft.com/office/drawing/2014/main" id="{8FB568EB-2A86-B9FA-5A2C-3569E50311D7}"/>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Change groups and share your thoughts and findings.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Build up your notes related to benefits and limitations.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Decide which is the optimal method to use with each case study.</a:t>
            </a:r>
          </a:p>
          <a:p>
            <a:endParaRPr lang="en-GB" dirty="0"/>
          </a:p>
        </p:txBody>
      </p:sp>
      <p:sp>
        <p:nvSpPr>
          <p:cNvPr id="4" name="Footer Placeholder 3">
            <a:extLst>
              <a:ext uri="{FF2B5EF4-FFF2-40B4-BE49-F238E27FC236}">
                <a16:creationId xmlns:a16="http://schemas.microsoft.com/office/drawing/2014/main" id="{B7A058AF-BB9E-471A-03A9-2A96F0EA4B3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91A8D53D-902D-7D80-0DD1-C74D6099C31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6654119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08DB5-8916-170F-59CE-C2534824C1B5}"/>
              </a:ext>
            </a:extLst>
          </p:cNvPr>
          <p:cNvSpPr>
            <a:spLocks noGrp="1"/>
          </p:cNvSpPr>
          <p:nvPr>
            <p:ph type="title"/>
          </p:nvPr>
        </p:nvSpPr>
        <p:spPr/>
        <p:txBody>
          <a:bodyPr/>
          <a:lstStyle/>
          <a:p>
            <a:r>
              <a:rPr lang="en-GB" dirty="0"/>
              <a:t>Primary research review</a:t>
            </a:r>
          </a:p>
        </p:txBody>
      </p:sp>
      <p:sp>
        <p:nvSpPr>
          <p:cNvPr id="3" name="Text Placeholder 2">
            <a:extLst>
              <a:ext uri="{FF2B5EF4-FFF2-40B4-BE49-F238E27FC236}">
                <a16:creationId xmlns:a16="http://schemas.microsoft.com/office/drawing/2014/main" id="{F771DCC6-10B3-717B-2EAA-5430F7719F22}"/>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Look at the Primary methods benefits and limitations for case studies.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Compare these with the benefits and limitations you have discussed as a group.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Prepare to provide feedback to the group.</a:t>
            </a:r>
          </a:p>
        </p:txBody>
      </p:sp>
      <p:sp>
        <p:nvSpPr>
          <p:cNvPr id="4" name="Footer Placeholder 3">
            <a:extLst>
              <a:ext uri="{FF2B5EF4-FFF2-40B4-BE49-F238E27FC236}">
                <a16:creationId xmlns:a16="http://schemas.microsoft.com/office/drawing/2014/main" id="{543BF365-EF55-D4DB-1718-18A467EEE0B1}"/>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94513312-8C9F-C41D-2812-2E2E4C8883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9010252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3</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Question writing</a:t>
            </a:r>
            <a:endParaRPr lang="en-US" dirty="0">
              <a:cs typeface="Arial"/>
            </a:endParaRPr>
          </a:p>
        </p:txBody>
      </p:sp>
    </p:spTree>
    <p:extLst>
      <p:ext uri="{BB962C8B-B14F-4D97-AF65-F5344CB8AC3E}">
        <p14:creationId xmlns:p14="http://schemas.microsoft.com/office/powerpoint/2010/main" val="30728314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46AC5-9212-F4F7-7DAA-BDAFCEC7745B}"/>
              </a:ext>
            </a:extLst>
          </p:cNvPr>
          <p:cNvSpPr>
            <a:spLocks noGrp="1"/>
          </p:cNvSpPr>
          <p:nvPr>
            <p:ph type="title"/>
          </p:nvPr>
        </p:nvSpPr>
        <p:spPr/>
        <p:txBody>
          <a:bodyPr/>
          <a:lstStyle/>
          <a:p>
            <a:r>
              <a:rPr lang="en-GB" dirty="0"/>
              <a:t>What is primary research?</a:t>
            </a:r>
            <a:endParaRPr lang="en-US" dirty="0"/>
          </a:p>
        </p:txBody>
      </p:sp>
      <p:sp>
        <p:nvSpPr>
          <p:cNvPr id="3" name="Text Placeholder 2">
            <a:extLst>
              <a:ext uri="{FF2B5EF4-FFF2-40B4-BE49-F238E27FC236}">
                <a16:creationId xmlns:a16="http://schemas.microsoft.com/office/drawing/2014/main" id="{39A30E4A-5E07-A38C-05E6-28A7A2858430}"/>
              </a:ext>
            </a:extLst>
          </p:cNvPr>
          <p:cNvSpPr>
            <a:spLocks noGrp="1"/>
          </p:cNvSpPr>
          <p:nvPr>
            <p:ph type="body" sz="quarter" idx="14"/>
          </p:nvPr>
        </p:nvSpPr>
        <p:spPr/>
        <p:txBody>
          <a:bodyPr vert="horz" lIns="0" tIns="0" rIns="0" bIns="0" rtlCol="0" anchor="t">
            <a:normAutofit/>
          </a:bodyPr>
          <a:lstStyle/>
          <a:p>
            <a:endParaRPr lang="en-GB" dirty="0">
              <a:cs typeface="Arial"/>
            </a:endParaRPr>
          </a:p>
          <a:p>
            <a:r>
              <a:rPr lang="en-GB" dirty="0">
                <a:cs typeface="Arial"/>
              </a:rPr>
              <a:t>Use Padlet.</a:t>
            </a:r>
          </a:p>
          <a:p>
            <a:endParaRPr lang="en-GB" dirty="0">
              <a:cs typeface="Arial"/>
            </a:endParaRPr>
          </a:p>
          <a:p>
            <a:r>
              <a:rPr lang="en-GB" dirty="0">
                <a:cs typeface="Arial"/>
              </a:rPr>
              <a:t>Write a definition of primary research. </a:t>
            </a:r>
          </a:p>
        </p:txBody>
      </p:sp>
      <p:sp>
        <p:nvSpPr>
          <p:cNvPr id="4" name="Footer Placeholder 3">
            <a:extLst>
              <a:ext uri="{FF2B5EF4-FFF2-40B4-BE49-F238E27FC236}">
                <a16:creationId xmlns:a16="http://schemas.microsoft.com/office/drawing/2014/main" id="{A6D67277-2DF3-51EF-6351-A9DFC50FD18A}"/>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A314B38E-9823-5EFF-C3D9-3BA4518AA324}"/>
              </a:ext>
            </a:extLst>
          </p:cNvPr>
          <p:cNvSpPr>
            <a:spLocks noGrp="1"/>
          </p:cNvSpPr>
          <p:nvPr>
            <p:ph type="sldNum" sz="quarter" idx="12"/>
          </p:nvPr>
        </p:nvSpPr>
        <p:spPr/>
        <p:txBody>
          <a:bodyPr/>
          <a:lstStyle/>
          <a:p>
            <a:fld id="{DA2C159E-F13C-4A85-9A41-E7669D3E0D70}" type="slidenum">
              <a:rPr lang="en-GB" smtClean="0"/>
              <a:pPr/>
              <a:t>44</a:t>
            </a:fld>
            <a:endParaRPr lang="en-GB"/>
          </a:p>
        </p:txBody>
      </p:sp>
    </p:spTree>
    <p:extLst>
      <p:ext uri="{BB962C8B-B14F-4D97-AF65-F5344CB8AC3E}">
        <p14:creationId xmlns:p14="http://schemas.microsoft.com/office/powerpoint/2010/main" val="6719970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89FCA-3511-060C-6115-8AACB510843B}"/>
              </a:ext>
            </a:extLst>
          </p:cNvPr>
          <p:cNvSpPr>
            <a:spLocks noGrp="1"/>
          </p:cNvSpPr>
          <p:nvPr>
            <p:ph type="title"/>
          </p:nvPr>
        </p:nvSpPr>
        <p:spPr/>
        <p:txBody>
          <a:bodyPr/>
          <a:lstStyle/>
          <a:p>
            <a:r>
              <a:rPr lang="en-GB" dirty="0"/>
              <a:t>Lesson 3 aims </a:t>
            </a:r>
            <a:endParaRPr lang="en-US" dirty="0"/>
          </a:p>
        </p:txBody>
      </p:sp>
      <p:sp>
        <p:nvSpPr>
          <p:cNvPr id="3" name="Text Placeholder 2">
            <a:extLst>
              <a:ext uri="{FF2B5EF4-FFF2-40B4-BE49-F238E27FC236}">
                <a16:creationId xmlns:a16="http://schemas.microsoft.com/office/drawing/2014/main" id="{2E0C852F-2197-CCB6-BD7B-1357C9E74CE1}"/>
              </a:ext>
            </a:extLst>
          </p:cNvPr>
          <p:cNvSpPr>
            <a:spLocks noGrp="1"/>
          </p:cNvSpPr>
          <p:nvPr>
            <p:ph type="body" sz="quarter" idx="14"/>
          </p:nvPr>
        </p:nvSpPr>
        <p:spPr/>
        <p:txBody>
          <a:bodyPr vert="horz" lIns="0" tIns="0" rIns="0" bIns="0" rtlCol="0" anchor="t">
            <a:normAutofit/>
          </a:bodyPr>
          <a:lstStyle/>
          <a:p>
            <a:r>
              <a:rPr lang="en-GB" dirty="0"/>
              <a:t>Understand the principles of effective question writing.</a:t>
            </a:r>
          </a:p>
          <a:p>
            <a:endParaRPr lang="en-GB" dirty="0"/>
          </a:p>
          <a:p>
            <a:r>
              <a:rPr lang="en-GB" dirty="0"/>
              <a:t>Develop question writing skills.</a:t>
            </a:r>
            <a:endParaRPr lang="en-GB" dirty="0">
              <a:cs typeface="Arial"/>
            </a:endParaRPr>
          </a:p>
        </p:txBody>
      </p:sp>
      <p:sp>
        <p:nvSpPr>
          <p:cNvPr id="4" name="Footer Placeholder 3">
            <a:extLst>
              <a:ext uri="{FF2B5EF4-FFF2-40B4-BE49-F238E27FC236}">
                <a16:creationId xmlns:a16="http://schemas.microsoft.com/office/drawing/2014/main" id="{2B199984-5362-FF58-6724-70F686E0F26A}"/>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C454D91C-C67A-FED1-E373-49FE9597DD4D}"/>
              </a:ext>
            </a:extLst>
          </p:cNvPr>
          <p:cNvSpPr>
            <a:spLocks noGrp="1"/>
          </p:cNvSpPr>
          <p:nvPr>
            <p:ph type="sldNum" sz="quarter" idx="12"/>
          </p:nvPr>
        </p:nvSpPr>
        <p:spPr/>
        <p:txBody>
          <a:bodyPr/>
          <a:lstStyle/>
          <a:p>
            <a:fld id="{DA2C159E-F13C-4A85-9A41-E7669D3E0D70}" type="slidenum">
              <a:rPr lang="en-GB" smtClean="0"/>
              <a:pPr/>
              <a:t>45</a:t>
            </a:fld>
            <a:endParaRPr lang="en-GB"/>
          </a:p>
        </p:txBody>
      </p:sp>
    </p:spTree>
    <p:extLst>
      <p:ext uri="{BB962C8B-B14F-4D97-AF65-F5344CB8AC3E}">
        <p14:creationId xmlns:p14="http://schemas.microsoft.com/office/powerpoint/2010/main" val="21063894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F12C57-84FA-B05C-3291-EAC6C712C1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3DC7B4-EBF3-48E3-7084-DEA05E9F08B8}"/>
              </a:ext>
            </a:extLst>
          </p:cNvPr>
          <p:cNvSpPr>
            <a:spLocks noGrp="1"/>
          </p:cNvSpPr>
          <p:nvPr>
            <p:ph type="title"/>
          </p:nvPr>
        </p:nvSpPr>
        <p:spPr/>
        <p:txBody>
          <a:bodyPr/>
          <a:lstStyle/>
          <a:p>
            <a:r>
              <a:rPr lang="en-GB" dirty="0"/>
              <a:t>Lesson 3 overview</a:t>
            </a:r>
            <a:endParaRPr lang="en-US" dirty="0"/>
          </a:p>
        </p:txBody>
      </p:sp>
      <p:sp>
        <p:nvSpPr>
          <p:cNvPr id="3" name="Text Placeholder 2">
            <a:extLst>
              <a:ext uri="{FF2B5EF4-FFF2-40B4-BE49-F238E27FC236}">
                <a16:creationId xmlns:a16="http://schemas.microsoft.com/office/drawing/2014/main" id="{3FF73126-5821-E741-02DB-ACE8D3EFC099}"/>
              </a:ext>
            </a:extLst>
          </p:cNvPr>
          <p:cNvSpPr>
            <a:spLocks noGrp="1"/>
          </p:cNvSpPr>
          <p:nvPr>
            <p:ph type="body" sz="quarter" idx="14"/>
          </p:nvPr>
        </p:nvSpPr>
        <p:spPr/>
        <p:txBody>
          <a:bodyPr vert="horz" lIns="0" tIns="0" rIns="0" bIns="0" rtlCol="0" anchor="t">
            <a:normAutofit lnSpcReduction="10000"/>
          </a:bodyPr>
          <a:lstStyle/>
          <a:p>
            <a:r>
              <a:rPr lang="en-GB" dirty="0"/>
              <a:t>Write examples of open, closed and scaled questions for different purposes.</a:t>
            </a:r>
          </a:p>
          <a:p>
            <a:endParaRPr lang="en-GB" dirty="0">
              <a:cs typeface="Arial"/>
            </a:endParaRPr>
          </a:p>
          <a:p>
            <a:r>
              <a:rPr lang="en-GB" dirty="0">
                <a:cs typeface="Arial"/>
              </a:rPr>
              <a:t>Consider the principles of effective question writing.</a:t>
            </a:r>
          </a:p>
          <a:p>
            <a:endParaRPr lang="en-GB" dirty="0">
              <a:cs typeface="Arial"/>
            </a:endParaRPr>
          </a:p>
          <a:p>
            <a:r>
              <a:rPr lang="en-GB" dirty="0">
                <a:cs typeface="Arial"/>
              </a:rPr>
              <a:t>Review questions written for research by different organisations.</a:t>
            </a:r>
          </a:p>
          <a:p>
            <a:endParaRPr lang="en-GB" dirty="0">
              <a:cs typeface="Arial"/>
            </a:endParaRPr>
          </a:p>
          <a:p>
            <a:r>
              <a:rPr lang="en-GB" dirty="0">
                <a:cs typeface="Arial"/>
              </a:rPr>
              <a:t>Select an appropriate research method and questions related to an organisation.</a:t>
            </a:r>
          </a:p>
        </p:txBody>
      </p:sp>
      <p:sp>
        <p:nvSpPr>
          <p:cNvPr id="4" name="Footer Placeholder 3">
            <a:extLst>
              <a:ext uri="{FF2B5EF4-FFF2-40B4-BE49-F238E27FC236}">
                <a16:creationId xmlns:a16="http://schemas.microsoft.com/office/drawing/2014/main" id="{3D2CB52A-374B-011A-CD52-45F7010C12DD}"/>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6D9FE944-B04E-C934-1D11-92BC9FCC74A4}"/>
              </a:ext>
            </a:extLst>
          </p:cNvPr>
          <p:cNvSpPr>
            <a:spLocks noGrp="1"/>
          </p:cNvSpPr>
          <p:nvPr>
            <p:ph type="sldNum" sz="quarter" idx="12"/>
          </p:nvPr>
        </p:nvSpPr>
        <p:spPr/>
        <p:txBody>
          <a:bodyPr/>
          <a:lstStyle/>
          <a:p>
            <a:fld id="{DA2C159E-F13C-4A85-9A41-E7669D3E0D70}" type="slidenum">
              <a:rPr lang="en-GB" smtClean="0"/>
              <a:pPr/>
              <a:t>46</a:t>
            </a:fld>
            <a:endParaRPr lang="en-GB"/>
          </a:p>
        </p:txBody>
      </p:sp>
    </p:spTree>
    <p:extLst>
      <p:ext uri="{BB962C8B-B14F-4D97-AF65-F5344CB8AC3E}">
        <p14:creationId xmlns:p14="http://schemas.microsoft.com/office/powerpoint/2010/main" val="26762453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6B675-0DFF-D7EE-C404-CDEB314E2A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C3E46E-2EC3-B87D-F477-BB363AFB3BA8}"/>
              </a:ext>
            </a:extLst>
          </p:cNvPr>
          <p:cNvSpPr>
            <a:spLocks noGrp="1"/>
          </p:cNvSpPr>
          <p:nvPr>
            <p:ph type="title"/>
          </p:nvPr>
        </p:nvSpPr>
        <p:spPr/>
        <p:txBody>
          <a:bodyPr/>
          <a:lstStyle/>
          <a:p>
            <a:r>
              <a:rPr lang="en-US" dirty="0"/>
              <a:t>Closed questions</a:t>
            </a:r>
          </a:p>
        </p:txBody>
      </p:sp>
      <p:sp>
        <p:nvSpPr>
          <p:cNvPr id="3" name="Text Placeholder 2">
            <a:extLst>
              <a:ext uri="{FF2B5EF4-FFF2-40B4-BE49-F238E27FC236}">
                <a16:creationId xmlns:a16="http://schemas.microsoft.com/office/drawing/2014/main" id="{52D9DF9C-8951-0F3B-1D77-35CC61CC47AC}"/>
              </a:ext>
            </a:extLst>
          </p:cNvPr>
          <p:cNvSpPr>
            <a:spLocks noGrp="1"/>
          </p:cNvSpPr>
          <p:nvPr>
            <p:ph type="body" sz="quarter" idx="14"/>
          </p:nvPr>
        </p:nvSpPr>
        <p:spPr/>
        <p:txBody>
          <a:bodyPr vert="horz" lIns="0" tIns="0" rIns="0" bIns="0" rtlCol="0" anchor="t">
            <a:normAutofit/>
          </a:bodyPr>
          <a:lstStyle/>
          <a:p>
            <a:r>
              <a:rPr lang="en-US" b="1" dirty="0">
                <a:cs typeface="Arial"/>
              </a:rPr>
              <a:t>Closed questions</a:t>
            </a:r>
            <a:r>
              <a:rPr lang="en-US" dirty="0">
                <a:cs typeface="Arial"/>
              </a:rPr>
              <a:t> are designed to gather specific and structured data by offering respondents a limited set of predefined response options.</a:t>
            </a:r>
            <a:endParaRPr lang="en-US" dirty="0"/>
          </a:p>
          <a:p>
            <a:endParaRPr lang="en-US" dirty="0">
              <a:cs typeface="Arial"/>
            </a:endParaRPr>
          </a:p>
          <a:p>
            <a:r>
              <a:rPr lang="en-US" dirty="0">
                <a:cs typeface="Arial"/>
              </a:rPr>
              <a:t>e.g. Do you use social media for business? (Yes/No) </a:t>
            </a:r>
          </a:p>
          <a:p>
            <a:r>
              <a:rPr lang="en-US" dirty="0">
                <a:cs typeface="Arial"/>
              </a:rPr>
              <a:t>  Are you going to learn more about research? (Yes/No)</a:t>
            </a:r>
          </a:p>
          <a:p>
            <a:endParaRPr lang="en-US" dirty="0">
              <a:cs typeface="Arial"/>
            </a:endParaRPr>
          </a:p>
          <a:p>
            <a:r>
              <a:rPr lang="en-US" b="1" dirty="0">
                <a:cs typeface="Arial"/>
              </a:rPr>
              <a:t>Advantages</a:t>
            </a:r>
            <a:r>
              <a:rPr lang="en-US" dirty="0">
                <a:cs typeface="Arial"/>
              </a:rPr>
              <a:t>: fast for respondents, suitable for benchmarking, and easy to </a:t>
            </a:r>
            <a:r>
              <a:rPr lang="en-US" dirty="0" err="1">
                <a:cs typeface="Arial"/>
              </a:rPr>
              <a:t>analyse</a:t>
            </a:r>
            <a:r>
              <a:rPr lang="en-US" dirty="0">
                <a:cs typeface="Arial"/>
              </a:rPr>
              <a:t>.</a:t>
            </a:r>
            <a:endParaRPr lang="en-US" dirty="0"/>
          </a:p>
          <a:p>
            <a:endParaRPr lang="en-US" dirty="0">
              <a:cs typeface="Arial"/>
            </a:endParaRPr>
          </a:p>
        </p:txBody>
      </p:sp>
      <p:sp>
        <p:nvSpPr>
          <p:cNvPr id="4" name="Footer Placeholder 3">
            <a:extLst>
              <a:ext uri="{FF2B5EF4-FFF2-40B4-BE49-F238E27FC236}">
                <a16:creationId xmlns:a16="http://schemas.microsoft.com/office/drawing/2014/main" id="{0649929A-CECA-DCB2-6100-ECBDAF1CB8F3}"/>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33BFF77E-2779-9BB0-8798-029B566E3A82}"/>
              </a:ext>
            </a:extLst>
          </p:cNvPr>
          <p:cNvSpPr>
            <a:spLocks noGrp="1"/>
          </p:cNvSpPr>
          <p:nvPr>
            <p:ph type="sldNum" sz="quarter" idx="12"/>
          </p:nvPr>
        </p:nvSpPr>
        <p:spPr/>
        <p:txBody>
          <a:bodyPr/>
          <a:lstStyle/>
          <a:p>
            <a:fld id="{DA2C159E-F13C-4A85-9A41-E7669D3E0D70}" type="slidenum">
              <a:rPr lang="en-GB" smtClean="0"/>
              <a:pPr/>
              <a:t>47</a:t>
            </a:fld>
            <a:endParaRPr lang="en-GB"/>
          </a:p>
        </p:txBody>
      </p:sp>
    </p:spTree>
    <p:extLst>
      <p:ext uri="{BB962C8B-B14F-4D97-AF65-F5344CB8AC3E}">
        <p14:creationId xmlns:p14="http://schemas.microsoft.com/office/powerpoint/2010/main" val="18312902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A486F-01D6-FF7C-D866-5B37442673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C0206F-E3E3-AA68-E6B4-05FA9BE55A76}"/>
              </a:ext>
            </a:extLst>
          </p:cNvPr>
          <p:cNvSpPr>
            <a:spLocks noGrp="1"/>
          </p:cNvSpPr>
          <p:nvPr>
            <p:ph type="title"/>
          </p:nvPr>
        </p:nvSpPr>
        <p:spPr/>
        <p:txBody>
          <a:bodyPr/>
          <a:lstStyle/>
          <a:p>
            <a:r>
              <a:rPr lang="en-US" dirty="0"/>
              <a:t>Scaled questions</a:t>
            </a:r>
          </a:p>
        </p:txBody>
      </p:sp>
      <p:sp>
        <p:nvSpPr>
          <p:cNvPr id="3" name="Text Placeholder 2">
            <a:extLst>
              <a:ext uri="{FF2B5EF4-FFF2-40B4-BE49-F238E27FC236}">
                <a16:creationId xmlns:a16="http://schemas.microsoft.com/office/drawing/2014/main" id="{F747150A-8793-06E5-86EF-58FA99002F66}"/>
              </a:ext>
            </a:extLst>
          </p:cNvPr>
          <p:cNvSpPr>
            <a:spLocks noGrp="1"/>
          </p:cNvSpPr>
          <p:nvPr>
            <p:ph type="body" sz="quarter" idx="14"/>
          </p:nvPr>
        </p:nvSpPr>
        <p:spPr/>
        <p:txBody>
          <a:bodyPr vert="horz" lIns="0" tIns="0" rIns="0" bIns="0" rtlCol="0" anchor="t">
            <a:normAutofit/>
          </a:bodyPr>
          <a:lstStyle/>
          <a:p>
            <a:r>
              <a:rPr lang="en-US" b="1" dirty="0">
                <a:cs typeface="Arial"/>
              </a:rPr>
              <a:t>Scaled questions</a:t>
            </a:r>
            <a:r>
              <a:rPr lang="en-US" dirty="0">
                <a:cs typeface="Arial"/>
              </a:rPr>
              <a:t> ask people to rate something on a sliding or numbered scale, making responses easy to measure and compare.</a:t>
            </a:r>
            <a:endParaRPr lang="en-US" dirty="0"/>
          </a:p>
          <a:p>
            <a:endParaRPr lang="en-US" dirty="0">
              <a:cs typeface="Arial"/>
            </a:endParaRPr>
          </a:p>
          <a:p>
            <a:r>
              <a:rPr lang="en-US" dirty="0">
                <a:cs typeface="Arial"/>
              </a:rPr>
              <a:t>e.g. Rate your satisfaction with your college experience, 1 to 5 (where 5 is the highest level of satisfaction)</a:t>
            </a:r>
            <a:endParaRPr lang="en-US" dirty="0"/>
          </a:p>
          <a:p>
            <a:endParaRPr lang="en-US" dirty="0">
              <a:cs typeface="Arial"/>
            </a:endParaRPr>
          </a:p>
          <a:p>
            <a:r>
              <a:rPr lang="en-US" b="1" dirty="0">
                <a:cs typeface="Arial"/>
              </a:rPr>
              <a:t>Advantages:</a:t>
            </a:r>
            <a:r>
              <a:rPr lang="en-US" dirty="0">
                <a:cs typeface="Arial"/>
              </a:rPr>
              <a:t> ease of analysis, flexibility, and less intimidating.</a:t>
            </a:r>
            <a:endParaRPr lang="en-US" dirty="0"/>
          </a:p>
          <a:p>
            <a:endParaRPr lang="en-US" dirty="0">
              <a:cs typeface="Arial"/>
            </a:endParaRPr>
          </a:p>
        </p:txBody>
      </p:sp>
      <p:sp>
        <p:nvSpPr>
          <p:cNvPr id="4" name="Footer Placeholder 3">
            <a:extLst>
              <a:ext uri="{FF2B5EF4-FFF2-40B4-BE49-F238E27FC236}">
                <a16:creationId xmlns:a16="http://schemas.microsoft.com/office/drawing/2014/main" id="{C945780D-5650-0402-6223-08D1C2565511}"/>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925324BA-3FDE-B25D-8A7F-7F8CB1A3B18B}"/>
              </a:ext>
            </a:extLst>
          </p:cNvPr>
          <p:cNvSpPr>
            <a:spLocks noGrp="1"/>
          </p:cNvSpPr>
          <p:nvPr>
            <p:ph type="sldNum" sz="quarter" idx="12"/>
          </p:nvPr>
        </p:nvSpPr>
        <p:spPr/>
        <p:txBody>
          <a:bodyPr/>
          <a:lstStyle/>
          <a:p>
            <a:fld id="{DA2C159E-F13C-4A85-9A41-E7669D3E0D70}" type="slidenum">
              <a:rPr lang="en-GB" smtClean="0"/>
              <a:pPr/>
              <a:t>48</a:t>
            </a:fld>
            <a:endParaRPr lang="en-GB"/>
          </a:p>
        </p:txBody>
      </p:sp>
    </p:spTree>
    <p:extLst>
      <p:ext uri="{BB962C8B-B14F-4D97-AF65-F5344CB8AC3E}">
        <p14:creationId xmlns:p14="http://schemas.microsoft.com/office/powerpoint/2010/main" val="193559725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9B56C-2C58-80A0-AC35-ABE3E68F11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2BB468-EC42-E0B4-9DFC-18A1A85F09C6}"/>
              </a:ext>
            </a:extLst>
          </p:cNvPr>
          <p:cNvSpPr>
            <a:spLocks noGrp="1"/>
          </p:cNvSpPr>
          <p:nvPr>
            <p:ph type="title"/>
          </p:nvPr>
        </p:nvSpPr>
        <p:spPr/>
        <p:txBody>
          <a:bodyPr/>
          <a:lstStyle/>
          <a:p>
            <a:r>
              <a:rPr lang="en-US" dirty="0"/>
              <a:t>Open questions </a:t>
            </a:r>
          </a:p>
        </p:txBody>
      </p:sp>
      <p:sp>
        <p:nvSpPr>
          <p:cNvPr id="3" name="Text Placeholder 2">
            <a:extLst>
              <a:ext uri="{FF2B5EF4-FFF2-40B4-BE49-F238E27FC236}">
                <a16:creationId xmlns:a16="http://schemas.microsoft.com/office/drawing/2014/main" id="{C1856295-F6D8-3144-E590-5C4358E3380E}"/>
              </a:ext>
            </a:extLst>
          </p:cNvPr>
          <p:cNvSpPr>
            <a:spLocks noGrp="1"/>
          </p:cNvSpPr>
          <p:nvPr>
            <p:ph type="body" sz="quarter" idx="14"/>
          </p:nvPr>
        </p:nvSpPr>
        <p:spPr/>
        <p:txBody>
          <a:bodyPr vert="horz" lIns="0" tIns="0" rIns="0" bIns="0" rtlCol="0" anchor="t">
            <a:normAutofit/>
          </a:bodyPr>
          <a:lstStyle/>
          <a:p>
            <a:r>
              <a:rPr lang="en-US" b="1" dirty="0">
                <a:cs typeface="Arial"/>
              </a:rPr>
              <a:t>Open questions</a:t>
            </a:r>
            <a:r>
              <a:rPr lang="en-US" dirty="0">
                <a:cs typeface="Arial"/>
              </a:rPr>
              <a:t> allow respondents to answer in their own words.</a:t>
            </a:r>
            <a:endParaRPr lang="en-US" dirty="0"/>
          </a:p>
          <a:p>
            <a:endParaRPr lang="en-US" dirty="0">
              <a:cs typeface="Arial"/>
            </a:endParaRPr>
          </a:p>
          <a:p>
            <a:r>
              <a:rPr lang="en-US" dirty="0">
                <a:cs typeface="Arial"/>
              </a:rPr>
              <a:t>e.g. What challenges do you face doing research?</a:t>
            </a:r>
            <a:endParaRPr lang="en-US" dirty="0"/>
          </a:p>
          <a:p>
            <a:r>
              <a:rPr lang="en-US" dirty="0">
                <a:cs typeface="Arial"/>
              </a:rPr>
              <a:t>  How do you prefer to collect data?</a:t>
            </a:r>
          </a:p>
          <a:p>
            <a:endParaRPr lang="en-US" dirty="0">
              <a:cs typeface="Arial"/>
            </a:endParaRPr>
          </a:p>
          <a:p>
            <a:r>
              <a:rPr lang="en-US" b="1" dirty="0">
                <a:cs typeface="Arial"/>
              </a:rPr>
              <a:t> Advantages:</a:t>
            </a:r>
            <a:r>
              <a:rPr lang="en-US" dirty="0">
                <a:cs typeface="Arial"/>
              </a:rPr>
              <a:t> detailed responses, discover unexpected insights, and emotional and human-</a:t>
            </a:r>
            <a:r>
              <a:rPr lang="en-US" dirty="0" err="1">
                <a:cs typeface="Arial"/>
              </a:rPr>
              <a:t>centred</a:t>
            </a:r>
            <a:r>
              <a:rPr lang="en-US" dirty="0">
                <a:cs typeface="Arial"/>
              </a:rPr>
              <a:t> data.</a:t>
            </a:r>
            <a:endParaRPr lang="en-US" dirty="0"/>
          </a:p>
          <a:p>
            <a:endParaRPr lang="en-US" dirty="0">
              <a:cs typeface="Arial"/>
            </a:endParaRPr>
          </a:p>
        </p:txBody>
      </p:sp>
      <p:sp>
        <p:nvSpPr>
          <p:cNvPr id="4" name="Footer Placeholder 3">
            <a:extLst>
              <a:ext uri="{FF2B5EF4-FFF2-40B4-BE49-F238E27FC236}">
                <a16:creationId xmlns:a16="http://schemas.microsoft.com/office/drawing/2014/main" id="{CC5589C2-2F98-2CFF-0E76-5456F76B8213}"/>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195AA6E2-CCCE-62AD-DF6A-8C22C6DE9133}"/>
              </a:ext>
            </a:extLst>
          </p:cNvPr>
          <p:cNvSpPr>
            <a:spLocks noGrp="1"/>
          </p:cNvSpPr>
          <p:nvPr>
            <p:ph type="sldNum" sz="quarter" idx="12"/>
          </p:nvPr>
        </p:nvSpPr>
        <p:spPr/>
        <p:txBody>
          <a:bodyPr/>
          <a:lstStyle/>
          <a:p>
            <a:fld id="{DA2C159E-F13C-4A85-9A41-E7669D3E0D70}" type="slidenum">
              <a:rPr lang="en-GB" smtClean="0"/>
              <a:pPr/>
              <a:t>49</a:t>
            </a:fld>
            <a:endParaRPr lang="en-GB"/>
          </a:p>
        </p:txBody>
      </p:sp>
    </p:spTree>
    <p:extLst>
      <p:ext uri="{BB962C8B-B14F-4D97-AF65-F5344CB8AC3E}">
        <p14:creationId xmlns:p14="http://schemas.microsoft.com/office/powerpoint/2010/main" val="940308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5C46C-E793-5664-2D4A-466765B53717}"/>
              </a:ext>
            </a:extLst>
          </p:cNvPr>
          <p:cNvSpPr>
            <a:spLocks noGrp="1"/>
          </p:cNvSpPr>
          <p:nvPr>
            <p:ph type="title"/>
          </p:nvPr>
        </p:nvSpPr>
        <p:spPr/>
        <p:txBody>
          <a:bodyPr>
            <a:normAutofit/>
          </a:bodyPr>
          <a:lstStyle/>
          <a:p>
            <a:r>
              <a:rPr lang="en-GB" dirty="0"/>
              <a:t>Feedback from other stakeholders</a:t>
            </a:r>
            <a:endParaRPr lang="en-US" dirty="0"/>
          </a:p>
        </p:txBody>
      </p:sp>
      <p:sp>
        <p:nvSpPr>
          <p:cNvPr id="3" name="Text Placeholder 2">
            <a:extLst>
              <a:ext uri="{FF2B5EF4-FFF2-40B4-BE49-F238E27FC236}">
                <a16:creationId xmlns:a16="http://schemas.microsoft.com/office/drawing/2014/main" id="{69224AB5-26C6-6383-A203-78A7D601158E}"/>
              </a:ext>
            </a:extLst>
          </p:cNvPr>
          <p:cNvSpPr>
            <a:spLocks noGrp="1"/>
          </p:cNvSpPr>
          <p:nvPr>
            <p:ph type="body" sz="quarter" idx="14"/>
          </p:nvPr>
        </p:nvSpPr>
        <p:spPr/>
        <p:txBody>
          <a:bodyPr>
            <a:normAutofit lnSpcReduction="10000"/>
          </a:bodyPr>
          <a:lstStyle/>
          <a:p>
            <a:r>
              <a:rPr lang="en-GB" dirty="0"/>
              <a:t>“All the canteens operating on site are making a profit.” (Catering manager)</a:t>
            </a:r>
          </a:p>
          <a:p>
            <a:endParaRPr lang="en-GB" dirty="0"/>
          </a:p>
          <a:p>
            <a:r>
              <a:rPr lang="en-GB" dirty="0"/>
              <a:t>“Really good value for money.” (Teacher)</a:t>
            </a:r>
          </a:p>
          <a:p>
            <a:endParaRPr lang="en-GB" dirty="0"/>
          </a:p>
          <a:p>
            <a:r>
              <a:rPr lang="en-GB" dirty="0"/>
              <a:t>“It is very expensive.” (Student)</a:t>
            </a:r>
          </a:p>
          <a:p>
            <a:endParaRPr lang="en-GB" dirty="0"/>
          </a:p>
          <a:p>
            <a:r>
              <a:rPr lang="en-GB" dirty="0"/>
              <a:t>“Limited range of healthy options.” (Sport teacher)</a:t>
            </a:r>
          </a:p>
          <a:p>
            <a:endParaRPr lang="en-GB" dirty="0"/>
          </a:p>
          <a:p>
            <a:r>
              <a:rPr lang="en-GB" dirty="0"/>
              <a:t>“It’s too messy.” (Canteen cleaner)</a:t>
            </a:r>
            <a:endParaRPr lang="en-US" dirty="0"/>
          </a:p>
        </p:txBody>
      </p:sp>
      <p:sp>
        <p:nvSpPr>
          <p:cNvPr id="4" name="Footer Placeholder 3">
            <a:extLst>
              <a:ext uri="{FF2B5EF4-FFF2-40B4-BE49-F238E27FC236}">
                <a16:creationId xmlns:a16="http://schemas.microsoft.com/office/drawing/2014/main" id="{320E3F63-1E4D-8FB2-3D5B-B3D4FAF36838}"/>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36300E00-6603-1ACF-69D0-B2406D59FE72}"/>
              </a:ext>
            </a:extLst>
          </p:cNvPr>
          <p:cNvSpPr>
            <a:spLocks noGrp="1"/>
          </p:cNvSpPr>
          <p:nvPr>
            <p:ph type="sldNum" sz="quarter" idx="12"/>
          </p:nvPr>
        </p:nvSpPr>
        <p:spPr/>
        <p:txBody>
          <a:bodyPr/>
          <a:lstStyle/>
          <a:p>
            <a:fld id="{DA2C159E-F13C-4A85-9A41-E7669D3E0D70}" type="slidenum">
              <a:rPr lang="en-GB" smtClean="0"/>
              <a:pPr/>
              <a:t>5</a:t>
            </a:fld>
            <a:endParaRPr lang="en-GB" dirty="0"/>
          </a:p>
        </p:txBody>
      </p:sp>
    </p:spTree>
    <p:extLst>
      <p:ext uri="{BB962C8B-B14F-4D97-AF65-F5344CB8AC3E}">
        <p14:creationId xmlns:p14="http://schemas.microsoft.com/office/powerpoint/2010/main" val="409739150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372BAC-B3BC-5815-7443-095E9F07D8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518EC2-3004-A33F-1860-145992DBE6B5}"/>
              </a:ext>
            </a:extLst>
          </p:cNvPr>
          <p:cNvSpPr>
            <a:spLocks noGrp="1"/>
          </p:cNvSpPr>
          <p:nvPr>
            <p:ph type="title"/>
          </p:nvPr>
        </p:nvSpPr>
        <p:spPr/>
        <p:txBody>
          <a:bodyPr>
            <a:normAutofit/>
          </a:bodyPr>
          <a:lstStyle/>
          <a:p>
            <a:r>
              <a:rPr lang="en-GB" dirty="0"/>
              <a:t>Types of questions task</a:t>
            </a:r>
            <a:endParaRPr lang="en-US" dirty="0"/>
          </a:p>
        </p:txBody>
      </p:sp>
      <p:sp>
        <p:nvSpPr>
          <p:cNvPr id="3" name="Text Placeholder 2">
            <a:extLst>
              <a:ext uri="{FF2B5EF4-FFF2-40B4-BE49-F238E27FC236}">
                <a16:creationId xmlns:a16="http://schemas.microsoft.com/office/drawing/2014/main" id="{F8107EB4-6420-A1CF-3AA1-A9B68789D4FB}"/>
              </a:ext>
            </a:extLst>
          </p:cNvPr>
          <p:cNvSpPr>
            <a:spLocks noGrp="1"/>
          </p:cNvSpPr>
          <p:nvPr>
            <p:ph type="body" sz="quarter" idx="14"/>
          </p:nvPr>
        </p:nvSpPr>
        <p:spPr>
          <a:xfrm>
            <a:off x="251520" y="1347614"/>
            <a:ext cx="8437562" cy="3098617"/>
          </a:xfrm>
        </p:spPr>
        <p:txBody>
          <a:bodyPr vert="horz" lIns="0" tIns="0" rIns="0" bIns="0" rtlCol="0" anchor="t">
            <a:normAutofit/>
          </a:bodyPr>
          <a:lstStyle/>
          <a:p>
            <a:pPr marL="457200" indent="-457200">
              <a:buAutoNum type="arabicPeriod"/>
            </a:pPr>
            <a:r>
              <a:rPr lang="en-GB" dirty="0"/>
              <a:t>Write any three closed questions.</a:t>
            </a:r>
          </a:p>
          <a:p>
            <a:pPr marL="457200" indent="-457200">
              <a:buAutoNum type="arabicPeriod"/>
            </a:pPr>
            <a:endParaRPr lang="en-GB" dirty="0"/>
          </a:p>
          <a:p>
            <a:pPr marL="457200" indent="-457200">
              <a:buAutoNum type="arabicPeriod"/>
            </a:pPr>
            <a:r>
              <a:rPr lang="en-GB" dirty="0"/>
              <a:t>Write any three open questions.</a:t>
            </a:r>
            <a:endParaRPr lang="en-GB" dirty="0">
              <a:cs typeface="Arial"/>
            </a:endParaRPr>
          </a:p>
          <a:p>
            <a:pPr marL="457200" indent="-457200">
              <a:buAutoNum type="arabicPeriod"/>
            </a:pPr>
            <a:endParaRPr lang="en-GB" dirty="0"/>
          </a:p>
          <a:p>
            <a:pPr marL="457200" indent="-457200">
              <a:buAutoNum type="arabicPeriod"/>
            </a:pPr>
            <a:r>
              <a:rPr lang="en-GB" dirty="0"/>
              <a:t>Write any three scaled questions. </a:t>
            </a:r>
            <a:endParaRPr lang="en-US" dirty="0"/>
          </a:p>
        </p:txBody>
      </p:sp>
      <p:sp>
        <p:nvSpPr>
          <p:cNvPr id="4" name="Footer Placeholder 3">
            <a:extLst>
              <a:ext uri="{FF2B5EF4-FFF2-40B4-BE49-F238E27FC236}">
                <a16:creationId xmlns:a16="http://schemas.microsoft.com/office/drawing/2014/main" id="{09741C67-F826-60C6-03B8-E436C6FCCFFA}"/>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D37C009-632C-9F50-04D7-8258F903CAA5}"/>
              </a:ext>
            </a:extLst>
          </p:cNvPr>
          <p:cNvSpPr>
            <a:spLocks noGrp="1"/>
          </p:cNvSpPr>
          <p:nvPr>
            <p:ph type="sldNum" sz="quarter" idx="12"/>
          </p:nvPr>
        </p:nvSpPr>
        <p:spPr/>
        <p:txBody>
          <a:bodyPr/>
          <a:lstStyle/>
          <a:p>
            <a:fld id="{DA2C159E-F13C-4A85-9A41-E7669D3E0D70}" type="slidenum">
              <a:rPr lang="en-GB" smtClean="0"/>
              <a:pPr/>
              <a:t>50</a:t>
            </a:fld>
            <a:endParaRPr lang="en-GB"/>
          </a:p>
        </p:txBody>
      </p:sp>
    </p:spTree>
    <p:extLst>
      <p:ext uri="{BB962C8B-B14F-4D97-AF65-F5344CB8AC3E}">
        <p14:creationId xmlns:p14="http://schemas.microsoft.com/office/powerpoint/2010/main" val="35628553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7984B-7CAC-AB50-B8D8-44D737273646}"/>
              </a:ext>
            </a:extLst>
          </p:cNvPr>
          <p:cNvSpPr>
            <a:spLocks noGrp="1"/>
          </p:cNvSpPr>
          <p:nvPr>
            <p:ph type="title"/>
          </p:nvPr>
        </p:nvSpPr>
        <p:spPr/>
        <p:txBody>
          <a:bodyPr>
            <a:normAutofit/>
          </a:bodyPr>
          <a:lstStyle/>
          <a:p>
            <a:r>
              <a:rPr lang="en-GB" dirty="0"/>
              <a:t>Peer review of types of questions task</a:t>
            </a:r>
            <a:endParaRPr lang="en-US" dirty="0"/>
          </a:p>
        </p:txBody>
      </p:sp>
      <p:sp>
        <p:nvSpPr>
          <p:cNvPr id="3" name="Text Placeholder 2">
            <a:extLst>
              <a:ext uri="{FF2B5EF4-FFF2-40B4-BE49-F238E27FC236}">
                <a16:creationId xmlns:a16="http://schemas.microsoft.com/office/drawing/2014/main" id="{BB351A9B-CB93-62CD-49B3-1CD530627037}"/>
              </a:ext>
            </a:extLst>
          </p:cNvPr>
          <p:cNvSpPr>
            <a:spLocks noGrp="1"/>
          </p:cNvSpPr>
          <p:nvPr>
            <p:ph type="body" sz="quarter" idx="14"/>
          </p:nvPr>
        </p:nvSpPr>
        <p:spPr>
          <a:xfrm>
            <a:off x="251520" y="1347614"/>
            <a:ext cx="8437562" cy="3098617"/>
          </a:xfrm>
        </p:spPr>
        <p:txBody>
          <a:bodyPr vert="horz" lIns="0" tIns="0" rIns="0" bIns="0" rtlCol="0" anchor="t">
            <a:normAutofit/>
          </a:bodyPr>
          <a:lstStyle/>
          <a:p>
            <a:r>
              <a:rPr lang="en-GB" dirty="0"/>
              <a:t>Pass your questions to a peer.</a:t>
            </a:r>
          </a:p>
          <a:p>
            <a:endParaRPr lang="en-GB" dirty="0"/>
          </a:p>
          <a:p>
            <a:r>
              <a:rPr lang="en-GB" dirty="0"/>
              <a:t>When you receive the questions, review them.  Do you agree that they are closed, open, or scaled?</a:t>
            </a:r>
          </a:p>
          <a:p>
            <a:endParaRPr lang="en-GB" dirty="0"/>
          </a:p>
          <a:p>
            <a:r>
              <a:rPr lang="en-GB" dirty="0"/>
              <a:t>Give oral feedback to your peer.</a:t>
            </a:r>
            <a:endParaRPr lang="en-US" dirty="0"/>
          </a:p>
        </p:txBody>
      </p:sp>
      <p:sp>
        <p:nvSpPr>
          <p:cNvPr id="4" name="Footer Placeholder 3">
            <a:extLst>
              <a:ext uri="{FF2B5EF4-FFF2-40B4-BE49-F238E27FC236}">
                <a16:creationId xmlns:a16="http://schemas.microsoft.com/office/drawing/2014/main" id="{67ED5BCE-4897-6035-9700-F33ACF6C7090}"/>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6EECC5B4-72B3-43A1-D9A1-AC4D710E829A}"/>
              </a:ext>
            </a:extLst>
          </p:cNvPr>
          <p:cNvSpPr>
            <a:spLocks noGrp="1"/>
          </p:cNvSpPr>
          <p:nvPr>
            <p:ph type="sldNum" sz="quarter" idx="12"/>
          </p:nvPr>
        </p:nvSpPr>
        <p:spPr/>
        <p:txBody>
          <a:bodyPr/>
          <a:lstStyle/>
          <a:p>
            <a:fld id="{DA2C159E-F13C-4A85-9A41-E7669D3E0D70}" type="slidenum">
              <a:rPr lang="en-GB" smtClean="0"/>
              <a:pPr/>
              <a:t>51</a:t>
            </a:fld>
            <a:endParaRPr lang="en-GB"/>
          </a:p>
        </p:txBody>
      </p:sp>
    </p:spTree>
    <p:extLst>
      <p:ext uri="{BB962C8B-B14F-4D97-AF65-F5344CB8AC3E}">
        <p14:creationId xmlns:p14="http://schemas.microsoft.com/office/powerpoint/2010/main" val="32682972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930AB-805D-46AE-2F9E-8AA45368A6B2}"/>
              </a:ext>
            </a:extLst>
          </p:cNvPr>
          <p:cNvSpPr>
            <a:spLocks noGrp="1"/>
          </p:cNvSpPr>
          <p:nvPr>
            <p:ph type="title"/>
          </p:nvPr>
        </p:nvSpPr>
        <p:spPr>
          <a:xfrm>
            <a:off x="232950" y="195486"/>
            <a:ext cx="8437563" cy="648073"/>
          </a:xfrm>
        </p:spPr>
        <p:txBody>
          <a:bodyPr/>
          <a:lstStyle/>
          <a:p>
            <a:r>
              <a:rPr lang="en-US" dirty="0"/>
              <a:t>Principles of effective questions</a:t>
            </a:r>
          </a:p>
        </p:txBody>
      </p:sp>
      <p:sp>
        <p:nvSpPr>
          <p:cNvPr id="3" name="Text Placeholder 2">
            <a:extLst>
              <a:ext uri="{FF2B5EF4-FFF2-40B4-BE49-F238E27FC236}">
                <a16:creationId xmlns:a16="http://schemas.microsoft.com/office/drawing/2014/main" id="{68746B58-2B4F-6042-F3B4-F775EC52F556}"/>
              </a:ext>
            </a:extLst>
          </p:cNvPr>
          <p:cNvSpPr>
            <a:spLocks noGrp="1"/>
          </p:cNvSpPr>
          <p:nvPr>
            <p:ph type="body" sz="quarter" idx="14"/>
          </p:nvPr>
        </p:nvSpPr>
        <p:spPr>
          <a:xfrm>
            <a:off x="251520" y="933203"/>
            <a:ext cx="8614320" cy="3744416"/>
          </a:xfrm>
        </p:spPr>
        <p:txBody>
          <a:bodyPr>
            <a:noAutofit/>
          </a:bodyPr>
          <a:lstStyle/>
          <a:p>
            <a:r>
              <a:rPr lang="en-US" b="1" dirty="0"/>
              <a:t>Clear and simple: </a:t>
            </a:r>
            <a:r>
              <a:rPr lang="en-US" dirty="0"/>
              <a:t>avoid jargon or complex wording.</a:t>
            </a:r>
          </a:p>
          <a:p>
            <a:endParaRPr lang="en-US" dirty="0"/>
          </a:p>
          <a:p>
            <a:r>
              <a:rPr lang="en-US" b="1" dirty="0"/>
              <a:t>Relevant: </a:t>
            </a:r>
            <a:r>
              <a:rPr lang="en-US" dirty="0"/>
              <a:t>directly related to research objectives.</a:t>
            </a:r>
          </a:p>
          <a:p>
            <a:endParaRPr lang="en-US" dirty="0"/>
          </a:p>
          <a:p>
            <a:r>
              <a:rPr lang="en-US" b="1" dirty="0"/>
              <a:t>Unbiased</a:t>
            </a:r>
            <a:r>
              <a:rPr lang="en-US" dirty="0"/>
              <a:t>: avoid leading questions.</a:t>
            </a:r>
          </a:p>
          <a:p>
            <a:endParaRPr lang="en-US" dirty="0"/>
          </a:p>
          <a:p>
            <a:r>
              <a:rPr lang="en-US" b="1" dirty="0"/>
              <a:t>Specific: </a:t>
            </a:r>
            <a:r>
              <a:rPr lang="en-US" dirty="0"/>
              <a:t>avoid vague terms like “often” or “sometimes.”</a:t>
            </a:r>
          </a:p>
          <a:p>
            <a:endParaRPr lang="en-US" dirty="0"/>
          </a:p>
          <a:p>
            <a:r>
              <a:rPr lang="en-US" b="1" dirty="0"/>
              <a:t>Appropriate format: </a:t>
            </a:r>
            <a:r>
              <a:rPr lang="en-US" dirty="0"/>
              <a:t>closed-ended for quantitative data/open-ended for qualitative insights.</a:t>
            </a:r>
          </a:p>
        </p:txBody>
      </p:sp>
      <p:sp>
        <p:nvSpPr>
          <p:cNvPr id="4" name="Footer Placeholder 3">
            <a:extLst>
              <a:ext uri="{FF2B5EF4-FFF2-40B4-BE49-F238E27FC236}">
                <a16:creationId xmlns:a16="http://schemas.microsoft.com/office/drawing/2014/main" id="{B19A8639-F95B-BB78-F24E-0268E32FF79A}"/>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690A9F8A-E82D-EA99-3218-5C311F2E3958}"/>
              </a:ext>
            </a:extLst>
          </p:cNvPr>
          <p:cNvSpPr>
            <a:spLocks noGrp="1"/>
          </p:cNvSpPr>
          <p:nvPr>
            <p:ph type="sldNum" sz="quarter" idx="12"/>
          </p:nvPr>
        </p:nvSpPr>
        <p:spPr/>
        <p:txBody>
          <a:bodyPr/>
          <a:lstStyle/>
          <a:p>
            <a:fld id="{DA2C159E-F13C-4A85-9A41-E7669D3E0D70}" type="slidenum">
              <a:rPr lang="en-GB" smtClean="0"/>
              <a:pPr/>
              <a:t>52</a:t>
            </a:fld>
            <a:endParaRPr lang="en-GB"/>
          </a:p>
        </p:txBody>
      </p:sp>
    </p:spTree>
    <p:extLst>
      <p:ext uri="{BB962C8B-B14F-4D97-AF65-F5344CB8AC3E}">
        <p14:creationId xmlns:p14="http://schemas.microsoft.com/office/powerpoint/2010/main" val="391876403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E0675-C933-981B-F2AE-6AB07E13730C}"/>
              </a:ext>
            </a:extLst>
          </p:cNvPr>
          <p:cNvSpPr>
            <a:spLocks noGrp="1"/>
          </p:cNvSpPr>
          <p:nvPr>
            <p:ph type="title"/>
          </p:nvPr>
        </p:nvSpPr>
        <p:spPr>
          <a:xfrm>
            <a:off x="242636" y="249900"/>
            <a:ext cx="8721852" cy="728484"/>
          </a:xfrm>
        </p:spPr>
        <p:txBody>
          <a:bodyPr>
            <a:normAutofit/>
          </a:bodyPr>
          <a:lstStyle/>
          <a:p>
            <a:r>
              <a:rPr lang="en-GB" dirty="0">
                <a:cs typeface="Arial"/>
              </a:rPr>
              <a:t>Practice questions</a:t>
            </a:r>
          </a:p>
        </p:txBody>
      </p:sp>
      <p:sp>
        <p:nvSpPr>
          <p:cNvPr id="3" name="Text Placeholder 2">
            <a:extLst>
              <a:ext uri="{FF2B5EF4-FFF2-40B4-BE49-F238E27FC236}">
                <a16:creationId xmlns:a16="http://schemas.microsoft.com/office/drawing/2014/main" id="{ACA27A02-33A5-5245-E788-1AEF1A098CB5}"/>
              </a:ext>
            </a:extLst>
          </p:cNvPr>
          <p:cNvSpPr>
            <a:spLocks noGrp="1"/>
          </p:cNvSpPr>
          <p:nvPr>
            <p:ph type="body" sz="quarter" idx="14"/>
          </p:nvPr>
        </p:nvSpPr>
        <p:spPr/>
        <p:txBody>
          <a:bodyPr vert="horz" lIns="0" tIns="0" rIns="0" bIns="0" rtlCol="0" anchor="t">
            <a:normAutofit/>
          </a:bodyPr>
          <a:lstStyle/>
          <a:p>
            <a:r>
              <a:rPr lang="en-GB" dirty="0"/>
              <a:t>A health provider wants to find out if people are happy and enjoy their lives.</a:t>
            </a:r>
          </a:p>
          <a:p>
            <a:endParaRPr lang="en-GB" dirty="0"/>
          </a:p>
          <a:p>
            <a:r>
              <a:rPr lang="en-GB" dirty="0"/>
              <a:t>Your task is to prepare the questions for the primary research.</a:t>
            </a:r>
            <a:endParaRPr lang="en-GB" dirty="0">
              <a:cs typeface="Arial"/>
            </a:endParaRPr>
          </a:p>
          <a:p>
            <a:pPr marL="457200" indent="-457200">
              <a:buAutoNum type="arabicPeriod"/>
            </a:pPr>
            <a:endParaRPr lang="en-GB" dirty="0"/>
          </a:p>
          <a:p>
            <a:pPr marL="457200" indent="-457200">
              <a:buFont typeface="Arial" panose="020B0604020202020204" pitchFamily="34" charset="0"/>
              <a:buChar char="•"/>
            </a:pPr>
            <a:r>
              <a:rPr lang="en-GB" dirty="0"/>
              <a:t>Write questions you could use to do this research. </a:t>
            </a:r>
          </a:p>
          <a:p>
            <a:pPr marL="457200" indent="-457200">
              <a:buFont typeface="Arial" panose="020B0604020202020204" pitchFamily="34" charset="0"/>
              <a:buChar char="•"/>
            </a:pPr>
            <a:r>
              <a:rPr lang="en-GB" dirty="0"/>
              <a:t>Make sure you use all types of questions. </a:t>
            </a:r>
            <a:endParaRPr lang="en-GB" dirty="0">
              <a:cs typeface="Arial"/>
            </a:endParaRPr>
          </a:p>
          <a:p>
            <a:pPr marL="457200" indent="-457200">
              <a:buChar char="•"/>
            </a:pPr>
            <a:r>
              <a:rPr lang="en-GB" dirty="0">
                <a:cs typeface="Arial"/>
              </a:rPr>
              <a:t>Make sure you follow the principles of effective questions.</a:t>
            </a:r>
          </a:p>
          <a:p>
            <a:endParaRPr lang="en-US" dirty="0"/>
          </a:p>
          <a:p>
            <a:endParaRPr lang="en-US" dirty="0">
              <a:cs typeface="Arial"/>
            </a:endParaRPr>
          </a:p>
        </p:txBody>
      </p:sp>
      <p:sp>
        <p:nvSpPr>
          <p:cNvPr id="4" name="Footer Placeholder 3">
            <a:extLst>
              <a:ext uri="{FF2B5EF4-FFF2-40B4-BE49-F238E27FC236}">
                <a16:creationId xmlns:a16="http://schemas.microsoft.com/office/drawing/2014/main" id="{FDF131A2-A9FE-BB9B-38A9-DC4D8D77ADAB}"/>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E553D5E-AA8B-01CB-5A3A-95D3E20CAE76}"/>
              </a:ext>
            </a:extLst>
          </p:cNvPr>
          <p:cNvSpPr>
            <a:spLocks noGrp="1"/>
          </p:cNvSpPr>
          <p:nvPr>
            <p:ph type="sldNum" sz="quarter" idx="12"/>
          </p:nvPr>
        </p:nvSpPr>
        <p:spPr/>
        <p:txBody>
          <a:bodyPr/>
          <a:lstStyle/>
          <a:p>
            <a:fld id="{DA2C159E-F13C-4A85-9A41-E7669D3E0D70}" type="slidenum">
              <a:rPr lang="en-GB" smtClean="0"/>
              <a:pPr/>
              <a:t>53</a:t>
            </a:fld>
            <a:endParaRPr lang="en-GB"/>
          </a:p>
        </p:txBody>
      </p:sp>
    </p:spTree>
    <p:extLst>
      <p:ext uri="{BB962C8B-B14F-4D97-AF65-F5344CB8AC3E}">
        <p14:creationId xmlns:p14="http://schemas.microsoft.com/office/powerpoint/2010/main" val="330019218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422DB5-9EF8-9A15-EB60-D791271D86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1329E8-6458-4066-8430-28313C84507B}"/>
              </a:ext>
            </a:extLst>
          </p:cNvPr>
          <p:cNvSpPr>
            <a:spLocks noGrp="1"/>
          </p:cNvSpPr>
          <p:nvPr>
            <p:ph type="title"/>
          </p:nvPr>
        </p:nvSpPr>
        <p:spPr>
          <a:xfrm>
            <a:off x="242636" y="249900"/>
            <a:ext cx="8721852" cy="728484"/>
          </a:xfrm>
        </p:spPr>
        <p:txBody>
          <a:bodyPr>
            <a:normAutofit/>
          </a:bodyPr>
          <a:lstStyle/>
          <a:p>
            <a:r>
              <a:rPr lang="en-GB" dirty="0">
                <a:cs typeface="Arial"/>
              </a:rPr>
              <a:t>Peer review of practice questions</a:t>
            </a:r>
          </a:p>
        </p:txBody>
      </p:sp>
      <p:sp>
        <p:nvSpPr>
          <p:cNvPr id="3" name="Text Placeholder 2">
            <a:extLst>
              <a:ext uri="{FF2B5EF4-FFF2-40B4-BE49-F238E27FC236}">
                <a16:creationId xmlns:a16="http://schemas.microsoft.com/office/drawing/2014/main" id="{CBC7B0DB-A9D1-E169-FDE1-D14281755FDF}"/>
              </a:ext>
            </a:extLst>
          </p:cNvPr>
          <p:cNvSpPr>
            <a:spLocks noGrp="1"/>
          </p:cNvSpPr>
          <p:nvPr>
            <p:ph type="body" sz="quarter" idx="14"/>
          </p:nvPr>
        </p:nvSpPr>
        <p:spPr/>
        <p:txBody>
          <a:bodyPr vert="horz" lIns="0" tIns="0" rIns="0" bIns="0" rtlCol="0" anchor="t">
            <a:normAutofit/>
          </a:bodyPr>
          <a:lstStyle/>
          <a:p>
            <a:r>
              <a:rPr lang="en-GB" dirty="0"/>
              <a:t>Check the work of your allocated peer.</a:t>
            </a:r>
          </a:p>
          <a:p>
            <a:endParaRPr lang="en-GB" dirty="0">
              <a:cs typeface="Arial"/>
            </a:endParaRPr>
          </a:p>
          <a:p>
            <a:r>
              <a:rPr lang="en-GB" dirty="0">
                <a:cs typeface="Arial"/>
              </a:rPr>
              <a:t>Complete the Checklist with principles of effective questions.</a:t>
            </a:r>
          </a:p>
          <a:p>
            <a:endParaRPr lang="en-US" dirty="0"/>
          </a:p>
          <a:p>
            <a:endParaRPr lang="en-US" dirty="0">
              <a:cs typeface="Arial"/>
            </a:endParaRPr>
          </a:p>
        </p:txBody>
      </p:sp>
      <p:sp>
        <p:nvSpPr>
          <p:cNvPr id="4" name="Footer Placeholder 3">
            <a:extLst>
              <a:ext uri="{FF2B5EF4-FFF2-40B4-BE49-F238E27FC236}">
                <a16:creationId xmlns:a16="http://schemas.microsoft.com/office/drawing/2014/main" id="{0FD95DF4-933B-2A85-DC3F-30586694171E}"/>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7D0734A7-CCD4-1BA2-0A73-54B02563F44F}"/>
              </a:ext>
            </a:extLst>
          </p:cNvPr>
          <p:cNvSpPr>
            <a:spLocks noGrp="1"/>
          </p:cNvSpPr>
          <p:nvPr>
            <p:ph type="sldNum" sz="quarter" idx="12"/>
          </p:nvPr>
        </p:nvSpPr>
        <p:spPr/>
        <p:txBody>
          <a:bodyPr/>
          <a:lstStyle/>
          <a:p>
            <a:fld id="{DA2C159E-F13C-4A85-9A41-E7669D3E0D70}" type="slidenum">
              <a:rPr lang="en-GB" smtClean="0"/>
              <a:pPr/>
              <a:t>54</a:t>
            </a:fld>
            <a:endParaRPr lang="en-GB"/>
          </a:p>
        </p:txBody>
      </p:sp>
    </p:spTree>
    <p:extLst>
      <p:ext uri="{BB962C8B-B14F-4D97-AF65-F5344CB8AC3E}">
        <p14:creationId xmlns:p14="http://schemas.microsoft.com/office/powerpoint/2010/main" val="64546024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377FA-1E37-A39E-1EC8-EBD62F87916B}"/>
              </a:ext>
            </a:extLst>
          </p:cNvPr>
          <p:cNvSpPr>
            <a:spLocks noGrp="1"/>
          </p:cNvSpPr>
          <p:nvPr>
            <p:ph type="title"/>
          </p:nvPr>
        </p:nvSpPr>
        <p:spPr/>
        <p:txBody>
          <a:bodyPr>
            <a:normAutofit/>
          </a:bodyPr>
          <a:lstStyle/>
          <a:p>
            <a:r>
              <a:rPr lang="en-US" dirty="0"/>
              <a:t>Checklist table</a:t>
            </a:r>
          </a:p>
        </p:txBody>
      </p:sp>
      <p:sp>
        <p:nvSpPr>
          <p:cNvPr id="4" name="Footer Placeholder 3">
            <a:extLst>
              <a:ext uri="{FF2B5EF4-FFF2-40B4-BE49-F238E27FC236}">
                <a16:creationId xmlns:a16="http://schemas.microsoft.com/office/drawing/2014/main" id="{DC0D056B-CD10-500B-0041-1BE9888EE642}"/>
              </a:ext>
            </a:extLst>
          </p:cNvPr>
          <p:cNvSpPr>
            <a:spLocks noGrp="1"/>
          </p:cNvSpPr>
          <p:nvPr>
            <p:ph type="ftr" sz="quarter" idx="11"/>
          </p:nvPr>
        </p:nvSpPr>
        <p:spPr/>
        <p:txBody>
          <a:bodyPr/>
          <a:lstStyle/>
          <a:p>
            <a:r>
              <a:rPr lang="en-GB"/>
              <a:t>Education &amp; Training Foundation</a:t>
            </a:r>
            <a:endParaRPr lang="en-GB" dirty="0"/>
          </a:p>
        </p:txBody>
      </p:sp>
      <p:graphicFrame>
        <p:nvGraphicFramePr>
          <p:cNvPr id="6" name="Table 5">
            <a:extLst>
              <a:ext uri="{FF2B5EF4-FFF2-40B4-BE49-F238E27FC236}">
                <a16:creationId xmlns:a16="http://schemas.microsoft.com/office/drawing/2014/main" id="{9DF16399-8277-4ABD-2645-AC02CF208832}"/>
              </a:ext>
            </a:extLst>
          </p:cNvPr>
          <p:cNvGraphicFramePr>
            <a:graphicFrameLocks noGrp="1"/>
          </p:cNvGraphicFramePr>
          <p:nvPr>
            <p:extLst>
              <p:ext uri="{D42A27DB-BD31-4B8C-83A1-F6EECF244321}">
                <p14:modId xmlns:p14="http://schemas.microsoft.com/office/powerpoint/2010/main" val="3032054451"/>
              </p:ext>
            </p:extLst>
          </p:nvPr>
        </p:nvGraphicFramePr>
        <p:xfrm>
          <a:off x="252000" y="1286365"/>
          <a:ext cx="7686376" cy="3301610"/>
        </p:xfrm>
        <a:graphic>
          <a:graphicData uri="http://schemas.openxmlformats.org/drawingml/2006/table">
            <a:tbl>
              <a:tblPr firstRow="1" firstCol="1" bandRow="1"/>
              <a:tblGrid>
                <a:gridCol w="2709664">
                  <a:extLst>
                    <a:ext uri="{9D8B030D-6E8A-4147-A177-3AD203B41FA5}">
                      <a16:colId xmlns:a16="http://schemas.microsoft.com/office/drawing/2014/main" val="1782773984"/>
                    </a:ext>
                  </a:extLst>
                </a:gridCol>
                <a:gridCol w="4976712">
                  <a:extLst>
                    <a:ext uri="{9D8B030D-6E8A-4147-A177-3AD203B41FA5}">
                      <a16:colId xmlns:a16="http://schemas.microsoft.com/office/drawing/2014/main" val="646776867"/>
                    </a:ext>
                  </a:extLst>
                </a:gridCol>
              </a:tblGrid>
              <a:tr h="660322">
                <a:tc>
                  <a:txBody>
                    <a:bodyPr/>
                    <a:lstStyle/>
                    <a:p>
                      <a:pPr marL="0" marR="0">
                        <a:lnSpc>
                          <a:spcPct val="115000"/>
                        </a:lnSpc>
                        <a:spcAft>
                          <a:spcPts val="800"/>
                        </a:spcAft>
                        <a:buNone/>
                      </a:pPr>
                      <a:r>
                        <a:rPr lang="en-US" sz="2400" b="0" kern="100" dirty="0">
                          <a:effectLst/>
                          <a:latin typeface="+mn-lt"/>
                          <a:ea typeface="Aptos" panose="020B0004020202020204" pitchFamily="34" charset="0"/>
                          <a:cs typeface="Times New Roman" panose="02020603050405020304" pitchFamily="18" charset="0"/>
                        </a:rPr>
                        <a:t>Clear and simple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72175199"/>
                  </a:ext>
                </a:extLst>
              </a:tr>
              <a:tr h="660322">
                <a:tc>
                  <a:txBody>
                    <a:bodyPr/>
                    <a:lstStyle/>
                    <a:p>
                      <a:pPr marL="0" marR="0">
                        <a:lnSpc>
                          <a:spcPct val="115000"/>
                        </a:lnSpc>
                        <a:spcAft>
                          <a:spcPts val="800"/>
                        </a:spcAft>
                        <a:buNone/>
                      </a:pPr>
                      <a:r>
                        <a:rPr lang="en-US" sz="2400" b="0" kern="100" dirty="0">
                          <a:effectLst/>
                          <a:latin typeface="+mn-lt"/>
                          <a:ea typeface="Aptos" panose="020B0004020202020204" pitchFamily="34" charset="0"/>
                          <a:cs typeface="Times New Roman" panose="02020603050405020304" pitchFamily="18" charset="0"/>
                        </a:rPr>
                        <a:t>Relevant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54230081"/>
                  </a:ext>
                </a:extLst>
              </a:tr>
              <a:tr h="660322">
                <a:tc>
                  <a:txBody>
                    <a:bodyPr/>
                    <a:lstStyle/>
                    <a:p>
                      <a:pPr marL="0" marR="0">
                        <a:lnSpc>
                          <a:spcPct val="115000"/>
                        </a:lnSpc>
                        <a:spcAft>
                          <a:spcPts val="800"/>
                        </a:spcAft>
                        <a:buNone/>
                      </a:pPr>
                      <a:r>
                        <a:rPr lang="en-US" sz="2400" b="0" kern="100" dirty="0">
                          <a:effectLst/>
                          <a:latin typeface="+mn-lt"/>
                          <a:ea typeface="Aptos" panose="020B0004020202020204" pitchFamily="34" charset="0"/>
                          <a:cs typeface="Times New Roman" panose="02020603050405020304" pitchFamily="18" charset="0"/>
                        </a:rPr>
                        <a:t>Unbiased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9613141"/>
                  </a:ext>
                </a:extLst>
              </a:tr>
              <a:tr h="660322">
                <a:tc>
                  <a:txBody>
                    <a:bodyPr/>
                    <a:lstStyle/>
                    <a:p>
                      <a:pPr marL="0" marR="0">
                        <a:lnSpc>
                          <a:spcPct val="115000"/>
                        </a:lnSpc>
                        <a:spcAft>
                          <a:spcPts val="800"/>
                        </a:spcAft>
                        <a:buNone/>
                      </a:pPr>
                      <a:r>
                        <a:rPr lang="en-US" sz="2400" b="0" kern="100" dirty="0">
                          <a:effectLst/>
                          <a:latin typeface="+mn-lt"/>
                          <a:ea typeface="Aptos" panose="020B0004020202020204" pitchFamily="34" charset="0"/>
                          <a:cs typeface="Times New Roman" panose="02020603050405020304" pitchFamily="18" charset="0"/>
                        </a:rPr>
                        <a:t>Specific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6849034"/>
                  </a:ext>
                </a:extLst>
              </a:tr>
              <a:tr h="660322">
                <a:tc>
                  <a:txBody>
                    <a:bodyPr/>
                    <a:lstStyle/>
                    <a:p>
                      <a:pPr marL="0" marR="0">
                        <a:lnSpc>
                          <a:spcPct val="115000"/>
                        </a:lnSpc>
                        <a:spcAft>
                          <a:spcPts val="800"/>
                        </a:spcAft>
                        <a:buNone/>
                      </a:pPr>
                      <a:r>
                        <a:rPr lang="en-US" sz="2400" b="0" kern="100" dirty="0">
                          <a:effectLst/>
                          <a:latin typeface="+mn-lt"/>
                          <a:ea typeface="Aptos" panose="020B0004020202020204" pitchFamily="34" charset="0"/>
                          <a:cs typeface="Times New Roman" panose="02020603050405020304" pitchFamily="18" charset="0"/>
                        </a:rPr>
                        <a:t>Appropriate format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34385061"/>
                  </a:ext>
                </a:extLst>
              </a:tr>
            </a:tbl>
          </a:graphicData>
        </a:graphic>
      </p:graphicFrame>
      <p:sp>
        <p:nvSpPr>
          <p:cNvPr id="5" name="Slide Number Placeholder 4">
            <a:extLst>
              <a:ext uri="{FF2B5EF4-FFF2-40B4-BE49-F238E27FC236}">
                <a16:creationId xmlns:a16="http://schemas.microsoft.com/office/drawing/2014/main" id="{11621349-BE0E-80CB-93A7-355031239903}"/>
              </a:ext>
            </a:extLst>
          </p:cNvPr>
          <p:cNvSpPr>
            <a:spLocks noGrp="1"/>
          </p:cNvSpPr>
          <p:nvPr>
            <p:ph type="sldNum" sz="quarter" idx="12"/>
          </p:nvPr>
        </p:nvSpPr>
        <p:spPr/>
        <p:txBody>
          <a:bodyPr/>
          <a:lstStyle/>
          <a:p>
            <a:fld id="{DA2C159E-F13C-4A85-9A41-E7669D3E0D70}" type="slidenum">
              <a:rPr lang="en-GB" smtClean="0"/>
              <a:pPr/>
              <a:t>55</a:t>
            </a:fld>
            <a:endParaRPr lang="en-GB"/>
          </a:p>
        </p:txBody>
      </p:sp>
    </p:spTree>
    <p:extLst>
      <p:ext uri="{BB962C8B-B14F-4D97-AF65-F5344CB8AC3E}">
        <p14:creationId xmlns:p14="http://schemas.microsoft.com/office/powerpoint/2010/main" val="36201643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810BD-B877-794F-3707-17DEFDE2D9F9}"/>
              </a:ext>
            </a:extLst>
          </p:cNvPr>
          <p:cNvSpPr>
            <a:spLocks noGrp="1"/>
          </p:cNvSpPr>
          <p:nvPr>
            <p:ph type="title"/>
          </p:nvPr>
        </p:nvSpPr>
        <p:spPr/>
        <p:txBody>
          <a:bodyPr>
            <a:noAutofit/>
          </a:bodyPr>
          <a:lstStyle/>
          <a:p>
            <a:r>
              <a:rPr lang="en-US" dirty="0"/>
              <a:t>Questions shape the whole study</a:t>
            </a:r>
            <a:br>
              <a:rPr lang="en-US" sz="2400" dirty="0"/>
            </a:br>
            <a:endParaRPr lang="en-US" sz="2400" dirty="0"/>
          </a:p>
        </p:txBody>
      </p:sp>
      <p:sp>
        <p:nvSpPr>
          <p:cNvPr id="3" name="Text Placeholder 2">
            <a:extLst>
              <a:ext uri="{FF2B5EF4-FFF2-40B4-BE49-F238E27FC236}">
                <a16:creationId xmlns:a16="http://schemas.microsoft.com/office/drawing/2014/main" id="{31F34750-5A06-9C59-2756-1B9D102E8F83}"/>
              </a:ext>
            </a:extLst>
          </p:cNvPr>
          <p:cNvSpPr>
            <a:spLocks noGrp="1"/>
          </p:cNvSpPr>
          <p:nvPr>
            <p:ph type="body" sz="quarter" idx="14"/>
          </p:nvPr>
        </p:nvSpPr>
        <p:spPr/>
        <p:txBody>
          <a:bodyPr/>
          <a:lstStyle/>
          <a:p>
            <a:r>
              <a:rPr lang="en-US" dirty="0"/>
              <a:t>The type of question determines what data is needed.</a:t>
            </a:r>
          </a:p>
          <a:p>
            <a:endParaRPr lang="en-US" dirty="0"/>
          </a:p>
          <a:p>
            <a:r>
              <a:rPr lang="en-US" dirty="0"/>
              <a:t>Without alignment, the study becomes unclear, unreliable, or impossible to conduct.</a:t>
            </a:r>
          </a:p>
          <a:p>
            <a:endParaRPr lang="en-US" dirty="0"/>
          </a:p>
          <a:p>
            <a:r>
              <a:rPr lang="en-US" dirty="0"/>
              <a:t>Example: “How many students…” requires quantitative data.</a:t>
            </a:r>
          </a:p>
          <a:p>
            <a:endParaRPr lang="en-US" dirty="0"/>
          </a:p>
          <a:p>
            <a:r>
              <a:rPr lang="en-US" dirty="0"/>
              <a:t>“Why do students…” requires qualitative exploration.</a:t>
            </a:r>
          </a:p>
        </p:txBody>
      </p:sp>
      <p:sp>
        <p:nvSpPr>
          <p:cNvPr id="4" name="Footer Placeholder 3">
            <a:extLst>
              <a:ext uri="{FF2B5EF4-FFF2-40B4-BE49-F238E27FC236}">
                <a16:creationId xmlns:a16="http://schemas.microsoft.com/office/drawing/2014/main" id="{9948C6BA-1D03-3E14-5370-3A70FAFBE044}"/>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49191ACD-EADE-9C6C-D3B7-AF458FEFAC45}"/>
              </a:ext>
            </a:extLst>
          </p:cNvPr>
          <p:cNvSpPr>
            <a:spLocks noGrp="1"/>
          </p:cNvSpPr>
          <p:nvPr>
            <p:ph type="sldNum" sz="quarter" idx="12"/>
          </p:nvPr>
        </p:nvSpPr>
        <p:spPr/>
        <p:txBody>
          <a:bodyPr/>
          <a:lstStyle/>
          <a:p>
            <a:fld id="{DA2C159E-F13C-4A85-9A41-E7669D3E0D70}" type="slidenum">
              <a:rPr lang="en-GB" smtClean="0"/>
              <a:pPr/>
              <a:t>56</a:t>
            </a:fld>
            <a:endParaRPr lang="en-GB"/>
          </a:p>
        </p:txBody>
      </p:sp>
    </p:spTree>
    <p:extLst>
      <p:ext uri="{BB962C8B-B14F-4D97-AF65-F5344CB8AC3E}">
        <p14:creationId xmlns:p14="http://schemas.microsoft.com/office/powerpoint/2010/main" val="288743242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838A9-C861-242E-BC1E-8617522455C0}"/>
              </a:ext>
            </a:extLst>
          </p:cNvPr>
          <p:cNvSpPr>
            <a:spLocks noGrp="1"/>
          </p:cNvSpPr>
          <p:nvPr>
            <p:ph type="title"/>
          </p:nvPr>
        </p:nvSpPr>
        <p:spPr/>
        <p:txBody>
          <a:bodyPr/>
          <a:lstStyle/>
          <a:p>
            <a:r>
              <a:rPr lang="en-GB" dirty="0"/>
              <a:t>Use of open questions</a:t>
            </a:r>
            <a:endParaRPr lang="en-US" dirty="0"/>
          </a:p>
        </p:txBody>
      </p:sp>
      <p:sp>
        <p:nvSpPr>
          <p:cNvPr id="3" name="Text Placeholder 2">
            <a:extLst>
              <a:ext uri="{FF2B5EF4-FFF2-40B4-BE49-F238E27FC236}">
                <a16:creationId xmlns:a16="http://schemas.microsoft.com/office/drawing/2014/main" id="{EF1883D9-81DF-E284-C5A1-93C907491DB0}"/>
              </a:ext>
            </a:extLst>
          </p:cNvPr>
          <p:cNvSpPr>
            <a:spLocks noGrp="1"/>
          </p:cNvSpPr>
          <p:nvPr>
            <p:ph type="body" sz="quarter" idx="14"/>
          </p:nvPr>
        </p:nvSpPr>
        <p:spPr/>
        <p:txBody>
          <a:bodyPr/>
          <a:lstStyle/>
          <a:p>
            <a:pPr marL="342900" indent="-342900">
              <a:buFont typeface="Arial" panose="020B0604020202020204" pitchFamily="34" charset="0"/>
              <a:buChar char="•"/>
            </a:pPr>
            <a:r>
              <a:rPr lang="en-US" dirty="0"/>
              <a:t>When you need rich, detailed, descriptive answers.</a:t>
            </a:r>
          </a:p>
          <a:p>
            <a:pPr marL="342900" indent="-342900">
              <a:buFont typeface="Arial" panose="020B0604020202020204" pitchFamily="34" charset="0"/>
              <a:buChar char="•"/>
            </a:pPr>
            <a:r>
              <a:rPr lang="en-US" dirty="0"/>
              <a:t>When you want to explore opinions, motivations, and experiences.</a:t>
            </a:r>
          </a:p>
          <a:p>
            <a:pPr marL="342900" indent="-342900">
              <a:buFont typeface="Arial" panose="020B0604020202020204" pitchFamily="34" charset="0"/>
              <a:buChar char="•"/>
            </a:pPr>
            <a:r>
              <a:rPr lang="en-US" dirty="0"/>
              <a:t>When the topic is complex or unknown, and you do not want to limit answers.</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It is ideal for qualitative research.</a:t>
            </a:r>
          </a:p>
          <a:p>
            <a:endParaRPr lang="en-US" dirty="0"/>
          </a:p>
        </p:txBody>
      </p:sp>
      <p:sp>
        <p:nvSpPr>
          <p:cNvPr id="4" name="Footer Placeholder 3">
            <a:extLst>
              <a:ext uri="{FF2B5EF4-FFF2-40B4-BE49-F238E27FC236}">
                <a16:creationId xmlns:a16="http://schemas.microsoft.com/office/drawing/2014/main" id="{2D1D3A4C-3F54-8D4B-0A7F-B2932DCBB025}"/>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9054B8CA-F61C-1C47-14FA-F9BBE62CB01A}"/>
              </a:ext>
            </a:extLst>
          </p:cNvPr>
          <p:cNvSpPr>
            <a:spLocks noGrp="1"/>
          </p:cNvSpPr>
          <p:nvPr>
            <p:ph type="sldNum" sz="quarter" idx="12"/>
          </p:nvPr>
        </p:nvSpPr>
        <p:spPr/>
        <p:txBody>
          <a:bodyPr/>
          <a:lstStyle/>
          <a:p>
            <a:fld id="{DA2C159E-F13C-4A85-9A41-E7669D3E0D70}" type="slidenum">
              <a:rPr lang="en-GB" smtClean="0"/>
              <a:pPr/>
              <a:t>57</a:t>
            </a:fld>
            <a:endParaRPr lang="en-GB"/>
          </a:p>
        </p:txBody>
      </p:sp>
    </p:spTree>
    <p:extLst>
      <p:ext uri="{BB962C8B-B14F-4D97-AF65-F5344CB8AC3E}">
        <p14:creationId xmlns:p14="http://schemas.microsoft.com/office/powerpoint/2010/main" val="405411143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AE1EB-9E67-0C64-10E8-0546613CF073}"/>
              </a:ext>
            </a:extLst>
          </p:cNvPr>
          <p:cNvSpPr>
            <a:spLocks noGrp="1"/>
          </p:cNvSpPr>
          <p:nvPr>
            <p:ph type="title"/>
          </p:nvPr>
        </p:nvSpPr>
        <p:spPr/>
        <p:txBody>
          <a:bodyPr/>
          <a:lstStyle/>
          <a:p>
            <a:r>
              <a:rPr lang="en-GB" dirty="0"/>
              <a:t>Use of closed questions </a:t>
            </a:r>
            <a:endParaRPr lang="en-US" dirty="0"/>
          </a:p>
        </p:txBody>
      </p:sp>
      <p:sp>
        <p:nvSpPr>
          <p:cNvPr id="3" name="Text Placeholder 2">
            <a:extLst>
              <a:ext uri="{FF2B5EF4-FFF2-40B4-BE49-F238E27FC236}">
                <a16:creationId xmlns:a16="http://schemas.microsoft.com/office/drawing/2014/main" id="{FC49ECC0-3BB6-63EF-E0D1-77CC48F1D641}"/>
              </a:ext>
            </a:extLst>
          </p:cNvPr>
          <p:cNvSpPr>
            <a:spLocks noGrp="1"/>
          </p:cNvSpPr>
          <p:nvPr>
            <p:ph type="body" sz="quarter" idx="14"/>
          </p:nvPr>
        </p:nvSpPr>
        <p:spPr/>
        <p:txBody>
          <a:bodyPr/>
          <a:lstStyle/>
          <a:p>
            <a:pPr marL="342900" indent="-342900">
              <a:buFont typeface="Arial" panose="020B0604020202020204" pitchFamily="34" charset="0"/>
              <a:buChar char="•"/>
            </a:pPr>
            <a:r>
              <a:rPr lang="en-US" dirty="0"/>
              <a:t>When you need quick, specific, measurable answers.</a:t>
            </a:r>
          </a:p>
          <a:p>
            <a:pPr marL="342900" indent="-342900">
              <a:buFont typeface="Arial" panose="020B0604020202020204" pitchFamily="34" charset="0"/>
              <a:buChar char="•"/>
            </a:pPr>
            <a:r>
              <a:rPr lang="en-US" dirty="0"/>
              <a:t>When you want to compare many respondents.</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It is best for quantitative research.</a:t>
            </a:r>
          </a:p>
          <a:p>
            <a:pPr marL="342900" indent="-342900">
              <a:buFont typeface="Arial" panose="020B0604020202020204" pitchFamily="34" charset="0"/>
              <a:buChar char="•"/>
            </a:pPr>
            <a:r>
              <a:rPr lang="en-US" dirty="0"/>
              <a:t>It is suitable when the possible answers are known.</a:t>
            </a:r>
          </a:p>
          <a:p>
            <a:endParaRPr lang="en-US" dirty="0"/>
          </a:p>
        </p:txBody>
      </p:sp>
      <p:sp>
        <p:nvSpPr>
          <p:cNvPr id="4" name="Footer Placeholder 3">
            <a:extLst>
              <a:ext uri="{FF2B5EF4-FFF2-40B4-BE49-F238E27FC236}">
                <a16:creationId xmlns:a16="http://schemas.microsoft.com/office/drawing/2014/main" id="{839CAA69-9C8C-084E-7DEF-A69657746699}"/>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1A8A40A1-2115-E5AF-0AF4-154BE52F6237}"/>
              </a:ext>
            </a:extLst>
          </p:cNvPr>
          <p:cNvSpPr>
            <a:spLocks noGrp="1"/>
          </p:cNvSpPr>
          <p:nvPr>
            <p:ph type="sldNum" sz="quarter" idx="12"/>
          </p:nvPr>
        </p:nvSpPr>
        <p:spPr/>
        <p:txBody>
          <a:bodyPr/>
          <a:lstStyle/>
          <a:p>
            <a:fld id="{DA2C159E-F13C-4A85-9A41-E7669D3E0D70}" type="slidenum">
              <a:rPr lang="en-GB" smtClean="0"/>
              <a:pPr/>
              <a:t>58</a:t>
            </a:fld>
            <a:endParaRPr lang="en-GB"/>
          </a:p>
        </p:txBody>
      </p:sp>
    </p:spTree>
    <p:extLst>
      <p:ext uri="{BB962C8B-B14F-4D97-AF65-F5344CB8AC3E}">
        <p14:creationId xmlns:p14="http://schemas.microsoft.com/office/powerpoint/2010/main" val="128880051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6976E-6DC0-E249-152F-8A336C8FD016}"/>
              </a:ext>
            </a:extLst>
          </p:cNvPr>
          <p:cNvSpPr>
            <a:spLocks noGrp="1"/>
          </p:cNvSpPr>
          <p:nvPr>
            <p:ph type="title"/>
          </p:nvPr>
        </p:nvSpPr>
        <p:spPr/>
        <p:txBody>
          <a:bodyPr/>
          <a:lstStyle/>
          <a:p>
            <a:r>
              <a:rPr lang="en-GB" dirty="0"/>
              <a:t>Use of scaled questions</a:t>
            </a:r>
            <a:endParaRPr lang="en-US" dirty="0"/>
          </a:p>
        </p:txBody>
      </p:sp>
      <p:sp>
        <p:nvSpPr>
          <p:cNvPr id="3" name="Text Placeholder 2">
            <a:extLst>
              <a:ext uri="{FF2B5EF4-FFF2-40B4-BE49-F238E27FC236}">
                <a16:creationId xmlns:a16="http://schemas.microsoft.com/office/drawing/2014/main" id="{7EB893EC-7A82-EB37-8A0D-F79269701539}"/>
              </a:ext>
            </a:extLst>
          </p:cNvPr>
          <p:cNvSpPr>
            <a:spLocks noGrp="1"/>
          </p:cNvSpPr>
          <p:nvPr>
            <p:ph type="body" sz="quarter" idx="14"/>
          </p:nvPr>
        </p:nvSpPr>
        <p:spPr>
          <a:xfrm>
            <a:off x="251520" y="1128143"/>
            <a:ext cx="8437562" cy="3459831"/>
          </a:xfrm>
        </p:spPr>
        <p:txBody>
          <a:bodyPr/>
          <a:lstStyle/>
          <a:p>
            <a:pPr marL="342900" indent="-342900">
              <a:buFont typeface="Arial" panose="020B0604020202020204" pitchFamily="34" charset="0"/>
              <a:buChar char="•"/>
            </a:pPr>
            <a:r>
              <a:rPr lang="en-US" dirty="0"/>
              <a:t>When you want to measure attitudes, satisfaction, agreement, frequency, and intensity.</a:t>
            </a:r>
          </a:p>
          <a:p>
            <a:pPr marL="342900" indent="-342900">
              <a:buFont typeface="Arial" panose="020B0604020202020204" pitchFamily="34" charset="0"/>
              <a:buChar char="•"/>
            </a:pPr>
            <a:r>
              <a:rPr lang="en-US" dirty="0"/>
              <a:t>When you need results that can be quantified and compared.</a:t>
            </a:r>
          </a:p>
          <a:p>
            <a:pPr marL="342900" indent="-342900">
              <a:buFont typeface="Arial" panose="020B0604020202020204" pitchFamily="34" charset="0"/>
              <a:buChar char="•"/>
            </a:pPr>
            <a:r>
              <a:rPr lang="en-US" dirty="0"/>
              <a:t>When you study relationships between variables.</a:t>
            </a:r>
          </a:p>
          <a:p>
            <a:endParaRPr lang="en-US" dirty="0"/>
          </a:p>
        </p:txBody>
      </p:sp>
      <p:sp>
        <p:nvSpPr>
          <p:cNvPr id="4" name="Footer Placeholder 3">
            <a:extLst>
              <a:ext uri="{FF2B5EF4-FFF2-40B4-BE49-F238E27FC236}">
                <a16:creationId xmlns:a16="http://schemas.microsoft.com/office/drawing/2014/main" id="{309963E7-FD19-D475-61D5-F69C77099B82}"/>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562E16D-6892-AE48-FFFA-ABD74C2B031F}"/>
              </a:ext>
            </a:extLst>
          </p:cNvPr>
          <p:cNvSpPr>
            <a:spLocks noGrp="1"/>
          </p:cNvSpPr>
          <p:nvPr>
            <p:ph type="sldNum" sz="quarter" idx="12"/>
          </p:nvPr>
        </p:nvSpPr>
        <p:spPr/>
        <p:txBody>
          <a:bodyPr/>
          <a:lstStyle/>
          <a:p>
            <a:fld id="{DA2C159E-F13C-4A85-9A41-E7669D3E0D70}" type="slidenum">
              <a:rPr lang="en-GB" smtClean="0"/>
              <a:pPr/>
              <a:t>59</a:t>
            </a:fld>
            <a:endParaRPr lang="en-GB"/>
          </a:p>
        </p:txBody>
      </p:sp>
    </p:spTree>
    <p:extLst>
      <p:ext uri="{BB962C8B-B14F-4D97-AF65-F5344CB8AC3E}">
        <p14:creationId xmlns:p14="http://schemas.microsoft.com/office/powerpoint/2010/main" val="212413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B33D5-048B-8634-D841-E27B9AC15FFA}"/>
              </a:ext>
            </a:extLst>
          </p:cNvPr>
          <p:cNvSpPr>
            <a:spLocks noGrp="1"/>
          </p:cNvSpPr>
          <p:nvPr>
            <p:ph type="title"/>
          </p:nvPr>
        </p:nvSpPr>
        <p:spPr/>
        <p:txBody>
          <a:bodyPr/>
          <a:lstStyle/>
          <a:p>
            <a:r>
              <a:rPr lang="en-GB" dirty="0"/>
              <a:t>Bias concept </a:t>
            </a:r>
            <a:endParaRPr lang="en-US" dirty="0"/>
          </a:p>
        </p:txBody>
      </p:sp>
      <p:sp>
        <p:nvSpPr>
          <p:cNvPr id="3" name="Text Placeholder 2">
            <a:extLst>
              <a:ext uri="{FF2B5EF4-FFF2-40B4-BE49-F238E27FC236}">
                <a16:creationId xmlns:a16="http://schemas.microsoft.com/office/drawing/2014/main" id="{89D73B76-ED93-2741-C3FF-B0F4D419F11A}"/>
              </a:ext>
            </a:extLst>
          </p:cNvPr>
          <p:cNvSpPr>
            <a:spLocks noGrp="1"/>
          </p:cNvSpPr>
          <p:nvPr>
            <p:ph type="body" sz="quarter" idx="14"/>
          </p:nvPr>
        </p:nvSpPr>
        <p:spPr/>
        <p:txBody>
          <a:bodyPr>
            <a:normAutofit/>
          </a:bodyPr>
          <a:lstStyle/>
          <a:p>
            <a:r>
              <a:rPr lang="en-GB" dirty="0"/>
              <a:t>A term drawn from quantitative research, bias technically means a systematic error, where a particular research finding deviates from a 'true' finding. This might come about through errors in the manner of interviewing or by errors in sampling. 					</a:t>
            </a:r>
          </a:p>
          <a:p>
            <a:r>
              <a:rPr lang="en-GB" dirty="0"/>
              <a:t>Association of Qualitative Research.  Available at aqr.org.uk/glossary/bias (accessed 13/03/2026)</a:t>
            </a:r>
          </a:p>
        </p:txBody>
      </p:sp>
      <p:sp>
        <p:nvSpPr>
          <p:cNvPr id="4" name="Footer Placeholder 3">
            <a:extLst>
              <a:ext uri="{FF2B5EF4-FFF2-40B4-BE49-F238E27FC236}">
                <a16:creationId xmlns:a16="http://schemas.microsoft.com/office/drawing/2014/main" id="{16AC45DD-AEFA-C078-AFB4-8F4F3D48EC49}"/>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3B87F0A9-1F3A-ADA2-15F8-0B2665F80E27}"/>
              </a:ext>
            </a:extLst>
          </p:cNvPr>
          <p:cNvSpPr>
            <a:spLocks noGrp="1"/>
          </p:cNvSpPr>
          <p:nvPr>
            <p:ph type="sldNum" sz="quarter" idx="12"/>
          </p:nvPr>
        </p:nvSpPr>
        <p:spPr/>
        <p:txBody>
          <a:bodyPr/>
          <a:lstStyle/>
          <a:p>
            <a:fld id="{DA2C159E-F13C-4A85-9A41-E7669D3E0D70}" type="slidenum">
              <a:rPr lang="en-GB" smtClean="0"/>
              <a:pPr/>
              <a:t>6</a:t>
            </a:fld>
            <a:endParaRPr lang="en-GB" dirty="0"/>
          </a:p>
        </p:txBody>
      </p:sp>
    </p:spTree>
    <p:extLst>
      <p:ext uri="{BB962C8B-B14F-4D97-AF65-F5344CB8AC3E}">
        <p14:creationId xmlns:p14="http://schemas.microsoft.com/office/powerpoint/2010/main" val="84971490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0423E-CBBD-151E-AE20-7D000E4B3495}"/>
              </a:ext>
            </a:extLst>
          </p:cNvPr>
          <p:cNvSpPr>
            <a:spLocks noGrp="1"/>
          </p:cNvSpPr>
          <p:nvPr>
            <p:ph type="title"/>
          </p:nvPr>
        </p:nvSpPr>
        <p:spPr/>
        <p:txBody>
          <a:bodyPr>
            <a:normAutofit fontScale="90000"/>
          </a:bodyPr>
          <a:lstStyle/>
          <a:p>
            <a:r>
              <a:rPr lang="en-GB" dirty="0"/>
              <a:t>Review research questions case studies</a:t>
            </a:r>
            <a:endParaRPr lang="en-US" dirty="0"/>
          </a:p>
        </p:txBody>
      </p:sp>
      <p:sp>
        <p:nvSpPr>
          <p:cNvPr id="3" name="Text Placeholder 2">
            <a:extLst>
              <a:ext uri="{FF2B5EF4-FFF2-40B4-BE49-F238E27FC236}">
                <a16:creationId xmlns:a16="http://schemas.microsoft.com/office/drawing/2014/main" id="{D6E4CEE2-3186-7B1B-18D2-1D3107204AD1}"/>
              </a:ext>
            </a:extLst>
          </p:cNvPr>
          <p:cNvSpPr>
            <a:spLocks noGrp="1"/>
          </p:cNvSpPr>
          <p:nvPr>
            <p:ph type="body" sz="quarter" idx="14"/>
          </p:nvPr>
        </p:nvSpPr>
        <p:spPr/>
        <p:txBody>
          <a:bodyPr/>
          <a:lstStyle/>
          <a:p>
            <a:r>
              <a:rPr lang="en-GB" dirty="0"/>
              <a:t>Read the case studies.  </a:t>
            </a:r>
          </a:p>
          <a:p>
            <a:endParaRPr lang="en-GB" dirty="0"/>
          </a:p>
          <a:p>
            <a:r>
              <a:rPr lang="en-GB" dirty="0"/>
              <a:t>Work in small groups. </a:t>
            </a:r>
          </a:p>
          <a:p>
            <a:endParaRPr lang="en-GB" dirty="0"/>
          </a:p>
          <a:p>
            <a:r>
              <a:rPr lang="en-GB" dirty="0"/>
              <a:t>Discuss each case study scenario.  Write down the answers to the questions. </a:t>
            </a:r>
          </a:p>
          <a:p>
            <a:endParaRPr lang="en-GB" dirty="0"/>
          </a:p>
        </p:txBody>
      </p:sp>
      <p:sp>
        <p:nvSpPr>
          <p:cNvPr id="4" name="Footer Placeholder 3">
            <a:extLst>
              <a:ext uri="{FF2B5EF4-FFF2-40B4-BE49-F238E27FC236}">
                <a16:creationId xmlns:a16="http://schemas.microsoft.com/office/drawing/2014/main" id="{A3E36D9B-9F74-54A0-D5C3-D6DCBA389E01}"/>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6C9A2150-8757-4A47-09C5-7A262EDF7131}"/>
              </a:ext>
            </a:extLst>
          </p:cNvPr>
          <p:cNvSpPr>
            <a:spLocks noGrp="1"/>
          </p:cNvSpPr>
          <p:nvPr>
            <p:ph type="sldNum" sz="quarter" idx="12"/>
          </p:nvPr>
        </p:nvSpPr>
        <p:spPr/>
        <p:txBody>
          <a:bodyPr/>
          <a:lstStyle/>
          <a:p>
            <a:fld id="{DA2C159E-F13C-4A85-9A41-E7669D3E0D70}" type="slidenum">
              <a:rPr lang="en-GB" smtClean="0"/>
              <a:pPr/>
              <a:t>60</a:t>
            </a:fld>
            <a:endParaRPr lang="en-GB"/>
          </a:p>
        </p:txBody>
      </p:sp>
    </p:spTree>
    <p:extLst>
      <p:ext uri="{BB962C8B-B14F-4D97-AF65-F5344CB8AC3E}">
        <p14:creationId xmlns:p14="http://schemas.microsoft.com/office/powerpoint/2010/main" val="365757380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8D1DA-1355-C241-75C1-58480FF2D757}"/>
              </a:ext>
            </a:extLst>
          </p:cNvPr>
          <p:cNvSpPr>
            <a:spLocks noGrp="1"/>
          </p:cNvSpPr>
          <p:nvPr>
            <p:ph type="title"/>
          </p:nvPr>
        </p:nvSpPr>
        <p:spPr>
          <a:xfrm>
            <a:off x="232950" y="249900"/>
            <a:ext cx="8437563" cy="1097714"/>
          </a:xfrm>
        </p:spPr>
        <p:txBody>
          <a:bodyPr>
            <a:normAutofit/>
          </a:bodyPr>
          <a:lstStyle/>
          <a:p>
            <a:r>
              <a:rPr lang="en-GB" dirty="0"/>
              <a:t>Peer review of Review research questions case studies</a:t>
            </a:r>
            <a:endParaRPr lang="en-US" dirty="0"/>
          </a:p>
        </p:txBody>
      </p:sp>
      <p:sp>
        <p:nvSpPr>
          <p:cNvPr id="3" name="Text Placeholder 2">
            <a:extLst>
              <a:ext uri="{FF2B5EF4-FFF2-40B4-BE49-F238E27FC236}">
                <a16:creationId xmlns:a16="http://schemas.microsoft.com/office/drawing/2014/main" id="{2B93F9F0-6204-29B0-4EAD-9CE8503BD231}"/>
              </a:ext>
            </a:extLst>
          </p:cNvPr>
          <p:cNvSpPr>
            <a:spLocks noGrp="1"/>
          </p:cNvSpPr>
          <p:nvPr>
            <p:ph type="body" sz="quarter" idx="14"/>
          </p:nvPr>
        </p:nvSpPr>
        <p:spPr>
          <a:xfrm>
            <a:off x="278160" y="1581276"/>
            <a:ext cx="8437562" cy="3459831"/>
          </a:xfrm>
        </p:spPr>
        <p:txBody>
          <a:bodyPr/>
          <a:lstStyle/>
          <a:p>
            <a:r>
              <a:rPr lang="en-GB" dirty="0"/>
              <a:t>Pass the completed Review research questions case studies to a peer group.</a:t>
            </a:r>
          </a:p>
          <a:p>
            <a:endParaRPr lang="en-GB" dirty="0"/>
          </a:p>
          <a:p>
            <a:r>
              <a:rPr lang="en-GB" dirty="0"/>
              <a:t>Annotate the answers to show where there are differences in responses.</a:t>
            </a:r>
          </a:p>
          <a:p>
            <a:endParaRPr lang="en-GB" dirty="0"/>
          </a:p>
          <a:p>
            <a:r>
              <a:rPr lang="en-GB" dirty="0"/>
              <a:t>Return to the original group.  </a:t>
            </a:r>
            <a:endParaRPr lang="en-US" dirty="0"/>
          </a:p>
        </p:txBody>
      </p:sp>
      <p:sp>
        <p:nvSpPr>
          <p:cNvPr id="4" name="Footer Placeholder 3">
            <a:extLst>
              <a:ext uri="{FF2B5EF4-FFF2-40B4-BE49-F238E27FC236}">
                <a16:creationId xmlns:a16="http://schemas.microsoft.com/office/drawing/2014/main" id="{147459E5-F70C-74CD-8E18-DFE5A684DF06}"/>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FF4F55DD-D0F3-40DB-AB95-A05065031AB9}"/>
              </a:ext>
            </a:extLst>
          </p:cNvPr>
          <p:cNvSpPr>
            <a:spLocks noGrp="1"/>
          </p:cNvSpPr>
          <p:nvPr>
            <p:ph type="sldNum" sz="quarter" idx="12"/>
          </p:nvPr>
        </p:nvSpPr>
        <p:spPr/>
        <p:txBody>
          <a:bodyPr/>
          <a:lstStyle/>
          <a:p>
            <a:fld id="{DA2C159E-F13C-4A85-9A41-E7669D3E0D70}" type="slidenum">
              <a:rPr lang="en-GB" smtClean="0"/>
              <a:pPr/>
              <a:t>61</a:t>
            </a:fld>
            <a:endParaRPr lang="en-GB"/>
          </a:p>
        </p:txBody>
      </p:sp>
    </p:spTree>
    <p:extLst>
      <p:ext uri="{BB962C8B-B14F-4D97-AF65-F5344CB8AC3E}">
        <p14:creationId xmlns:p14="http://schemas.microsoft.com/office/powerpoint/2010/main" val="185239470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429A7-F06A-0A1C-2822-2F04B9AC0308}"/>
              </a:ext>
            </a:extLst>
          </p:cNvPr>
          <p:cNvSpPr>
            <a:spLocks noGrp="1"/>
          </p:cNvSpPr>
          <p:nvPr>
            <p:ph type="title"/>
          </p:nvPr>
        </p:nvSpPr>
        <p:spPr/>
        <p:txBody>
          <a:bodyPr>
            <a:normAutofit/>
          </a:bodyPr>
          <a:lstStyle/>
          <a:p>
            <a:r>
              <a:rPr lang="en-GB" dirty="0"/>
              <a:t>Bright Wear Clothing Co case study </a:t>
            </a:r>
            <a:endParaRPr lang="en-US" dirty="0"/>
          </a:p>
        </p:txBody>
      </p:sp>
      <p:sp>
        <p:nvSpPr>
          <p:cNvPr id="3" name="Text Placeholder 2">
            <a:extLst>
              <a:ext uri="{FF2B5EF4-FFF2-40B4-BE49-F238E27FC236}">
                <a16:creationId xmlns:a16="http://schemas.microsoft.com/office/drawing/2014/main" id="{5743C30C-02A6-AC77-52AE-FA36A2FE8855}"/>
              </a:ext>
            </a:extLst>
          </p:cNvPr>
          <p:cNvSpPr>
            <a:spLocks noGrp="1"/>
          </p:cNvSpPr>
          <p:nvPr>
            <p:ph type="body" sz="quarter" idx="14"/>
          </p:nvPr>
        </p:nvSpPr>
        <p:spPr/>
        <p:txBody>
          <a:bodyPr/>
          <a:lstStyle/>
          <a:p>
            <a:r>
              <a:rPr lang="en-GB" dirty="0"/>
              <a:t>Work on the case study in small groups. </a:t>
            </a:r>
          </a:p>
          <a:p>
            <a:endParaRPr lang="en-GB" dirty="0"/>
          </a:p>
          <a:p>
            <a:r>
              <a:rPr lang="en-GB" dirty="0"/>
              <a:t>Decide on the following:</a:t>
            </a:r>
          </a:p>
          <a:p>
            <a:endParaRPr lang="en-GB" dirty="0"/>
          </a:p>
          <a:p>
            <a:pPr marL="342900" indent="-342900">
              <a:buFont typeface="Arial" panose="020B0604020202020204" pitchFamily="34" charset="0"/>
              <a:buChar char="•"/>
            </a:pPr>
            <a:r>
              <a:rPr lang="en-GB" dirty="0"/>
              <a:t>What is the research objective?</a:t>
            </a:r>
          </a:p>
          <a:p>
            <a:pPr marL="342900" indent="-342900">
              <a:buFont typeface="Arial" panose="020B0604020202020204" pitchFamily="34" charset="0"/>
              <a:buChar char="•"/>
            </a:pPr>
            <a:r>
              <a:rPr lang="en-GB" dirty="0"/>
              <a:t>What method is the best?</a:t>
            </a:r>
          </a:p>
          <a:p>
            <a:pPr marL="342900" indent="-342900">
              <a:buFont typeface="Arial" panose="020B0604020202020204" pitchFamily="34" charset="0"/>
              <a:buChar char="•"/>
            </a:pPr>
            <a:r>
              <a:rPr lang="en-GB" dirty="0"/>
              <a:t>Create a list of questions for this research.</a:t>
            </a:r>
          </a:p>
          <a:p>
            <a:endParaRPr lang="en-GB" dirty="0"/>
          </a:p>
          <a:p>
            <a:r>
              <a:rPr lang="en-GB" dirty="0"/>
              <a:t>Write down your answers.</a:t>
            </a:r>
            <a:endParaRPr lang="en-US" dirty="0"/>
          </a:p>
        </p:txBody>
      </p:sp>
      <p:sp>
        <p:nvSpPr>
          <p:cNvPr id="4" name="Footer Placeholder 3">
            <a:extLst>
              <a:ext uri="{FF2B5EF4-FFF2-40B4-BE49-F238E27FC236}">
                <a16:creationId xmlns:a16="http://schemas.microsoft.com/office/drawing/2014/main" id="{C217A3C9-0061-1384-4069-473570ADE134}"/>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35B5169A-D2FB-1A51-A90E-1EEC772CD0EA}"/>
              </a:ext>
            </a:extLst>
          </p:cNvPr>
          <p:cNvSpPr>
            <a:spLocks noGrp="1"/>
          </p:cNvSpPr>
          <p:nvPr>
            <p:ph type="sldNum" sz="quarter" idx="12"/>
          </p:nvPr>
        </p:nvSpPr>
        <p:spPr/>
        <p:txBody>
          <a:bodyPr/>
          <a:lstStyle/>
          <a:p>
            <a:fld id="{DA2C159E-F13C-4A85-9A41-E7669D3E0D70}" type="slidenum">
              <a:rPr lang="en-GB" smtClean="0"/>
              <a:pPr/>
              <a:t>62</a:t>
            </a:fld>
            <a:endParaRPr lang="en-GB"/>
          </a:p>
        </p:txBody>
      </p:sp>
    </p:spTree>
    <p:extLst>
      <p:ext uri="{BB962C8B-B14F-4D97-AF65-F5344CB8AC3E}">
        <p14:creationId xmlns:p14="http://schemas.microsoft.com/office/powerpoint/2010/main" val="126901532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4</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Online research and referencing</a:t>
            </a:r>
          </a:p>
        </p:txBody>
      </p:sp>
    </p:spTree>
    <p:extLst>
      <p:ext uri="{BB962C8B-B14F-4D97-AF65-F5344CB8AC3E}">
        <p14:creationId xmlns:p14="http://schemas.microsoft.com/office/powerpoint/2010/main" val="363132970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2EECC-A723-A0C6-3155-F5F1C8CD9180}"/>
              </a:ext>
            </a:extLst>
          </p:cNvPr>
          <p:cNvSpPr>
            <a:spLocks noGrp="1"/>
          </p:cNvSpPr>
          <p:nvPr>
            <p:ph type="title"/>
          </p:nvPr>
        </p:nvSpPr>
        <p:spPr>
          <a:xfrm>
            <a:off x="232950" y="249900"/>
            <a:ext cx="8437563" cy="699425"/>
          </a:xfrm>
        </p:spPr>
        <p:txBody>
          <a:bodyPr/>
          <a:lstStyle/>
          <a:p>
            <a:r>
              <a:rPr lang="en-GB" dirty="0"/>
              <a:t>Lesson 4 aim</a:t>
            </a:r>
          </a:p>
        </p:txBody>
      </p:sp>
      <p:sp>
        <p:nvSpPr>
          <p:cNvPr id="3" name="Text Placeholder 2">
            <a:extLst>
              <a:ext uri="{FF2B5EF4-FFF2-40B4-BE49-F238E27FC236}">
                <a16:creationId xmlns:a16="http://schemas.microsoft.com/office/drawing/2014/main" id="{673649B8-19AB-F020-DD8C-4290D8369A83}"/>
              </a:ext>
            </a:extLst>
          </p:cNvPr>
          <p:cNvSpPr>
            <a:spLocks noGrp="1"/>
          </p:cNvSpPr>
          <p:nvPr>
            <p:ph type="body" sz="quarter" idx="14"/>
          </p:nvPr>
        </p:nvSpPr>
        <p:spPr>
          <a:xfrm>
            <a:off x="251520" y="949326"/>
            <a:ext cx="8208912" cy="3496906"/>
          </a:xfrm>
        </p:spPr>
        <p:txBody>
          <a:bodyPr vert="horz" lIns="0" tIns="0" rIns="0" bIns="0" rtlCol="0" anchor="t">
            <a:normAutofit/>
          </a:bodyPr>
          <a:lstStyle/>
          <a:p>
            <a:endParaRPr lang="en-GB" dirty="0"/>
          </a:p>
          <a:p>
            <a:pPr marL="342900" indent="-342900">
              <a:buFont typeface="Arial" panose="020B0604020202020204" pitchFamily="34" charset="0"/>
              <a:buChar char="•"/>
            </a:pPr>
            <a:r>
              <a:rPr lang="en-GB" dirty="0"/>
              <a:t>Be able to carry out online research safely, collecting valid results.</a:t>
            </a:r>
          </a:p>
        </p:txBody>
      </p:sp>
      <p:sp>
        <p:nvSpPr>
          <p:cNvPr id="4" name="Footer Placeholder 3">
            <a:extLst>
              <a:ext uri="{FF2B5EF4-FFF2-40B4-BE49-F238E27FC236}">
                <a16:creationId xmlns:a16="http://schemas.microsoft.com/office/drawing/2014/main" id="{DA5642F4-8989-58DB-0F0D-AC3DCEE38195}"/>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5" name="Slide Number Placeholder 4">
            <a:extLst>
              <a:ext uri="{FF2B5EF4-FFF2-40B4-BE49-F238E27FC236}">
                <a16:creationId xmlns:a16="http://schemas.microsoft.com/office/drawing/2014/main" id="{69A61899-83B3-F0D4-71AA-B73198D0107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64</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53423200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C045A-BACD-6BF0-05E9-A0CDD7A7220A}"/>
              </a:ext>
            </a:extLst>
          </p:cNvPr>
          <p:cNvSpPr>
            <a:spLocks noGrp="1"/>
          </p:cNvSpPr>
          <p:nvPr>
            <p:ph type="title"/>
          </p:nvPr>
        </p:nvSpPr>
        <p:spPr/>
        <p:txBody>
          <a:bodyPr/>
          <a:lstStyle/>
          <a:p>
            <a:r>
              <a:rPr lang="en-GB" dirty="0"/>
              <a:t>Lesson 4 overview</a:t>
            </a:r>
            <a:endParaRPr lang="en-US" dirty="0"/>
          </a:p>
        </p:txBody>
      </p:sp>
      <p:sp>
        <p:nvSpPr>
          <p:cNvPr id="3" name="Text Placeholder 2">
            <a:extLst>
              <a:ext uri="{FF2B5EF4-FFF2-40B4-BE49-F238E27FC236}">
                <a16:creationId xmlns:a16="http://schemas.microsoft.com/office/drawing/2014/main" id="{211CEA1A-FBC4-91AB-2916-068E4B66245A}"/>
              </a:ext>
            </a:extLst>
          </p:cNvPr>
          <p:cNvSpPr>
            <a:spLocks noGrp="1"/>
          </p:cNvSpPr>
          <p:nvPr>
            <p:ph type="body" sz="quarter" idx="14"/>
          </p:nvPr>
        </p:nvSpPr>
        <p:spPr/>
        <p:txBody>
          <a:bodyPr>
            <a:normAutofit/>
          </a:bodyPr>
          <a:lstStyle/>
          <a:p>
            <a:pPr marL="342900" indent="-342900">
              <a:buFont typeface="Arial" panose="020B0604020202020204" pitchFamily="34" charset="0"/>
              <a:buChar char="•"/>
            </a:pPr>
            <a:r>
              <a:rPr lang="en-GB" dirty="0"/>
              <a:t>Conduct traditional online search and reference in line with Harvard protocols.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Conduct AI searches and reference appropriately.</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Check the validity of AI findings – ‘fake news’.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Advantages and disadvantages of traditional and AI search.</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US" dirty="0"/>
          </a:p>
        </p:txBody>
      </p:sp>
      <p:sp>
        <p:nvSpPr>
          <p:cNvPr id="4" name="Footer Placeholder 3">
            <a:extLst>
              <a:ext uri="{FF2B5EF4-FFF2-40B4-BE49-F238E27FC236}">
                <a16:creationId xmlns:a16="http://schemas.microsoft.com/office/drawing/2014/main" id="{873C2B53-8014-767D-4A7D-93EC05F059F1}"/>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26971CAC-D616-91C2-C852-D3D5F118AFB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61837154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69604-DCD4-BA99-51B4-8CCE266867FA}"/>
              </a:ext>
            </a:extLst>
          </p:cNvPr>
          <p:cNvSpPr>
            <a:spLocks noGrp="1"/>
          </p:cNvSpPr>
          <p:nvPr>
            <p:ph type="title"/>
          </p:nvPr>
        </p:nvSpPr>
        <p:spPr>
          <a:xfrm>
            <a:off x="251520" y="249900"/>
            <a:ext cx="8418993" cy="699425"/>
          </a:xfrm>
        </p:spPr>
        <p:txBody>
          <a:bodyPr/>
          <a:lstStyle/>
          <a:p>
            <a:r>
              <a:rPr lang="en-GB" dirty="0"/>
              <a:t>Writing questions</a:t>
            </a:r>
          </a:p>
        </p:txBody>
      </p:sp>
      <p:sp>
        <p:nvSpPr>
          <p:cNvPr id="3" name="Text Placeholder 2">
            <a:extLst>
              <a:ext uri="{FF2B5EF4-FFF2-40B4-BE49-F238E27FC236}">
                <a16:creationId xmlns:a16="http://schemas.microsoft.com/office/drawing/2014/main" id="{843DE71F-4188-2D9D-42A7-0CBE8475E752}"/>
              </a:ext>
            </a:extLst>
          </p:cNvPr>
          <p:cNvSpPr>
            <a:spLocks noGrp="1"/>
          </p:cNvSpPr>
          <p:nvPr>
            <p:ph type="body" sz="quarter" idx="14"/>
          </p:nvPr>
        </p:nvSpPr>
        <p:spPr>
          <a:xfrm>
            <a:off x="251520" y="1131590"/>
            <a:ext cx="8437562" cy="3314641"/>
          </a:xfrm>
        </p:spPr>
        <p:txBody>
          <a:bodyPr/>
          <a:lstStyle/>
          <a:p>
            <a:pPr marL="342900" indent="-342900">
              <a:buFont typeface="Arial" panose="020B0604020202020204" pitchFamily="34" charset="0"/>
              <a:buChar char="•"/>
            </a:pPr>
            <a:r>
              <a:rPr lang="en-GB" dirty="0"/>
              <a:t>Write down three questions that would be included in a questionnaire on the importance of TikTok to the lives of users.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Then move into pairs and share your questions.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Then move into groups and share your questions.</a:t>
            </a:r>
          </a:p>
        </p:txBody>
      </p:sp>
      <p:sp>
        <p:nvSpPr>
          <p:cNvPr id="4" name="Footer Placeholder 3">
            <a:extLst>
              <a:ext uri="{FF2B5EF4-FFF2-40B4-BE49-F238E27FC236}">
                <a16:creationId xmlns:a16="http://schemas.microsoft.com/office/drawing/2014/main" id="{70E4E109-BEAA-1109-A1B6-A3BCA8CB9FB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CB48F588-1C20-D08E-92AD-27D9258669B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11242843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F1694-C70C-7BD0-98E6-3C8A68264E2B}"/>
              </a:ext>
            </a:extLst>
          </p:cNvPr>
          <p:cNvSpPr>
            <a:spLocks noGrp="1"/>
          </p:cNvSpPr>
          <p:nvPr>
            <p:ph type="title"/>
          </p:nvPr>
        </p:nvSpPr>
        <p:spPr/>
        <p:txBody>
          <a:bodyPr/>
          <a:lstStyle/>
          <a:p>
            <a:r>
              <a:rPr lang="en-GB" dirty="0"/>
              <a:t>Typical traditional search process</a:t>
            </a:r>
          </a:p>
        </p:txBody>
      </p:sp>
      <p:sp>
        <p:nvSpPr>
          <p:cNvPr id="3" name="Text Placeholder 2">
            <a:extLst>
              <a:ext uri="{FF2B5EF4-FFF2-40B4-BE49-F238E27FC236}">
                <a16:creationId xmlns:a16="http://schemas.microsoft.com/office/drawing/2014/main" id="{F6E49F02-26D0-E3B7-B7B5-013FF82CD55C}"/>
              </a:ext>
            </a:extLst>
          </p:cNvPr>
          <p:cNvSpPr>
            <a:spLocks noGrp="1"/>
          </p:cNvSpPr>
          <p:nvPr>
            <p:ph type="body" sz="quarter" idx="14"/>
          </p:nvPr>
        </p:nvSpPr>
        <p:spPr>
          <a:xfrm>
            <a:off x="251520" y="986400"/>
            <a:ext cx="8437562" cy="3601574"/>
          </a:xfrm>
        </p:spPr>
        <p:txBody>
          <a:bodyPr>
            <a:normAutofit/>
          </a:bodyPr>
          <a:lstStyle/>
          <a:p>
            <a:pPr marL="342900" indent="-342900">
              <a:buFont typeface="Arial" panose="020B0604020202020204" pitchFamily="34" charset="0"/>
              <a:buChar char="•"/>
            </a:pPr>
            <a:r>
              <a:rPr lang="en-GB" dirty="0"/>
              <a:t>Identify the information need (what).</a:t>
            </a:r>
          </a:p>
          <a:p>
            <a:pPr marL="342900" indent="-342900">
              <a:buFont typeface="Arial" panose="020B0604020202020204" pitchFamily="34" charset="0"/>
              <a:buChar char="•"/>
            </a:pPr>
            <a:r>
              <a:rPr lang="en-GB" dirty="0"/>
              <a:t>Enter search keywords (ask).</a:t>
            </a:r>
          </a:p>
          <a:p>
            <a:pPr marL="342900" indent="-342900">
              <a:buFont typeface="Arial" panose="020B0604020202020204" pitchFamily="34" charset="0"/>
              <a:buChar char="•"/>
            </a:pPr>
            <a:r>
              <a:rPr lang="en-GB" dirty="0"/>
              <a:t>Review search results (check).</a:t>
            </a:r>
          </a:p>
          <a:p>
            <a:pPr marL="342900" indent="-342900">
              <a:buFont typeface="Arial" panose="020B0604020202020204" pitchFamily="34" charset="0"/>
              <a:buChar char="•"/>
            </a:pPr>
            <a:r>
              <a:rPr lang="en-GB" dirty="0"/>
              <a:t>Access a source (select).</a:t>
            </a:r>
          </a:p>
          <a:p>
            <a:pPr marL="342900" indent="-342900">
              <a:buFont typeface="Arial" panose="020B0604020202020204" pitchFamily="34" charset="0"/>
              <a:buChar char="•"/>
            </a:pPr>
            <a:r>
              <a:rPr lang="en-GB" dirty="0"/>
              <a:t>Evaluate the source (validate).</a:t>
            </a:r>
          </a:p>
          <a:p>
            <a:pPr marL="342900" indent="-342900">
              <a:buFont typeface="Arial" panose="020B0604020202020204" pitchFamily="34" charset="0"/>
              <a:buChar char="•"/>
            </a:pPr>
            <a:r>
              <a:rPr lang="en-GB" dirty="0"/>
              <a:t>Refine the search if needed (streamline).</a:t>
            </a:r>
          </a:p>
          <a:p>
            <a:pPr marL="342900" indent="-342900">
              <a:buFont typeface="Arial" panose="020B0604020202020204" pitchFamily="34" charset="0"/>
              <a:buChar char="•"/>
            </a:pPr>
            <a:endParaRPr lang="en-GB" dirty="0"/>
          </a:p>
          <a:p>
            <a:r>
              <a:rPr lang="en-GB" dirty="0"/>
              <a:t>Need → Query → Results → Selection → Evaluation → Refinement → iterate…(process loop).</a:t>
            </a:r>
          </a:p>
          <a:p>
            <a:endParaRPr lang="en-GB" dirty="0"/>
          </a:p>
          <a:p>
            <a:endParaRPr lang="en-GB" dirty="0"/>
          </a:p>
        </p:txBody>
      </p:sp>
      <p:sp>
        <p:nvSpPr>
          <p:cNvPr id="4" name="Footer Placeholder 3">
            <a:extLst>
              <a:ext uri="{FF2B5EF4-FFF2-40B4-BE49-F238E27FC236}">
                <a16:creationId xmlns:a16="http://schemas.microsoft.com/office/drawing/2014/main" id="{5A20ADB8-0B3A-5DC8-B133-41B6BB26D17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061D7072-122A-9BCD-43CB-D87524325FC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67</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91563046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F1694-C70C-7BD0-98E6-3C8A68264E2B}"/>
              </a:ext>
            </a:extLst>
          </p:cNvPr>
          <p:cNvSpPr>
            <a:spLocks noGrp="1"/>
          </p:cNvSpPr>
          <p:nvPr>
            <p:ph type="title"/>
          </p:nvPr>
        </p:nvSpPr>
        <p:spPr/>
        <p:txBody>
          <a:bodyPr/>
          <a:lstStyle/>
          <a:p>
            <a:r>
              <a:rPr lang="en-GB" dirty="0"/>
              <a:t>Search Engine Optimisation (SEO)</a:t>
            </a:r>
          </a:p>
        </p:txBody>
      </p:sp>
      <p:sp>
        <p:nvSpPr>
          <p:cNvPr id="3" name="Text Placeholder 2">
            <a:extLst>
              <a:ext uri="{FF2B5EF4-FFF2-40B4-BE49-F238E27FC236}">
                <a16:creationId xmlns:a16="http://schemas.microsoft.com/office/drawing/2014/main" id="{F6E49F02-26D0-E3B7-B7B5-013FF82CD55C}"/>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The ‘practice’ of improving a website so it appears higher in organic (non-paid) search results.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Websites research what users typically type into search engines and integrate these into their pages for effect.</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High-quality content is rewarded and makes the page more likely to rank high organically.</a:t>
            </a:r>
          </a:p>
        </p:txBody>
      </p:sp>
      <p:sp>
        <p:nvSpPr>
          <p:cNvPr id="4" name="Footer Placeholder 3">
            <a:extLst>
              <a:ext uri="{FF2B5EF4-FFF2-40B4-BE49-F238E27FC236}">
                <a16:creationId xmlns:a16="http://schemas.microsoft.com/office/drawing/2014/main" id="{5A20ADB8-0B3A-5DC8-B133-41B6BB26D17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061D7072-122A-9BCD-43CB-D87524325FC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68</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3382708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F1694-C70C-7BD0-98E6-3C8A68264E2B}"/>
              </a:ext>
            </a:extLst>
          </p:cNvPr>
          <p:cNvSpPr>
            <a:spLocks noGrp="1"/>
          </p:cNvSpPr>
          <p:nvPr>
            <p:ph type="title"/>
          </p:nvPr>
        </p:nvSpPr>
        <p:spPr/>
        <p:txBody>
          <a:bodyPr/>
          <a:lstStyle/>
          <a:p>
            <a:r>
              <a:rPr lang="en-GB" dirty="0"/>
              <a:t>Paid for optimisation</a:t>
            </a:r>
          </a:p>
        </p:txBody>
      </p:sp>
      <p:sp>
        <p:nvSpPr>
          <p:cNvPr id="3" name="Text Placeholder 2">
            <a:extLst>
              <a:ext uri="{FF2B5EF4-FFF2-40B4-BE49-F238E27FC236}">
                <a16:creationId xmlns:a16="http://schemas.microsoft.com/office/drawing/2014/main" id="{F6E49F02-26D0-E3B7-B7B5-013FF82CD55C}"/>
              </a:ext>
            </a:extLst>
          </p:cNvPr>
          <p:cNvSpPr>
            <a:spLocks noGrp="1"/>
          </p:cNvSpPr>
          <p:nvPr>
            <p:ph type="body" sz="quarter" idx="14"/>
          </p:nvPr>
        </p:nvSpPr>
        <p:spPr>
          <a:xfrm>
            <a:off x="251520" y="843558"/>
            <a:ext cx="8437562" cy="3744417"/>
          </a:xfrm>
        </p:spPr>
        <p:txBody>
          <a:bodyPr>
            <a:normAutofit lnSpcReduction="10000"/>
          </a:bodyPr>
          <a:lstStyle/>
          <a:p>
            <a:pPr marL="342900" indent="-342900">
              <a:buFont typeface="Arial" panose="020B0604020202020204" pitchFamily="34" charset="0"/>
              <a:buChar char="•"/>
            </a:pPr>
            <a:r>
              <a:rPr lang="en-GB" dirty="0"/>
              <a:t>Not everything on a search results page is organic.</a:t>
            </a:r>
          </a:p>
          <a:p>
            <a:endParaRPr lang="en-GB" dirty="0"/>
          </a:p>
          <a:p>
            <a:pPr marL="342900" indent="-342900">
              <a:buFont typeface="Arial" panose="020B0604020202020204" pitchFamily="34" charset="0"/>
              <a:buChar char="•"/>
            </a:pPr>
            <a:r>
              <a:rPr lang="en-GB" dirty="0"/>
              <a:t>Search Engine Marketing (SEM), advertisers pay to appear above or alongside organic results.</a:t>
            </a:r>
          </a:p>
          <a:p>
            <a:endParaRPr lang="en-GB" dirty="0"/>
          </a:p>
          <a:p>
            <a:pPr marL="342900" indent="-342900">
              <a:buFont typeface="Arial" panose="020B0604020202020204" pitchFamily="34" charset="0"/>
              <a:buChar char="•"/>
            </a:pPr>
            <a:r>
              <a:rPr lang="en-GB" dirty="0"/>
              <a:t>They bid on keywords (‘cheap flights to Spain’), the ad appears when the search is made, and the advertiser pays every time someone clicks their ad.</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Paid results often look similar to organic ones but are labelled to maintain transparency.</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p:txBody>
      </p:sp>
      <p:sp>
        <p:nvSpPr>
          <p:cNvPr id="4" name="Footer Placeholder 3">
            <a:extLst>
              <a:ext uri="{FF2B5EF4-FFF2-40B4-BE49-F238E27FC236}">
                <a16:creationId xmlns:a16="http://schemas.microsoft.com/office/drawing/2014/main" id="{5A20ADB8-0B3A-5DC8-B133-41B6BB26D17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061D7072-122A-9BCD-43CB-D87524325FC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69</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580105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479D5-F154-CFA7-CC85-4A395E573C4F}"/>
              </a:ext>
            </a:extLst>
          </p:cNvPr>
          <p:cNvSpPr>
            <a:spLocks noGrp="1"/>
          </p:cNvSpPr>
          <p:nvPr>
            <p:ph type="title"/>
          </p:nvPr>
        </p:nvSpPr>
        <p:spPr/>
        <p:txBody>
          <a:bodyPr/>
          <a:lstStyle/>
          <a:p>
            <a:r>
              <a:rPr lang="en-GB" dirty="0"/>
              <a:t>Research planning requirements</a:t>
            </a:r>
            <a:endParaRPr lang="en-US" dirty="0"/>
          </a:p>
        </p:txBody>
      </p:sp>
      <p:sp>
        <p:nvSpPr>
          <p:cNvPr id="3" name="Text Placeholder 2">
            <a:extLst>
              <a:ext uri="{FF2B5EF4-FFF2-40B4-BE49-F238E27FC236}">
                <a16:creationId xmlns:a16="http://schemas.microsoft.com/office/drawing/2014/main" id="{1437DF36-798B-BE86-5560-61755AB3DA5F}"/>
              </a:ext>
            </a:extLst>
          </p:cNvPr>
          <p:cNvSpPr>
            <a:spLocks noGrp="1"/>
          </p:cNvSpPr>
          <p:nvPr>
            <p:ph type="body" sz="quarter" idx="14"/>
          </p:nvPr>
        </p:nvSpPr>
        <p:spPr/>
        <p:txBody>
          <a:bodyPr/>
          <a:lstStyle/>
          <a:p>
            <a:endParaRPr lang="en-GB" dirty="0"/>
          </a:p>
          <a:p>
            <a:pPr marL="342900" indent="-342900">
              <a:buFont typeface="Arial" panose="020B0604020202020204" pitchFamily="34" charset="0"/>
              <a:buChar char="•"/>
            </a:pPr>
            <a:r>
              <a:rPr lang="en-GB" dirty="0"/>
              <a:t>Aim. </a:t>
            </a:r>
          </a:p>
          <a:p>
            <a:pPr marL="342900" indent="-342900">
              <a:buFont typeface="Arial" panose="020B0604020202020204" pitchFamily="34" charset="0"/>
              <a:buChar char="•"/>
            </a:pPr>
            <a:r>
              <a:rPr lang="en-GB" dirty="0"/>
              <a:t>Target audience.</a:t>
            </a:r>
          </a:p>
          <a:p>
            <a:pPr marL="342900" indent="-342900">
              <a:buFont typeface="Arial" panose="020B0604020202020204" pitchFamily="34" charset="0"/>
              <a:buChar char="•"/>
            </a:pPr>
            <a:r>
              <a:rPr lang="en-GB" dirty="0"/>
              <a:t>Types of data (qualitative/quantitative).</a:t>
            </a:r>
          </a:p>
          <a:p>
            <a:pPr marL="342900" indent="-342900">
              <a:buFont typeface="Arial" panose="020B0604020202020204" pitchFamily="34" charset="0"/>
              <a:buChar char="•"/>
            </a:pPr>
            <a:r>
              <a:rPr lang="en-GB" dirty="0"/>
              <a:t>Research tools.</a:t>
            </a:r>
          </a:p>
          <a:p>
            <a:pPr marL="342900" indent="-342900">
              <a:buFont typeface="Arial" panose="020B0604020202020204" pitchFamily="34" charset="0"/>
              <a:buChar char="•"/>
            </a:pPr>
            <a:r>
              <a:rPr lang="en-GB" dirty="0"/>
              <a:t>Types of questions.</a:t>
            </a:r>
            <a:endParaRPr lang="en-US" dirty="0"/>
          </a:p>
        </p:txBody>
      </p:sp>
      <p:sp>
        <p:nvSpPr>
          <p:cNvPr id="4" name="Footer Placeholder 3">
            <a:extLst>
              <a:ext uri="{FF2B5EF4-FFF2-40B4-BE49-F238E27FC236}">
                <a16:creationId xmlns:a16="http://schemas.microsoft.com/office/drawing/2014/main" id="{55F00461-CDD9-2AF2-1B72-A2C9CE084D57}"/>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77D8920A-123C-D1D9-1DFA-2E44ADCE7084}"/>
              </a:ext>
            </a:extLst>
          </p:cNvPr>
          <p:cNvSpPr>
            <a:spLocks noGrp="1"/>
          </p:cNvSpPr>
          <p:nvPr>
            <p:ph type="sldNum" sz="quarter" idx="12"/>
          </p:nvPr>
        </p:nvSpPr>
        <p:spPr/>
        <p:txBody>
          <a:bodyPr/>
          <a:lstStyle/>
          <a:p>
            <a:fld id="{DA2C159E-F13C-4A85-9A41-E7669D3E0D70}" type="slidenum">
              <a:rPr lang="en-GB" smtClean="0"/>
              <a:pPr/>
              <a:t>7</a:t>
            </a:fld>
            <a:endParaRPr lang="en-GB" dirty="0"/>
          </a:p>
        </p:txBody>
      </p:sp>
    </p:spTree>
    <p:extLst>
      <p:ext uri="{BB962C8B-B14F-4D97-AF65-F5344CB8AC3E}">
        <p14:creationId xmlns:p14="http://schemas.microsoft.com/office/powerpoint/2010/main" val="344336265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0B3FC5-34A3-22F0-A466-0DB5C55F71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D841F6-A385-9E17-1DB7-3F20A51FEF89}"/>
              </a:ext>
            </a:extLst>
          </p:cNvPr>
          <p:cNvSpPr>
            <a:spLocks noGrp="1"/>
          </p:cNvSpPr>
          <p:nvPr>
            <p:ph type="title"/>
          </p:nvPr>
        </p:nvSpPr>
        <p:spPr/>
        <p:txBody>
          <a:bodyPr>
            <a:normAutofit/>
          </a:bodyPr>
          <a:lstStyle/>
          <a:p>
            <a:r>
              <a:rPr lang="en-GB" dirty="0"/>
              <a:t>How search results are ranked </a:t>
            </a:r>
          </a:p>
        </p:txBody>
      </p:sp>
      <p:sp>
        <p:nvSpPr>
          <p:cNvPr id="3" name="Text Placeholder 2">
            <a:extLst>
              <a:ext uri="{FF2B5EF4-FFF2-40B4-BE49-F238E27FC236}">
                <a16:creationId xmlns:a16="http://schemas.microsoft.com/office/drawing/2014/main" id="{6B4C9C93-B14B-A4E9-68C7-9F2E026777F9}"/>
              </a:ext>
            </a:extLst>
          </p:cNvPr>
          <p:cNvSpPr>
            <a:spLocks noGrp="1"/>
          </p:cNvSpPr>
          <p:nvPr>
            <p:ph type="body" sz="quarter" idx="14"/>
          </p:nvPr>
        </p:nvSpPr>
        <p:spPr>
          <a:xfrm>
            <a:off x="251520" y="986399"/>
            <a:ext cx="8437562" cy="3780863"/>
          </a:xfrm>
        </p:spPr>
        <p:txBody>
          <a:bodyPr>
            <a:normAutofit/>
          </a:bodyPr>
          <a:lstStyle/>
          <a:p>
            <a:pPr marL="342900" indent="-342900">
              <a:buFont typeface="Arial" panose="020B0604020202020204" pitchFamily="34" charset="0"/>
              <a:buChar char="•"/>
            </a:pPr>
            <a:r>
              <a:rPr lang="en-GB" dirty="0"/>
              <a:t>User enters keywords → search engine analyses intent → ranking algorithm sorts results → results displayed.</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Typical searches display, in order, sponsored ads, featured snippets, organic results (SEO), and people also ask.</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SEO affects organic ranking, while sponsored content can bypass ranking via paid placement.</a:t>
            </a:r>
          </a:p>
        </p:txBody>
      </p:sp>
      <p:sp>
        <p:nvSpPr>
          <p:cNvPr id="4" name="Footer Placeholder 3">
            <a:extLst>
              <a:ext uri="{FF2B5EF4-FFF2-40B4-BE49-F238E27FC236}">
                <a16:creationId xmlns:a16="http://schemas.microsoft.com/office/drawing/2014/main" id="{CA9363E3-893C-AD60-ACFC-3D8BFCB00E6C}"/>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648FDFD8-A013-F993-D50A-1614B8D4F6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70</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85590964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F1694-C70C-7BD0-98E6-3C8A68264E2B}"/>
              </a:ext>
            </a:extLst>
          </p:cNvPr>
          <p:cNvSpPr>
            <a:spLocks noGrp="1"/>
          </p:cNvSpPr>
          <p:nvPr>
            <p:ph type="title"/>
          </p:nvPr>
        </p:nvSpPr>
        <p:spPr/>
        <p:txBody>
          <a:bodyPr/>
          <a:lstStyle/>
          <a:p>
            <a:r>
              <a:rPr lang="en-GB" dirty="0"/>
              <a:t>Referencing sources</a:t>
            </a:r>
          </a:p>
        </p:txBody>
      </p:sp>
      <p:sp>
        <p:nvSpPr>
          <p:cNvPr id="3" name="Text Placeholder 2">
            <a:extLst>
              <a:ext uri="{FF2B5EF4-FFF2-40B4-BE49-F238E27FC236}">
                <a16:creationId xmlns:a16="http://schemas.microsoft.com/office/drawing/2014/main" id="{F6E49F02-26D0-E3B7-B7B5-013FF82CD55C}"/>
              </a:ext>
            </a:extLst>
          </p:cNvPr>
          <p:cNvSpPr>
            <a:spLocks noGrp="1"/>
          </p:cNvSpPr>
          <p:nvPr>
            <p:ph type="body" sz="quarter" idx="14"/>
          </p:nvPr>
        </p:nvSpPr>
        <p:spPr>
          <a:xfrm>
            <a:off x="251520" y="986400"/>
            <a:ext cx="8437562" cy="3601574"/>
          </a:xfrm>
        </p:spPr>
        <p:txBody>
          <a:bodyPr/>
          <a:lstStyle/>
          <a:p>
            <a:pPr marL="342900" indent="-342900">
              <a:buFont typeface="Arial" panose="020B0604020202020204" pitchFamily="34" charset="0"/>
              <a:buChar char="•"/>
            </a:pPr>
            <a:r>
              <a:rPr lang="en-GB" dirty="0"/>
              <a:t>When using any sourced information, credit must be attributed to the author of the original work. This is called referencing.  We reference in the text by giving a citation and in our reference list/bibliography at the end.</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Online sources can be fluid; it is necessary to include elements such as website URLs and dates of access.</a:t>
            </a:r>
          </a:p>
        </p:txBody>
      </p:sp>
      <p:sp>
        <p:nvSpPr>
          <p:cNvPr id="4" name="Footer Placeholder 3">
            <a:extLst>
              <a:ext uri="{FF2B5EF4-FFF2-40B4-BE49-F238E27FC236}">
                <a16:creationId xmlns:a16="http://schemas.microsoft.com/office/drawing/2014/main" id="{5A20ADB8-0B3A-5DC8-B133-41B6BB26D17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061D7072-122A-9BCD-43CB-D87524325FC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68306707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F1694-C70C-7BD0-98E6-3C8A68264E2B}"/>
              </a:ext>
            </a:extLst>
          </p:cNvPr>
          <p:cNvSpPr>
            <a:spLocks noGrp="1"/>
          </p:cNvSpPr>
          <p:nvPr>
            <p:ph type="title"/>
          </p:nvPr>
        </p:nvSpPr>
        <p:spPr/>
        <p:txBody>
          <a:bodyPr/>
          <a:lstStyle/>
          <a:p>
            <a:r>
              <a:rPr lang="en-GB" dirty="0"/>
              <a:t>Referencing online sources</a:t>
            </a:r>
          </a:p>
        </p:txBody>
      </p:sp>
      <p:sp>
        <p:nvSpPr>
          <p:cNvPr id="3" name="Text Placeholder 2">
            <a:extLst>
              <a:ext uri="{FF2B5EF4-FFF2-40B4-BE49-F238E27FC236}">
                <a16:creationId xmlns:a16="http://schemas.microsoft.com/office/drawing/2014/main" id="{F6E49F02-26D0-E3B7-B7B5-013FF82CD55C}"/>
              </a:ext>
            </a:extLst>
          </p:cNvPr>
          <p:cNvSpPr>
            <a:spLocks noGrp="1"/>
          </p:cNvSpPr>
          <p:nvPr>
            <p:ph type="body" sz="quarter" idx="14"/>
          </p:nvPr>
        </p:nvSpPr>
        <p:spPr/>
        <p:txBody>
          <a:bodyPr/>
          <a:lstStyle/>
          <a:p>
            <a:r>
              <a:rPr lang="en-GB" dirty="0"/>
              <a:t>When referencing online sources, we must include:</a:t>
            </a:r>
          </a:p>
          <a:p>
            <a:pPr marL="342900" indent="-342900">
              <a:buFont typeface="Arial" panose="020B0604020202020204" pitchFamily="34" charset="0"/>
              <a:buChar char="•"/>
            </a:pPr>
            <a:r>
              <a:rPr lang="en-GB" dirty="0"/>
              <a:t>Author (if available – organisation or individual).</a:t>
            </a:r>
          </a:p>
          <a:p>
            <a:pPr marL="342900" indent="-342900">
              <a:buFont typeface="Arial" panose="020B0604020202020204" pitchFamily="34" charset="0"/>
              <a:buChar char="•"/>
            </a:pPr>
            <a:r>
              <a:rPr lang="en-GB" dirty="0"/>
              <a:t>Year.</a:t>
            </a:r>
          </a:p>
          <a:p>
            <a:pPr marL="342900" indent="-342900">
              <a:buFont typeface="Arial" panose="020B0604020202020204" pitchFamily="34" charset="0"/>
              <a:buChar char="•"/>
            </a:pPr>
            <a:r>
              <a:rPr lang="en-GB" dirty="0"/>
              <a:t>Title of webpage or article.</a:t>
            </a:r>
          </a:p>
          <a:p>
            <a:pPr marL="342900" indent="-342900">
              <a:buFont typeface="Arial" panose="020B0604020202020204" pitchFamily="34" charset="0"/>
              <a:buChar char="•"/>
            </a:pPr>
            <a:r>
              <a:rPr lang="en-GB" dirty="0"/>
              <a:t>Website name.</a:t>
            </a:r>
          </a:p>
          <a:p>
            <a:pPr marL="342900" indent="-342900">
              <a:buFont typeface="Arial" panose="020B0604020202020204" pitchFamily="34" charset="0"/>
              <a:buChar char="•"/>
            </a:pPr>
            <a:r>
              <a:rPr lang="en-GB" dirty="0"/>
              <a:t>Full URL.</a:t>
            </a:r>
          </a:p>
          <a:p>
            <a:pPr marL="342900" indent="-342900">
              <a:buFont typeface="Arial" panose="020B0604020202020204" pitchFamily="34" charset="0"/>
              <a:buChar char="•"/>
            </a:pPr>
            <a:r>
              <a:rPr lang="en-GB" dirty="0"/>
              <a:t>Date of access.</a:t>
            </a:r>
          </a:p>
        </p:txBody>
      </p:sp>
      <p:sp>
        <p:nvSpPr>
          <p:cNvPr id="4" name="Footer Placeholder 3">
            <a:extLst>
              <a:ext uri="{FF2B5EF4-FFF2-40B4-BE49-F238E27FC236}">
                <a16:creationId xmlns:a16="http://schemas.microsoft.com/office/drawing/2014/main" id="{5A20ADB8-0B3A-5DC8-B133-41B6BB26D17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061D7072-122A-9BCD-43CB-D87524325FC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72</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1586888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7C5E79-EA44-79B6-5724-C73893DDEF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54EB0D-B64B-F277-12BC-8F6D2D0D8328}"/>
              </a:ext>
            </a:extLst>
          </p:cNvPr>
          <p:cNvSpPr>
            <a:spLocks noGrp="1"/>
          </p:cNvSpPr>
          <p:nvPr>
            <p:ph type="title"/>
          </p:nvPr>
        </p:nvSpPr>
        <p:spPr/>
        <p:txBody>
          <a:bodyPr/>
          <a:lstStyle/>
          <a:p>
            <a:r>
              <a:rPr lang="en-GB" dirty="0"/>
              <a:t>Referencing task</a:t>
            </a:r>
          </a:p>
        </p:txBody>
      </p:sp>
      <p:sp>
        <p:nvSpPr>
          <p:cNvPr id="3" name="Text Placeholder 2">
            <a:extLst>
              <a:ext uri="{FF2B5EF4-FFF2-40B4-BE49-F238E27FC236}">
                <a16:creationId xmlns:a16="http://schemas.microsoft.com/office/drawing/2014/main" id="{AAE728AA-A26D-33A4-F897-8A6E29BC1E71}"/>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Use the Sourcing information task sheet and accompanying Referencing handout provided.</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Search for responses to the questions.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Note down your responses and reference the source fully, making sure you follow the required protocols.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Prepare to provide feedback to the group.</a:t>
            </a:r>
          </a:p>
        </p:txBody>
      </p:sp>
      <p:sp>
        <p:nvSpPr>
          <p:cNvPr id="4" name="Footer Placeholder 3">
            <a:extLst>
              <a:ext uri="{FF2B5EF4-FFF2-40B4-BE49-F238E27FC236}">
                <a16:creationId xmlns:a16="http://schemas.microsoft.com/office/drawing/2014/main" id="{60425821-BA7B-3543-7FA0-9CBD3EDFFA4E}"/>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F279C5B6-EA88-3EE3-CBF9-E0CC93FD11A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73</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28583029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BEC886-94AE-3E50-F01C-1676436E0E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7BB380-5063-5803-1400-88BD14B2CA34}"/>
              </a:ext>
            </a:extLst>
          </p:cNvPr>
          <p:cNvSpPr>
            <a:spLocks noGrp="1"/>
          </p:cNvSpPr>
          <p:nvPr>
            <p:ph type="title"/>
          </p:nvPr>
        </p:nvSpPr>
        <p:spPr/>
        <p:txBody>
          <a:bodyPr/>
          <a:lstStyle/>
          <a:p>
            <a:r>
              <a:rPr lang="en-GB" dirty="0"/>
              <a:t>Starting a search</a:t>
            </a:r>
          </a:p>
        </p:txBody>
      </p:sp>
      <p:sp>
        <p:nvSpPr>
          <p:cNvPr id="3" name="Text Placeholder 2">
            <a:extLst>
              <a:ext uri="{FF2B5EF4-FFF2-40B4-BE49-F238E27FC236}">
                <a16:creationId xmlns:a16="http://schemas.microsoft.com/office/drawing/2014/main" id="{ED5C3592-F70F-8298-6370-62AD522B5CB0}"/>
              </a:ext>
            </a:extLst>
          </p:cNvPr>
          <p:cNvSpPr>
            <a:spLocks noGrp="1"/>
          </p:cNvSpPr>
          <p:nvPr>
            <p:ph type="body" sz="quarter" idx="14"/>
          </p:nvPr>
        </p:nvSpPr>
        <p:spPr>
          <a:xfrm>
            <a:off x="251520" y="986399"/>
            <a:ext cx="8437562" cy="3780863"/>
          </a:xfrm>
        </p:spPr>
        <p:txBody>
          <a:bodyPr>
            <a:normAutofit lnSpcReduction="10000"/>
          </a:bodyPr>
          <a:lstStyle/>
          <a:p>
            <a:r>
              <a:rPr lang="en-GB" dirty="0"/>
              <a:t>Before using advanced techniques, ask yourself:</a:t>
            </a:r>
          </a:p>
          <a:p>
            <a:pPr marL="342900" indent="-342900">
              <a:buFont typeface="Arial" panose="020B0604020202020204" pitchFamily="34" charset="0"/>
              <a:buChar char="•"/>
            </a:pPr>
            <a:r>
              <a:rPr lang="en-GB" dirty="0"/>
              <a:t>What exactly am I trying to find?</a:t>
            </a:r>
          </a:p>
          <a:p>
            <a:pPr marL="342900" indent="-342900">
              <a:buFont typeface="Arial" panose="020B0604020202020204" pitchFamily="34" charset="0"/>
              <a:buChar char="•"/>
            </a:pPr>
            <a:r>
              <a:rPr lang="en-GB" dirty="0"/>
              <a:t>Am I looking for facts, statistics, definitions, articles, images, or reports?</a:t>
            </a:r>
          </a:p>
          <a:p>
            <a:pPr marL="342900" indent="-342900">
              <a:buFont typeface="Arial" panose="020B0604020202020204" pitchFamily="34" charset="0"/>
              <a:buChar char="•"/>
            </a:pPr>
            <a:r>
              <a:rPr lang="en-GB" dirty="0"/>
              <a:t>Do I need recent information or historical data?</a:t>
            </a:r>
          </a:p>
          <a:p>
            <a:endParaRPr lang="en-GB" dirty="0"/>
          </a:p>
          <a:p>
            <a:r>
              <a:rPr lang="en-GB" dirty="0"/>
              <a:t>Example:</a:t>
            </a:r>
          </a:p>
          <a:p>
            <a:r>
              <a:rPr lang="en-GB" i="1" dirty="0"/>
              <a:t>“I need recent statistics on UK business start-up rates.”</a:t>
            </a:r>
          </a:p>
          <a:p>
            <a:endParaRPr lang="en-GB" dirty="0"/>
          </a:p>
          <a:p>
            <a:pPr marL="342900" indent="-342900">
              <a:buFont typeface="Arial" panose="020B0604020202020204" pitchFamily="34" charset="0"/>
              <a:buChar char="•"/>
            </a:pPr>
            <a:r>
              <a:rPr lang="en-GB" dirty="0"/>
              <a:t>A </a:t>
            </a:r>
            <a:r>
              <a:rPr lang="en-GB" b="1" dirty="0"/>
              <a:t>clear</a:t>
            </a:r>
            <a:r>
              <a:rPr lang="en-GB" dirty="0"/>
              <a:t> goal helps you choose the right keywords and filters.</a:t>
            </a:r>
          </a:p>
        </p:txBody>
      </p:sp>
      <p:sp>
        <p:nvSpPr>
          <p:cNvPr id="4" name="Footer Placeholder 3">
            <a:extLst>
              <a:ext uri="{FF2B5EF4-FFF2-40B4-BE49-F238E27FC236}">
                <a16:creationId xmlns:a16="http://schemas.microsoft.com/office/drawing/2014/main" id="{98B20312-CEF4-1A67-9423-EE1464238018}"/>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674C3C62-AA3C-1F05-AE8E-96B325B8100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74</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82408564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5408BD-5F44-FB71-A573-A09ADDDC06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CF20E6-9CC7-7A30-6D55-C04F5169469F}"/>
              </a:ext>
            </a:extLst>
          </p:cNvPr>
          <p:cNvSpPr>
            <a:spLocks noGrp="1"/>
          </p:cNvSpPr>
          <p:nvPr>
            <p:ph type="title"/>
          </p:nvPr>
        </p:nvSpPr>
        <p:spPr/>
        <p:txBody>
          <a:bodyPr/>
          <a:lstStyle/>
          <a:p>
            <a:r>
              <a:rPr lang="en-GB" dirty="0"/>
              <a:t>Refining research</a:t>
            </a:r>
          </a:p>
        </p:txBody>
      </p:sp>
      <p:sp>
        <p:nvSpPr>
          <p:cNvPr id="3" name="Text Placeholder 2">
            <a:extLst>
              <a:ext uri="{FF2B5EF4-FFF2-40B4-BE49-F238E27FC236}">
                <a16:creationId xmlns:a16="http://schemas.microsoft.com/office/drawing/2014/main" id="{892F3D78-E30C-9F27-A2A5-FBF4EBD18F96}"/>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Use specific terms.</a:t>
            </a:r>
          </a:p>
          <a:p>
            <a:pPr marL="342900" indent="-342900">
              <a:buFont typeface="Arial" panose="020B0604020202020204" pitchFamily="34" charset="0"/>
              <a:buChar char="•"/>
            </a:pPr>
            <a:r>
              <a:rPr lang="en-GB" dirty="0"/>
              <a:t>Avoid long sentences.</a:t>
            </a:r>
          </a:p>
          <a:p>
            <a:pPr marL="342900" indent="-342900">
              <a:buFont typeface="Arial" panose="020B0604020202020204" pitchFamily="34" charset="0"/>
              <a:buChar char="•"/>
            </a:pPr>
            <a:r>
              <a:rPr lang="en-GB" dirty="0"/>
              <a:t>Focus on the main idea.</a:t>
            </a:r>
          </a:p>
          <a:p>
            <a:pPr marL="342900" indent="-342900">
              <a:buFont typeface="Arial" panose="020B0604020202020204" pitchFamily="34" charset="0"/>
              <a:buChar char="•"/>
            </a:pPr>
            <a:r>
              <a:rPr lang="en-GB" dirty="0"/>
              <a:t>Try synonyms (business growth/business expansion)</a:t>
            </a:r>
          </a:p>
          <a:p>
            <a:endParaRPr lang="en-GB" dirty="0"/>
          </a:p>
          <a:p>
            <a:r>
              <a:rPr lang="en-GB" dirty="0"/>
              <a:t>Example:</a:t>
            </a:r>
          </a:p>
          <a:p>
            <a:r>
              <a:rPr lang="en-GB" dirty="0"/>
              <a:t>Instead of: </a:t>
            </a:r>
            <a:r>
              <a:rPr lang="en-GB" i="1" dirty="0"/>
              <a:t>“How many new businesses opened in the UK last year?”</a:t>
            </a:r>
          </a:p>
          <a:p>
            <a:r>
              <a:rPr lang="en-GB" dirty="0"/>
              <a:t>Try: </a:t>
            </a:r>
            <a:r>
              <a:rPr lang="en-GB" i="1" dirty="0"/>
              <a:t>“UK business start-up statistics 2025”</a:t>
            </a:r>
          </a:p>
        </p:txBody>
      </p:sp>
      <p:sp>
        <p:nvSpPr>
          <p:cNvPr id="4" name="Footer Placeholder 3">
            <a:extLst>
              <a:ext uri="{FF2B5EF4-FFF2-40B4-BE49-F238E27FC236}">
                <a16:creationId xmlns:a16="http://schemas.microsoft.com/office/drawing/2014/main" id="{A159CC78-E8E1-F9D4-046B-65E3CA7FA97F}"/>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478792E3-B5D5-1936-6916-CB450DF1FE8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75</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32162997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D739BD-36EA-5D94-DBE9-7AAD90EA6E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212722-8BF6-1BB2-4174-388A4E7A57F1}"/>
              </a:ext>
            </a:extLst>
          </p:cNvPr>
          <p:cNvSpPr>
            <a:spLocks noGrp="1"/>
          </p:cNvSpPr>
          <p:nvPr>
            <p:ph type="title"/>
          </p:nvPr>
        </p:nvSpPr>
        <p:spPr/>
        <p:txBody>
          <a:bodyPr/>
          <a:lstStyle/>
          <a:p>
            <a:r>
              <a:rPr lang="en-GB" dirty="0"/>
              <a:t>Advanced search techniques</a:t>
            </a:r>
          </a:p>
        </p:txBody>
      </p:sp>
      <p:sp>
        <p:nvSpPr>
          <p:cNvPr id="3" name="Text Placeholder 2">
            <a:extLst>
              <a:ext uri="{FF2B5EF4-FFF2-40B4-BE49-F238E27FC236}">
                <a16:creationId xmlns:a16="http://schemas.microsoft.com/office/drawing/2014/main" id="{3D19C94E-3FE1-22D1-22EA-9F37A97059B8}"/>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Traditional searches will provide results that are in the millions.</a:t>
            </a:r>
          </a:p>
          <a:p>
            <a:pPr algn="ctr"/>
            <a:r>
              <a:rPr lang="en-GB" i="1" dirty="0"/>
              <a:t>Birth rates in the UK (277,000,000 results)</a:t>
            </a:r>
          </a:p>
          <a:p>
            <a:endParaRPr lang="en-GB" dirty="0"/>
          </a:p>
          <a:p>
            <a:pPr marL="342900" indent="-342900">
              <a:buFont typeface="Arial" panose="020B0604020202020204" pitchFamily="34" charset="0"/>
              <a:buChar char="•"/>
            </a:pPr>
            <a:r>
              <a:rPr lang="en-GB" dirty="0"/>
              <a:t>Using advanced search techniques will vastly reduce this, streamlining for effect:</a:t>
            </a:r>
          </a:p>
          <a:p>
            <a:pPr algn="ctr"/>
            <a:r>
              <a:rPr lang="en-GB" i="1" dirty="0"/>
              <a:t>Birth rates in England AND Scotland (14,200,000 results)</a:t>
            </a:r>
          </a:p>
        </p:txBody>
      </p:sp>
      <p:sp>
        <p:nvSpPr>
          <p:cNvPr id="4" name="Footer Placeholder 3">
            <a:extLst>
              <a:ext uri="{FF2B5EF4-FFF2-40B4-BE49-F238E27FC236}">
                <a16:creationId xmlns:a16="http://schemas.microsoft.com/office/drawing/2014/main" id="{636FB30F-8872-F80F-068C-563CDD1C6932}"/>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604E4073-01AB-296D-B2BA-E57843654AE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76</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96880586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B0556-47A0-6FFF-CD28-D9988C3A7A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671C7F-5A4A-B51B-ADE2-8F6CAC15AD1E}"/>
              </a:ext>
            </a:extLst>
          </p:cNvPr>
          <p:cNvSpPr>
            <a:spLocks noGrp="1"/>
          </p:cNvSpPr>
          <p:nvPr>
            <p:ph type="title"/>
          </p:nvPr>
        </p:nvSpPr>
        <p:spPr/>
        <p:txBody>
          <a:bodyPr/>
          <a:lstStyle/>
          <a:p>
            <a:r>
              <a:rPr lang="en-GB" dirty="0"/>
              <a:t>Using advanced operators</a:t>
            </a:r>
          </a:p>
        </p:txBody>
      </p:sp>
      <p:sp>
        <p:nvSpPr>
          <p:cNvPr id="3" name="Text Placeholder 2">
            <a:extLst>
              <a:ext uri="{FF2B5EF4-FFF2-40B4-BE49-F238E27FC236}">
                <a16:creationId xmlns:a16="http://schemas.microsoft.com/office/drawing/2014/main" id="{B4DC20EE-F008-F9A7-696E-B7D9BF9A76BD}"/>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Use search operators (advanced commands including Boolean operators such as AND/OR).</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Refer to the Advanced operators for use in traditional search.</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These can help refine searches and improve accuracy.</a:t>
            </a:r>
          </a:p>
        </p:txBody>
      </p:sp>
      <p:sp>
        <p:nvSpPr>
          <p:cNvPr id="4" name="Footer Placeholder 3">
            <a:extLst>
              <a:ext uri="{FF2B5EF4-FFF2-40B4-BE49-F238E27FC236}">
                <a16:creationId xmlns:a16="http://schemas.microsoft.com/office/drawing/2014/main" id="{39D12A1A-73F0-4927-7629-D3C5ABF83C0F}"/>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76D9A735-7FDF-8B40-7FAA-7AF79D200A1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77</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16230729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C4AA93-D8AC-1AB5-8979-CB0F3466E7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98BBFC-9542-CC47-E2F6-FCF01D4A3867}"/>
              </a:ext>
            </a:extLst>
          </p:cNvPr>
          <p:cNvSpPr>
            <a:spLocks noGrp="1"/>
          </p:cNvSpPr>
          <p:nvPr>
            <p:ph type="title"/>
          </p:nvPr>
        </p:nvSpPr>
        <p:spPr/>
        <p:txBody>
          <a:bodyPr/>
          <a:lstStyle/>
          <a:p>
            <a:r>
              <a:rPr lang="en-GB" dirty="0"/>
              <a:t>Carrying out valid searches</a:t>
            </a:r>
          </a:p>
        </p:txBody>
      </p:sp>
      <p:sp>
        <p:nvSpPr>
          <p:cNvPr id="3" name="Text Placeholder 2">
            <a:extLst>
              <a:ext uri="{FF2B5EF4-FFF2-40B4-BE49-F238E27FC236}">
                <a16:creationId xmlns:a16="http://schemas.microsoft.com/office/drawing/2014/main" id="{09C2BF6E-2205-00D0-BB77-A05F92D625AB}"/>
              </a:ext>
            </a:extLst>
          </p:cNvPr>
          <p:cNvSpPr>
            <a:spLocks noGrp="1"/>
          </p:cNvSpPr>
          <p:nvPr>
            <p:ph type="body" sz="quarter" idx="14"/>
          </p:nvPr>
        </p:nvSpPr>
        <p:spPr/>
        <p:txBody>
          <a:bodyPr/>
          <a:lstStyle/>
          <a:p>
            <a:r>
              <a:rPr lang="en-GB" dirty="0"/>
              <a:t>Steps:</a:t>
            </a:r>
          </a:p>
          <a:p>
            <a:pPr marL="342900" indent="-342900">
              <a:buFont typeface="Arial" panose="020B0604020202020204" pitchFamily="34" charset="0"/>
              <a:buChar char="•"/>
            </a:pPr>
            <a:r>
              <a:rPr lang="en-GB" dirty="0"/>
              <a:t>Define your goal.</a:t>
            </a:r>
          </a:p>
          <a:p>
            <a:pPr marL="342900" indent="-342900">
              <a:buFont typeface="Arial" panose="020B0604020202020204" pitchFamily="34" charset="0"/>
              <a:buChar char="•"/>
            </a:pPr>
            <a:r>
              <a:rPr lang="en-GB" dirty="0"/>
              <a:t>Choose clear keywords.</a:t>
            </a:r>
          </a:p>
          <a:p>
            <a:pPr marL="342900" indent="-342900">
              <a:buFont typeface="Arial" panose="020B0604020202020204" pitchFamily="34" charset="0"/>
              <a:buChar char="•"/>
            </a:pPr>
            <a:r>
              <a:rPr lang="en-GB" dirty="0"/>
              <a:t>Use search operators.</a:t>
            </a:r>
          </a:p>
          <a:p>
            <a:pPr marL="342900" indent="-342900">
              <a:buFont typeface="Arial" panose="020B0604020202020204" pitchFamily="34" charset="0"/>
              <a:buChar char="•"/>
            </a:pPr>
            <a:r>
              <a:rPr lang="en-GB" dirty="0"/>
              <a:t>Apply filters.</a:t>
            </a:r>
          </a:p>
          <a:p>
            <a:pPr marL="342900" indent="-342900">
              <a:buFont typeface="Arial" panose="020B0604020202020204" pitchFamily="34" charset="0"/>
              <a:buChar char="•"/>
            </a:pPr>
            <a:r>
              <a:rPr lang="en-GB" dirty="0"/>
              <a:t>Check source reliability.</a:t>
            </a:r>
          </a:p>
          <a:p>
            <a:pPr marL="342900" indent="-342900">
              <a:buFont typeface="Arial" panose="020B0604020202020204" pitchFamily="34" charset="0"/>
              <a:buChar char="•"/>
            </a:pPr>
            <a:r>
              <a:rPr lang="en-GB" dirty="0"/>
              <a:t>Use specialist tools.</a:t>
            </a:r>
          </a:p>
          <a:p>
            <a:pPr marL="342900" indent="-342900">
              <a:buFont typeface="Arial" panose="020B0604020202020204" pitchFamily="34" charset="0"/>
              <a:buChar char="•"/>
            </a:pPr>
            <a:r>
              <a:rPr lang="en-GB" dirty="0"/>
              <a:t>Refine your search.</a:t>
            </a:r>
          </a:p>
          <a:p>
            <a:pPr marL="342900" indent="-342900">
              <a:buFont typeface="Arial" panose="020B0604020202020204" pitchFamily="34" charset="0"/>
              <a:buChar char="•"/>
            </a:pPr>
            <a:r>
              <a:rPr lang="en-GB" dirty="0"/>
              <a:t>Record your sources.</a:t>
            </a:r>
          </a:p>
        </p:txBody>
      </p:sp>
      <p:sp>
        <p:nvSpPr>
          <p:cNvPr id="4" name="Footer Placeholder 3">
            <a:extLst>
              <a:ext uri="{FF2B5EF4-FFF2-40B4-BE49-F238E27FC236}">
                <a16:creationId xmlns:a16="http://schemas.microsoft.com/office/drawing/2014/main" id="{E70085E5-4492-58E3-E02D-E696F6A32E62}"/>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6F4BF375-E696-E9D1-E9E9-8B1F33B0640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78</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61316264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E59C26-3250-D8D6-8F0C-6999B31D24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F1561D-84DC-5A3C-4915-983444780D93}"/>
              </a:ext>
            </a:extLst>
          </p:cNvPr>
          <p:cNvSpPr>
            <a:spLocks noGrp="1"/>
          </p:cNvSpPr>
          <p:nvPr>
            <p:ph type="title"/>
          </p:nvPr>
        </p:nvSpPr>
        <p:spPr/>
        <p:txBody>
          <a:bodyPr/>
          <a:lstStyle/>
          <a:p>
            <a:r>
              <a:rPr lang="en-GB" dirty="0"/>
              <a:t>Advanced search task</a:t>
            </a:r>
          </a:p>
        </p:txBody>
      </p:sp>
      <p:sp>
        <p:nvSpPr>
          <p:cNvPr id="3" name="Text Placeholder 2">
            <a:extLst>
              <a:ext uri="{FF2B5EF4-FFF2-40B4-BE49-F238E27FC236}">
                <a16:creationId xmlns:a16="http://schemas.microsoft.com/office/drawing/2014/main" id="{2E43CEE9-67F9-000C-B899-11C7F9D9D966}"/>
              </a:ext>
            </a:extLst>
          </p:cNvPr>
          <p:cNvSpPr>
            <a:spLocks noGrp="1"/>
          </p:cNvSpPr>
          <p:nvPr>
            <p:ph type="body" sz="quarter" idx="14"/>
          </p:nvPr>
        </p:nvSpPr>
        <p:spPr/>
        <p:txBody>
          <a:bodyPr>
            <a:normAutofit/>
          </a:bodyPr>
          <a:lstStyle/>
          <a:p>
            <a:pPr marL="342900" indent="-342900">
              <a:buFont typeface="Arial" panose="020B0604020202020204" pitchFamily="34" charset="0"/>
              <a:buChar char="•"/>
            </a:pPr>
            <a:r>
              <a:rPr lang="en-GB" dirty="0"/>
              <a:t>On the next slide is a series of statements. You need to perform a range of searches and establish the lowest number of results as possible refining your searches.</a:t>
            </a:r>
          </a:p>
          <a:p>
            <a:endParaRPr lang="en-GB" dirty="0"/>
          </a:p>
          <a:p>
            <a:pPr marL="342900" indent="-342900">
              <a:buFont typeface="Arial" panose="020B0604020202020204" pitchFamily="34" charset="0"/>
              <a:buChar char="•"/>
            </a:pPr>
            <a:r>
              <a:rPr lang="en-GB" dirty="0"/>
              <a:t>Adapt your searches, use operators, and reword your searches.</a:t>
            </a:r>
          </a:p>
        </p:txBody>
      </p:sp>
      <p:sp>
        <p:nvSpPr>
          <p:cNvPr id="4" name="Footer Placeholder 3">
            <a:extLst>
              <a:ext uri="{FF2B5EF4-FFF2-40B4-BE49-F238E27FC236}">
                <a16:creationId xmlns:a16="http://schemas.microsoft.com/office/drawing/2014/main" id="{903930CB-221D-3AF9-0167-4EFA45E99732}"/>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87174F47-52BA-D449-7144-D0DB1B408AA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79</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760165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5F462-7181-0AEC-5393-B983F3A3A7F8}"/>
              </a:ext>
            </a:extLst>
          </p:cNvPr>
          <p:cNvSpPr>
            <a:spLocks noGrp="1"/>
          </p:cNvSpPr>
          <p:nvPr>
            <p:ph type="title"/>
          </p:nvPr>
        </p:nvSpPr>
        <p:spPr/>
        <p:txBody>
          <a:bodyPr/>
          <a:lstStyle/>
          <a:p>
            <a:r>
              <a:rPr lang="en-GB" dirty="0"/>
              <a:t>Research success/failure</a:t>
            </a:r>
            <a:endParaRPr lang="en-US" dirty="0"/>
          </a:p>
        </p:txBody>
      </p:sp>
      <p:sp>
        <p:nvSpPr>
          <p:cNvPr id="3" name="Text Placeholder 2">
            <a:extLst>
              <a:ext uri="{FF2B5EF4-FFF2-40B4-BE49-F238E27FC236}">
                <a16:creationId xmlns:a16="http://schemas.microsoft.com/office/drawing/2014/main" id="{D3F22B5E-DD90-FE9D-8841-E44367360F6A}"/>
              </a:ext>
            </a:extLst>
          </p:cNvPr>
          <p:cNvSpPr>
            <a:spLocks noGrp="1"/>
          </p:cNvSpPr>
          <p:nvPr>
            <p:ph type="body" sz="quarter" idx="14"/>
          </p:nvPr>
        </p:nvSpPr>
        <p:spPr/>
        <p:txBody>
          <a:bodyPr>
            <a:normAutofit lnSpcReduction="10000"/>
          </a:bodyPr>
          <a:lstStyle/>
          <a:p>
            <a:r>
              <a:rPr lang="en-GB" dirty="0"/>
              <a:t>Individually look at the Research project case studies: Eco Charge Ltd. and Green Bite Foods. </a:t>
            </a:r>
          </a:p>
          <a:p>
            <a:endParaRPr lang="en-GB" dirty="0"/>
          </a:p>
          <a:p>
            <a:r>
              <a:rPr lang="en-GB" dirty="0"/>
              <a:t>Read the information provided. </a:t>
            </a:r>
          </a:p>
          <a:p>
            <a:endParaRPr lang="en-GB" dirty="0"/>
          </a:p>
          <a:p>
            <a:r>
              <a:rPr lang="en-GB" dirty="0"/>
              <a:t>Highlight the key points related to research. </a:t>
            </a:r>
          </a:p>
          <a:p>
            <a:endParaRPr lang="en-GB" dirty="0"/>
          </a:p>
          <a:p>
            <a:r>
              <a:rPr lang="en-GB" dirty="0"/>
              <a:t>Identify why the research contributed to the success or failure of the projects. Complete the Research success/failure results form. </a:t>
            </a:r>
            <a:endParaRPr lang="en-US" dirty="0"/>
          </a:p>
        </p:txBody>
      </p:sp>
      <p:sp>
        <p:nvSpPr>
          <p:cNvPr id="4" name="Footer Placeholder 3">
            <a:extLst>
              <a:ext uri="{FF2B5EF4-FFF2-40B4-BE49-F238E27FC236}">
                <a16:creationId xmlns:a16="http://schemas.microsoft.com/office/drawing/2014/main" id="{6C5799C8-B3F2-8BDF-009F-92D3ADF157F4}"/>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C522BE31-3EFC-44BF-ED3E-BF22D8590DEF}"/>
              </a:ext>
            </a:extLst>
          </p:cNvPr>
          <p:cNvSpPr>
            <a:spLocks noGrp="1"/>
          </p:cNvSpPr>
          <p:nvPr>
            <p:ph type="sldNum" sz="quarter" idx="12"/>
          </p:nvPr>
        </p:nvSpPr>
        <p:spPr/>
        <p:txBody>
          <a:bodyPr/>
          <a:lstStyle/>
          <a:p>
            <a:fld id="{DA2C159E-F13C-4A85-9A41-E7669D3E0D70}" type="slidenum">
              <a:rPr lang="en-GB" smtClean="0"/>
              <a:pPr/>
              <a:t>8</a:t>
            </a:fld>
            <a:endParaRPr lang="en-GB" dirty="0"/>
          </a:p>
        </p:txBody>
      </p:sp>
    </p:spTree>
    <p:extLst>
      <p:ext uri="{BB962C8B-B14F-4D97-AF65-F5344CB8AC3E}">
        <p14:creationId xmlns:p14="http://schemas.microsoft.com/office/powerpoint/2010/main" val="223818730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C5BCD-4107-58B5-C78B-7E125A1C48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655D10-BB86-DA04-D6D0-23823FE95ED4}"/>
              </a:ext>
            </a:extLst>
          </p:cNvPr>
          <p:cNvSpPr>
            <a:spLocks noGrp="1"/>
          </p:cNvSpPr>
          <p:nvPr>
            <p:ph type="title"/>
          </p:nvPr>
        </p:nvSpPr>
        <p:spPr/>
        <p:txBody>
          <a:bodyPr/>
          <a:lstStyle/>
          <a:p>
            <a:r>
              <a:rPr lang="en-GB" dirty="0"/>
              <a:t>Advanced search statements</a:t>
            </a:r>
          </a:p>
        </p:txBody>
      </p:sp>
      <p:sp>
        <p:nvSpPr>
          <p:cNvPr id="3" name="Text Placeholder 2">
            <a:extLst>
              <a:ext uri="{FF2B5EF4-FFF2-40B4-BE49-F238E27FC236}">
                <a16:creationId xmlns:a16="http://schemas.microsoft.com/office/drawing/2014/main" id="{6707B40A-CD42-F9EC-5759-1B7A23B5AD12}"/>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The impact of AI automation on UK retail jobs in the UK.</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Ethical consumer behaviour trends among UK teenagers.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Cybersecurity risks for small businesses in the UK.</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Sustainability packaging solutions in the UK food industry.</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The rise of remote or hybrid working in the UK.</a:t>
            </a:r>
          </a:p>
        </p:txBody>
      </p:sp>
      <p:sp>
        <p:nvSpPr>
          <p:cNvPr id="4" name="Footer Placeholder 3">
            <a:extLst>
              <a:ext uri="{FF2B5EF4-FFF2-40B4-BE49-F238E27FC236}">
                <a16:creationId xmlns:a16="http://schemas.microsoft.com/office/drawing/2014/main" id="{E0C71303-547D-5B83-D847-4D1538A3D80A}"/>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561BFA1B-5C82-2B8C-41F2-39108E7FACC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80</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5760909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AD93C7-F161-710A-DAEB-579D46984C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EE4E13-E2B7-D483-774E-8D2C6D9A8F8F}"/>
              </a:ext>
            </a:extLst>
          </p:cNvPr>
          <p:cNvSpPr>
            <a:spLocks noGrp="1"/>
          </p:cNvSpPr>
          <p:nvPr>
            <p:ph type="title"/>
          </p:nvPr>
        </p:nvSpPr>
        <p:spPr/>
        <p:txBody>
          <a:bodyPr/>
          <a:lstStyle/>
          <a:p>
            <a:r>
              <a:rPr lang="en-GB" dirty="0"/>
              <a:t>AI Searches</a:t>
            </a:r>
          </a:p>
        </p:txBody>
      </p:sp>
      <p:sp>
        <p:nvSpPr>
          <p:cNvPr id="3" name="Text Placeholder 2">
            <a:extLst>
              <a:ext uri="{FF2B5EF4-FFF2-40B4-BE49-F238E27FC236}">
                <a16:creationId xmlns:a16="http://schemas.microsoft.com/office/drawing/2014/main" id="{B43728AB-778C-1D87-741A-77C8FDD03531}"/>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Modern AI search uses machine learning, natural language processing, and large language models to understand what you’re asking, not just match words on a page.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AI search works by understanding your question, searching the web, reading multiple sources, and then summarising the best information into a single helpful answer.</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endParaRPr lang="en-GB" dirty="0"/>
          </a:p>
          <a:p>
            <a:endParaRPr lang="en-GB" dirty="0"/>
          </a:p>
          <a:p>
            <a:endParaRPr lang="en-GB" dirty="0"/>
          </a:p>
        </p:txBody>
      </p:sp>
      <p:sp>
        <p:nvSpPr>
          <p:cNvPr id="4" name="Footer Placeholder 3">
            <a:extLst>
              <a:ext uri="{FF2B5EF4-FFF2-40B4-BE49-F238E27FC236}">
                <a16:creationId xmlns:a16="http://schemas.microsoft.com/office/drawing/2014/main" id="{55D59CA0-BFD2-37A5-36CB-E492CBBBBD9C}"/>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29734B95-3800-92B0-C27F-C21FC93468D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81</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02941445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5F8757-4D30-CE15-4F3A-DC06D0EDC9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C9244F-0090-2DEF-30A5-71596B07B57B}"/>
              </a:ext>
            </a:extLst>
          </p:cNvPr>
          <p:cNvSpPr>
            <a:spLocks noGrp="1"/>
          </p:cNvSpPr>
          <p:nvPr>
            <p:ph type="title"/>
          </p:nvPr>
        </p:nvSpPr>
        <p:spPr/>
        <p:txBody>
          <a:bodyPr/>
          <a:lstStyle/>
          <a:p>
            <a:r>
              <a:rPr lang="en-GB" dirty="0"/>
              <a:t>How does AI search work?</a:t>
            </a:r>
          </a:p>
        </p:txBody>
      </p:sp>
      <p:sp>
        <p:nvSpPr>
          <p:cNvPr id="3" name="Text Placeholder 2">
            <a:extLst>
              <a:ext uri="{FF2B5EF4-FFF2-40B4-BE49-F238E27FC236}">
                <a16:creationId xmlns:a16="http://schemas.microsoft.com/office/drawing/2014/main" id="{406A4F4D-8DF5-44E4-42AA-29BDAE3B8AA0}"/>
              </a:ext>
            </a:extLst>
          </p:cNvPr>
          <p:cNvSpPr>
            <a:spLocks noGrp="1"/>
          </p:cNvSpPr>
          <p:nvPr>
            <p:ph type="body" sz="quarter" idx="14"/>
          </p:nvPr>
        </p:nvSpPr>
        <p:spPr/>
        <p:txBody>
          <a:bodyPr>
            <a:normAutofit/>
          </a:bodyPr>
          <a:lstStyle/>
          <a:p>
            <a:r>
              <a:rPr lang="en-GB" dirty="0"/>
              <a:t>AI:</a:t>
            </a:r>
          </a:p>
          <a:p>
            <a:pPr marL="342900" indent="-342900">
              <a:buFont typeface="Arial" panose="020B0604020202020204" pitchFamily="34" charset="0"/>
              <a:buChar char="•"/>
            </a:pPr>
            <a:r>
              <a:rPr lang="en-GB" dirty="0"/>
              <a:t>understands your question.</a:t>
            </a:r>
          </a:p>
          <a:p>
            <a:pPr marL="342900" indent="-342900">
              <a:buFont typeface="Arial" panose="020B0604020202020204" pitchFamily="34" charset="0"/>
              <a:buChar char="•"/>
            </a:pPr>
            <a:r>
              <a:rPr lang="en-GB" dirty="0"/>
              <a:t>searches multiple sources at once.</a:t>
            </a:r>
          </a:p>
          <a:p>
            <a:pPr marL="342900" indent="-342900">
              <a:buFont typeface="Arial" panose="020B0604020202020204" pitchFamily="34" charset="0"/>
              <a:buChar char="•"/>
            </a:pPr>
            <a:r>
              <a:rPr lang="en-GB" dirty="0"/>
              <a:t>uses advanced algorithms to find relevant information.</a:t>
            </a:r>
          </a:p>
          <a:p>
            <a:pPr marL="342900" indent="-342900">
              <a:buFont typeface="Arial" panose="020B0604020202020204" pitchFamily="34" charset="0"/>
              <a:buChar char="•"/>
            </a:pPr>
            <a:r>
              <a:rPr lang="en-GB" dirty="0"/>
              <a:t>summarises the information for you.</a:t>
            </a:r>
          </a:p>
          <a:p>
            <a:pPr marL="342900" indent="-342900">
              <a:buFont typeface="Arial" panose="020B0604020202020204" pitchFamily="34" charset="0"/>
              <a:buChar char="•"/>
            </a:pPr>
            <a:r>
              <a:rPr lang="en-GB" dirty="0"/>
              <a:t>personalises the answer.</a:t>
            </a:r>
          </a:p>
          <a:p>
            <a:pPr marL="342900" indent="-342900">
              <a:buFont typeface="Arial" panose="020B0604020202020204" pitchFamily="34" charset="0"/>
              <a:buChar char="•"/>
            </a:pPr>
            <a:r>
              <a:rPr lang="en-GB" dirty="0"/>
              <a:t>search is conversational – it will handle further questions.</a:t>
            </a:r>
          </a:p>
          <a:p>
            <a:pPr marL="457200" indent="-457200">
              <a:buFont typeface="Arial" panose="020B0604020202020204" pitchFamily="34" charset="0"/>
              <a:buAutoNum type="arabicPeriod" startAt="2"/>
            </a:pPr>
            <a:endParaRPr lang="en-GB" dirty="0"/>
          </a:p>
          <a:p>
            <a:pPr marL="457200" indent="-457200">
              <a:buAutoNum type="arabicPeriod" startAt="2"/>
            </a:pPr>
            <a:endParaRPr lang="en-GB" dirty="0"/>
          </a:p>
        </p:txBody>
      </p:sp>
      <p:sp>
        <p:nvSpPr>
          <p:cNvPr id="4" name="Footer Placeholder 3">
            <a:extLst>
              <a:ext uri="{FF2B5EF4-FFF2-40B4-BE49-F238E27FC236}">
                <a16:creationId xmlns:a16="http://schemas.microsoft.com/office/drawing/2014/main" id="{359526FE-8B6E-7791-2EDC-44F4825E7E83}"/>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0E5BBE68-102A-8665-09E6-7E1EC837965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82</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91743892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5A3ED1-60B6-9D10-51FC-9CDD0FE07F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F21237-D1E5-E2E1-D9E3-9D4E3E7126C6}"/>
              </a:ext>
            </a:extLst>
          </p:cNvPr>
          <p:cNvSpPr>
            <a:spLocks noGrp="1"/>
          </p:cNvSpPr>
          <p:nvPr>
            <p:ph type="title"/>
          </p:nvPr>
        </p:nvSpPr>
        <p:spPr/>
        <p:txBody>
          <a:bodyPr/>
          <a:lstStyle/>
          <a:p>
            <a:r>
              <a:rPr lang="en-GB" dirty="0"/>
              <a:t>Does AI need to be referenced?</a:t>
            </a:r>
          </a:p>
        </p:txBody>
      </p:sp>
      <p:sp>
        <p:nvSpPr>
          <p:cNvPr id="3" name="Text Placeholder 2">
            <a:extLst>
              <a:ext uri="{FF2B5EF4-FFF2-40B4-BE49-F238E27FC236}">
                <a16:creationId xmlns:a16="http://schemas.microsoft.com/office/drawing/2014/main" id="{541520CD-44EA-AD13-43D7-10CF5D0BABD8}"/>
              </a:ext>
            </a:extLst>
          </p:cNvPr>
          <p:cNvSpPr>
            <a:spLocks noGrp="1"/>
          </p:cNvSpPr>
          <p:nvPr>
            <p:ph type="body" sz="quarter" idx="14"/>
          </p:nvPr>
        </p:nvSpPr>
        <p:spPr/>
        <p:txBody>
          <a:bodyPr/>
          <a:lstStyle/>
          <a:p>
            <a:r>
              <a:rPr lang="en-GB" dirty="0"/>
              <a:t>AI tools are not traditional sources like books or websites, so they must be referenced differently. AI tools should be looked at as:</a:t>
            </a:r>
          </a:p>
          <a:p>
            <a:pPr marL="342900" indent="-342900">
              <a:buFont typeface="Arial" panose="020B0604020202020204" pitchFamily="34" charset="0"/>
              <a:buChar char="•"/>
            </a:pPr>
            <a:r>
              <a:rPr lang="en-GB" dirty="0"/>
              <a:t>software tools, </a:t>
            </a:r>
            <a:r>
              <a:rPr lang="en-GB" i="1" dirty="0"/>
              <a:t>not</a:t>
            </a:r>
            <a:r>
              <a:rPr lang="en-GB" dirty="0"/>
              <a:t> authors</a:t>
            </a:r>
          </a:p>
          <a:p>
            <a:pPr marL="342900" indent="-342900">
              <a:buFont typeface="Arial" panose="020B0604020202020204" pitchFamily="34" charset="0"/>
              <a:buChar char="•"/>
            </a:pPr>
            <a:r>
              <a:rPr lang="en-GB" dirty="0"/>
              <a:t>non‑recoverable sources (others can’t “look up” the same AI answer).</a:t>
            </a:r>
          </a:p>
        </p:txBody>
      </p:sp>
      <p:sp>
        <p:nvSpPr>
          <p:cNvPr id="4" name="Footer Placeholder 3">
            <a:extLst>
              <a:ext uri="{FF2B5EF4-FFF2-40B4-BE49-F238E27FC236}">
                <a16:creationId xmlns:a16="http://schemas.microsoft.com/office/drawing/2014/main" id="{3CE200A1-253F-A719-606A-5E9E92DA884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428DEE9C-F3D0-FEFC-EDAC-C05F60528EC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83</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51383677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80AE57-A65B-2E6A-B663-E43B07DB58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E59B0F-695A-AC5E-4117-34BB84681F91}"/>
              </a:ext>
            </a:extLst>
          </p:cNvPr>
          <p:cNvSpPr>
            <a:spLocks noGrp="1"/>
          </p:cNvSpPr>
          <p:nvPr>
            <p:ph type="title"/>
          </p:nvPr>
        </p:nvSpPr>
        <p:spPr/>
        <p:txBody>
          <a:bodyPr/>
          <a:lstStyle/>
          <a:p>
            <a:r>
              <a:rPr lang="en-GB" dirty="0"/>
              <a:t>Referencing AI sources</a:t>
            </a:r>
          </a:p>
        </p:txBody>
      </p:sp>
      <p:sp>
        <p:nvSpPr>
          <p:cNvPr id="3" name="Text Placeholder 2">
            <a:extLst>
              <a:ext uri="{FF2B5EF4-FFF2-40B4-BE49-F238E27FC236}">
                <a16:creationId xmlns:a16="http://schemas.microsoft.com/office/drawing/2014/main" id="{E0CE3AFF-CBF0-4F45-3161-9AE82B35DA8C}"/>
              </a:ext>
            </a:extLst>
          </p:cNvPr>
          <p:cNvSpPr>
            <a:spLocks noGrp="1"/>
          </p:cNvSpPr>
          <p:nvPr>
            <p:ph type="body" sz="quarter" idx="14"/>
          </p:nvPr>
        </p:nvSpPr>
        <p:spPr>
          <a:xfrm>
            <a:off x="251520" y="986400"/>
            <a:ext cx="8437562" cy="3673582"/>
          </a:xfrm>
        </p:spPr>
        <p:txBody>
          <a:bodyPr>
            <a:normAutofit/>
          </a:bodyPr>
          <a:lstStyle/>
          <a:p>
            <a:r>
              <a:rPr lang="en-GB" dirty="0"/>
              <a:t>To reference AI properly, you must include:</a:t>
            </a:r>
          </a:p>
          <a:p>
            <a:pPr marL="342900" indent="-342900">
              <a:buFont typeface="Arial" panose="020B0604020202020204" pitchFamily="34" charset="0"/>
              <a:buChar char="•"/>
            </a:pPr>
            <a:r>
              <a:rPr lang="en-GB" dirty="0"/>
              <a:t>The name of the AI tool</a:t>
            </a:r>
          </a:p>
          <a:p>
            <a:pPr marL="342900" indent="-342900">
              <a:buFont typeface="Arial" panose="020B0604020202020204" pitchFamily="34" charset="0"/>
              <a:buChar char="•"/>
            </a:pPr>
            <a:r>
              <a:rPr lang="en-GB" dirty="0"/>
              <a:t>The year (use the year you accessed it)</a:t>
            </a:r>
          </a:p>
          <a:p>
            <a:pPr marL="342900" indent="-342900">
              <a:buFont typeface="Arial" panose="020B0604020202020204" pitchFamily="34" charset="0"/>
              <a:buChar char="•"/>
            </a:pPr>
            <a:r>
              <a:rPr lang="en-GB" dirty="0"/>
              <a:t>The exact prompt you used</a:t>
            </a:r>
          </a:p>
          <a:p>
            <a:pPr marL="342900" indent="-342900">
              <a:buFont typeface="Arial" panose="020B0604020202020204" pitchFamily="34" charset="0"/>
              <a:buChar char="•"/>
            </a:pPr>
            <a:r>
              <a:rPr lang="en-GB" dirty="0"/>
              <a:t>The tool that generated it (e.g., Copilot, ChatGPT)</a:t>
            </a:r>
          </a:p>
          <a:p>
            <a:pPr marL="342900" indent="-342900">
              <a:buFont typeface="Arial" panose="020B0604020202020204" pitchFamily="34" charset="0"/>
              <a:buChar char="•"/>
            </a:pPr>
            <a:r>
              <a:rPr lang="en-GB" dirty="0"/>
              <a:t>The version (if available)</a:t>
            </a:r>
          </a:p>
          <a:p>
            <a:pPr marL="342900" indent="-342900">
              <a:buFont typeface="Arial" panose="020B0604020202020204" pitchFamily="34" charset="0"/>
              <a:buChar char="•"/>
            </a:pPr>
            <a:r>
              <a:rPr lang="en-GB" dirty="0"/>
              <a:t>The date accessed</a:t>
            </a:r>
          </a:p>
          <a:p>
            <a:endParaRPr lang="en-GB" dirty="0"/>
          </a:p>
          <a:p>
            <a:r>
              <a:rPr lang="en-GB" dirty="0"/>
              <a:t>This makes the reference transparent and academically honest.</a:t>
            </a:r>
          </a:p>
        </p:txBody>
      </p:sp>
      <p:sp>
        <p:nvSpPr>
          <p:cNvPr id="4" name="Footer Placeholder 3">
            <a:extLst>
              <a:ext uri="{FF2B5EF4-FFF2-40B4-BE49-F238E27FC236}">
                <a16:creationId xmlns:a16="http://schemas.microsoft.com/office/drawing/2014/main" id="{9164ADAB-62BD-9489-BA3A-EE28F2354EB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591CBA35-9A93-6014-EEDC-01DA7EC6E14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84</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50378744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123FE7-690C-B225-0FB4-8E38E9F62D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E694D8-26F0-F928-A9C8-EB5C87927EED}"/>
              </a:ext>
            </a:extLst>
          </p:cNvPr>
          <p:cNvSpPr>
            <a:spLocks noGrp="1"/>
          </p:cNvSpPr>
          <p:nvPr>
            <p:ph type="title"/>
          </p:nvPr>
        </p:nvSpPr>
        <p:spPr/>
        <p:txBody>
          <a:bodyPr/>
          <a:lstStyle/>
          <a:p>
            <a:r>
              <a:rPr lang="en-GB" dirty="0"/>
              <a:t>Referencing AI format</a:t>
            </a:r>
          </a:p>
        </p:txBody>
      </p:sp>
      <p:sp>
        <p:nvSpPr>
          <p:cNvPr id="3" name="Text Placeholder 2">
            <a:extLst>
              <a:ext uri="{FF2B5EF4-FFF2-40B4-BE49-F238E27FC236}">
                <a16:creationId xmlns:a16="http://schemas.microsoft.com/office/drawing/2014/main" id="{E7DE98CC-E0FE-7BDE-F8B4-096F9B18D928}"/>
              </a:ext>
            </a:extLst>
          </p:cNvPr>
          <p:cNvSpPr>
            <a:spLocks noGrp="1"/>
          </p:cNvSpPr>
          <p:nvPr>
            <p:ph type="body" sz="quarter" idx="14"/>
          </p:nvPr>
        </p:nvSpPr>
        <p:spPr>
          <a:xfrm>
            <a:off x="251520" y="986400"/>
            <a:ext cx="8437562" cy="3673582"/>
          </a:xfrm>
        </p:spPr>
        <p:txBody>
          <a:bodyPr>
            <a:normAutofit lnSpcReduction="10000"/>
          </a:bodyPr>
          <a:lstStyle/>
          <a:p>
            <a:r>
              <a:rPr lang="en-GB" dirty="0"/>
              <a:t>Format:</a:t>
            </a:r>
          </a:p>
          <a:p>
            <a:r>
              <a:rPr lang="en-GB" dirty="0"/>
              <a:t>AI Tool Name (Year) Prompt: “Write your full prompt here”. Generated by: AI Tool Name, Version (if known), Date of response.</a:t>
            </a:r>
          </a:p>
          <a:p>
            <a:endParaRPr lang="en-GB" dirty="0"/>
          </a:p>
          <a:p>
            <a:r>
              <a:rPr lang="en-GB" dirty="0"/>
              <a:t>Example:</a:t>
            </a:r>
          </a:p>
          <a:p>
            <a:r>
              <a:rPr lang="en-GB" dirty="0"/>
              <a:t>Microsoft Copilot (2026) Prompt: “Explain the difference between SEO and SEM for a Level 3 Business course.”</a:t>
            </a:r>
          </a:p>
          <a:p>
            <a:r>
              <a:rPr lang="en-GB" dirty="0"/>
              <a:t>Generated by: Microsoft Copilot (GPT‑5), 4 February 2026.</a:t>
            </a:r>
          </a:p>
          <a:p>
            <a:endParaRPr lang="en-GB" dirty="0"/>
          </a:p>
          <a:p>
            <a:r>
              <a:rPr lang="en-GB" dirty="0"/>
              <a:t>In-text citation: (Tool name, Year)</a:t>
            </a:r>
          </a:p>
        </p:txBody>
      </p:sp>
      <p:sp>
        <p:nvSpPr>
          <p:cNvPr id="4" name="Footer Placeholder 3">
            <a:extLst>
              <a:ext uri="{FF2B5EF4-FFF2-40B4-BE49-F238E27FC236}">
                <a16:creationId xmlns:a16="http://schemas.microsoft.com/office/drawing/2014/main" id="{09F99CBF-7A86-AA15-E11D-79649C94EE3C}"/>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9FFDE44B-7A86-FAD9-3CFF-D879A2926CD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85</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11299498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F2732-339D-7187-410F-B7B06E75B9C8}"/>
              </a:ext>
            </a:extLst>
          </p:cNvPr>
          <p:cNvSpPr>
            <a:spLocks noGrp="1"/>
          </p:cNvSpPr>
          <p:nvPr>
            <p:ph type="title"/>
          </p:nvPr>
        </p:nvSpPr>
        <p:spPr/>
        <p:txBody>
          <a:bodyPr/>
          <a:lstStyle/>
          <a:p>
            <a:r>
              <a:rPr lang="en-GB" dirty="0"/>
              <a:t>Referencing AI task</a:t>
            </a:r>
          </a:p>
        </p:txBody>
      </p:sp>
      <p:sp>
        <p:nvSpPr>
          <p:cNvPr id="3" name="Text Placeholder 2">
            <a:extLst>
              <a:ext uri="{FF2B5EF4-FFF2-40B4-BE49-F238E27FC236}">
                <a16:creationId xmlns:a16="http://schemas.microsoft.com/office/drawing/2014/main" id="{A5A4EEB8-4AA7-DE80-DC85-A7D0A144A5B2}"/>
              </a:ext>
            </a:extLst>
          </p:cNvPr>
          <p:cNvSpPr>
            <a:spLocks noGrp="1"/>
          </p:cNvSpPr>
          <p:nvPr>
            <p:ph type="body" sz="quarter" idx="14"/>
          </p:nvPr>
        </p:nvSpPr>
        <p:spPr/>
        <p:txBody>
          <a:bodyPr/>
          <a:lstStyle/>
          <a:p>
            <a:r>
              <a:rPr lang="en-GB" dirty="0"/>
              <a:t>Use the AI searches and referencing task.</a:t>
            </a:r>
          </a:p>
          <a:p>
            <a:endParaRPr lang="en-GB" dirty="0"/>
          </a:p>
          <a:p>
            <a:r>
              <a:rPr lang="en-GB" dirty="0"/>
              <a:t>Perform relevant AI searches, utilising skills from the previous task, to research each statement and note down your findings and source(s) in each case.</a:t>
            </a:r>
          </a:p>
          <a:p>
            <a:pPr marL="342900" indent="-342900">
              <a:buFont typeface="Arial" panose="020B0604020202020204" pitchFamily="34" charset="0"/>
              <a:buChar char="•"/>
            </a:pPr>
            <a:endParaRPr lang="en-GB" dirty="0"/>
          </a:p>
          <a:p>
            <a:r>
              <a:rPr lang="en-GB" dirty="0"/>
              <a:t>Prepare to provide feedback to the group.</a:t>
            </a:r>
          </a:p>
        </p:txBody>
      </p:sp>
      <p:sp>
        <p:nvSpPr>
          <p:cNvPr id="4" name="Footer Placeholder 3">
            <a:extLst>
              <a:ext uri="{FF2B5EF4-FFF2-40B4-BE49-F238E27FC236}">
                <a16:creationId xmlns:a16="http://schemas.microsoft.com/office/drawing/2014/main" id="{35DC673D-E1FC-0F69-6B2E-AEB1FBDAF652}"/>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AFB28EA2-49A2-2DFD-A865-6875C1E06BE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86</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0663846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89DAB-C87D-D839-9DA0-1728A7881E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F61822-36B0-613B-C5BF-AA017968190C}"/>
              </a:ext>
            </a:extLst>
          </p:cNvPr>
          <p:cNvSpPr>
            <a:spLocks noGrp="1"/>
          </p:cNvSpPr>
          <p:nvPr>
            <p:ph type="title"/>
          </p:nvPr>
        </p:nvSpPr>
        <p:spPr/>
        <p:txBody>
          <a:bodyPr/>
          <a:lstStyle/>
          <a:p>
            <a:r>
              <a:rPr lang="en-GB" dirty="0"/>
              <a:t>Bias and validity</a:t>
            </a:r>
          </a:p>
        </p:txBody>
      </p:sp>
      <p:sp>
        <p:nvSpPr>
          <p:cNvPr id="3" name="Text Placeholder 2">
            <a:extLst>
              <a:ext uri="{FF2B5EF4-FFF2-40B4-BE49-F238E27FC236}">
                <a16:creationId xmlns:a16="http://schemas.microsoft.com/office/drawing/2014/main" id="{38E63E00-58EB-D586-CA5B-AB7B00CE07CB}"/>
              </a:ext>
            </a:extLst>
          </p:cNvPr>
          <p:cNvSpPr>
            <a:spLocks noGrp="1"/>
          </p:cNvSpPr>
          <p:nvPr>
            <p:ph type="body" sz="quarter" idx="14"/>
          </p:nvPr>
        </p:nvSpPr>
        <p:spPr/>
        <p:txBody>
          <a:bodyPr/>
          <a:lstStyle/>
          <a:p>
            <a:r>
              <a:rPr lang="en-GB" dirty="0"/>
              <a:t>Reminder</a:t>
            </a:r>
          </a:p>
          <a:p>
            <a:endParaRPr lang="en-GB" dirty="0"/>
          </a:p>
          <a:p>
            <a:pPr marL="342900" indent="-342900">
              <a:buFont typeface="Arial" panose="020B0604020202020204" pitchFamily="34" charset="0"/>
              <a:buChar char="•"/>
            </a:pPr>
            <a:r>
              <a:rPr lang="en-GB" dirty="0"/>
              <a:t>Bias means the search result is unfair, unbalanced, or influenced by something other than neutral information.</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Validity refers to how accurate, reliable, and trustworthy the information produced by a search is.</a:t>
            </a:r>
          </a:p>
          <a:p>
            <a:pPr marL="342900" indent="-342900">
              <a:buFont typeface="Arial" panose="020B0604020202020204" pitchFamily="34" charset="0"/>
              <a:buChar char="•"/>
            </a:pPr>
            <a:endParaRPr lang="en-GB" dirty="0"/>
          </a:p>
        </p:txBody>
      </p:sp>
      <p:sp>
        <p:nvSpPr>
          <p:cNvPr id="4" name="Footer Placeholder 3">
            <a:extLst>
              <a:ext uri="{FF2B5EF4-FFF2-40B4-BE49-F238E27FC236}">
                <a16:creationId xmlns:a16="http://schemas.microsoft.com/office/drawing/2014/main" id="{F6A21FF5-3EA9-F8F5-D2DD-52D0E0E1EDE9}"/>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67497754-0730-3497-DB20-8DFAA515660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87</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62864086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AB9A5-4984-ECE4-CD1E-C89DCA8486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2E3487-25ED-4C1C-8269-C6EC25084EF7}"/>
              </a:ext>
            </a:extLst>
          </p:cNvPr>
          <p:cNvSpPr>
            <a:spLocks noGrp="1"/>
          </p:cNvSpPr>
          <p:nvPr>
            <p:ph type="title"/>
          </p:nvPr>
        </p:nvSpPr>
        <p:spPr/>
        <p:txBody>
          <a:bodyPr/>
          <a:lstStyle/>
          <a:p>
            <a:r>
              <a:rPr lang="en-GB" dirty="0"/>
              <a:t>Bias and validity in AI searches</a:t>
            </a:r>
          </a:p>
        </p:txBody>
      </p:sp>
      <p:sp>
        <p:nvSpPr>
          <p:cNvPr id="3" name="Text Placeholder 2">
            <a:extLst>
              <a:ext uri="{FF2B5EF4-FFF2-40B4-BE49-F238E27FC236}">
                <a16:creationId xmlns:a16="http://schemas.microsoft.com/office/drawing/2014/main" id="{322DCE4E-9922-3322-6CE2-71444AD5011C}"/>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AI systems learn from real-world data, and that data often contains human assumptions, stereotypes, or uneven coverage.</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Some sources dominate AI results.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b="1" dirty="0"/>
          </a:p>
        </p:txBody>
      </p:sp>
      <p:sp>
        <p:nvSpPr>
          <p:cNvPr id="4" name="Footer Placeholder 3">
            <a:extLst>
              <a:ext uri="{FF2B5EF4-FFF2-40B4-BE49-F238E27FC236}">
                <a16:creationId xmlns:a16="http://schemas.microsoft.com/office/drawing/2014/main" id="{91B1716C-A68F-1E83-2645-347A690187CF}"/>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878D3A27-C706-A0C8-F897-AD42ADD467B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88</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19918674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3B6DE0-83F5-3588-05A5-97B7D0ED92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8EAABB-6DF1-1F0F-1A3A-98E01ED7FD2D}"/>
              </a:ext>
            </a:extLst>
          </p:cNvPr>
          <p:cNvSpPr>
            <a:spLocks noGrp="1"/>
          </p:cNvSpPr>
          <p:nvPr>
            <p:ph type="title"/>
          </p:nvPr>
        </p:nvSpPr>
        <p:spPr/>
        <p:txBody>
          <a:bodyPr/>
          <a:lstStyle/>
          <a:p>
            <a:r>
              <a:rPr lang="en-GB" dirty="0"/>
              <a:t>Fake news</a:t>
            </a:r>
          </a:p>
        </p:txBody>
      </p:sp>
      <p:sp>
        <p:nvSpPr>
          <p:cNvPr id="3" name="Text Placeholder 2">
            <a:extLst>
              <a:ext uri="{FF2B5EF4-FFF2-40B4-BE49-F238E27FC236}">
                <a16:creationId xmlns:a16="http://schemas.microsoft.com/office/drawing/2014/main" id="{A28AA177-3F22-DCDF-8EB3-55C219A81B08}"/>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Fake news is false, misleading, or manipulated information that is presented as if it were real news.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It is designed to trick people, influence opinions, or generate clicks and money.</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Two types: misinformation (false information shared by mistake); disinformation (false information shared deliberately)</a:t>
            </a:r>
          </a:p>
        </p:txBody>
      </p:sp>
      <p:sp>
        <p:nvSpPr>
          <p:cNvPr id="4" name="Footer Placeholder 3">
            <a:extLst>
              <a:ext uri="{FF2B5EF4-FFF2-40B4-BE49-F238E27FC236}">
                <a16:creationId xmlns:a16="http://schemas.microsoft.com/office/drawing/2014/main" id="{897914A6-2CA7-1B95-3A2F-286888948294}"/>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E20B9E80-748C-7E84-5252-763600E714B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89</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858333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5957C-3826-7739-9DC4-0BD9C9A2840D}"/>
              </a:ext>
            </a:extLst>
          </p:cNvPr>
          <p:cNvSpPr>
            <a:spLocks noGrp="1"/>
          </p:cNvSpPr>
          <p:nvPr>
            <p:ph type="title"/>
          </p:nvPr>
        </p:nvSpPr>
        <p:spPr/>
        <p:txBody>
          <a:bodyPr>
            <a:normAutofit/>
          </a:bodyPr>
          <a:lstStyle/>
          <a:p>
            <a:r>
              <a:rPr lang="en-GB" dirty="0"/>
              <a:t>Research success/failure results form </a:t>
            </a:r>
            <a:endParaRPr lang="en-US" dirty="0"/>
          </a:p>
        </p:txBody>
      </p:sp>
      <p:sp>
        <p:nvSpPr>
          <p:cNvPr id="4" name="Footer Placeholder 3">
            <a:extLst>
              <a:ext uri="{FF2B5EF4-FFF2-40B4-BE49-F238E27FC236}">
                <a16:creationId xmlns:a16="http://schemas.microsoft.com/office/drawing/2014/main" id="{4DD35F4C-EA2D-86F7-81BD-AE7F6500682E}"/>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71D6B97D-CA01-C17A-29A9-1EA2D757004D}"/>
              </a:ext>
            </a:extLst>
          </p:cNvPr>
          <p:cNvSpPr>
            <a:spLocks noGrp="1"/>
          </p:cNvSpPr>
          <p:nvPr>
            <p:ph type="sldNum" sz="quarter" idx="12"/>
          </p:nvPr>
        </p:nvSpPr>
        <p:spPr/>
        <p:txBody>
          <a:bodyPr/>
          <a:lstStyle/>
          <a:p>
            <a:fld id="{DA2C159E-F13C-4A85-9A41-E7669D3E0D70}" type="slidenum">
              <a:rPr lang="en-GB" smtClean="0"/>
              <a:pPr/>
              <a:t>9</a:t>
            </a:fld>
            <a:endParaRPr lang="en-GB" dirty="0"/>
          </a:p>
        </p:txBody>
      </p:sp>
      <p:graphicFrame>
        <p:nvGraphicFramePr>
          <p:cNvPr id="3" name="Table 2">
            <a:extLst>
              <a:ext uri="{FF2B5EF4-FFF2-40B4-BE49-F238E27FC236}">
                <a16:creationId xmlns:a16="http://schemas.microsoft.com/office/drawing/2014/main" id="{72F4ABE3-CD79-B145-AD28-E939618ECEA3}"/>
              </a:ext>
            </a:extLst>
          </p:cNvPr>
          <p:cNvGraphicFramePr>
            <a:graphicFrameLocks noGrp="1"/>
          </p:cNvGraphicFramePr>
          <p:nvPr>
            <p:extLst>
              <p:ext uri="{D42A27DB-BD31-4B8C-83A1-F6EECF244321}">
                <p14:modId xmlns:p14="http://schemas.microsoft.com/office/powerpoint/2010/main" val="2084093846"/>
              </p:ext>
            </p:extLst>
          </p:nvPr>
        </p:nvGraphicFramePr>
        <p:xfrm>
          <a:off x="395536" y="1419622"/>
          <a:ext cx="8352928" cy="2816318"/>
        </p:xfrm>
        <a:graphic>
          <a:graphicData uri="http://schemas.openxmlformats.org/drawingml/2006/table">
            <a:tbl>
              <a:tblPr firstRow="1" firstCol="1" bandRow="1"/>
              <a:tblGrid>
                <a:gridCol w="3600400">
                  <a:extLst>
                    <a:ext uri="{9D8B030D-6E8A-4147-A177-3AD203B41FA5}">
                      <a16:colId xmlns:a16="http://schemas.microsoft.com/office/drawing/2014/main" val="2806399557"/>
                    </a:ext>
                  </a:extLst>
                </a:gridCol>
                <a:gridCol w="4752528">
                  <a:extLst>
                    <a:ext uri="{9D8B030D-6E8A-4147-A177-3AD203B41FA5}">
                      <a16:colId xmlns:a16="http://schemas.microsoft.com/office/drawing/2014/main" val="3733787902"/>
                    </a:ext>
                  </a:extLst>
                </a:gridCol>
              </a:tblGrid>
              <a:tr h="603131">
                <a:tc>
                  <a:txBody>
                    <a:bodyPr/>
                    <a:lstStyle/>
                    <a:p>
                      <a:pPr marL="0" marR="0">
                        <a:lnSpc>
                          <a:spcPct val="115000"/>
                        </a:lnSpc>
                        <a:spcAft>
                          <a:spcPts val="800"/>
                        </a:spcAft>
                        <a:buNone/>
                      </a:pPr>
                      <a:r>
                        <a:rPr lang="en-GB" sz="2400" kern="1200" dirty="0">
                          <a:solidFill>
                            <a:srgbClr val="000000"/>
                          </a:solidFill>
                          <a:effectLst/>
                          <a:latin typeface="+mn-lt"/>
                          <a:ea typeface="Times New Roman" panose="02020603050405020304" pitchFamily="18" charset="0"/>
                          <a:cs typeface="Times New Roman" panose="02020603050405020304" pitchFamily="18" charset="0"/>
                        </a:rPr>
                        <a:t>Aim </a:t>
                      </a:r>
                      <a:endParaRPr lang="en-US" sz="12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25052366"/>
                  </a:ext>
                </a:extLst>
              </a:tr>
              <a:tr h="587914">
                <a:tc>
                  <a:txBody>
                    <a:bodyPr/>
                    <a:lstStyle/>
                    <a:p>
                      <a:pPr marL="0" marR="0">
                        <a:lnSpc>
                          <a:spcPct val="115000"/>
                        </a:lnSpc>
                        <a:spcAft>
                          <a:spcPts val="800"/>
                        </a:spcAft>
                        <a:buNone/>
                      </a:pPr>
                      <a:r>
                        <a:rPr lang="en-GB" sz="2400" kern="1200" dirty="0">
                          <a:solidFill>
                            <a:srgbClr val="000000"/>
                          </a:solidFill>
                          <a:effectLst/>
                          <a:latin typeface="+mn-lt"/>
                          <a:ea typeface="Times New Roman" panose="02020603050405020304" pitchFamily="18" charset="0"/>
                          <a:cs typeface="Times New Roman" panose="02020603050405020304" pitchFamily="18" charset="0"/>
                        </a:rPr>
                        <a:t>Target audience</a:t>
                      </a:r>
                      <a:endParaRPr lang="en-US" sz="12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29981081"/>
                  </a:ext>
                </a:extLst>
              </a:tr>
              <a:tr h="1625273">
                <a:tc>
                  <a:txBody>
                    <a:bodyPr/>
                    <a:lstStyle/>
                    <a:p>
                      <a:pPr marL="0" marR="0">
                        <a:lnSpc>
                          <a:spcPct val="115000"/>
                        </a:lnSpc>
                        <a:spcAft>
                          <a:spcPts val="800"/>
                        </a:spcAft>
                        <a:buNone/>
                      </a:pPr>
                      <a:r>
                        <a:rPr lang="en-GB" sz="2400" kern="1200" dirty="0">
                          <a:solidFill>
                            <a:srgbClr val="000000"/>
                          </a:solidFill>
                          <a:effectLst/>
                          <a:latin typeface="+mn-lt"/>
                          <a:ea typeface="Times New Roman" panose="02020603050405020304" pitchFamily="18" charset="0"/>
                          <a:cs typeface="Times New Roman" panose="02020603050405020304" pitchFamily="18" charset="0"/>
                        </a:rPr>
                        <a:t>Research done (primary/secondary/ research tools)</a:t>
                      </a:r>
                    </a:p>
                    <a:p>
                      <a:pPr marL="0" marR="0">
                        <a:lnSpc>
                          <a:spcPct val="115000"/>
                        </a:lnSpc>
                        <a:spcAft>
                          <a:spcPts val="800"/>
                        </a:spcAft>
                        <a:buNone/>
                      </a:pPr>
                      <a:endParaRPr lang="en-US" sz="1200" kern="100" dirty="0">
                        <a:effectLst/>
                        <a:latin typeface="+mn-lt"/>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56539234"/>
                  </a:ext>
                </a:extLst>
              </a:tr>
            </a:tbl>
          </a:graphicData>
        </a:graphic>
      </p:graphicFrame>
    </p:spTree>
    <p:extLst>
      <p:ext uri="{BB962C8B-B14F-4D97-AF65-F5344CB8AC3E}">
        <p14:creationId xmlns:p14="http://schemas.microsoft.com/office/powerpoint/2010/main" val="291721356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3284A6-7983-8D10-95FE-D20C09061F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9C12E5-B2AA-4DEA-E2E5-07DA8613A441}"/>
              </a:ext>
            </a:extLst>
          </p:cNvPr>
          <p:cNvSpPr>
            <a:spLocks noGrp="1"/>
          </p:cNvSpPr>
          <p:nvPr>
            <p:ph type="title"/>
          </p:nvPr>
        </p:nvSpPr>
        <p:spPr/>
        <p:txBody>
          <a:bodyPr/>
          <a:lstStyle/>
          <a:p>
            <a:r>
              <a:rPr lang="en-GB" dirty="0"/>
              <a:t>Fake news task</a:t>
            </a:r>
          </a:p>
        </p:txBody>
      </p:sp>
      <p:sp>
        <p:nvSpPr>
          <p:cNvPr id="3" name="Text Placeholder 2">
            <a:extLst>
              <a:ext uri="{FF2B5EF4-FFF2-40B4-BE49-F238E27FC236}">
                <a16:creationId xmlns:a16="http://schemas.microsoft.com/office/drawing/2014/main" id="{9B4E1D5D-35FF-6231-186D-9D9AEBD60577}"/>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You will be allocated one of the Fake news articles.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Read through your allocated article.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Perform AI searches to establish the level(s) of truth behind the article.  Identify the red flags and/or critical flaws in what is being reported.</a:t>
            </a:r>
          </a:p>
        </p:txBody>
      </p:sp>
      <p:sp>
        <p:nvSpPr>
          <p:cNvPr id="4" name="Footer Placeholder 3">
            <a:extLst>
              <a:ext uri="{FF2B5EF4-FFF2-40B4-BE49-F238E27FC236}">
                <a16:creationId xmlns:a16="http://schemas.microsoft.com/office/drawing/2014/main" id="{ED3FD712-02CD-F8C5-CF9B-C58F8B4002C0}"/>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E308BF99-9877-D606-3B46-33352E4FD49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90</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20938637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8E422-F8A5-6B5E-8937-20C05BFD63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93A03C-90A6-3B84-254C-78E4439E30D4}"/>
              </a:ext>
            </a:extLst>
          </p:cNvPr>
          <p:cNvSpPr>
            <a:spLocks noGrp="1"/>
          </p:cNvSpPr>
          <p:nvPr>
            <p:ph type="title"/>
          </p:nvPr>
        </p:nvSpPr>
        <p:spPr/>
        <p:txBody>
          <a:bodyPr/>
          <a:lstStyle/>
          <a:p>
            <a:r>
              <a:rPr lang="en-GB" dirty="0"/>
              <a:t>Fake news task: reflection</a:t>
            </a:r>
          </a:p>
        </p:txBody>
      </p:sp>
      <p:sp>
        <p:nvSpPr>
          <p:cNvPr id="3" name="Text Placeholder 2">
            <a:extLst>
              <a:ext uri="{FF2B5EF4-FFF2-40B4-BE49-F238E27FC236}">
                <a16:creationId xmlns:a16="http://schemas.microsoft.com/office/drawing/2014/main" id="{058A0D19-60B3-1A3F-C7C2-8650D66CF154}"/>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Create a group of your peers who also read the same article.</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Discuss the findings of each person and the sources used.</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Draw a conclusion on the validity of the article.</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Prepare to give feedback to the class.</a:t>
            </a:r>
          </a:p>
        </p:txBody>
      </p:sp>
      <p:sp>
        <p:nvSpPr>
          <p:cNvPr id="4" name="Footer Placeholder 3">
            <a:extLst>
              <a:ext uri="{FF2B5EF4-FFF2-40B4-BE49-F238E27FC236}">
                <a16:creationId xmlns:a16="http://schemas.microsoft.com/office/drawing/2014/main" id="{AA111205-31C0-4602-754D-BDDD7970D0B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DD4BD277-604C-32E9-5721-6122A3FA12F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91</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84898096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8CC42-C3C2-2BD6-085C-081B0ACBD8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6F9A7-1D2F-4A30-1032-92663F21C5E7}"/>
              </a:ext>
            </a:extLst>
          </p:cNvPr>
          <p:cNvSpPr>
            <a:spLocks noGrp="1"/>
          </p:cNvSpPr>
          <p:nvPr>
            <p:ph type="title"/>
          </p:nvPr>
        </p:nvSpPr>
        <p:spPr/>
        <p:txBody>
          <a:bodyPr/>
          <a:lstStyle/>
          <a:p>
            <a:r>
              <a:rPr lang="en-GB" dirty="0"/>
              <a:t>Fake news task: checking</a:t>
            </a:r>
          </a:p>
        </p:txBody>
      </p:sp>
      <p:sp>
        <p:nvSpPr>
          <p:cNvPr id="3" name="Text Placeholder 2">
            <a:extLst>
              <a:ext uri="{FF2B5EF4-FFF2-40B4-BE49-F238E27FC236}">
                <a16:creationId xmlns:a16="http://schemas.microsoft.com/office/drawing/2014/main" id="{2EA4CA0F-81A6-B30A-AA4C-1A9E98533CA7}"/>
              </a:ext>
            </a:extLst>
          </p:cNvPr>
          <p:cNvSpPr>
            <a:spLocks noGrp="1"/>
          </p:cNvSpPr>
          <p:nvPr>
            <p:ph type="body" sz="quarter" idx="14"/>
          </p:nvPr>
        </p:nvSpPr>
        <p:spPr/>
        <p:txBody>
          <a:bodyPr/>
          <a:lstStyle/>
          <a:p>
            <a:pPr marL="342900" indent="-342900">
              <a:buFont typeface="Arial" panose="020B0604020202020204" pitchFamily="34" charset="0"/>
              <a:buChar char="•"/>
            </a:pPr>
            <a:r>
              <a:rPr lang="en-GB" dirty="0"/>
              <a:t>In your group, read the Fake News Articles Follow-Up.</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Compare this with your group’s findings.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Prepare one key message to give to the rest of the class about using AI for research.</a:t>
            </a:r>
          </a:p>
          <a:p>
            <a:pPr marL="342900" indent="-342900">
              <a:buFont typeface="Arial" panose="020B0604020202020204" pitchFamily="34" charset="0"/>
              <a:buChar char="•"/>
            </a:pPr>
            <a:endParaRPr lang="en-GB" dirty="0"/>
          </a:p>
        </p:txBody>
      </p:sp>
      <p:sp>
        <p:nvSpPr>
          <p:cNvPr id="4" name="Footer Placeholder 3">
            <a:extLst>
              <a:ext uri="{FF2B5EF4-FFF2-40B4-BE49-F238E27FC236}">
                <a16:creationId xmlns:a16="http://schemas.microsoft.com/office/drawing/2014/main" id="{F5A42FE6-550F-2B88-DD1C-73B139326AD1}"/>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86E44F15-331B-7550-93E2-4826D3E08E7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92</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1148735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59ACD-8FFD-84A6-80D6-2D0D89094A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E4D50E-5183-5B11-68BF-5E63CDD3507E}"/>
              </a:ext>
            </a:extLst>
          </p:cNvPr>
          <p:cNvSpPr>
            <a:spLocks noGrp="1"/>
          </p:cNvSpPr>
          <p:nvPr>
            <p:ph type="title"/>
          </p:nvPr>
        </p:nvSpPr>
        <p:spPr/>
        <p:txBody>
          <a:bodyPr/>
          <a:lstStyle/>
          <a:p>
            <a:r>
              <a:rPr lang="en-GB" dirty="0"/>
              <a:t>Plenary</a:t>
            </a:r>
          </a:p>
        </p:txBody>
      </p:sp>
      <p:sp>
        <p:nvSpPr>
          <p:cNvPr id="3" name="Text Placeholder 2">
            <a:extLst>
              <a:ext uri="{FF2B5EF4-FFF2-40B4-BE49-F238E27FC236}">
                <a16:creationId xmlns:a16="http://schemas.microsoft.com/office/drawing/2014/main" id="{4173C8A3-158A-6212-6804-3026B9B8B15C}"/>
              </a:ext>
            </a:extLst>
          </p:cNvPr>
          <p:cNvSpPr>
            <a:spLocks noGrp="1"/>
          </p:cNvSpPr>
          <p:nvPr>
            <p:ph type="body" sz="quarter" idx="14"/>
          </p:nvPr>
        </p:nvSpPr>
        <p:spPr>
          <a:xfrm>
            <a:off x="251520" y="771550"/>
            <a:ext cx="8437562" cy="3674681"/>
          </a:xfrm>
        </p:spPr>
        <p:txBody>
          <a:bodyPr>
            <a:normAutofit fontScale="92500" lnSpcReduction="20000"/>
          </a:bodyPr>
          <a:lstStyle/>
          <a:p>
            <a:r>
              <a:rPr lang="en-GB" dirty="0"/>
              <a:t>Work in groups.</a:t>
            </a:r>
          </a:p>
          <a:p>
            <a:endParaRPr lang="en-GB" dirty="0"/>
          </a:p>
          <a:p>
            <a:r>
              <a:rPr lang="en-GB" dirty="0"/>
              <a:t>Use the flipchart paper provided.</a:t>
            </a:r>
          </a:p>
          <a:p>
            <a:endParaRPr lang="en-GB" dirty="0"/>
          </a:p>
          <a:p>
            <a:r>
              <a:rPr lang="en-GB" dirty="0"/>
              <a:t>Write down one advantage and one disadvantage of both traditional and AI searches.</a:t>
            </a:r>
          </a:p>
          <a:p>
            <a:pPr marL="342900" indent="-342900">
              <a:buFont typeface="Arial" panose="020B0604020202020204" pitchFamily="34" charset="0"/>
              <a:buChar char="•"/>
            </a:pPr>
            <a:endParaRPr lang="en-GB" dirty="0"/>
          </a:p>
          <a:p>
            <a:r>
              <a:rPr lang="en-GB" dirty="0"/>
              <a:t>Pass the paper to the next group </a:t>
            </a:r>
          </a:p>
          <a:p>
            <a:endParaRPr lang="en-GB" dirty="0"/>
          </a:p>
          <a:p>
            <a:r>
              <a:rPr lang="en-GB" dirty="0"/>
              <a:t>Review the content and annotate with any queries and comments.</a:t>
            </a:r>
          </a:p>
          <a:p>
            <a:endParaRPr lang="en-GB" dirty="0"/>
          </a:p>
          <a:p>
            <a:r>
              <a:rPr lang="en-GB" dirty="0"/>
              <a:t>When the flipchart is returned, note any changes that need to be made.</a:t>
            </a:r>
          </a:p>
        </p:txBody>
      </p:sp>
      <p:sp>
        <p:nvSpPr>
          <p:cNvPr id="4" name="Footer Placeholder 3">
            <a:extLst>
              <a:ext uri="{FF2B5EF4-FFF2-40B4-BE49-F238E27FC236}">
                <a16:creationId xmlns:a16="http://schemas.microsoft.com/office/drawing/2014/main" id="{72882CEA-0DC2-E996-97CC-A61B6E264C24}"/>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94C4CBC2-AF5E-FDAA-ED4B-71E817F2B73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93</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28601511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5</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dirty="0"/>
              <a:t>O</a:t>
            </a:r>
            <a:r>
              <a:rPr lang="en-US" dirty="0" err="1"/>
              <a:t>nline</a:t>
            </a:r>
            <a:r>
              <a:rPr lang="en-US" dirty="0"/>
              <a:t> tools for primary research</a:t>
            </a:r>
          </a:p>
          <a:p>
            <a:endParaRPr lang="en-US" dirty="0"/>
          </a:p>
        </p:txBody>
      </p:sp>
    </p:spTree>
    <p:extLst>
      <p:ext uri="{BB962C8B-B14F-4D97-AF65-F5344CB8AC3E}">
        <p14:creationId xmlns:p14="http://schemas.microsoft.com/office/powerpoint/2010/main" val="366539276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5B575D-90D1-CF1B-28F0-E0D89244C1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10919A-D40C-9570-4842-F0549C3CD336}"/>
              </a:ext>
            </a:extLst>
          </p:cNvPr>
          <p:cNvSpPr>
            <a:spLocks noGrp="1"/>
          </p:cNvSpPr>
          <p:nvPr>
            <p:ph type="title"/>
          </p:nvPr>
        </p:nvSpPr>
        <p:spPr/>
        <p:txBody>
          <a:bodyPr/>
          <a:lstStyle/>
          <a:p>
            <a:r>
              <a:rPr lang="en-GB" dirty="0"/>
              <a:t>Lesson 5 aim </a:t>
            </a:r>
            <a:endParaRPr lang="en-US" dirty="0"/>
          </a:p>
        </p:txBody>
      </p:sp>
      <p:sp>
        <p:nvSpPr>
          <p:cNvPr id="3" name="Text Placeholder 2">
            <a:extLst>
              <a:ext uri="{FF2B5EF4-FFF2-40B4-BE49-F238E27FC236}">
                <a16:creationId xmlns:a16="http://schemas.microsoft.com/office/drawing/2014/main" id="{86553B5E-FCCA-DC04-D77A-B145B5ABCA3B}"/>
              </a:ext>
            </a:extLst>
          </p:cNvPr>
          <p:cNvSpPr>
            <a:spLocks noGrp="1"/>
          </p:cNvSpPr>
          <p:nvPr>
            <p:ph type="body" sz="quarter" idx="14"/>
          </p:nvPr>
        </p:nvSpPr>
        <p:spPr/>
        <p:txBody>
          <a:bodyPr vert="horz" lIns="0" tIns="0" rIns="0" bIns="0" rtlCol="0" anchor="t">
            <a:normAutofit/>
          </a:bodyPr>
          <a:lstStyle/>
          <a:p>
            <a:r>
              <a:rPr lang="en-GB" dirty="0"/>
              <a:t>Be able to use Microsoft Forms and Google Forms to produce primary research tools. </a:t>
            </a:r>
            <a:endParaRPr lang="en-US" dirty="0"/>
          </a:p>
          <a:p>
            <a:endParaRPr lang="en-GB" dirty="0">
              <a:cs typeface="Arial"/>
            </a:endParaRPr>
          </a:p>
        </p:txBody>
      </p:sp>
      <p:sp>
        <p:nvSpPr>
          <p:cNvPr id="4" name="Footer Placeholder 3">
            <a:extLst>
              <a:ext uri="{FF2B5EF4-FFF2-40B4-BE49-F238E27FC236}">
                <a16:creationId xmlns:a16="http://schemas.microsoft.com/office/drawing/2014/main" id="{EBA47518-82A7-8D49-3A5F-1D980853D91F}"/>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9447292E-C8E7-C937-9A18-DAECA094808F}"/>
              </a:ext>
            </a:extLst>
          </p:cNvPr>
          <p:cNvSpPr>
            <a:spLocks noGrp="1"/>
          </p:cNvSpPr>
          <p:nvPr>
            <p:ph type="sldNum" sz="quarter" idx="12"/>
          </p:nvPr>
        </p:nvSpPr>
        <p:spPr/>
        <p:txBody>
          <a:bodyPr/>
          <a:lstStyle/>
          <a:p>
            <a:fld id="{DA2C159E-F13C-4A85-9A41-E7669D3E0D70}" type="slidenum">
              <a:rPr lang="en-GB" smtClean="0"/>
              <a:pPr/>
              <a:t>95</a:t>
            </a:fld>
            <a:endParaRPr lang="en-GB"/>
          </a:p>
        </p:txBody>
      </p:sp>
    </p:spTree>
    <p:extLst>
      <p:ext uri="{BB962C8B-B14F-4D97-AF65-F5344CB8AC3E}">
        <p14:creationId xmlns:p14="http://schemas.microsoft.com/office/powerpoint/2010/main" val="54411447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040E1-1A92-D261-4763-A7DD076ED7F3}"/>
              </a:ext>
            </a:extLst>
          </p:cNvPr>
          <p:cNvSpPr>
            <a:spLocks noGrp="1"/>
          </p:cNvSpPr>
          <p:nvPr>
            <p:ph type="title"/>
          </p:nvPr>
        </p:nvSpPr>
        <p:spPr/>
        <p:txBody>
          <a:bodyPr/>
          <a:lstStyle/>
          <a:p>
            <a:r>
              <a:rPr lang="en-GB" dirty="0"/>
              <a:t>Lesson 5 overview</a:t>
            </a:r>
            <a:endParaRPr lang="en-US" dirty="0"/>
          </a:p>
        </p:txBody>
      </p:sp>
      <p:sp>
        <p:nvSpPr>
          <p:cNvPr id="3" name="Text Placeholder 2">
            <a:extLst>
              <a:ext uri="{FF2B5EF4-FFF2-40B4-BE49-F238E27FC236}">
                <a16:creationId xmlns:a16="http://schemas.microsoft.com/office/drawing/2014/main" id="{9D89A853-1226-0CA1-F384-A028D02329F2}"/>
              </a:ext>
            </a:extLst>
          </p:cNvPr>
          <p:cNvSpPr>
            <a:spLocks noGrp="1"/>
          </p:cNvSpPr>
          <p:nvPr>
            <p:ph type="body" sz="quarter" idx="14"/>
          </p:nvPr>
        </p:nvSpPr>
        <p:spPr/>
        <p:txBody>
          <a:bodyPr/>
          <a:lstStyle/>
          <a:p>
            <a:endParaRPr lang="en-GB" dirty="0"/>
          </a:p>
          <a:p>
            <a:pPr marL="342900" indent="-342900">
              <a:buFont typeface="Arial" panose="020B0604020202020204" pitchFamily="34" charset="0"/>
              <a:buChar char="•"/>
            </a:pPr>
            <a:r>
              <a:rPr lang="en-GB" dirty="0"/>
              <a:t>Quiz.</a:t>
            </a:r>
          </a:p>
          <a:p>
            <a:pPr marL="342900" indent="-342900">
              <a:buFont typeface="Arial" panose="020B0604020202020204" pitchFamily="34" charset="0"/>
              <a:buChar char="•"/>
            </a:pPr>
            <a:r>
              <a:rPr lang="en-GB" dirty="0"/>
              <a:t>Learn how to use Google Forms and practice creating questionnaires.</a:t>
            </a:r>
          </a:p>
          <a:p>
            <a:pPr marL="342900" indent="-342900">
              <a:buFont typeface="Arial" panose="020B0604020202020204" pitchFamily="34" charset="0"/>
              <a:buChar char="•"/>
            </a:pPr>
            <a:r>
              <a:rPr lang="en-GB" dirty="0"/>
              <a:t>Learn how to use Microsoft Forms and practice creating questionnaires. </a:t>
            </a:r>
          </a:p>
          <a:p>
            <a:endParaRPr lang="en-GB" dirty="0"/>
          </a:p>
          <a:p>
            <a:endParaRPr lang="en-US" dirty="0"/>
          </a:p>
        </p:txBody>
      </p:sp>
      <p:sp>
        <p:nvSpPr>
          <p:cNvPr id="4" name="Footer Placeholder 3">
            <a:extLst>
              <a:ext uri="{FF2B5EF4-FFF2-40B4-BE49-F238E27FC236}">
                <a16:creationId xmlns:a16="http://schemas.microsoft.com/office/drawing/2014/main" id="{27C281A1-9D17-2FC6-3F54-E2D87AD7EBE7}"/>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E2C8D05-40BE-E49A-6A3C-1B76865E049E}"/>
              </a:ext>
            </a:extLst>
          </p:cNvPr>
          <p:cNvSpPr>
            <a:spLocks noGrp="1"/>
          </p:cNvSpPr>
          <p:nvPr>
            <p:ph type="sldNum" sz="quarter" idx="12"/>
          </p:nvPr>
        </p:nvSpPr>
        <p:spPr/>
        <p:txBody>
          <a:bodyPr/>
          <a:lstStyle/>
          <a:p>
            <a:fld id="{DA2C159E-F13C-4A85-9A41-E7669D3E0D70}" type="slidenum">
              <a:rPr lang="en-GB" smtClean="0"/>
              <a:pPr/>
              <a:t>96</a:t>
            </a:fld>
            <a:endParaRPr lang="en-GB"/>
          </a:p>
        </p:txBody>
      </p:sp>
    </p:spTree>
    <p:extLst>
      <p:ext uri="{BB962C8B-B14F-4D97-AF65-F5344CB8AC3E}">
        <p14:creationId xmlns:p14="http://schemas.microsoft.com/office/powerpoint/2010/main" val="429353484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DEB4A8-B86C-AF1B-29C9-0DFD3238E0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87570F-4FB5-5E92-C9D3-12141E3670DC}"/>
              </a:ext>
            </a:extLst>
          </p:cNvPr>
          <p:cNvSpPr>
            <a:spLocks noGrp="1"/>
          </p:cNvSpPr>
          <p:nvPr>
            <p:ph type="title"/>
          </p:nvPr>
        </p:nvSpPr>
        <p:spPr/>
        <p:txBody>
          <a:bodyPr/>
          <a:lstStyle/>
          <a:p>
            <a:r>
              <a:rPr lang="en-GB"/>
              <a:t>What do you know?</a:t>
            </a:r>
            <a:endParaRPr lang="en-US" dirty="0"/>
          </a:p>
        </p:txBody>
      </p:sp>
      <p:sp>
        <p:nvSpPr>
          <p:cNvPr id="3" name="Text Placeholder 2">
            <a:extLst>
              <a:ext uri="{FF2B5EF4-FFF2-40B4-BE49-F238E27FC236}">
                <a16:creationId xmlns:a16="http://schemas.microsoft.com/office/drawing/2014/main" id="{4498504A-D0C6-5AC1-9388-010DD0FE3407}"/>
              </a:ext>
            </a:extLst>
          </p:cNvPr>
          <p:cNvSpPr>
            <a:spLocks noGrp="1"/>
          </p:cNvSpPr>
          <p:nvPr>
            <p:ph type="body" sz="quarter" idx="14"/>
          </p:nvPr>
        </p:nvSpPr>
        <p:spPr/>
        <p:txBody>
          <a:bodyPr vert="horz" lIns="0" tIns="0" rIns="0" bIns="0" rtlCol="0" anchor="t">
            <a:normAutofit/>
          </a:bodyPr>
          <a:lstStyle/>
          <a:p>
            <a:r>
              <a:rPr lang="en-GB" dirty="0">
                <a:cs typeface="Arial"/>
              </a:rPr>
              <a:t>Access Kahoot.</a:t>
            </a:r>
          </a:p>
          <a:p>
            <a:endParaRPr lang="en-GB" dirty="0">
              <a:cs typeface="Arial"/>
            </a:endParaRPr>
          </a:p>
          <a:p>
            <a:r>
              <a:rPr lang="en-GB" dirty="0">
                <a:cs typeface="Arial"/>
              </a:rPr>
              <a:t>Complete the quiz.</a:t>
            </a:r>
          </a:p>
          <a:p>
            <a:endParaRPr lang="en-GB" dirty="0">
              <a:cs typeface="Arial"/>
            </a:endParaRPr>
          </a:p>
          <a:p>
            <a:endParaRPr lang="en-GB" dirty="0">
              <a:cs typeface="Arial"/>
            </a:endParaRPr>
          </a:p>
        </p:txBody>
      </p:sp>
      <p:sp>
        <p:nvSpPr>
          <p:cNvPr id="4" name="Footer Placeholder 3">
            <a:extLst>
              <a:ext uri="{FF2B5EF4-FFF2-40B4-BE49-F238E27FC236}">
                <a16:creationId xmlns:a16="http://schemas.microsoft.com/office/drawing/2014/main" id="{82A17024-1140-60BD-6285-45069725F1E9}"/>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7A8CC42B-0A0C-7826-611E-C52EDAB514C6}"/>
              </a:ext>
            </a:extLst>
          </p:cNvPr>
          <p:cNvSpPr>
            <a:spLocks noGrp="1"/>
          </p:cNvSpPr>
          <p:nvPr>
            <p:ph type="sldNum" sz="quarter" idx="12"/>
          </p:nvPr>
        </p:nvSpPr>
        <p:spPr/>
        <p:txBody>
          <a:bodyPr/>
          <a:lstStyle/>
          <a:p>
            <a:fld id="{DA2C159E-F13C-4A85-9A41-E7669D3E0D70}" type="slidenum">
              <a:rPr lang="en-GB" smtClean="0"/>
              <a:pPr/>
              <a:t>97</a:t>
            </a:fld>
            <a:endParaRPr lang="en-GB"/>
          </a:p>
        </p:txBody>
      </p:sp>
    </p:spTree>
    <p:extLst>
      <p:ext uri="{BB962C8B-B14F-4D97-AF65-F5344CB8AC3E}">
        <p14:creationId xmlns:p14="http://schemas.microsoft.com/office/powerpoint/2010/main" val="49965860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80319-8BEF-D4F6-6BAC-ADF675C98669}"/>
              </a:ext>
            </a:extLst>
          </p:cNvPr>
          <p:cNvSpPr>
            <a:spLocks noGrp="1"/>
          </p:cNvSpPr>
          <p:nvPr>
            <p:ph type="title"/>
          </p:nvPr>
        </p:nvSpPr>
        <p:spPr/>
        <p:txBody>
          <a:bodyPr>
            <a:normAutofit/>
          </a:bodyPr>
          <a:lstStyle/>
          <a:p>
            <a:r>
              <a:rPr lang="en-GB" dirty="0"/>
              <a:t>Online tools for primary research</a:t>
            </a:r>
            <a:endParaRPr lang="en-US" dirty="0"/>
          </a:p>
        </p:txBody>
      </p:sp>
      <p:sp>
        <p:nvSpPr>
          <p:cNvPr id="3" name="Text Placeholder 2">
            <a:extLst>
              <a:ext uri="{FF2B5EF4-FFF2-40B4-BE49-F238E27FC236}">
                <a16:creationId xmlns:a16="http://schemas.microsoft.com/office/drawing/2014/main" id="{BE7460E9-B630-84D7-4C2E-75F779D90374}"/>
              </a:ext>
            </a:extLst>
          </p:cNvPr>
          <p:cNvSpPr>
            <a:spLocks noGrp="1"/>
          </p:cNvSpPr>
          <p:nvPr>
            <p:ph type="body" sz="quarter" idx="14"/>
          </p:nvPr>
        </p:nvSpPr>
        <p:spPr>
          <a:xfrm>
            <a:off x="251520" y="1203598"/>
            <a:ext cx="8437562" cy="3242633"/>
          </a:xfrm>
        </p:spPr>
        <p:txBody>
          <a:bodyPr/>
          <a:lstStyle/>
          <a:p>
            <a:r>
              <a:rPr lang="en-US" dirty="0"/>
              <a:t>Online tools play a critical role in primary research by making data collection, data analysis, access to information and visualisation faster and more efficient.</a:t>
            </a:r>
          </a:p>
        </p:txBody>
      </p:sp>
      <p:sp>
        <p:nvSpPr>
          <p:cNvPr id="4" name="Footer Placeholder 3">
            <a:extLst>
              <a:ext uri="{FF2B5EF4-FFF2-40B4-BE49-F238E27FC236}">
                <a16:creationId xmlns:a16="http://schemas.microsoft.com/office/drawing/2014/main" id="{9325A5DB-BC92-5FA5-33B5-CCC605DE45C0}"/>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DE02D86A-9073-F2ED-F0E9-5B447B250CB5}"/>
              </a:ext>
            </a:extLst>
          </p:cNvPr>
          <p:cNvSpPr>
            <a:spLocks noGrp="1"/>
          </p:cNvSpPr>
          <p:nvPr>
            <p:ph type="sldNum" sz="quarter" idx="12"/>
          </p:nvPr>
        </p:nvSpPr>
        <p:spPr/>
        <p:txBody>
          <a:bodyPr/>
          <a:lstStyle/>
          <a:p>
            <a:fld id="{DA2C159E-F13C-4A85-9A41-E7669D3E0D70}" type="slidenum">
              <a:rPr lang="en-GB" smtClean="0"/>
              <a:pPr/>
              <a:t>98</a:t>
            </a:fld>
            <a:endParaRPr lang="en-GB"/>
          </a:p>
        </p:txBody>
      </p:sp>
    </p:spTree>
    <p:extLst>
      <p:ext uri="{BB962C8B-B14F-4D97-AF65-F5344CB8AC3E}">
        <p14:creationId xmlns:p14="http://schemas.microsoft.com/office/powerpoint/2010/main" val="233364595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1467F-C32C-48C4-69EA-D0D1723507A2}"/>
              </a:ext>
            </a:extLst>
          </p:cNvPr>
          <p:cNvSpPr>
            <a:spLocks noGrp="1"/>
          </p:cNvSpPr>
          <p:nvPr>
            <p:ph type="title"/>
          </p:nvPr>
        </p:nvSpPr>
        <p:spPr/>
        <p:txBody>
          <a:bodyPr>
            <a:normAutofit/>
          </a:bodyPr>
          <a:lstStyle/>
          <a:p>
            <a:r>
              <a:rPr lang="en-GB" dirty="0"/>
              <a:t>Data collection</a:t>
            </a:r>
            <a:endParaRPr lang="en-US" dirty="0"/>
          </a:p>
        </p:txBody>
      </p:sp>
      <p:sp>
        <p:nvSpPr>
          <p:cNvPr id="3" name="Text Placeholder 2">
            <a:extLst>
              <a:ext uri="{FF2B5EF4-FFF2-40B4-BE49-F238E27FC236}">
                <a16:creationId xmlns:a16="http://schemas.microsoft.com/office/drawing/2014/main" id="{EA4EE62F-C375-9653-F3BC-207626B27C8C}"/>
              </a:ext>
            </a:extLst>
          </p:cNvPr>
          <p:cNvSpPr>
            <a:spLocks noGrp="1"/>
          </p:cNvSpPr>
          <p:nvPr>
            <p:ph type="body" sz="quarter" idx="14"/>
          </p:nvPr>
        </p:nvSpPr>
        <p:spPr/>
        <p:txBody>
          <a:bodyPr/>
          <a:lstStyle/>
          <a:p>
            <a:endParaRPr lang="en-US" dirty="0"/>
          </a:p>
          <a:p>
            <a:pPr marL="342900" indent="-342900">
              <a:buFont typeface="Arial" panose="020B0604020202020204" pitchFamily="34" charset="0"/>
              <a:buChar char="•"/>
            </a:pPr>
            <a:r>
              <a:rPr lang="en-US" dirty="0"/>
              <a:t>Survey platforms (e.g., Google Forms, SurveyMonkey): allow researchers to gather responses from large, diverse populations quickly.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Social media analytics: tools like Twitter analytics or Facebook insights help track trends and audience </a:t>
            </a:r>
            <a:r>
              <a:rPr lang="en-US" dirty="0" err="1"/>
              <a:t>behaviour</a:t>
            </a:r>
            <a:r>
              <a:rPr lang="en-US" dirty="0"/>
              <a:t>.</a:t>
            </a:r>
          </a:p>
        </p:txBody>
      </p:sp>
      <p:sp>
        <p:nvSpPr>
          <p:cNvPr id="4" name="Footer Placeholder 3">
            <a:extLst>
              <a:ext uri="{FF2B5EF4-FFF2-40B4-BE49-F238E27FC236}">
                <a16:creationId xmlns:a16="http://schemas.microsoft.com/office/drawing/2014/main" id="{5F05905E-8496-7EE1-5E18-239F01C68039}"/>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827FE0EB-797D-E61F-157E-B11EE7349D8C}"/>
              </a:ext>
            </a:extLst>
          </p:cNvPr>
          <p:cNvSpPr>
            <a:spLocks noGrp="1"/>
          </p:cNvSpPr>
          <p:nvPr>
            <p:ph type="sldNum" sz="quarter" idx="12"/>
          </p:nvPr>
        </p:nvSpPr>
        <p:spPr/>
        <p:txBody>
          <a:bodyPr/>
          <a:lstStyle/>
          <a:p>
            <a:fld id="{DA2C159E-F13C-4A85-9A41-E7669D3E0D70}" type="slidenum">
              <a:rPr lang="en-GB" smtClean="0"/>
              <a:pPr/>
              <a:t>99</a:t>
            </a:fld>
            <a:endParaRPr lang="en-GB"/>
          </a:p>
        </p:txBody>
      </p:sp>
    </p:spTree>
    <p:extLst>
      <p:ext uri="{BB962C8B-B14F-4D97-AF65-F5344CB8AC3E}">
        <p14:creationId xmlns:p14="http://schemas.microsoft.com/office/powerpoint/2010/main" val="1439366101"/>
      </p:ext>
    </p:extLst>
  </p:cSld>
  <p:clrMapOvr>
    <a:masterClrMapping/>
  </p:clrMapOvr>
</p:sld>
</file>

<file path=ppt/theme/theme1.xml><?xml version="1.0" encoding="utf-8"?>
<a:theme xmlns:a="http://schemas.openxmlformats.org/drawingml/2006/main" name="ETF Master">
  <a:themeElements>
    <a:clrScheme name="Custom 2">
      <a:dk1>
        <a:srgbClr val="000000"/>
      </a:dk1>
      <a:lt1>
        <a:srgbClr val="FFFFFF"/>
      </a:lt1>
      <a:dk2>
        <a:srgbClr val="000000"/>
      </a:dk2>
      <a:lt2>
        <a:srgbClr val="EEECE1"/>
      </a:lt2>
      <a:accent1>
        <a:srgbClr val="00A068"/>
      </a:accent1>
      <a:accent2>
        <a:srgbClr val="E51C41"/>
      </a:accent2>
      <a:accent3>
        <a:srgbClr val="FDB913"/>
      </a:accent3>
      <a:accent4>
        <a:srgbClr val="0071F8"/>
      </a:accent4>
      <a:accent5>
        <a:srgbClr val="BE0064"/>
      </a:accent5>
      <a:accent6>
        <a:srgbClr val="000000"/>
      </a:accent6>
      <a:hlink>
        <a:srgbClr val="0000FF"/>
      </a:hlink>
      <a:folHlink>
        <a:srgbClr val="800080"/>
      </a:folHlink>
    </a:clrScheme>
    <a:fontScheme name="ETF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tx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350" dirty="0"/>
        </a:defPPr>
      </a:lstStyle>
    </a:txDef>
  </a:objectDefaults>
  <a:extraClrSchemeLst/>
  <a:extLst>
    <a:ext uri="{05A4C25C-085E-4340-85A3-A5531E510DB2}">
      <thm15:themeFamily xmlns:thm15="http://schemas.microsoft.com/office/thememl/2012/main" name="ETF PPT TEMPLATE 2017 REVISION 2" id="{D9072210-44E4-4708-8F0F-C17D53D19737}" vid="{93905E69-2C3A-474D-AE1D-AE1AB7FC7A7C}"/>
    </a:ext>
  </a:extLst>
</a:theme>
</file>

<file path=ppt/theme/theme2.xml><?xml version="1.0" encoding="utf-8"?>
<a:theme xmlns:a="http://schemas.openxmlformats.org/drawingml/2006/main" name="1_ETF Master">
  <a:themeElements>
    <a:clrScheme name="Custom 2">
      <a:dk1>
        <a:srgbClr val="000000"/>
      </a:dk1>
      <a:lt1>
        <a:srgbClr val="FFFFFF"/>
      </a:lt1>
      <a:dk2>
        <a:srgbClr val="000000"/>
      </a:dk2>
      <a:lt2>
        <a:srgbClr val="EEECE1"/>
      </a:lt2>
      <a:accent1>
        <a:srgbClr val="00A068"/>
      </a:accent1>
      <a:accent2>
        <a:srgbClr val="E51C41"/>
      </a:accent2>
      <a:accent3>
        <a:srgbClr val="FDB913"/>
      </a:accent3>
      <a:accent4>
        <a:srgbClr val="0071F8"/>
      </a:accent4>
      <a:accent5>
        <a:srgbClr val="BE0064"/>
      </a:accent5>
      <a:accent6>
        <a:srgbClr val="000000"/>
      </a:accent6>
      <a:hlink>
        <a:srgbClr val="0000FF"/>
      </a:hlink>
      <a:folHlink>
        <a:srgbClr val="800080"/>
      </a:folHlink>
    </a:clrScheme>
    <a:fontScheme name="ETF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tx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350" dirty="0"/>
        </a:defPPr>
      </a:lstStyle>
    </a:txDef>
  </a:objectDefaults>
  <a:extraClrSchemeLst/>
  <a:extLst>
    <a:ext uri="{05A4C25C-085E-4340-85A3-A5531E510DB2}">
      <thm15:themeFamily xmlns:thm15="http://schemas.microsoft.com/office/thememl/2012/main" name="ETF PPT TEMPLATE 2017 REVISION 2" id="{D9072210-44E4-4708-8F0F-C17D53D19737}" vid="{93905E69-2C3A-474D-AE1D-AE1AB7FC7A7C}"/>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684A5350B050F46AD6AC251716740DC" ma:contentTypeVersion="19" ma:contentTypeDescription="Create a new document." ma:contentTypeScope="" ma:versionID="6639937f76dbee02ff8fff78a17ca34d">
  <xsd:schema xmlns:xsd="http://www.w3.org/2001/XMLSchema" xmlns:xs="http://www.w3.org/2001/XMLSchema" xmlns:p="http://schemas.microsoft.com/office/2006/metadata/properties" xmlns:ns2="414d2ded-29cc-4abd-a1df-c646721ce55b" xmlns:ns3="2847a094-2edf-4950-a853-13ec668231ed" targetNamespace="http://schemas.microsoft.com/office/2006/metadata/properties" ma:root="true" ma:fieldsID="ffe9571d25e819b0edccd01348b8a609" ns2:_="" ns3:_="">
    <xsd:import namespace="414d2ded-29cc-4abd-a1df-c646721ce55b"/>
    <xsd:import namespace="2847a094-2edf-4950-a853-13ec668231e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2:MediaLengthInSeconds" minOccurs="0"/>
                <xsd:element ref="ns2:MediaServiceAutoTag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14d2ded-29cc-4abd-a1df-c646721ce55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847a094-2edf-4950-a853-13ec668231e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75bcd669-d17d-41a9-93bf-403babf16228}" ma:internalName="TaxCatchAll" ma:showField="CatchAllData" ma:web="2847a094-2edf-4950-a853-13ec668231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14d2ded-29cc-4abd-a1df-c646721ce55b">
      <Terms xmlns="http://schemas.microsoft.com/office/infopath/2007/PartnerControls"/>
    </lcf76f155ced4ddcb4097134ff3c332f>
    <TaxCatchAll xmlns="2847a094-2edf-4950-a853-13ec668231ed" xsi:nil="true"/>
  </documentManagement>
</p:properties>
</file>

<file path=customXml/itemProps1.xml><?xml version="1.0" encoding="utf-8"?>
<ds:datastoreItem xmlns:ds="http://schemas.openxmlformats.org/officeDocument/2006/customXml" ds:itemID="{12DE11CD-D484-40D1-9AA4-368BE00CF8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14d2ded-29cc-4abd-a1df-c646721ce55b"/>
    <ds:schemaRef ds:uri="2847a094-2edf-4950-a853-13ec668231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9729C5E-FC3E-4187-92B8-5FE37E61E9DA}">
  <ds:schemaRefs>
    <ds:schemaRef ds:uri="http://schemas.microsoft.com/sharepoint/v3/contenttype/forms"/>
  </ds:schemaRefs>
</ds:datastoreItem>
</file>

<file path=customXml/itemProps3.xml><?xml version="1.0" encoding="utf-8"?>
<ds:datastoreItem xmlns:ds="http://schemas.openxmlformats.org/officeDocument/2006/customXml" ds:itemID="{4A76E745-D9E8-4D93-8B7F-BCE1E4A491AA}">
  <ds:schemaRefs>
    <ds:schemaRef ds:uri="http://purl.org/dc/elements/1.1/"/>
    <ds:schemaRef ds:uri="http://purl.org/dc/dcmitype/"/>
    <ds:schemaRef ds:uri="414d2ded-29cc-4abd-a1df-c646721ce55b"/>
    <ds:schemaRef ds:uri="http://schemas.microsoft.com/office/2006/documentManagement/types"/>
    <ds:schemaRef ds:uri="http://schemas.microsoft.com/office/2006/metadata/properties"/>
    <ds:schemaRef ds:uri="http://schemas.openxmlformats.org/package/2006/metadata/core-properties"/>
    <ds:schemaRef ds:uri="http://schemas.microsoft.com/office/infopath/2007/PartnerControls"/>
    <ds:schemaRef ds:uri="2847a094-2edf-4950-a853-13ec668231ed"/>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15159</TotalTime>
  <Words>7604</Words>
  <Application>Microsoft Office PowerPoint</Application>
  <PresentationFormat>On-screen Show (16:9)</PresentationFormat>
  <Paragraphs>1408</Paragraphs>
  <Slides>173</Slides>
  <Notes>25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173</vt:i4>
      </vt:variant>
    </vt:vector>
  </HeadingPairs>
  <TitlesOfParts>
    <vt:vector size="178" baseType="lpstr">
      <vt:lpstr>Aptos</vt:lpstr>
      <vt:lpstr>Arial</vt:lpstr>
      <vt:lpstr>Calibri</vt:lpstr>
      <vt:lpstr>ETF Master</vt:lpstr>
      <vt:lpstr>1_ETF Master</vt:lpstr>
      <vt:lpstr>Lesson 1</vt:lpstr>
      <vt:lpstr>Lesson 1 aim</vt:lpstr>
      <vt:lpstr>Lesson 1 overview</vt:lpstr>
      <vt:lpstr>Canteen research task</vt:lpstr>
      <vt:lpstr>Feedback from other stakeholders</vt:lpstr>
      <vt:lpstr>Bias concept </vt:lpstr>
      <vt:lpstr>Research planning requirements</vt:lpstr>
      <vt:lpstr>Research success/failure</vt:lpstr>
      <vt:lpstr>Research success/failure results form </vt:lpstr>
      <vt:lpstr>Research results form Eco Charge Ltd.</vt:lpstr>
      <vt:lpstr>Research results form Green Bite Foods</vt:lpstr>
      <vt:lpstr>Implications of ineffective research planning</vt:lpstr>
      <vt:lpstr>Validity and reliability of resources</vt:lpstr>
      <vt:lpstr>Grocery stores </vt:lpstr>
      <vt:lpstr>Blackpool attractions </vt:lpstr>
      <vt:lpstr>Coca-Cola</vt:lpstr>
      <vt:lpstr>Grocery stores recommendations</vt:lpstr>
      <vt:lpstr>Blackpool attractions recommendations</vt:lpstr>
      <vt:lpstr>Coca-Cola recommendations</vt:lpstr>
      <vt:lpstr>This boring business…..</vt:lpstr>
      <vt:lpstr>Issues with This boring business….</vt:lpstr>
      <vt:lpstr>Dragons fight ……. </vt:lpstr>
      <vt:lpstr>Issues with Dragons fight …….</vt:lpstr>
      <vt:lpstr>Not using valid and reliable sources</vt:lpstr>
      <vt:lpstr>Homework</vt:lpstr>
      <vt:lpstr>Lesson 2</vt:lpstr>
      <vt:lpstr>Think back, think forward</vt:lpstr>
      <vt:lpstr>Lesson 2 aim</vt:lpstr>
      <vt:lpstr>Lesson 2 overview</vt:lpstr>
      <vt:lpstr>SMART objectives</vt:lpstr>
      <vt:lpstr>SMART objectives task </vt:lpstr>
      <vt:lpstr>SMART objectives task review </vt:lpstr>
      <vt:lpstr>Research approaches</vt:lpstr>
      <vt:lpstr>Qualitative or quantitative task</vt:lpstr>
      <vt:lpstr>Qualitative or quantitative task answers</vt:lpstr>
      <vt:lpstr>Benefits and limitations</vt:lpstr>
      <vt:lpstr>Primary and secondary research</vt:lpstr>
      <vt:lpstr>Primary or secondary research task</vt:lpstr>
      <vt:lpstr>Primary research methods</vt:lpstr>
      <vt:lpstr>Primary research methods task</vt:lpstr>
      <vt:lpstr>Primary research methods task review</vt:lpstr>
      <vt:lpstr>Primary research review</vt:lpstr>
      <vt:lpstr>Lesson 3</vt:lpstr>
      <vt:lpstr>What is primary research?</vt:lpstr>
      <vt:lpstr>Lesson 3 aims </vt:lpstr>
      <vt:lpstr>Lesson 3 overview</vt:lpstr>
      <vt:lpstr>Closed questions</vt:lpstr>
      <vt:lpstr>Scaled questions</vt:lpstr>
      <vt:lpstr>Open questions </vt:lpstr>
      <vt:lpstr>Types of questions task</vt:lpstr>
      <vt:lpstr>Peer review of types of questions task</vt:lpstr>
      <vt:lpstr>Principles of effective questions</vt:lpstr>
      <vt:lpstr>Practice questions</vt:lpstr>
      <vt:lpstr>Peer review of practice questions</vt:lpstr>
      <vt:lpstr>Checklist table</vt:lpstr>
      <vt:lpstr>Questions shape the whole study </vt:lpstr>
      <vt:lpstr>Use of open questions</vt:lpstr>
      <vt:lpstr>Use of closed questions </vt:lpstr>
      <vt:lpstr>Use of scaled questions</vt:lpstr>
      <vt:lpstr>Review research questions case studies</vt:lpstr>
      <vt:lpstr>Peer review of Review research questions case studies</vt:lpstr>
      <vt:lpstr>Bright Wear Clothing Co case study </vt:lpstr>
      <vt:lpstr>Lesson 4</vt:lpstr>
      <vt:lpstr>Lesson 4 aim</vt:lpstr>
      <vt:lpstr>Lesson 4 overview</vt:lpstr>
      <vt:lpstr>Writing questions</vt:lpstr>
      <vt:lpstr>Typical traditional search process</vt:lpstr>
      <vt:lpstr>Search Engine Optimisation (SEO)</vt:lpstr>
      <vt:lpstr>Paid for optimisation</vt:lpstr>
      <vt:lpstr>How search results are ranked </vt:lpstr>
      <vt:lpstr>Referencing sources</vt:lpstr>
      <vt:lpstr>Referencing online sources</vt:lpstr>
      <vt:lpstr>Referencing task</vt:lpstr>
      <vt:lpstr>Starting a search</vt:lpstr>
      <vt:lpstr>Refining research</vt:lpstr>
      <vt:lpstr>Advanced search techniques</vt:lpstr>
      <vt:lpstr>Using advanced operators</vt:lpstr>
      <vt:lpstr>Carrying out valid searches</vt:lpstr>
      <vt:lpstr>Advanced search task</vt:lpstr>
      <vt:lpstr>Advanced search statements</vt:lpstr>
      <vt:lpstr>AI Searches</vt:lpstr>
      <vt:lpstr>How does AI search work?</vt:lpstr>
      <vt:lpstr>Does AI need to be referenced?</vt:lpstr>
      <vt:lpstr>Referencing AI sources</vt:lpstr>
      <vt:lpstr>Referencing AI format</vt:lpstr>
      <vt:lpstr>Referencing AI task</vt:lpstr>
      <vt:lpstr>Bias and validity</vt:lpstr>
      <vt:lpstr>Bias and validity in AI searches</vt:lpstr>
      <vt:lpstr>Fake news</vt:lpstr>
      <vt:lpstr>Fake news task</vt:lpstr>
      <vt:lpstr>Fake news task: reflection</vt:lpstr>
      <vt:lpstr>Fake news task: checking</vt:lpstr>
      <vt:lpstr>Plenary</vt:lpstr>
      <vt:lpstr>Lesson 5</vt:lpstr>
      <vt:lpstr>Lesson 5 aim </vt:lpstr>
      <vt:lpstr>Lesson 5 overview</vt:lpstr>
      <vt:lpstr>What do you know?</vt:lpstr>
      <vt:lpstr>Online tools for primary research</vt:lpstr>
      <vt:lpstr>Data collection</vt:lpstr>
      <vt:lpstr>Data analysis</vt:lpstr>
      <vt:lpstr>Access to information</vt:lpstr>
      <vt:lpstr>Visualisation and presentation</vt:lpstr>
      <vt:lpstr>How to use Google Forms </vt:lpstr>
      <vt:lpstr>Practice Google Forms</vt:lpstr>
      <vt:lpstr>Peer review the Google Form</vt:lpstr>
      <vt:lpstr>Whattons task</vt:lpstr>
      <vt:lpstr>Review the Whattons questionnaire</vt:lpstr>
      <vt:lpstr>How to use Microsoft Forms</vt:lpstr>
      <vt:lpstr>Practice Microsoft Forms</vt:lpstr>
      <vt:lpstr>Peer review the Microsoft Form</vt:lpstr>
      <vt:lpstr>Research implementation task</vt:lpstr>
      <vt:lpstr>Review the Research implementation task questionnaire</vt:lpstr>
      <vt:lpstr>Reflection</vt:lpstr>
      <vt:lpstr>Homework-lesson 5</vt:lpstr>
      <vt:lpstr>Lesson 6</vt:lpstr>
      <vt:lpstr>Lesson 6 aims </vt:lpstr>
      <vt:lpstr>Lesson 6 overview</vt:lpstr>
      <vt:lpstr>PESTLE cue cards</vt:lpstr>
      <vt:lpstr>PESTEL cue cards answers</vt:lpstr>
      <vt:lpstr>Beverages company</vt:lpstr>
      <vt:lpstr>Analysis of the Beverages company brief</vt:lpstr>
      <vt:lpstr>Hospitality company brief </vt:lpstr>
      <vt:lpstr>Review of Hospitality company brief analysis </vt:lpstr>
      <vt:lpstr>Summary of Hospitality company analysis</vt:lpstr>
      <vt:lpstr>Creating a table in Excel</vt:lpstr>
      <vt:lpstr>Research task for the Hospitality company brief</vt:lpstr>
      <vt:lpstr>Peer review of Hospitality company brief research </vt:lpstr>
      <vt:lpstr>Review of Hospitality company brief research task</vt:lpstr>
      <vt:lpstr>Logistics company brief</vt:lpstr>
      <vt:lpstr>Peer review of Logistics company brief research </vt:lpstr>
      <vt:lpstr>Review of Logistics company brief research task</vt:lpstr>
      <vt:lpstr>Lesson 7</vt:lpstr>
      <vt:lpstr>Lesson 7 aims </vt:lpstr>
      <vt:lpstr>Lesson 7 overview</vt:lpstr>
      <vt:lpstr>Starting point</vt:lpstr>
      <vt:lpstr>Recap types of questions</vt:lpstr>
      <vt:lpstr>Question writing task</vt:lpstr>
      <vt:lpstr>Bright Path Futures Ltd. brief</vt:lpstr>
      <vt:lpstr>Peer review of Bright Futures Ltd. brief research </vt:lpstr>
      <vt:lpstr>SWOT revision activity</vt:lpstr>
      <vt:lpstr>SWOT analysis task</vt:lpstr>
      <vt:lpstr>What makes a good interview</vt:lpstr>
      <vt:lpstr>Interview practice</vt:lpstr>
      <vt:lpstr>Collating data</vt:lpstr>
      <vt:lpstr>Data collation task</vt:lpstr>
      <vt:lpstr>Interview questions task</vt:lpstr>
      <vt:lpstr>Peer to peer interview practice</vt:lpstr>
      <vt:lpstr>Homework-lesson 7</vt:lpstr>
      <vt:lpstr>Lesson 8</vt:lpstr>
      <vt:lpstr>Lesson 8 aim </vt:lpstr>
      <vt:lpstr>Lesson 8 overview</vt:lpstr>
      <vt:lpstr>Homework review</vt:lpstr>
      <vt:lpstr>Analyse the interview data</vt:lpstr>
      <vt:lpstr>Prior learning</vt:lpstr>
      <vt:lpstr>Interpret a brief</vt:lpstr>
      <vt:lpstr>Aurora Beauty Ltd. research</vt:lpstr>
      <vt:lpstr>CacaoCraft chocolates</vt:lpstr>
      <vt:lpstr>Homework-lesson 8</vt:lpstr>
      <vt:lpstr>Lesson 9</vt:lpstr>
      <vt:lpstr>Lesson 9 aim</vt:lpstr>
      <vt:lpstr>Lesson 9 overview</vt:lpstr>
      <vt:lpstr>CacaoCraft review</vt:lpstr>
      <vt:lpstr>Any misconceptions</vt:lpstr>
      <vt:lpstr>Global pressures case study</vt:lpstr>
      <vt:lpstr>Prepare to present your Global pressures plan</vt:lpstr>
      <vt:lpstr>Present your Global pressures plan</vt:lpstr>
      <vt:lpstr>Review your Global pressures feedback</vt:lpstr>
      <vt:lpstr>Carry out Global pressures research</vt:lpstr>
      <vt:lpstr>Review the Global pressures research</vt:lpstr>
      <vt:lpstr>Next steps</vt:lpstr>
      <vt:lpstr>Lesson10</vt:lpstr>
      <vt:lpstr>Lesson 10 overview</vt:lpstr>
      <vt:lpstr>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underpinning excellence</dc:title>
  <dc:creator>Richard Overton</dc:creator>
  <cp:lastModifiedBy>Alex Birch</cp:lastModifiedBy>
  <cp:revision>138</cp:revision>
  <cp:lastPrinted>2025-12-06T11:27:16Z</cp:lastPrinted>
  <dcterms:created xsi:type="dcterms:W3CDTF">2020-10-20T08:50:32Z</dcterms:created>
  <dcterms:modified xsi:type="dcterms:W3CDTF">2026-05-14T11:59:21Z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0x010100D684A5350B050F46AD6AC251716740DC</vt:lpwstr>
  </property>
  <property fmtid="{D5CDD505-2E9C-101B-9397-08002B2CF9AE}" pid="3" name="MediaServiceImageTags">
    <vt:lpwstr/>
  </property>
</Properties>
</file>