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053" r:id="rId2"/>
    <p:sldId id="256" r:id="rId3"/>
    <p:sldId id="4047" r:id="rId4"/>
    <p:sldId id="297" r:id="rId5"/>
    <p:sldId id="2184" r:id="rId6"/>
    <p:sldId id="2186" r:id="rId7"/>
    <p:sldId id="2147471375" r:id="rId8"/>
    <p:sldId id="2147471377" r:id="rId9"/>
    <p:sldId id="2147471389" r:id="rId10"/>
    <p:sldId id="2147471376" r:id="rId11"/>
    <p:sldId id="2147471385" r:id="rId12"/>
    <p:sldId id="2147471386" r:id="rId13"/>
    <p:sldId id="2147471383" r:id="rId14"/>
    <p:sldId id="2147471384" r:id="rId15"/>
    <p:sldId id="2147471387" r:id="rId16"/>
    <p:sldId id="2147471388" r:id="rId17"/>
    <p:sldId id="2147471378" r:id="rId18"/>
    <p:sldId id="2147471381" r:id="rId19"/>
    <p:sldId id="2147471379" r:id="rId20"/>
    <p:sldId id="2147471380" r:id="rId21"/>
    <p:sldId id="2147471382" r:id="rId22"/>
    <p:sldId id="4038" r:id="rId23"/>
    <p:sldId id="3640" r:id="rId24"/>
    <p:sldId id="4043" r:id="rId25"/>
    <p:sldId id="21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B9B9"/>
    <a:srgbClr val="13ABBF"/>
    <a:srgbClr val="13BFBF"/>
    <a:srgbClr val="0FB6C3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EF9397-81DD-4932-AEC3-F38DB7503EE8}" v="183" dt="2026-02-04T15:20:19.9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6E1B78-F476-4CB0-A16D-5CD287174408}" type="doc">
      <dgm:prSet loTypeId="urn:microsoft.com/office/officeart/2005/8/layout/funnel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EA0C74FF-DB47-4B84-B87C-2325AE6D89D9}">
      <dgm:prSet phldrT="[Text]"/>
      <dgm:spPr/>
      <dgm:t>
        <a:bodyPr/>
        <a:lstStyle/>
        <a:p>
          <a:r>
            <a:rPr lang="en-GB" dirty="0"/>
            <a:t>Organisation Strategic Plan &amp; Improvement plan</a:t>
          </a:r>
        </a:p>
      </dgm:t>
    </dgm:pt>
    <dgm:pt modelId="{8F986507-15ED-489C-97F4-12B4EF74559A}" type="parTrans" cxnId="{3431AD07-E151-4089-BDFF-67BDA741BAF4}">
      <dgm:prSet/>
      <dgm:spPr/>
      <dgm:t>
        <a:bodyPr/>
        <a:lstStyle/>
        <a:p>
          <a:endParaRPr lang="en-GB"/>
        </a:p>
      </dgm:t>
    </dgm:pt>
    <dgm:pt modelId="{413DD0AA-BC25-4E7C-8FB2-76989C962CA5}" type="sibTrans" cxnId="{3431AD07-E151-4089-BDFF-67BDA741BAF4}">
      <dgm:prSet/>
      <dgm:spPr/>
      <dgm:t>
        <a:bodyPr/>
        <a:lstStyle/>
        <a:p>
          <a:endParaRPr lang="en-GB"/>
        </a:p>
      </dgm:t>
    </dgm:pt>
    <dgm:pt modelId="{7DE5F6B5-CD59-4BD7-B557-F2922C77A92C}">
      <dgm:prSet phldrT="[Text]"/>
      <dgm:spPr/>
      <dgm:t>
        <a:bodyPr/>
        <a:lstStyle/>
        <a:p>
          <a:r>
            <a:rPr lang="en-GB" dirty="0"/>
            <a:t>Delivery approach – cross organisation &amp; embedded</a:t>
          </a:r>
        </a:p>
      </dgm:t>
    </dgm:pt>
    <dgm:pt modelId="{A1B6ACD7-00B1-472C-8533-F2BFE80F8778}" type="parTrans" cxnId="{1BAE7739-D914-4D80-9652-3AF4E9C4BC72}">
      <dgm:prSet/>
      <dgm:spPr/>
      <dgm:t>
        <a:bodyPr/>
        <a:lstStyle/>
        <a:p>
          <a:endParaRPr lang="en-GB"/>
        </a:p>
      </dgm:t>
    </dgm:pt>
    <dgm:pt modelId="{30EC12AC-11D6-4A32-88B0-CCF4F616CBAE}" type="sibTrans" cxnId="{1BAE7739-D914-4D80-9652-3AF4E9C4BC72}">
      <dgm:prSet/>
      <dgm:spPr/>
      <dgm:t>
        <a:bodyPr/>
        <a:lstStyle/>
        <a:p>
          <a:endParaRPr lang="en-GB"/>
        </a:p>
      </dgm:t>
    </dgm:pt>
    <dgm:pt modelId="{4BC3F0A1-6F73-482A-BCD7-3A4EFE4E153F}">
      <dgm:prSet phldrT="[Text]"/>
      <dgm:spPr/>
      <dgm:t>
        <a:bodyPr/>
        <a:lstStyle/>
        <a:p>
          <a:r>
            <a:rPr lang="en-GB" dirty="0"/>
            <a:t>Strategic Careers Plan</a:t>
          </a:r>
        </a:p>
      </dgm:t>
    </dgm:pt>
    <dgm:pt modelId="{7160F0E6-9BE2-42AA-A435-5BEED1AA6F8F}" type="parTrans" cxnId="{55EE4760-64A6-4545-9327-ECEFE7126BEE}">
      <dgm:prSet/>
      <dgm:spPr/>
      <dgm:t>
        <a:bodyPr/>
        <a:lstStyle/>
        <a:p>
          <a:endParaRPr lang="en-GB"/>
        </a:p>
      </dgm:t>
    </dgm:pt>
    <dgm:pt modelId="{52AC10D1-C975-4842-977E-F34B5FC4FF10}" type="sibTrans" cxnId="{55EE4760-64A6-4545-9327-ECEFE7126BEE}">
      <dgm:prSet/>
      <dgm:spPr/>
      <dgm:t>
        <a:bodyPr/>
        <a:lstStyle/>
        <a:p>
          <a:endParaRPr lang="en-GB"/>
        </a:p>
      </dgm:t>
    </dgm:pt>
    <dgm:pt modelId="{CB6C6819-0194-4123-955E-B8C400C62672}">
      <dgm:prSet phldrT="[Text]" custT="1"/>
      <dgm:spPr/>
      <dgm:t>
        <a:bodyPr/>
        <a:lstStyle/>
        <a:p>
          <a:r>
            <a:rPr lang="en-GB" sz="2000" dirty="0">
              <a:solidFill>
                <a:schemeClr val="bg1"/>
              </a:solidFill>
            </a:rPr>
            <a:t>Benchmark Achievement</a:t>
          </a:r>
        </a:p>
      </dgm:t>
    </dgm:pt>
    <dgm:pt modelId="{401F635A-3EA9-41CC-AB7D-BF0E99F7364D}" type="parTrans" cxnId="{06F11C7A-4015-4504-92DE-DE2283B969A6}">
      <dgm:prSet/>
      <dgm:spPr/>
      <dgm:t>
        <a:bodyPr/>
        <a:lstStyle/>
        <a:p>
          <a:endParaRPr lang="en-GB"/>
        </a:p>
      </dgm:t>
    </dgm:pt>
    <dgm:pt modelId="{B4ECA956-FD09-47CA-91EA-FD530C595C52}" type="sibTrans" cxnId="{06F11C7A-4015-4504-92DE-DE2283B969A6}">
      <dgm:prSet/>
      <dgm:spPr/>
      <dgm:t>
        <a:bodyPr/>
        <a:lstStyle/>
        <a:p>
          <a:endParaRPr lang="en-GB"/>
        </a:p>
      </dgm:t>
    </dgm:pt>
    <dgm:pt modelId="{9E79F4DA-4FC4-4B02-A8B8-D41EFAA55ED1}" type="pres">
      <dgm:prSet presAssocID="{D46E1B78-F476-4CB0-A16D-5CD287174408}" presName="Name0" presStyleCnt="0">
        <dgm:presLayoutVars>
          <dgm:chMax val="4"/>
          <dgm:resizeHandles val="exact"/>
        </dgm:presLayoutVars>
      </dgm:prSet>
      <dgm:spPr/>
    </dgm:pt>
    <dgm:pt modelId="{C6A18242-3F56-4C7D-8A55-5E0B78D9FC36}" type="pres">
      <dgm:prSet presAssocID="{D46E1B78-F476-4CB0-A16D-5CD287174408}" presName="ellipse" presStyleLbl="trBgShp" presStyleIdx="0" presStyleCnt="1" custLinFactNeighborX="-1998" custLinFactNeighborY="-1279"/>
      <dgm:spPr/>
    </dgm:pt>
    <dgm:pt modelId="{A61D88E1-80B9-486E-BB4C-664F92D68CE4}" type="pres">
      <dgm:prSet presAssocID="{D46E1B78-F476-4CB0-A16D-5CD287174408}" presName="arrow1" presStyleLbl="fgShp" presStyleIdx="0" presStyleCnt="1" custLinFactNeighborX="0" custLinFactNeighborY="-2058"/>
      <dgm:spPr/>
    </dgm:pt>
    <dgm:pt modelId="{425E6F6B-9502-46D2-802C-49855BE4DFED}" type="pres">
      <dgm:prSet presAssocID="{D46E1B78-F476-4CB0-A16D-5CD287174408}" presName="rectangle" presStyleLbl="revTx" presStyleIdx="0" presStyleCnt="1">
        <dgm:presLayoutVars>
          <dgm:bulletEnabled val="1"/>
        </dgm:presLayoutVars>
      </dgm:prSet>
      <dgm:spPr/>
    </dgm:pt>
    <dgm:pt modelId="{7027D0AE-0509-482F-B3A1-A26C5A2293EC}" type="pres">
      <dgm:prSet presAssocID="{4BC3F0A1-6F73-482A-BCD7-3A4EFE4E153F}" presName="item1" presStyleLbl="node1" presStyleIdx="0" presStyleCnt="3">
        <dgm:presLayoutVars>
          <dgm:bulletEnabled val="1"/>
        </dgm:presLayoutVars>
      </dgm:prSet>
      <dgm:spPr/>
    </dgm:pt>
    <dgm:pt modelId="{1058EAA2-7851-4BF6-8F74-ACE1216B58AB}" type="pres">
      <dgm:prSet presAssocID="{7DE5F6B5-CD59-4BD7-B557-F2922C77A92C}" presName="item2" presStyleLbl="node1" presStyleIdx="1" presStyleCnt="3">
        <dgm:presLayoutVars>
          <dgm:bulletEnabled val="1"/>
        </dgm:presLayoutVars>
      </dgm:prSet>
      <dgm:spPr/>
    </dgm:pt>
    <dgm:pt modelId="{C9571C4B-A070-4977-AA3D-0731F90D3121}" type="pres">
      <dgm:prSet presAssocID="{CB6C6819-0194-4123-955E-B8C400C62672}" presName="item3" presStyleLbl="node1" presStyleIdx="2" presStyleCnt="3">
        <dgm:presLayoutVars>
          <dgm:bulletEnabled val="1"/>
        </dgm:presLayoutVars>
      </dgm:prSet>
      <dgm:spPr/>
    </dgm:pt>
    <dgm:pt modelId="{9B0EFBA2-562C-49AF-9CD4-D62CB832ACB1}" type="pres">
      <dgm:prSet presAssocID="{D46E1B78-F476-4CB0-A16D-5CD287174408}" presName="funnel" presStyleLbl="trAlignAcc1" presStyleIdx="0" presStyleCnt="1" custLinFactNeighborX="669" custLinFactNeighborY="1161"/>
      <dgm:spPr/>
    </dgm:pt>
  </dgm:ptLst>
  <dgm:cxnLst>
    <dgm:cxn modelId="{3431AD07-E151-4089-BDFF-67BDA741BAF4}" srcId="{D46E1B78-F476-4CB0-A16D-5CD287174408}" destId="{EA0C74FF-DB47-4B84-B87C-2325AE6D89D9}" srcOrd="0" destOrd="0" parTransId="{8F986507-15ED-489C-97F4-12B4EF74559A}" sibTransId="{413DD0AA-BC25-4E7C-8FB2-76989C962CA5}"/>
    <dgm:cxn modelId="{1BAE7739-D914-4D80-9652-3AF4E9C4BC72}" srcId="{D46E1B78-F476-4CB0-A16D-5CD287174408}" destId="{7DE5F6B5-CD59-4BD7-B557-F2922C77A92C}" srcOrd="2" destOrd="0" parTransId="{A1B6ACD7-00B1-472C-8533-F2BFE80F8778}" sibTransId="{30EC12AC-11D6-4A32-88B0-CCF4F616CBAE}"/>
    <dgm:cxn modelId="{55EE4760-64A6-4545-9327-ECEFE7126BEE}" srcId="{D46E1B78-F476-4CB0-A16D-5CD287174408}" destId="{4BC3F0A1-6F73-482A-BCD7-3A4EFE4E153F}" srcOrd="1" destOrd="0" parTransId="{7160F0E6-9BE2-42AA-A435-5BEED1AA6F8F}" sibTransId="{52AC10D1-C975-4842-977E-F34B5FC4FF10}"/>
    <dgm:cxn modelId="{2E5EB14B-236A-482B-A0AF-5E772EBC0051}" type="presOf" srcId="{EA0C74FF-DB47-4B84-B87C-2325AE6D89D9}" destId="{C9571C4B-A070-4977-AA3D-0731F90D3121}" srcOrd="0" destOrd="0" presId="urn:microsoft.com/office/officeart/2005/8/layout/funnel1"/>
    <dgm:cxn modelId="{C9A4CA71-470E-4919-9BA7-2221C7E8F9F8}" type="presOf" srcId="{D46E1B78-F476-4CB0-A16D-5CD287174408}" destId="{9E79F4DA-4FC4-4B02-A8B8-D41EFAA55ED1}" srcOrd="0" destOrd="0" presId="urn:microsoft.com/office/officeart/2005/8/layout/funnel1"/>
    <dgm:cxn modelId="{06F11C7A-4015-4504-92DE-DE2283B969A6}" srcId="{D46E1B78-F476-4CB0-A16D-5CD287174408}" destId="{CB6C6819-0194-4123-955E-B8C400C62672}" srcOrd="3" destOrd="0" parTransId="{401F635A-3EA9-41CC-AB7D-BF0E99F7364D}" sibTransId="{B4ECA956-FD09-47CA-91EA-FD530C595C52}"/>
    <dgm:cxn modelId="{9F95B6A2-E8D1-4210-B8D6-9DC69FA3A3A9}" type="presOf" srcId="{CB6C6819-0194-4123-955E-B8C400C62672}" destId="{425E6F6B-9502-46D2-802C-49855BE4DFED}" srcOrd="0" destOrd="0" presId="urn:microsoft.com/office/officeart/2005/8/layout/funnel1"/>
    <dgm:cxn modelId="{699D4DC0-CBF6-4C50-9679-586ACC4C0EEA}" type="presOf" srcId="{7DE5F6B5-CD59-4BD7-B557-F2922C77A92C}" destId="{7027D0AE-0509-482F-B3A1-A26C5A2293EC}" srcOrd="0" destOrd="0" presId="urn:microsoft.com/office/officeart/2005/8/layout/funnel1"/>
    <dgm:cxn modelId="{C8665ED0-EE36-4F79-9A26-6C536C444A11}" type="presOf" srcId="{4BC3F0A1-6F73-482A-BCD7-3A4EFE4E153F}" destId="{1058EAA2-7851-4BF6-8F74-ACE1216B58AB}" srcOrd="0" destOrd="0" presId="urn:microsoft.com/office/officeart/2005/8/layout/funnel1"/>
    <dgm:cxn modelId="{2334F9BF-7AA7-443F-9A75-D28A21FB8A92}" type="presParOf" srcId="{9E79F4DA-4FC4-4B02-A8B8-D41EFAA55ED1}" destId="{C6A18242-3F56-4C7D-8A55-5E0B78D9FC36}" srcOrd="0" destOrd="0" presId="urn:microsoft.com/office/officeart/2005/8/layout/funnel1"/>
    <dgm:cxn modelId="{0C11A6FD-132C-4ECF-9848-E0BDA948BC1D}" type="presParOf" srcId="{9E79F4DA-4FC4-4B02-A8B8-D41EFAA55ED1}" destId="{A61D88E1-80B9-486E-BB4C-664F92D68CE4}" srcOrd="1" destOrd="0" presId="urn:microsoft.com/office/officeart/2005/8/layout/funnel1"/>
    <dgm:cxn modelId="{950539F3-38AE-47C7-8CC2-B09EADB3D503}" type="presParOf" srcId="{9E79F4DA-4FC4-4B02-A8B8-D41EFAA55ED1}" destId="{425E6F6B-9502-46D2-802C-49855BE4DFED}" srcOrd="2" destOrd="0" presId="urn:microsoft.com/office/officeart/2005/8/layout/funnel1"/>
    <dgm:cxn modelId="{CC2788EA-99A7-4499-BB6B-32B0F0376112}" type="presParOf" srcId="{9E79F4DA-4FC4-4B02-A8B8-D41EFAA55ED1}" destId="{7027D0AE-0509-482F-B3A1-A26C5A2293EC}" srcOrd="3" destOrd="0" presId="urn:microsoft.com/office/officeart/2005/8/layout/funnel1"/>
    <dgm:cxn modelId="{0AAB0DAE-EED0-4FA3-990E-271F605B0FF7}" type="presParOf" srcId="{9E79F4DA-4FC4-4B02-A8B8-D41EFAA55ED1}" destId="{1058EAA2-7851-4BF6-8F74-ACE1216B58AB}" srcOrd="4" destOrd="0" presId="urn:microsoft.com/office/officeart/2005/8/layout/funnel1"/>
    <dgm:cxn modelId="{6D34E83E-C5B1-4775-A713-833DD3A87C67}" type="presParOf" srcId="{9E79F4DA-4FC4-4B02-A8B8-D41EFAA55ED1}" destId="{C9571C4B-A070-4977-AA3D-0731F90D3121}" srcOrd="5" destOrd="0" presId="urn:microsoft.com/office/officeart/2005/8/layout/funnel1"/>
    <dgm:cxn modelId="{ACAFC04E-4850-472A-90BB-9626FF655620}" type="presParOf" srcId="{9E79F4DA-4FC4-4B02-A8B8-D41EFAA55ED1}" destId="{9B0EFBA2-562C-49AF-9CD4-D62CB832ACB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A18242-3F56-4C7D-8A55-5E0B78D9FC36}">
      <dsp:nvSpPr>
        <dsp:cNvPr id="0" name=""/>
        <dsp:cNvSpPr/>
      </dsp:nvSpPr>
      <dsp:spPr>
        <a:xfrm>
          <a:off x="1785537" y="200728"/>
          <a:ext cx="4368800" cy="1517226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1D88E1-80B9-486E-BB4C-664F92D68CE4}">
      <dsp:nvSpPr>
        <dsp:cNvPr id="0" name=""/>
        <dsp:cNvSpPr/>
      </dsp:nvSpPr>
      <dsp:spPr>
        <a:xfrm>
          <a:off x="3640666" y="3924155"/>
          <a:ext cx="846666" cy="541866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5E6F6B-9502-46D2-802C-49855BE4DFED}">
      <dsp:nvSpPr>
        <dsp:cNvPr id="0" name=""/>
        <dsp:cNvSpPr/>
      </dsp:nvSpPr>
      <dsp:spPr>
        <a:xfrm>
          <a:off x="2031999" y="4368800"/>
          <a:ext cx="4064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bg1"/>
              </a:solidFill>
            </a:rPr>
            <a:t>Benchmark Achievement</a:t>
          </a:r>
        </a:p>
      </dsp:txBody>
      <dsp:txXfrm>
        <a:off x="2031999" y="4368800"/>
        <a:ext cx="4064000" cy="1016000"/>
      </dsp:txXfrm>
    </dsp:sp>
    <dsp:sp modelId="{7027D0AE-0509-482F-B3A1-A26C5A2293EC}">
      <dsp:nvSpPr>
        <dsp:cNvPr id="0" name=""/>
        <dsp:cNvSpPr/>
      </dsp:nvSpPr>
      <dsp:spPr>
        <a:xfrm>
          <a:off x="3461173" y="1854538"/>
          <a:ext cx="1524000" cy="1524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Delivery approach – cross organisation &amp; embedded</a:t>
          </a:r>
        </a:p>
      </dsp:txBody>
      <dsp:txXfrm>
        <a:off x="3684358" y="2077723"/>
        <a:ext cx="1077630" cy="1077630"/>
      </dsp:txXfrm>
    </dsp:sp>
    <dsp:sp modelId="{1058EAA2-7851-4BF6-8F74-ACE1216B58AB}">
      <dsp:nvSpPr>
        <dsp:cNvPr id="0" name=""/>
        <dsp:cNvSpPr/>
      </dsp:nvSpPr>
      <dsp:spPr>
        <a:xfrm>
          <a:off x="2370666" y="711200"/>
          <a:ext cx="1524000" cy="1524000"/>
        </a:xfrm>
        <a:prstGeom prst="ellipse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Strategic Careers Plan</a:t>
          </a:r>
        </a:p>
      </dsp:txBody>
      <dsp:txXfrm>
        <a:off x="2593851" y="934385"/>
        <a:ext cx="1077630" cy="1077630"/>
      </dsp:txXfrm>
    </dsp:sp>
    <dsp:sp modelId="{C9571C4B-A070-4977-AA3D-0731F90D3121}">
      <dsp:nvSpPr>
        <dsp:cNvPr id="0" name=""/>
        <dsp:cNvSpPr/>
      </dsp:nvSpPr>
      <dsp:spPr>
        <a:xfrm>
          <a:off x="3928533" y="342730"/>
          <a:ext cx="1524000" cy="1524000"/>
        </a:xfrm>
        <a:prstGeom prst="ellipse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Organisation Strategic Plan &amp; Improvement plan</a:t>
          </a:r>
        </a:p>
      </dsp:txBody>
      <dsp:txXfrm>
        <a:off x="4151718" y="565915"/>
        <a:ext cx="1077630" cy="1077630"/>
      </dsp:txXfrm>
    </dsp:sp>
    <dsp:sp modelId="{9B0EFBA2-562C-49AF-9CD4-D62CB832ACB1}">
      <dsp:nvSpPr>
        <dsp:cNvPr id="0" name=""/>
        <dsp:cNvSpPr/>
      </dsp:nvSpPr>
      <dsp:spPr>
        <a:xfrm>
          <a:off x="1725052" y="77904"/>
          <a:ext cx="4741333" cy="379306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8FD78C-AB1E-4B50-947F-8F8DBDFAA80C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3406D-F7D3-48FB-A92A-E16848A82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931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8776C-05AD-46B0-BA39-DC0DA286F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69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Use where appropriate depending on delivery (F2F/online)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2640E-4B0F-4BD6-A847-5EB65855B04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189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8776C-05AD-46B0-BA39-DC0DA286F16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547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Retention and engagement – learners are working towards a positive destination</a:t>
            </a:r>
          </a:p>
          <a:p>
            <a:r>
              <a:rPr lang="en-GB" dirty="0"/>
              <a:t>Raised aspirations – possibilities have been shown to them </a:t>
            </a:r>
          </a:p>
          <a:p>
            <a:r>
              <a:rPr lang="en-GB" dirty="0"/>
              <a:t>Achievement and grades – aiming high to achieve their career goals </a:t>
            </a:r>
          </a:p>
          <a:p>
            <a:r>
              <a:rPr lang="en-GB" dirty="0"/>
              <a:t>Experience and enjoyment – employer experiences, career learning as part of their experience adds value and interest to the programme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8776C-05AD-46B0-BA39-DC0DA286F16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553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1. Focus of today’s session - includes all others embedded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8776C-05AD-46B0-BA39-DC0DA286F16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892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Probably do this already but how can it be formalised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3406D-F7D3-48FB-A92A-E16848A8294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587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Probably do this already but how can it be formalised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3406D-F7D3-48FB-A92A-E16848A8294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117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Probably do this already but how can it be formalised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3406D-F7D3-48FB-A92A-E16848A8294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86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Probably do this already but how can it be formalised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3406D-F7D3-48FB-A92A-E16848A8294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384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3406D-F7D3-48FB-A92A-E16848A8294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07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288D-7634-3425-4782-6A44BF4768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A3CBF-6DB3-53A6-A2EA-A87F2FCAC2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5FA77-78E5-4979-E072-9D6709E2B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5009-734C-4C1D-BE32-620F51E92FDC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DA87C-C400-CE65-746F-2E217DEFE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C1E25-B768-906A-D72D-5F89A3FD7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9A71-4395-4E1F-8A8D-D7C952C132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418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9DB1C-4256-2FC3-631F-DD7236F58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6D0771-0BE3-98E1-FBE5-92EAF42EF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B2506-2374-22D8-F151-CDCD430AD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5009-734C-4C1D-BE32-620F51E92FDC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4B87F-E74C-7FEC-F960-AF6658FD5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A0DBD-8B37-7085-9F58-04EC0201A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9A71-4395-4E1F-8A8D-D7C952C132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87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E2B6A4-6A42-63E1-FD89-9A2FA0DFC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306103-0951-381A-40E6-D7D16C9BE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A6751-7484-27B8-AFAF-A98B34920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5009-734C-4C1D-BE32-620F51E92FDC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E118D-758D-F889-D5D6-6F2F4DF73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848C-6198-2022-E71C-63F51C205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9A71-4395-4E1F-8A8D-D7C952C132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0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l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37B8E2A-9C55-FF47-979B-4166296E68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2349" y="334963"/>
            <a:ext cx="1908175" cy="7724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6B9A54-5AEA-DD47-9624-49782F5B253F}"/>
              </a:ext>
            </a:extLst>
          </p:cNvPr>
          <p:cNvSpPr/>
          <p:nvPr userDrawn="1"/>
        </p:nvSpPr>
        <p:spPr>
          <a:xfrm>
            <a:off x="-1" y="6524624"/>
            <a:ext cx="12192001" cy="333375"/>
          </a:xfrm>
          <a:prstGeom prst="rect">
            <a:avLst/>
          </a:prstGeom>
          <a:solidFill>
            <a:srgbClr val="00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183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/3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37B8E2A-9C55-FF47-979B-4166296E6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349" y="334963"/>
            <a:ext cx="1908175" cy="7724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149ABF-D5F4-0146-9B09-669171DF2A67}"/>
              </a:ext>
            </a:extLst>
          </p:cNvPr>
          <p:cNvSpPr/>
          <p:nvPr/>
        </p:nvSpPr>
        <p:spPr>
          <a:xfrm>
            <a:off x="4187825" y="0"/>
            <a:ext cx="8004175" cy="6858000"/>
          </a:xfrm>
          <a:prstGeom prst="rect">
            <a:avLst/>
          </a:prstGeom>
          <a:solidFill>
            <a:srgbClr val="00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67F7E83-D159-BB4F-ADAE-CE938E228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348" y="296863"/>
            <a:ext cx="1908176" cy="77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70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E0C41B-69FF-6C45-B76D-C77578B10071}"/>
              </a:ext>
            </a:extLst>
          </p:cNvPr>
          <p:cNvSpPr/>
          <p:nvPr userDrawn="1"/>
        </p:nvSpPr>
        <p:spPr>
          <a:xfrm>
            <a:off x="0" y="0"/>
            <a:ext cx="4295775" cy="6858000"/>
          </a:xfrm>
          <a:prstGeom prst="rect">
            <a:avLst/>
          </a:prstGeom>
          <a:solidFill>
            <a:srgbClr val="00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37B8E2A-9C55-FF47-979B-4166296E68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2349" y="334963"/>
            <a:ext cx="1908175" cy="77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08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/3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E0C41B-69FF-6C45-B76D-C77578B10071}"/>
              </a:ext>
            </a:extLst>
          </p:cNvPr>
          <p:cNvSpPr/>
          <p:nvPr userDrawn="1"/>
        </p:nvSpPr>
        <p:spPr>
          <a:xfrm>
            <a:off x="0" y="0"/>
            <a:ext cx="4295775" cy="6858000"/>
          </a:xfrm>
          <a:prstGeom prst="rect">
            <a:avLst/>
          </a:prstGeom>
          <a:solidFill>
            <a:srgbClr val="00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37B8E2A-9C55-FF47-979B-4166296E68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12349" y="334963"/>
            <a:ext cx="1908175" cy="77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09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al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37B8E2A-9C55-FF47-979B-4166296E6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349" y="334963"/>
            <a:ext cx="1908175" cy="7724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6B9A54-5AEA-DD47-9624-49782F5B253F}"/>
              </a:ext>
            </a:extLst>
          </p:cNvPr>
          <p:cNvSpPr/>
          <p:nvPr/>
        </p:nvSpPr>
        <p:spPr>
          <a:xfrm>
            <a:off x="-1" y="6524624"/>
            <a:ext cx="12192001" cy="333375"/>
          </a:xfrm>
          <a:prstGeom prst="rect">
            <a:avLst/>
          </a:prstGeom>
          <a:solidFill>
            <a:srgbClr val="00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3B81E38-5B9B-5C34-3FAE-0B80ED160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4D3401-EABF-D096-C2DA-EAF7B5223B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1985963"/>
            <a:ext cx="10515601" cy="39560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012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A9BBB-F687-FDF4-7430-D27B73C31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7ADAE-4C31-5ED9-CEAC-F783734AD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A9555-D492-3FBE-2FEE-D1ABE00C9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5009-734C-4C1D-BE32-620F51E92FDC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73CEB-9343-D65B-9BB6-4F785A594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810A7-698C-B13C-9E25-2CA922620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9A71-4395-4E1F-8A8D-D7C952C132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890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5A354-2867-9350-A004-F2E429246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27A40-0CDA-CE67-7C5E-08CB4F8F3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42267-4CC9-3B67-2439-861F2C95B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5009-734C-4C1D-BE32-620F51E92FDC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764F3-E38C-4791-1DD6-DB0A78721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19D00-7A27-0EB0-88F1-335A4488E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9A71-4395-4E1F-8A8D-D7C952C132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890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DACDF-AE98-330F-FD70-7AF802B07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436A3-5659-65FF-AFF8-CC1DED7060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3CA9D-3088-7433-9AD7-F8F60EADA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2ECEB-55B1-EDA9-917B-300E46B31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5009-734C-4C1D-BE32-620F51E92FDC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85328B-579F-9859-92C5-291660979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E7D70-05BB-A003-5B27-89E32DED4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9A71-4395-4E1F-8A8D-D7C952C132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728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45DE1-674C-8490-EC68-B2FAF5F61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A772B-C726-A8FF-BF82-86F29368A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D17CF7-7B8A-6A26-9ACD-1E8412A46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44C42-857B-0825-7305-70595924DB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A4EF10-9373-FE4F-2A73-2093877F74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28A3AA-5B5E-9889-F5A2-F8CF42AD5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5009-734C-4C1D-BE32-620F51E92FDC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A9C69B-45F5-15C3-F3A4-3193D5494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5B2D9-E9ED-2188-510C-4FC82DE47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9A71-4395-4E1F-8A8D-D7C952C132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45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7EDA4-3154-9F78-958E-929E3D7B8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D5BA03-5B8D-0326-32AD-63B5C186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5009-734C-4C1D-BE32-620F51E92FDC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F3B34-BA56-6CD8-2BDA-396AFF054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11384D-147B-D8AF-3728-A9FDA5FED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9A71-4395-4E1F-8A8D-D7C952C132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543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DF716D-08F8-D5A7-A8E7-62FC704F7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5009-734C-4C1D-BE32-620F51E92FDC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16EAAD-C75D-FC77-7DFD-4B60A935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8ACD0-4D28-45B1-4CA5-1B7F40B0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9A71-4395-4E1F-8A8D-D7C952C132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194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2FEC1-09EE-5836-4BE1-AAB0AF2E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F8031-B643-B6C6-F019-EF526E1FF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C346A3-B5E7-731F-CB22-DAC9CDA4E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B589BC-BDD9-FFC5-BAFA-9D1845982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5009-734C-4C1D-BE32-620F51E92FDC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6D538-1DBC-9DAE-140F-644BD1C92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99458-89A2-6BF2-A4F7-ACF0532D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9A71-4395-4E1F-8A8D-D7C952C132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91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21C87-3F32-2440-657B-04E649E34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83AE47-B6D4-A6D9-EE22-7FFD506E4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D53C72-3EA7-0521-8A49-9A956BEED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EDEEB-844B-28C9-BBF1-BDBE34C3A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5009-734C-4C1D-BE32-620F51E92FDC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02CF23-D615-1723-9ED1-1A1CF080E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41730-163A-25FB-0758-78E7D1ED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9A71-4395-4E1F-8A8D-D7C952C132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055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1A3E69-6E8B-3CDB-4112-187ED0DD5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4FA9FE-0D98-27E8-AAA6-E62577CCA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0F5EF-DA69-F1EF-428A-1352F7E69F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E55009-734C-4C1D-BE32-620F51E92FDC}" type="datetimeFigureOut">
              <a:rPr lang="en-GB" smtClean="0"/>
              <a:t>11/02/2026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614AC-0D4F-E55A-9A1F-382C8A312D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158FB-B2A4-49CD-0B14-38004767B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889A71-4395-4E1F-8A8D-D7C952C132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40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careersandenterprise.co.uk/employers/how-to-make-industry-taster-days-more-impactful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file:///C:\Users\AlisonSadler\Downloads\Careers-Learning-in-the-Curriculum-Audit_Colleges.pdf" TargetMode="Externa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rl.uk.m.mimecastprotect.com/s/TWQiCwR24iY1wrIVfotJhoyl?domain=aoc.co.uk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resources.careersandenterprise.co.uk/resources/apprenticeship-guide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asadler@careersandenterprise.co.uk" TargetMode="External"/><Relationship Id="rId2" Type="http://schemas.openxmlformats.org/officeDocument/2006/relationships/hyperlink" Target="https://www.careersandenterprise.co.uk/fe-skills/fe-and-itps-connect-newsletter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resources.careersandenterprise.co.uk/sites/default/files/2025-05/1995%20-%20Summary%20for%20college%20leaders%20v7_0.pdf" TargetMode="External"/><Relationship Id="rId5" Type="http://schemas.openxmlformats.org/officeDocument/2006/relationships/hyperlink" Target="https://www.gatsbybenchmarks.org.uk/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resources.careersandenterprise.co.uk/resources/benchmark-1-suggested-universal-career-related-learning-outcomes" TargetMode="Externa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0DECE73-DE21-A242-B3E7-B52713DE794C}"/>
              </a:ext>
            </a:extLst>
          </p:cNvPr>
          <p:cNvSpPr txBox="1"/>
          <p:nvPr/>
        </p:nvSpPr>
        <p:spPr>
          <a:xfrm>
            <a:off x="94562" y="311092"/>
            <a:ext cx="4187505" cy="61247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>
              <a:defRPr/>
            </a:pPr>
            <a:r>
              <a:rPr lang="en-GB" sz="3200" b="1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Careers Education in the Curriculum </a:t>
            </a:r>
          </a:p>
          <a:p>
            <a:pPr defTabSz="457200">
              <a:defRPr/>
            </a:pPr>
            <a:endParaRPr lang="en-GB" sz="2400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FFFFFF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FFFFFF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FFFFFF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FFFFFF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FFFFFF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FFFFFF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Alison Sadler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Calibri"/>
                <a:cs typeface="Calibri"/>
              </a:rPr>
              <a:t>Further Education &amp; Skills Manager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4" name="Picture 3" descr="Two people in a factory&#10;&#10;Description automatically generated with medium confidence">
            <a:extLst>
              <a:ext uri="{FF2B5EF4-FFF2-40B4-BE49-F238E27FC236}">
                <a16:creationId xmlns:a16="http://schemas.microsoft.com/office/drawing/2014/main" id="{A3CEF6C5-C2B9-8147-E6EE-3413E04084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57" r="-1"/>
          <a:stretch/>
        </p:blipFill>
        <p:spPr>
          <a:xfrm>
            <a:off x="4804389" y="1275348"/>
            <a:ext cx="6211091" cy="536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94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726F2-6E42-B088-646E-81F684F94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Bringing own career experience </a:t>
            </a:r>
          </a:p>
        </p:txBody>
      </p:sp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7862583A-C2F9-0857-FC1A-E90626BE4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888" y="4092638"/>
            <a:ext cx="1558036" cy="207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o photo description available.">
            <a:extLst>
              <a:ext uri="{FF2B5EF4-FFF2-40B4-BE49-F238E27FC236}">
                <a16:creationId xmlns:a16="http://schemas.microsoft.com/office/drawing/2014/main" id="{FA0A66A1-8E02-BD56-F780-6D2E4BBAC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379" y="1524439"/>
            <a:ext cx="1963421" cy="196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o photo description available.">
            <a:extLst>
              <a:ext uri="{FF2B5EF4-FFF2-40B4-BE49-F238E27FC236}">
                <a16:creationId xmlns:a16="http://schemas.microsoft.com/office/drawing/2014/main" id="{DBE31B96-3E3B-ACD3-F0BD-1AADD55DA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423" y="3682756"/>
            <a:ext cx="2310666" cy="173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40C26E-6D53-068A-8D42-29186DE593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7316" y="3293189"/>
            <a:ext cx="3766235" cy="2824676"/>
          </a:xfrm>
          <a:prstGeom prst="rect">
            <a:avLst/>
          </a:prstGeom>
        </p:spPr>
      </p:pic>
      <p:pic>
        <p:nvPicPr>
          <p:cNvPr id="2060" name="Picture 12" descr="No photo description available.">
            <a:extLst>
              <a:ext uri="{FF2B5EF4-FFF2-40B4-BE49-F238E27FC236}">
                <a16:creationId xmlns:a16="http://schemas.microsoft.com/office/drawing/2014/main" id="{EA1936BE-E85E-8D43-07A8-D3201D955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50" y="4549256"/>
            <a:ext cx="1568609" cy="156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No photo description available.">
            <a:extLst>
              <a:ext uri="{FF2B5EF4-FFF2-40B4-BE49-F238E27FC236}">
                <a16:creationId xmlns:a16="http://schemas.microsoft.com/office/drawing/2014/main" id="{B911B742-46A6-82F7-027E-20D95E611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544" y="1508024"/>
            <a:ext cx="1585591" cy="211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oots UK Logo PNG, SVG, AI Vector – Free Download">
            <a:extLst>
              <a:ext uri="{FF2B5EF4-FFF2-40B4-BE49-F238E27FC236}">
                <a16:creationId xmlns:a16="http://schemas.microsoft.com/office/drawing/2014/main" id="{B4B5F772-BD45-ACED-02FA-4ACE87680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71" y="1540103"/>
            <a:ext cx="1585591" cy="158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Free-Range Eggs – 24 Eggs In The Pack | Large Fresh Eggs From Free-Roaming Hens | Rich Yolks &amp; High Quality Protein | Ideal For Breakfast, Baking &amp;">
            <a:extLst>
              <a:ext uri="{FF2B5EF4-FFF2-40B4-BE49-F238E27FC236}">
                <a16:creationId xmlns:a16="http://schemas.microsoft.com/office/drawing/2014/main" id="{16548AF8-CDC5-9B54-D85E-748DF92CA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35" y="1791971"/>
            <a:ext cx="1081856" cy="108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7211B4F2-81C8-4669-7B96-1C20B5F7A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262" y="1761531"/>
            <a:ext cx="1449493" cy="108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342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726F2-6E42-B088-646E-81F684F94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632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Employer live briefs </a:t>
            </a:r>
            <a:br>
              <a:rPr lang="en-GB" sz="2400" dirty="0"/>
            </a:br>
            <a:endParaRPr lang="en-GB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843D9-531C-6D6F-46D8-50F59FD31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endParaRPr lang="en-GB" dirty="0"/>
          </a:p>
          <a:p>
            <a:pPr lvl="1"/>
            <a:r>
              <a:rPr lang="en-GB" dirty="0"/>
              <a:t>Derby City Council live brief</a:t>
            </a:r>
          </a:p>
          <a:p>
            <a:pPr lvl="1"/>
            <a:r>
              <a:rPr lang="en-GB" dirty="0"/>
              <a:t>Student brief for CSA / Architecture students </a:t>
            </a:r>
          </a:p>
          <a:p>
            <a:pPr lvl="1"/>
            <a:r>
              <a:rPr lang="en-GB" dirty="0"/>
              <a:t>Presentation to city planners</a:t>
            </a:r>
          </a:p>
          <a:p>
            <a:pPr lvl="1"/>
            <a:r>
              <a:rPr lang="en-GB" dirty="0"/>
              <a:t>Showcase in </a:t>
            </a:r>
            <a:r>
              <a:rPr lang="en-GB" dirty="0" err="1"/>
              <a:t>Derbian</a:t>
            </a:r>
            <a:r>
              <a:rPr lang="en-GB" dirty="0"/>
              <a:t> </a:t>
            </a:r>
            <a:r>
              <a:rPr lang="en-GB" dirty="0" err="1"/>
              <a:t>Citylab</a:t>
            </a:r>
            <a:endParaRPr lang="en-GB" dirty="0"/>
          </a:p>
          <a:p>
            <a:pPr lvl="1"/>
            <a:r>
              <a:rPr lang="en-GB" dirty="0"/>
              <a:t>Experience on CV </a:t>
            </a:r>
          </a:p>
          <a:p>
            <a:pPr lvl="1"/>
            <a:r>
              <a:rPr lang="en-GB" dirty="0"/>
              <a:t>Soft skill development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2F84CA0E-3506-E901-6C6F-6E90326C6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80" y="1690688"/>
            <a:ext cx="3246120" cy="432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77005466-CFAE-5752-2DA3-7D53FAD2A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605" y="3808096"/>
            <a:ext cx="1779270" cy="237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photo description available.">
            <a:extLst>
              <a:ext uri="{FF2B5EF4-FFF2-40B4-BE49-F238E27FC236}">
                <a16:creationId xmlns:a16="http://schemas.microsoft.com/office/drawing/2014/main" id="{2EE0D134-BA11-F1A9-6149-70D9A26E5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770" y="1529080"/>
            <a:ext cx="1424940" cy="189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692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726F2-6E42-B088-646E-81F684F94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b="1" dirty="0"/>
              <a:t>Guest Speakers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843D9-531C-6D6F-46D8-50F59FD319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GB" dirty="0"/>
              <a:t>Full workshops or part of lesson</a:t>
            </a:r>
          </a:p>
          <a:p>
            <a:pPr>
              <a:buFontTx/>
              <a:buChar char="-"/>
            </a:pPr>
            <a:r>
              <a:rPr lang="en-GB" dirty="0"/>
              <a:t>Combine fun activity, LMI and career opportunities in addition to vocational learning</a:t>
            </a:r>
          </a:p>
          <a:p>
            <a:pPr>
              <a:buFontTx/>
              <a:buChar char="-"/>
            </a:pPr>
            <a:r>
              <a:rPr lang="en-GB" dirty="0"/>
              <a:t>Q&amp;A – exploring aspects of how curriculum relates to work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5" name="Picture 4" descr="Several brochures on a table&#10;&#10;Description automatically generated">
            <a:extLst>
              <a:ext uri="{FF2B5EF4-FFF2-40B4-BE49-F238E27FC236}">
                <a16:creationId xmlns:a16="http://schemas.microsoft.com/office/drawing/2014/main" id="{FD73E4A4-1415-4521-AC0F-AD4E1ED81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" r="7257" b="-3"/>
          <a:stretch>
            <a:fillRect/>
          </a:stretch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2573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03" name="Rectangle 3102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 descr="No photo description available.">
            <a:extLst>
              <a:ext uri="{FF2B5EF4-FFF2-40B4-BE49-F238E27FC236}">
                <a16:creationId xmlns:a16="http://schemas.microsoft.com/office/drawing/2014/main" id="{B1B8832D-AD1A-7F11-1E05-18417F5BC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5573"/>
          <a:stretch>
            <a:fillRect/>
          </a:stretch>
        </p:blipFill>
        <p:spPr bwMode="auto">
          <a:xfrm>
            <a:off x="20" y="10"/>
            <a:ext cx="3728839" cy="419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 photo description available.">
            <a:extLst>
              <a:ext uri="{FF2B5EF4-FFF2-40B4-BE49-F238E27FC236}">
                <a16:creationId xmlns:a16="http://schemas.microsoft.com/office/drawing/2014/main" id="{7AB98A7C-027C-5EA8-2079-2297D0C9E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5" r="3" b="3"/>
          <a:stretch>
            <a:fillRect/>
          </a:stretch>
        </p:blipFill>
        <p:spPr bwMode="auto"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97D162A-90D6-D4EC-9ACB-5E32AAD86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r="10947" b="3"/>
          <a:stretch>
            <a:fillRect/>
          </a:stretch>
        </p:blipFill>
        <p:spPr bwMode="auto"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A4984549-44A5-6C30-0F00-F00D4F017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0" b="23008"/>
          <a:stretch>
            <a:fillRect/>
          </a:stretch>
        </p:blipFill>
        <p:spPr bwMode="auto"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8427A-38AB-B59B-B8C1-A1597F61C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5090" y="4923154"/>
            <a:ext cx="5505814" cy="14713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0" indent="0"/>
            <a: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Trips and visits to employers &amp; workplaces…..</a:t>
            </a:r>
            <a:b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b="1" dirty="0"/>
              <a:t>Disneyland Paris, The Premier League </a:t>
            </a:r>
            <a: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and government!</a:t>
            </a:r>
          </a:p>
          <a:p>
            <a:pPr marL="0" indent="0"/>
            <a:endParaRPr lang="en-US" sz="3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8241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employer meeting">
            <a:extLst>
              <a:ext uri="{FF2B5EF4-FFF2-40B4-BE49-F238E27FC236}">
                <a16:creationId xmlns:a16="http://schemas.microsoft.com/office/drawing/2014/main" id="{14F9C61A-23B5-4AFC-76FD-07107920A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34056" y="3276600"/>
            <a:ext cx="3514344" cy="351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EC7E9C-0012-8B94-1BB2-431BE1308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12" y="727424"/>
            <a:ext cx="8368792" cy="5403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A6AC07-3060-9F70-C73E-ADA62E62A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6744" y="2946416"/>
            <a:ext cx="2953512" cy="1688607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Employers informing curriculum planning, skills focus and evaluation as part of quality cycle </a:t>
            </a:r>
            <a:br>
              <a:rPr lang="en-GB" sz="3200" dirty="0">
                <a:solidFill>
                  <a:schemeClr val="tx1"/>
                </a:solidFill>
              </a:rPr>
            </a:b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1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0DA9A-B2A5-14F9-1E45-4DC9A5BBB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Contextualising assessments</a:t>
            </a:r>
            <a:br>
              <a:rPr lang="en-GB" dirty="0"/>
            </a:b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501048-ED69-B17C-5606-3F585216E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704783" y="1825625"/>
            <a:ext cx="3448434" cy="4351338"/>
          </a:xfrm>
          <a:prstGeom prst="rect">
            <a:avLst/>
          </a:prstGeom>
          <a:noFill/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7971E55-4519-B447-FF83-DA751795B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7560" y="2933065"/>
            <a:ext cx="5181600" cy="4351338"/>
          </a:xfrm>
        </p:spPr>
        <p:txBody>
          <a:bodyPr/>
          <a:lstStyle/>
          <a:p>
            <a:r>
              <a:rPr lang="en-US" dirty="0"/>
              <a:t>Can be coupled with visits, independent research, LMI information, guest speaker </a:t>
            </a:r>
            <a:r>
              <a:rPr lang="en-US" dirty="0" err="1"/>
              <a:t>etc</a:t>
            </a:r>
            <a:r>
              <a:rPr lang="en-US" dirty="0"/>
              <a:t>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9839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8" name="Rectangle 4107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No photo description available.">
            <a:extLst>
              <a:ext uri="{FF2B5EF4-FFF2-40B4-BE49-F238E27FC236}">
                <a16:creationId xmlns:a16="http://schemas.microsoft.com/office/drawing/2014/main" id="{2BB1AEB6-26BE-32C1-C63B-CC5E09853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/>
          <a:stretch>
            <a:fillRect/>
          </a:stretch>
        </p:blipFill>
        <p:spPr bwMode="auto"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4100" name="Picture 4" descr="No photo description available.">
            <a:extLst>
              <a:ext uri="{FF2B5EF4-FFF2-40B4-BE49-F238E27FC236}">
                <a16:creationId xmlns:a16="http://schemas.microsoft.com/office/drawing/2014/main" id="{92E5F671-77B4-2DB9-99F3-3F7AE0337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/>
          <a:stretch>
            <a:fillRect/>
          </a:stretch>
        </p:blipFill>
        <p:spPr bwMode="auto"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110" name="Freeform: Shape 4109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12" name="Freeform: Shape 4111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3" name="Title 1">
            <a:extLst>
              <a:ext uri="{FF2B5EF4-FFF2-40B4-BE49-F238E27FC236}">
                <a16:creationId xmlns:a16="http://schemas.microsoft.com/office/drawing/2014/main" id="{1A75F10A-8EB2-C3A8-FE5C-D1C08C9B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Linked to qualification </a:t>
            </a:r>
          </a:p>
        </p:txBody>
      </p:sp>
      <p:sp>
        <p:nvSpPr>
          <p:cNvPr id="4114" name="Rectangle 4113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16" name="Rectangle 4115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84258-AC29-8DF2-E2AA-F20346874F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258171"/>
            <a:ext cx="2804504" cy="3918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/>
              <a:t>Careers learning directly linked to qualification learning outcomes</a:t>
            </a:r>
          </a:p>
          <a:p>
            <a:endParaRPr lang="en-US" sz="1800" dirty="0"/>
          </a:p>
          <a:p>
            <a:r>
              <a:rPr lang="en-US" sz="1800" dirty="0"/>
              <a:t>Bringing learning outcomes to life through delivery of learning outcomes in more creative, fun ways linked to future career pathways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61203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726F2-6E42-B088-646E-81F684F94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6040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Challenging stereotypes &amp; misconceptions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1BA1CEDB-2121-96C6-52E4-B7222A132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" y="2278380"/>
            <a:ext cx="597408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A79B2C-2F90-2C77-CC29-3C4FDF9A3E39}"/>
              </a:ext>
            </a:extLst>
          </p:cNvPr>
          <p:cNvSpPr txBox="1"/>
          <p:nvPr/>
        </p:nvSpPr>
        <p:spPr>
          <a:xfrm>
            <a:off x="7318248" y="2228671"/>
            <a:ext cx="31424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effectLst/>
                <a:latin typeface="Lato" panose="020F0502020204030203" pitchFamily="34" charset="0"/>
              </a:rPr>
              <a:t>A blog by Norma </a:t>
            </a:r>
            <a:r>
              <a:rPr lang="en-GB" b="0" i="0" dirty="0" err="1">
                <a:effectLst/>
                <a:latin typeface="Lato" panose="020F0502020204030203" pitchFamily="34" charset="0"/>
              </a:rPr>
              <a:t>Odain</a:t>
            </a:r>
            <a:r>
              <a:rPr lang="en-GB" b="0" i="0" dirty="0">
                <a:effectLst/>
                <a:latin typeface="Lato" panose="020F0502020204030203" pitchFamily="34" charset="0"/>
              </a:rPr>
              <a:t>-Hines, Senior Social Value Manager at Morgan Sindall Construction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42D5B3-F132-A019-C0DB-98F20A35A34F}"/>
              </a:ext>
            </a:extLst>
          </p:cNvPr>
          <p:cNvSpPr txBox="1"/>
          <p:nvPr/>
        </p:nvSpPr>
        <p:spPr>
          <a:xfrm>
            <a:off x="7521448" y="3671708"/>
            <a:ext cx="31424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How to make industry taster days more impactful | The Careers and Enterprise Company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5795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436C-B857-E3F1-EF73-D6D692B33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Audit tool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D92858-ED57-16DC-80A2-F9836D4DA07A}"/>
              </a:ext>
            </a:extLst>
          </p:cNvPr>
          <p:cNvSpPr txBox="1"/>
          <p:nvPr/>
        </p:nvSpPr>
        <p:spPr>
          <a:xfrm>
            <a:off x="3823462" y="5935472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Careers-Learning-in-the-Curriculum-Audit_Colleges.pdf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A144B4-8D94-9137-6B4A-92792CB52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480" y="1181150"/>
            <a:ext cx="8615680" cy="466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4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5A588-B54B-53B9-90FC-D467FA19A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b="1" dirty="0"/>
              <a:t>Case Study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10E6F-963D-4DEA-4260-764510E106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/>
              <a:t>Subject Academies e.g. Engineering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Sponsored and supported by 1 or more employers</a:t>
            </a:r>
          </a:p>
          <a:p>
            <a:pPr marL="0" indent="0">
              <a:buNone/>
            </a:pPr>
            <a:r>
              <a:rPr lang="en-GB" sz="2200" dirty="0"/>
              <a:t>Solves an employer problem (capacity, pipeline planning, recruitment)</a:t>
            </a:r>
          </a:p>
          <a:p>
            <a:pPr marL="0" indent="0">
              <a:buNone/>
            </a:pPr>
            <a:r>
              <a:rPr lang="en-GB" sz="2200" dirty="0"/>
              <a:t>Opportunity for students to expand networks, social mobility and skill development</a:t>
            </a:r>
          </a:p>
          <a:p>
            <a:pPr marL="0" indent="0">
              <a:buNone/>
            </a:pPr>
            <a:r>
              <a:rPr lang="en-GB" sz="2200" dirty="0"/>
              <a:t>Project based / work experience / linked to learning outcomes</a:t>
            </a:r>
          </a:p>
        </p:txBody>
      </p:sp>
      <p:pic>
        <p:nvPicPr>
          <p:cNvPr id="5" name="Graphic 4" descr="Bridge scene outline">
            <a:extLst>
              <a:ext uri="{FF2B5EF4-FFF2-40B4-BE49-F238E27FC236}">
                <a16:creationId xmlns:a16="http://schemas.microsoft.com/office/drawing/2014/main" id="{CA14F965-5C8F-68A2-625F-89D17FD7E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71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4E9C0A-80BB-FD42-6816-A57119CB2B7D}"/>
              </a:ext>
            </a:extLst>
          </p:cNvPr>
          <p:cNvSpPr txBox="1"/>
          <p:nvPr/>
        </p:nvSpPr>
        <p:spPr>
          <a:xfrm>
            <a:off x="1209040" y="1706880"/>
            <a:ext cx="1016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Today’s Webinar</a:t>
            </a:r>
          </a:p>
          <a:p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What is modern high quality careers education?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Distributed leadership – careers is everyone’s 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Embedding careers in the curriculum – approaches, examples and case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Sharing best practice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FREE! Support and resources available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Question &amp; Answer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771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5A588-B54B-53B9-90FC-D467FA19A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Case Study 2</a:t>
            </a:r>
          </a:p>
        </p:txBody>
      </p:sp>
      <p:pic>
        <p:nvPicPr>
          <p:cNvPr id="5" name="Graphic 4" descr="Drama with solid fill">
            <a:extLst>
              <a:ext uri="{FF2B5EF4-FFF2-40B4-BE49-F238E27FC236}">
                <a16:creationId xmlns:a16="http://schemas.microsoft.com/office/drawing/2014/main" id="{6B311E9E-103E-9DBD-0E80-4754F04E8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10E6F-963D-4DEA-4260-764510E10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496441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Creative subjects </a:t>
            </a:r>
          </a:p>
          <a:p>
            <a:pPr marL="0" indent="0">
              <a:buNone/>
            </a:pPr>
            <a:r>
              <a:rPr lang="en-GB" sz="2200" dirty="0"/>
              <a:t>A local theatre works alongside the creative department in a college. </a:t>
            </a:r>
          </a:p>
          <a:p>
            <a:r>
              <a:rPr lang="en-GB" sz="2200" dirty="0"/>
              <a:t>Opportunities for work experience</a:t>
            </a:r>
          </a:p>
          <a:p>
            <a:r>
              <a:rPr lang="en-GB" sz="2200" dirty="0"/>
              <a:t>Live projects for learners – script writing, photography, set design, marketing &amp; social media, performance.</a:t>
            </a:r>
          </a:p>
          <a:p>
            <a:r>
              <a:rPr lang="en-GB" sz="2200" dirty="0"/>
              <a:t>Theatre director is on employer forum and provides materials and access to staff, supporting curriculum, LMI etc</a:t>
            </a:r>
          </a:p>
          <a:p>
            <a:pPr marL="0" indent="0"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684488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0E28F-1394-C699-0168-92ADC4D1A1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920" y="500062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Breakout Session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6B934-881A-61B1-FCB5-AE1BB14A570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405731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An opportunity to reflect on existing practice and share ideas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How could you embed careers learning outcomes and related activity into your practice?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Share anything that works well and consider what more you could do in the future…</a:t>
            </a:r>
          </a:p>
          <a:p>
            <a:pPr marL="0" indent="0">
              <a:buNone/>
            </a:pPr>
            <a:r>
              <a:rPr lang="en-GB" sz="2200" dirty="0"/>
              <a:t>						30 mins </a:t>
            </a:r>
          </a:p>
          <a:p>
            <a:endParaRPr lang="en-GB" sz="2200" dirty="0"/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5F0CECA7-8A16-09BA-2CE3-E7385588E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64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A48F2-262C-7D11-330D-B3305CC5BDD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32615" y="1657735"/>
            <a:ext cx="5622076" cy="823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Hot Topic Webinars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14BF68B-C555-D6BE-BC43-A76840E5A56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18249" y="2481648"/>
          <a:ext cx="8895418" cy="217318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368263">
                  <a:extLst>
                    <a:ext uri="{9D8B030D-6E8A-4147-A177-3AD203B41FA5}">
                      <a16:colId xmlns:a16="http://schemas.microsoft.com/office/drawing/2014/main" val="3909661818"/>
                    </a:ext>
                  </a:extLst>
                </a:gridCol>
                <a:gridCol w="5527155">
                  <a:extLst>
                    <a:ext uri="{9D8B030D-6E8A-4147-A177-3AD203B41FA5}">
                      <a16:colId xmlns:a16="http://schemas.microsoft.com/office/drawing/2014/main" val="3698263763"/>
                    </a:ext>
                  </a:extLst>
                </a:gridCol>
              </a:tblGrid>
              <a:tr h="37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DATE </a:t>
                      </a:r>
                    </a:p>
                  </a:txBody>
                  <a:tcPr marL="68580" marR="68580" marT="0" marB="0">
                    <a:solidFill>
                      <a:srgbClr val="11ABA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FOCUS  </a:t>
                      </a:r>
                    </a:p>
                  </a:txBody>
                  <a:tcPr marL="68580" marR="68580" marT="0" marB="0">
                    <a:solidFill>
                      <a:srgbClr val="11A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478785"/>
                  </a:ext>
                </a:extLst>
              </a:tr>
              <a:tr h="7452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Tuesday 17 March 2026,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10am - 11am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1ABA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Modern Work Experience, FE Developments and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Equalex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Careers in the new Ofsted framework *Guest speaker</a:t>
                      </a: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11ABAB">
                            <a:tint val="66000"/>
                            <a:satMod val="160000"/>
                          </a:srgbClr>
                        </a:gs>
                        <a:gs pos="50000">
                          <a:srgbClr val="11ABAB">
                            <a:tint val="44500"/>
                            <a:satMod val="160000"/>
                          </a:srgbClr>
                        </a:gs>
                        <a:gs pos="100000">
                          <a:srgbClr val="11ABAB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00603772"/>
                  </a:ext>
                </a:extLst>
              </a:tr>
              <a:tr h="7452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Tuesday 16 June 2026,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10am - 11am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1ABA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Showcase of Excellence in Careers AoC Beacon Award Winners 2026</a:t>
                      </a:r>
                    </a:p>
                    <a:p>
                      <a:r>
                        <a:rPr lang="en-GB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Sharing best practice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11ABAB">
                            <a:tint val="66000"/>
                            <a:satMod val="160000"/>
                          </a:srgbClr>
                        </a:gs>
                        <a:gs pos="50000">
                          <a:srgbClr val="11ABAB">
                            <a:tint val="44500"/>
                            <a:satMod val="160000"/>
                          </a:srgbClr>
                        </a:gs>
                        <a:gs pos="100000">
                          <a:srgbClr val="11ABAB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700458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9D60FA6-91D3-45FC-4921-6BAA1A3AD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85" y="220574"/>
            <a:ext cx="2688569" cy="120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842829-00BD-4D42-D79F-52B5A262E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66" y="659383"/>
            <a:ext cx="1048514" cy="682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95654C-C0E6-2FA4-2AD2-0227BE626148}"/>
              </a:ext>
            </a:extLst>
          </p:cNvPr>
          <p:cNvSpPr txBox="1"/>
          <p:nvPr/>
        </p:nvSpPr>
        <p:spPr>
          <a:xfrm>
            <a:off x="2503817" y="5322824"/>
            <a:ext cx="60945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4"/>
              </a:rPr>
              <a:t>Register Here</a:t>
            </a:r>
            <a:endParaRPr lang="en-GB" dirty="0"/>
          </a:p>
          <a:p>
            <a:endParaRPr lang="en-GB" b="0" i="0" dirty="0">
              <a:solidFill>
                <a:srgbClr val="242424"/>
              </a:solidFill>
              <a:effectLst/>
              <a:latin typeface="Open Sans" panose="020B0606030504020204" pitchFamily="34" charset="0"/>
            </a:endParaRPr>
          </a:p>
          <a:p>
            <a:pPr algn="ctr"/>
            <a:r>
              <a:rPr lang="en-GB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Open to All!    Online via Zoom - Free to attend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1734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267A97-71DA-0CC3-7274-F4939730C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38" t="16203" r="36962" b="6667"/>
          <a:stretch/>
        </p:blipFill>
        <p:spPr>
          <a:xfrm>
            <a:off x="5034987" y="384096"/>
            <a:ext cx="3657600" cy="5289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A9C19C-BE63-D389-FF7A-E1E88BD421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53" t="19240" r="36487" b="10211"/>
          <a:stretch/>
        </p:blipFill>
        <p:spPr>
          <a:xfrm>
            <a:off x="8194876" y="1801327"/>
            <a:ext cx="2523281" cy="3255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AA3D45-9119-E5F8-B21F-BCB1FD7570D1}"/>
              </a:ext>
            </a:extLst>
          </p:cNvPr>
          <p:cNvSpPr txBox="1"/>
          <p:nvPr/>
        </p:nvSpPr>
        <p:spPr>
          <a:xfrm>
            <a:off x="468776" y="861747"/>
            <a:ext cx="3385594" cy="4334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>
                <a:tab pos="457200" algn="l"/>
              </a:tabLst>
              <a:defRPr/>
            </a:pPr>
            <a:r>
              <a:rPr kumimoji="0" lang="en-GB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Effective approaches to careers education for apprentices</a:t>
            </a:r>
            <a:r>
              <a:rPr kumimoji="0" lang="en-GB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>
                <a:tab pos="457200" algn="l"/>
              </a:tabLst>
              <a:defRPr/>
            </a:pPr>
            <a:r>
              <a:rPr kumimoji="0" lang="en-GB" sz="24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guide focused on application of benchmarks and high-quality careers education for apprentices. </a:t>
            </a: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>
                <a:tab pos="457200" algn="l"/>
              </a:tabLst>
              <a:defRPr/>
            </a:pPr>
            <a:endParaRPr lang="en-GB" sz="2400" kern="100" dirty="0">
              <a:solidFill>
                <a:srgbClr val="467886"/>
              </a:solidFill>
              <a:latin typeface="Calibri" panose="020F0502020204030204" pitchFamily="34" charset="0"/>
              <a:cs typeface="Times New Roman" panose="02020603050405020304" pitchFamily="18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>
                <a:tab pos="457200" algn="l"/>
              </a:tabLst>
              <a:defRPr/>
            </a:pPr>
            <a:endParaRPr kumimoji="0" lang="en-GB" sz="2400" b="0" i="0" u="none" strike="noStrike" kern="100" cap="none" spc="0" normalizeH="0" baseline="0" noProof="0" dirty="0">
              <a:ln>
                <a:noFill/>
              </a:ln>
              <a:solidFill>
                <a:srgbClr val="46788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C52BC2-57BA-7217-7E21-CCDDBC3938CB}"/>
              </a:ext>
            </a:extLst>
          </p:cNvPr>
          <p:cNvSpPr txBox="1"/>
          <p:nvPr/>
        </p:nvSpPr>
        <p:spPr>
          <a:xfrm>
            <a:off x="4945284" y="5819190"/>
            <a:ext cx="6094070" cy="86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Apprenticeship Guide | CEC Resource Directory (careersandenterprise.co.uk)</a:t>
            </a:r>
            <a:endParaRPr kumimoji="0" lang="en-GB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2732FF-2CC2-CD4C-1BEB-A1695732C0E4}"/>
              </a:ext>
            </a:extLst>
          </p:cNvPr>
          <p:cNvSpPr txBox="1"/>
          <p:nvPr/>
        </p:nvSpPr>
        <p:spPr>
          <a:xfrm>
            <a:off x="723569" y="5056672"/>
            <a:ext cx="2365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Full of Case Studies and ideas!</a:t>
            </a:r>
          </a:p>
        </p:txBody>
      </p:sp>
    </p:spTree>
    <p:extLst>
      <p:ext uri="{BB962C8B-B14F-4D97-AF65-F5344CB8AC3E}">
        <p14:creationId xmlns:p14="http://schemas.microsoft.com/office/powerpoint/2010/main" val="2359574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3A236F-C191-CCC2-F665-C32D8B3DC371}"/>
              </a:ext>
            </a:extLst>
          </p:cNvPr>
          <p:cNvSpPr txBox="1"/>
          <p:nvPr/>
        </p:nvSpPr>
        <p:spPr>
          <a:xfrm>
            <a:off x="743537" y="1670948"/>
            <a:ext cx="6003629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If you want to keep updated on the latest activity, events and projects for FE careers leaders please sign up to our termly newsletter</a:t>
            </a:r>
            <a:endParaRPr lang="en-US" dirty="0">
              <a:cs typeface="Calibri"/>
            </a:endParaRPr>
          </a:p>
          <a:p>
            <a:endParaRPr lang="en-US" b="1" dirty="0">
              <a:ea typeface="Calibri" panose="020F0502020204030204"/>
              <a:cs typeface="Calibri"/>
            </a:endParaRPr>
          </a:p>
          <a:p>
            <a:endParaRPr lang="en-US" b="1" dirty="0">
              <a:ea typeface="Calibri" panose="020F0502020204030204"/>
              <a:cs typeface="Calibri"/>
            </a:endParaRPr>
          </a:p>
          <a:p>
            <a:r>
              <a:rPr lang="en-US" dirty="0">
                <a:ea typeface="+mn-lt"/>
                <a:cs typeface="+mn-lt"/>
                <a:hlinkClick r:id="rId2"/>
              </a:rPr>
              <a:t>FE and ITPs Connect Newsletter | The Careers and Enterprise Company</a:t>
            </a:r>
            <a:endParaRPr lang="en-US" dirty="0"/>
          </a:p>
          <a:p>
            <a:endParaRPr lang="en-US" dirty="0">
              <a:ea typeface="Calibri" panose="020F0502020204030204"/>
              <a:cs typeface="Calibri"/>
            </a:endParaRPr>
          </a:p>
          <a:p>
            <a:endParaRPr lang="en-US" dirty="0">
              <a:ea typeface="Calibri" panose="020F0502020204030204"/>
              <a:cs typeface="Calibri"/>
            </a:endParaRPr>
          </a:p>
          <a:p>
            <a:r>
              <a:rPr lang="en-US" dirty="0">
                <a:ea typeface="Calibri" panose="020F0502020204030204"/>
                <a:cs typeface="Calibri"/>
              </a:rPr>
              <a:t>Alison Sadler – Education Development – FE &amp; Skills</a:t>
            </a:r>
          </a:p>
          <a:p>
            <a:r>
              <a:rPr lang="en-US" dirty="0">
                <a:ea typeface="Calibri" panose="020F0502020204030204"/>
                <a:cs typeface="Calibri"/>
                <a:hlinkClick r:id="rId3"/>
              </a:rPr>
              <a:t>asadler@careersandenterprise.co.uk</a:t>
            </a:r>
            <a:endParaRPr lang="en-US" dirty="0">
              <a:ea typeface="Calibri" panose="020F0502020204030204"/>
              <a:cs typeface="Calibri"/>
            </a:endParaRPr>
          </a:p>
          <a:p>
            <a:endParaRPr lang="en-US" dirty="0">
              <a:ea typeface="Calibri" panose="020F0502020204030204"/>
              <a:cs typeface="Calibri"/>
            </a:endParaRPr>
          </a:p>
          <a:p>
            <a:endParaRPr lang="en-US" dirty="0">
              <a:ea typeface="Calibri" panose="020F0502020204030204"/>
              <a:cs typeface="Calibri"/>
            </a:endParaRPr>
          </a:p>
          <a:p>
            <a:endParaRPr lang="en-US" dirty="0">
              <a:ea typeface="Calibri" panose="020F0502020204030204"/>
              <a:cs typeface="Calibri"/>
            </a:endParaRPr>
          </a:p>
        </p:txBody>
      </p:sp>
      <p:pic>
        <p:nvPicPr>
          <p:cNvPr id="5" name="Picture 4" descr="A person and person wearing goggles and standing next to a machine&#10;&#10;Description automatically generated">
            <a:extLst>
              <a:ext uri="{FF2B5EF4-FFF2-40B4-BE49-F238E27FC236}">
                <a16:creationId xmlns:a16="http://schemas.microsoft.com/office/drawing/2014/main" id="{4B4B79EB-00DC-76B9-3517-10D8FF14C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125" y="2298269"/>
            <a:ext cx="3941338" cy="34440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83F172-9166-F265-582D-67A88960D7EE}"/>
              </a:ext>
            </a:extLst>
          </p:cNvPr>
          <p:cNvSpPr txBox="1"/>
          <p:nvPr/>
        </p:nvSpPr>
        <p:spPr>
          <a:xfrm>
            <a:off x="695739" y="928269"/>
            <a:ext cx="5695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KEEP IN TOUCH !</a:t>
            </a:r>
          </a:p>
        </p:txBody>
      </p:sp>
    </p:spTree>
    <p:extLst>
      <p:ext uri="{BB962C8B-B14F-4D97-AF65-F5344CB8AC3E}">
        <p14:creationId xmlns:p14="http://schemas.microsoft.com/office/powerpoint/2010/main" val="3216360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0BAE03E-D0AD-4047-8DA2-0C9C7950354D}"/>
              </a:ext>
            </a:extLst>
          </p:cNvPr>
          <p:cNvSpPr txBox="1">
            <a:spLocks/>
          </p:cNvSpPr>
          <p:nvPr/>
        </p:nvSpPr>
        <p:spPr>
          <a:xfrm>
            <a:off x="5322131" y="2196424"/>
            <a:ext cx="6556718" cy="1137391"/>
          </a:xfrm>
          <a:prstGeom prst="rect">
            <a:avLst/>
          </a:prstGeom>
        </p:spPr>
        <p:txBody>
          <a:bodyPr vert="horz" lIns="91313" tIns="45656" rIns="91313" bIns="45656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143">
              <a:lnSpc>
                <a:spcPct val="100000"/>
              </a:lnSpc>
              <a:spcBef>
                <a:spcPts val="999"/>
              </a:spcBef>
              <a:buNone/>
            </a:pPr>
            <a:r>
              <a:rPr lang="en-GB" sz="6000" b="1">
                <a:solidFill>
                  <a:srgbClr val="00A9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you.</a:t>
            </a:r>
          </a:p>
          <a:p>
            <a:pPr marL="0" indent="0" defTabSz="913143">
              <a:lnSpc>
                <a:spcPct val="100000"/>
              </a:lnSpc>
              <a:spcBef>
                <a:spcPts val="999"/>
              </a:spcBef>
              <a:buNone/>
            </a:pPr>
            <a:endParaRPr lang="en-GB" sz="1100" b="1">
              <a:solidFill>
                <a:srgbClr val="00A9A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913143">
              <a:lnSpc>
                <a:spcPct val="100000"/>
              </a:lnSpc>
              <a:spcBef>
                <a:spcPts val="999"/>
              </a:spcBef>
              <a:buNone/>
            </a:pPr>
            <a:r>
              <a:rPr lang="en-GB" sz="6000" b="1">
                <a:solidFill>
                  <a:srgbClr val="00A9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questions?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26D3912-43AE-2584-BF60-90E43BEE0C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399" y="2059305"/>
            <a:ext cx="2739390" cy="273939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38F27880-AA19-E3B3-1207-5991A36AE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247" y="1738153"/>
            <a:ext cx="3381693" cy="338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53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045C1D-39F4-BF92-94D0-A4FDAD02084A}"/>
              </a:ext>
            </a:extLst>
          </p:cNvPr>
          <p:cNvSpPr txBox="1"/>
          <p:nvPr/>
        </p:nvSpPr>
        <p:spPr>
          <a:xfrm>
            <a:off x="844952" y="2141316"/>
            <a:ext cx="2731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Future Events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80C342-5A11-32B8-5888-30E7E16597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GB" b="1" dirty="0"/>
              <a:t>   </a:t>
            </a:r>
            <a:r>
              <a:rPr lang="en-GB" b="1" dirty="0">
                <a:solidFill>
                  <a:srgbClr val="00B0AC"/>
                </a:solidFill>
              </a:rPr>
              <a:t>National Policy Drivers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681423-174A-FAA7-7870-34B60FC80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75" y="1499448"/>
            <a:ext cx="4095176" cy="3158865"/>
          </a:xfrm>
          <a:prstGeom prst="rect">
            <a:avLst/>
          </a:prstGeom>
          <a:ln>
            <a:solidFill>
              <a:srgbClr val="00A9A9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6C0E40-2753-879B-5819-96CA1EFCE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02" y="4879502"/>
            <a:ext cx="4907722" cy="14898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831A73-0079-8A3B-CA79-5E3DA76EB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855" y="707235"/>
            <a:ext cx="2871185" cy="36127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6C8D40C3-B6F9-333D-7F8E-4D768C642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641126"/>
            <a:ext cx="6477000" cy="185174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6960" tIns="0" rIns="0" bIns="126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B0C0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statutory guidance has been updated to reflect the government’s policy priorities.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B0C0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Changes include: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B0C0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overview of the changes to the 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D70B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Gatsby Benchmarks of Good Career Guidance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B0C0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following extensive research led by the Gatsby Charitable Foundation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B0C0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DfE’s expectations of what schools, colleges and ITPs should do to meet the updated benchmarks – CEC guidance for colleges </a:t>
            </a:r>
            <a:r>
              <a:rPr lang="en-GB" sz="1400" dirty="0">
                <a:hlinkClick r:id="rId6"/>
              </a:rPr>
              <a:t>here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B0C0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B0C0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preparing for the future introduction of a guarantee of 2 weeks’ worth of work experience for every young person</a:t>
            </a:r>
          </a:p>
        </p:txBody>
      </p:sp>
    </p:spTree>
    <p:extLst>
      <p:ext uri="{BB962C8B-B14F-4D97-AF65-F5344CB8AC3E}">
        <p14:creationId xmlns:p14="http://schemas.microsoft.com/office/powerpoint/2010/main" val="360444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3A1DEB-4271-4B61-0DB0-167786D22B98}"/>
              </a:ext>
            </a:extLst>
          </p:cNvPr>
          <p:cNvSpPr txBox="1"/>
          <p:nvPr/>
        </p:nvSpPr>
        <p:spPr>
          <a:xfrm>
            <a:off x="747132" y="2051824"/>
            <a:ext cx="28101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Whole Organisation Approach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0FF53CF-4C39-CF35-51D6-3FFB4A48BF23}"/>
              </a:ext>
            </a:extLst>
          </p:cNvPr>
          <p:cNvGraphicFramePr/>
          <p:nvPr/>
        </p:nvGraphicFramePr>
        <p:xfrm>
          <a:off x="4110464" y="150050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86D69C69-32A0-274F-C682-8D8F795608C6}"/>
              </a:ext>
            </a:extLst>
          </p:cNvPr>
          <p:cNvGrpSpPr/>
          <p:nvPr/>
        </p:nvGrpSpPr>
        <p:grpSpPr>
          <a:xfrm>
            <a:off x="4412166" y="385580"/>
            <a:ext cx="7657913" cy="4085161"/>
            <a:chOff x="4412167" y="385580"/>
            <a:chExt cx="7392920" cy="408516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4C0DE6-09BA-7E2B-BB93-C739B3E76EAD}"/>
                </a:ext>
              </a:extLst>
            </p:cNvPr>
            <p:cNvSpPr txBox="1"/>
            <p:nvPr/>
          </p:nvSpPr>
          <p:spPr>
            <a:xfrm>
              <a:off x="10649414" y="2051824"/>
              <a:ext cx="11556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Ofsted measures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C28931-3C33-A5C9-6C35-6DC349C4D08F}"/>
                </a:ext>
              </a:extLst>
            </p:cNvPr>
            <p:cNvSpPr txBox="1"/>
            <p:nvPr/>
          </p:nvSpPr>
          <p:spPr>
            <a:xfrm>
              <a:off x="10019837" y="3547411"/>
              <a:ext cx="17395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Board, SLT, staff, parents &amp; employers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423961-31C7-732F-5178-217C7CA06ACF}"/>
                </a:ext>
              </a:extLst>
            </p:cNvPr>
            <p:cNvSpPr txBox="1"/>
            <p:nvPr/>
          </p:nvSpPr>
          <p:spPr>
            <a:xfrm>
              <a:off x="4412167" y="2374989"/>
              <a:ext cx="14979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59C9C0-A163-21D2-438F-202C69313980}"/>
                </a:ext>
              </a:extLst>
            </p:cNvPr>
            <p:cNvSpPr txBox="1"/>
            <p:nvPr/>
          </p:nvSpPr>
          <p:spPr>
            <a:xfrm>
              <a:off x="6634477" y="385580"/>
              <a:ext cx="20920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Local skills  / Government Priorities / LMI</a:t>
              </a:r>
            </a:p>
          </p:txBody>
        </p:sp>
        <p:sp>
          <p:nvSpPr>
            <p:cNvPr id="13" name="Arrow: Curved Down 12">
              <a:extLst>
                <a:ext uri="{FF2B5EF4-FFF2-40B4-BE49-F238E27FC236}">
                  <a16:creationId xmlns:a16="http://schemas.microsoft.com/office/drawing/2014/main" id="{CCC33C70-6AC7-B16A-97D9-3990705ECAB1}"/>
                </a:ext>
              </a:extLst>
            </p:cNvPr>
            <p:cNvSpPr/>
            <p:nvPr/>
          </p:nvSpPr>
          <p:spPr>
            <a:xfrm>
              <a:off x="4806179" y="1866950"/>
              <a:ext cx="1683833" cy="508039"/>
            </a:xfrm>
            <a:prstGeom prst="curvedDownArrow">
              <a:avLst>
                <a:gd name="adj1" fmla="val 25000"/>
                <a:gd name="adj2" fmla="val 54425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989BB8A9-9B50-747D-E18E-7C91C4B93B25}"/>
                </a:ext>
              </a:extLst>
            </p:cNvPr>
            <p:cNvSpPr/>
            <p:nvPr/>
          </p:nvSpPr>
          <p:spPr>
            <a:xfrm rot="271281">
              <a:off x="5555166" y="1123838"/>
              <a:ext cx="1683833" cy="508039"/>
            </a:xfrm>
            <a:prstGeom prst="curvedDownArrow">
              <a:avLst>
                <a:gd name="adj1" fmla="val 25000"/>
                <a:gd name="adj2" fmla="val 54425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Arrow: Curved Right 17">
              <a:extLst>
                <a:ext uri="{FF2B5EF4-FFF2-40B4-BE49-F238E27FC236}">
                  <a16:creationId xmlns:a16="http://schemas.microsoft.com/office/drawing/2014/main" id="{6F9B6703-1513-360C-31C7-93C5E2775E9B}"/>
                </a:ext>
              </a:extLst>
            </p:cNvPr>
            <p:cNvSpPr/>
            <p:nvPr/>
          </p:nvSpPr>
          <p:spPr>
            <a:xfrm rot="4685870">
              <a:off x="8278113" y="299154"/>
              <a:ext cx="694874" cy="1785158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Arrow: Curved Right 18">
              <a:extLst>
                <a:ext uri="{FF2B5EF4-FFF2-40B4-BE49-F238E27FC236}">
                  <a16:creationId xmlns:a16="http://schemas.microsoft.com/office/drawing/2014/main" id="{38C1D845-0250-6F42-94CB-97A416138841}"/>
                </a:ext>
              </a:extLst>
            </p:cNvPr>
            <p:cNvSpPr/>
            <p:nvPr/>
          </p:nvSpPr>
          <p:spPr>
            <a:xfrm rot="4685870">
              <a:off x="10168204" y="958356"/>
              <a:ext cx="694874" cy="1785158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Arrow: Curved Right 21">
              <a:extLst>
                <a:ext uri="{FF2B5EF4-FFF2-40B4-BE49-F238E27FC236}">
                  <a16:creationId xmlns:a16="http://schemas.microsoft.com/office/drawing/2014/main" id="{7F62A5D2-703C-32C9-804C-571FB137D84E}"/>
                </a:ext>
              </a:extLst>
            </p:cNvPr>
            <p:cNvSpPr/>
            <p:nvPr/>
          </p:nvSpPr>
          <p:spPr>
            <a:xfrm rot="6412722">
              <a:off x="10070901" y="2037264"/>
              <a:ext cx="694874" cy="1785158"/>
            </a:xfrm>
            <a:prstGeom prst="curvedRightArrow">
              <a:avLst>
                <a:gd name="adj1" fmla="val 25000"/>
                <a:gd name="adj2" fmla="val 50000"/>
                <a:gd name="adj3" fmla="val 6311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E3C4C13-A49D-CD4B-C51E-D3F6A52E5F41}"/>
                </a:ext>
              </a:extLst>
            </p:cNvPr>
            <p:cNvCxnSpPr>
              <a:cxnSpLocks/>
            </p:cNvCxnSpPr>
            <p:nvPr/>
          </p:nvCxnSpPr>
          <p:spPr>
            <a:xfrm>
              <a:off x="7680504" y="3299315"/>
              <a:ext cx="351135" cy="35126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1466FC9-7AB4-121D-D028-BEAA35A9C168}"/>
                </a:ext>
              </a:extLst>
            </p:cNvPr>
            <p:cNvCxnSpPr/>
            <p:nvPr/>
          </p:nvCxnSpPr>
          <p:spPr>
            <a:xfrm flipV="1">
              <a:off x="7783551" y="2598234"/>
              <a:ext cx="468351" cy="99921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Arrow: Up-Down 8">
            <a:extLst>
              <a:ext uri="{FF2B5EF4-FFF2-40B4-BE49-F238E27FC236}">
                <a16:creationId xmlns:a16="http://schemas.microsoft.com/office/drawing/2014/main" id="{33A90FC3-4E59-B1FC-0371-34D65E058746}"/>
              </a:ext>
            </a:extLst>
          </p:cNvPr>
          <p:cNvSpPr/>
          <p:nvPr/>
        </p:nvSpPr>
        <p:spPr>
          <a:xfrm rot="2283160">
            <a:off x="9736206" y="4665286"/>
            <a:ext cx="409658" cy="1201834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4614D8-82A4-DD36-CC64-0DCBA9197BFE}"/>
              </a:ext>
            </a:extLst>
          </p:cNvPr>
          <p:cNvSpPr txBox="1"/>
          <p:nvPr/>
        </p:nvSpPr>
        <p:spPr>
          <a:xfrm>
            <a:off x="4412166" y="506380"/>
            <a:ext cx="1097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Local careers hub &amp; projects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808559-378B-CCCA-6CF5-9E85C1B0D918}"/>
              </a:ext>
            </a:extLst>
          </p:cNvPr>
          <p:cNvSpPr txBox="1"/>
          <p:nvPr/>
        </p:nvSpPr>
        <p:spPr>
          <a:xfrm>
            <a:off x="4480333" y="2421155"/>
            <a:ext cx="1332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National CEC resource &amp; support</a:t>
            </a:r>
          </a:p>
        </p:txBody>
      </p:sp>
      <p:sp>
        <p:nvSpPr>
          <p:cNvPr id="14" name="Arrow: Up-Down 13">
            <a:extLst>
              <a:ext uri="{FF2B5EF4-FFF2-40B4-BE49-F238E27FC236}">
                <a16:creationId xmlns:a16="http://schemas.microsoft.com/office/drawing/2014/main" id="{3E601B38-B547-22BA-4E47-B98E0DD7E9B1}"/>
              </a:ext>
            </a:extLst>
          </p:cNvPr>
          <p:cNvSpPr/>
          <p:nvPr/>
        </p:nvSpPr>
        <p:spPr>
          <a:xfrm rot="19428472">
            <a:off x="6127718" y="4658814"/>
            <a:ext cx="409658" cy="1201834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594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58FF00-7C0E-1C41-82A9-028513B91A80}"/>
              </a:ext>
            </a:extLst>
          </p:cNvPr>
          <p:cNvSpPr txBox="1"/>
          <p:nvPr/>
        </p:nvSpPr>
        <p:spPr>
          <a:xfrm>
            <a:off x="557561" y="2085278"/>
            <a:ext cx="30331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A fully embedded Strategic Careers Plan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B5D073-47F6-11AF-B66E-C5C16198FCC2}"/>
              </a:ext>
            </a:extLst>
          </p:cNvPr>
          <p:cNvSpPr txBox="1"/>
          <p:nvPr/>
        </p:nvSpPr>
        <p:spPr>
          <a:xfrm>
            <a:off x="4475356" y="936702"/>
            <a:ext cx="7159083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/>
          </a:p>
          <a:p>
            <a:r>
              <a:rPr lang="en-GB" sz="2400" dirty="0"/>
              <a:t>Supports: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Improved retention and engagement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Raised aspirations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Improved achievement (and grades)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Improved student experience and enjoyment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Positive progression / pipeline and career progression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Effective contribution to meeting the skills needs of employers and the local, regional and national economy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6539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0DC0F-46FF-0CD2-3B27-D12656EC9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Gatsby Benchmarks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A9177-8273-1DD9-99C0-72B3E51340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1. A Stable Careers Programme</a:t>
            </a:r>
          </a:p>
          <a:p>
            <a:pPr marL="0" indent="0">
              <a:buNone/>
            </a:pPr>
            <a:r>
              <a:rPr lang="en-GB" dirty="0"/>
              <a:t>2. Learning from careers and labour market information</a:t>
            </a:r>
          </a:p>
          <a:p>
            <a:pPr marL="0" indent="0">
              <a:buNone/>
            </a:pPr>
            <a:r>
              <a:rPr lang="en-GB" dirty="0"/>
              <a:t>3. Addressing needs of each student</a:t>
            </a:r>
          </a:p>
          <a:p>
            <a:pPr marL="0" indent="0">
              <a:buNone/>
            </a:pPr>
            <a:r>
              <a:rPr lang="en-GB" b="1" dirty="0"/>
              <a:t>4. Linking curriculum learning to careers</a:t>
            </a:r>
          </a:p>
          <a:p>
            <a:pPr marL="0" indent="0">
              <a:buNone/>
            </a:pPr>
            <a:r>
              <a:rPr lang="en-GB" b="1" dirty="0"/>
              <a:t>5. Encounters with employers and employees</a:t>
            </a:r>
          </a:p>
          <a:p>
            <a:pPr marL="0" indent="0">
              <a:buNone/>
            </a:pPr>
            <a:r>
              <a:rPr lang="en-GB" b="1" dirty="0"/>
              <a:t>6. Experiences of workplaces</a:t>
            </a:r>
          </a:p>
          <a:p>
            <a:pPr marL="0" indent="0">
              <a:buNone/>
            </a:pPr>
            <a:r>
              <a:rPr lang="en-GB" dirty="0"/>
              <a:t>7. Encounters with further and higher education</a:t>
            </a:r>
          </a:p>
          <a:p>
            <a:pPr marL="0" indent="0">
              <a:buNone/>
            </a:pPr>
            <a:r>
              <a:rPr lang="en-GB" dirty="0"/>
              <a:t>8. Personal guidance </a:t>
            </a:r>
          </a:p>
        </p:txBody>
      </p:sp>
    </p:spTree>
    <p:extLst>
      <p:ext uri="{BB962C8B-B14F-4D97-AF65-F5344CB8AC3E}">
        <p14:creationId xmlns:p14="http://schemas.microsoft.com/office/powerpoint/2010/main" val="1093941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47FEB-60B3-5FA0-2D87-914338955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Distributed leadership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0355A-33F1-E1BE-1064-1D1D9F045D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Everyone has a role to play in careers education</a:t>
            </a:r>
          </a:p>
          <a:p>
            <a:r>
              <a:rPr lang="en-GB" dirty="0"/>
              <a:t>The benchmarks highlight that this is more than just a 1-1 guidance meeting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9747AB-F0AD-0A56-4DB9-78747900A645}"/>
              </a:ext>
            </a:extLst>
          </p:cNvPr>
          <p:cNvSpPr txBox="1"/>
          <p:nvPr/>
        </p:nvSpPr>
        <p:spPr>
          <a:xfrm>
            <a:off x="1959102" y="3675623"/>
            <a:ext cx="79347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“Careers leadership is supported with specific training and is embedded across the staffing structure and within college development planning. Systems and processes support a shared responsibility for delivery of careers across the college, enabled by clearly defined roles and responsibilities”</a:t>
            </a:r>
          </a:p>
        </p:txBody>
      </p:sp>
    </p:spTree>
    <p:extLst>
      <p:ext uri="{BB962C8B-B14F-4D97-AF65-F5344CB8AC3E}">
        <p14:creationId xmlns:p14="http://schemas.microsoft.com/office/powerpoint/2010/main" val="4057322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D653D-BF41-F70A-4B20-3348A50EA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Careers Learning Outcomes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4FEF1-81BE-E25D-EB5C-231D653219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“</a:t>
            </a:r>
            <a:r>
              <a:rPr lang="en-GB" sz="2200" dirty="0"/>
              <a:t>Staff work in partnership with employers in curriculum planning (with a focus on alignment to local skill needs) - All staff consistently and regularly highlight the relevance of their subject to the world of work and careers - All staff make links from their curriculum to careers, pathways and essential skills - Staff embed learning in the context of the world of work or careers”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2000" dirty="0"/>
              <a:t>“A documented, responsive and differentiated careers learning journey, underpinned by relevant progressive careers-related learning outcomes, provides a measurable approach to developing essential skills through the curriculum”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3D933A-2EE3-20D3-4275-E05487E0F644}"/>
              </a:ext>
            </a:extLst>
          </p:cNvPr>
          <p:cNvSpPr txBox="1"/>
          <p:nvPr/>
        </p:nvSpPr>
        <p:spPr>
          <a:xfrm>
            <a:off x="1554480" y="5419267"/>
            <a:ext cx="9665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Benchmark 1: Suggested universal career-related learning outcomes | CEC Resource Directory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62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49BBD-90B4-CE1E-0F62-853714C0D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528" y="2678557"/>
            <a:ext cx="10515600" cy="1325563"/>
          </a:xfrm>
        </p:spPr>
        <p:txBody>
          <a:bodyPr/>
          <a:lstStyle/>
          <a:p>
            <a:r>
              <a:rPr lang="en-GB" sz="4400" dirty="0"/>
              <a:t>Embedding careers in the curriculum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1198585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D22A77E1C3D245ABC90A1986137346" ma:contentTypeVersion="17" ma:contentTypeDescription="Create a new document." ma:contentTypeScope="" ma:versionID="b5cb32af8cf658195038d0f5a983bf11">
  <xsd:schema xmlns:xsd="http://www.w3.org/2001/XMLSchema" xmlns:xs="http://www.w3.org/2001/XMLSchema" xmlns:p="http://schemas.microsoft.com/office/2006/metadata/properties" xmlns:ns2="214fad63-7a64-4ea9-92be-d28028c707f7" xmlns:ns3="4d1da242-4bc7-4864-b4f5-a552d48c462f" targetNamespace="http://schemas.microsoft.com/office/2006/metadata/properties" ma:root="true" ma:fieldsID="897a11e807eacd53bd1ac050ca9f8802" ns2:_="" ns3:_="">
    <xsd:import namespace="214fad63-7a64-4ea9-92be-d28028c707f7"/>
    <xsd:import namespace="4d1da242-4bc7-4864-b4f5-a552d48c462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  <xsd:element ref="ns3:Datemodifi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4fad63-7a64-4ea9-92be-d28028c707f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067b357-9851-4b3c-9eb0-2c61e3231663}" ma:internalName="TaxCatchAll" ma:showField="CatchAllData" ma:web="214fad63-7a64-4ea9-92be-d28028c707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1da242-4bc7-4864-b4f5-a552d48c4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4f3364e-4e6b-4305-af21-88d90bb4a9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  <xsd:element name="Datemodified" ma:index="24" nillable="true" ma:displayName="Date modified" ma:format="DateOnly" ma:internalName="Datemodified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1da242-4bc7-4864-b4f5-a552d48c462f">
      <Terms xmlns="http://schemas.microsoft.com/office/infopath/2007/PartnerControls"/>
    </lcf76f155ced4ddcb4097134ff3c332f>
    <TaxCatchAll xmlns="214fad63-7a64-4ea9-92be-d28028c707f7" xsi:nil="true"/>
    <Datemodified xmlns="4d1da242-4bc7-4864-b4f5-a552d48c462f" xsi:nil="true"/>
  </documentManagement>
</p:properties>
</file>

<file path=customXml/itemProps1.xml><?xml version="1.0" encoding="utf-8"?>
<ds:datastoreItem xmlns:ds="http://schemas.openxmlformats.org/officeDocument/2006/customXml" ds:itemID="{AF1D5623-AE78-4261-B474-E89127F8EB97}"/>
</file>

<file path=customXml/itemProps2.xml><?xml version="1.0" encoding="utf-8"?>
<ds:datastoreItem xmlns:ds="http://schemas.openxmlformats.org/officeDocument/2006/customXml" ds:itemID="{3F640B9B-944F-44DC-867E-D73E8BDA60CF}"/>
</file>

<file path=customXml/itemProps3.xml><?xml version="1.0" encoding="utf-8"?>
<ds:datastoreItem xmlns:ds="http://schemas.openxmlformats.org/officeDocument/2006/customXml" ds:itemID="{0D7F6B9B-0628-497E-917B-DFC5EA636D2B}"/>
</file>

<file path=docMetadata/LabelInfo.xml><?xml version="1.0" encoding="utf-8"?>
<clbl:labelList xmlns:clbl="http://schemas.microsoft.com/office/2020/mipLabelMetadata">
  <clbl:label id="{8424df11-8007-46d0-859c-d06b30e927bc}" enabled="0" method="" siteId="{8424df11-8007-46d0-859c-d06b30e927b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722</TotalTime>
  <Words>1127</Words>
  <Application>Microsoft Office PowerPoint</Application>
  <PresentationFormat>Widescreen</PresentationFormat>
  <Paragraphs>177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Lato</vt:lpstr>
      <vt:lpstr>Open Sans</vt:lpstr>
      <vt:lpstr>Office Theme</vt:lpstr>
      <vt:lpstr>PowerPoint Presentation</vt:lpstr>
      <vt:lpstr>PowerPoint Presentation</vt:lpstr>
      <vt:lpstr>   National Policy Drivers </vt:lpstr>
      <vt:lpstr>PowerPoint Presentation</vt:lpstr>
      <vt:lpstr>PowerPoint Presentation</vt:lpstr>
      <vt:lpstr>Gatsby Benchmarks </vt:lpstr>
      <vt:lpstr>Distributed leadership</vt:lpstr>
      <vt:lpstr>Careers Learning Outcomes</vt:lpstr>
      <vt:lpstr>Embedding careers in the curriculum</vt:lpstr>
      <vt:lpstr>Bringing own career experience </vt:lpstr>
      <vt:lpstr>Employer live briefs  </vt:lpstr>
      <vt:lpstr>Guest Speakers</vt:lpstr>
      <vt:lpstr>Trips and visits to employers &amp; workplaces….. Disneyland Paris, The Premier League and government! </vt:lpstr>
      <vt:lpstr>Employers informing curriculum planning, skills focus and evaluation as part of quality cycle  </vt:lpstr>
      <vt:lpstr>Contextualising assessments </vt:lpstr>
      <vt:lpstr>Linked to qualification </vt:lpstr>
      <vt:lpstr>Challenging stereotypes &amp; misconceptions</vt:lpstr>
      <vt:lpstr>Audit tool </vt:lpstr>
      <vt:lpstr>Case Study 1</vt:lpstr>
      <vt:lpstr>Case Study 2</vt:lpstr>
      <vt:lpstr>Breakout Session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Sadler</dc:creator>
  <cp:lastModifiedBy>Alison Ivins</cp:lastModifiedBy>
  <cp:revision>3</cp:revision>
  <dcterms:created xsi:type="dcterms:W3CDTF">2026-02-02T10:50:08Z</dcterms:created>
  <dcterms:modified xsi:type="dcterms:W3CDTF">2026-02-11T13:26:00Z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0x01010075D22A77E1C3D245ABC90A1986137346</vt:lpwstr>
  </property>
</Properties>
</file>