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omments/modernComment_107_DF36B877.xml" ContentType="application/vnd.ms-powerpoint.comment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84" r:id="rId5"/>
    <p:sldMasterId id="2147483660" r:id="rId6"/>
    <p:sldMasterId id="2147483672" r:id="rId7"/>
  </p:sldMasterIdLst>
  <p:notesMasterIdLst>
    <p:notesMasterId r:id="rId26"/>
  </p:notesMasterIdLst>
  <p:handoutMasterIdLst>
    <p:handoutMasterId r:id="rId27"/>
  </p:handoutMasterIdLst>
  <p:sldIdLst>
    <p:sldId id="269" r:id="rId8"/>
    <p:sldId id="257" r:id="rId9"/>
    <p:sldId id="383" r:id="rId10"/>
    <p:sldId id="258" r:id="rId11"/>
    <p:sldId id="384" r:id="rId12"/>
    <p:sldId id="260" r:id="rId13"/>
    <p:sldId id="381" r:id="rId14"/>
    <p:sldId id="262" r:id="rId15"/>
    <p:sldId id="385" r:id="rId16"/>
    <p:sldId id="263" r:id="rId17"/>
    <p:sldId id="264" r:id="rId18"/>
    <p:sldId id="386" r:id="rId19"/>
    <p:sldId id="265" r:id="rId20"/>
    <p:sldId id="271" r:id="rId21"/>
    <p:sldId id="382" r:id="rId22"/>
    <p:sldId id="275" r:id="rId23"/>
    <p:sldId id="273" r:id="rId24"/>
    <p:sldId id="274" r:id="rId2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E3DE15-358D-1D6E-1E66-EE0360334EA6}" name="Martin Payne" initials="MP" userId="bbc95f081e4651e9" providerId="Windows Live"/>
  <p188:author id="{6F39AC1C-7B49-93FF-9D4D-5A7A69B6E107}" name="Rose Parkin" initials="RP" userId="a9affac8917e8dd4" providerId="Windows Live"/>
  <p188:author id="{E68DBF29-173B-1EE4-E980-EBF86C79181A}" name="Editor" initials="FR" userId="Editor" providerId="None"/>
  <p188:author id="{DB168830-51D4-4CC1-7858-D21AD9F13162}" name="Sarah Stafford" initials="SS" userId="Sarah Stafford" providerId="None"/>
  <p188:author id="{A3B5DB84-950D-7B36-4E01-DE48024E119B}" name="Olesya Gilmutdinova" initials="OG" userId="S::olesya@newgenpublishing.co.uk::0ad0dfd8-c78a-45b1-8302-82c733b1cefb" providerId="AD"/>
  <p188:author id="{2BCBF286-F53E-EE91-8295-F8C133533240}" name="Stephanie Bentley" initials="SB" userId="2fb974b8e90647fd" providerId="Windows Live"/>
  <p188:author id="{74A8DA8D-EC84-206B-48B7-16142EDB883C}" name="CE" initials="TH" userId="CE" providerId="None"/>
  <p188:author id="{6C085DBD-E017-59BB-A493-C212501941EA}" name="Elizabeth Parker" initials="EP" userId="S::elizabeth.parker@newgenpublishing.co.uk::48ed7c66-aa06-4dbb-a923-e20f8fac5870" providerId="AD"/>
  <p188:author id="{E5B58DDC-298B-B9D5-C478-64E78F3EB0CF}" name="Chess Law" initials="CL" userId="S::chess@newgenpublishing.co.uk::77e1df74-a9d8-491f-a58c-070132422fdd" providerId="AD"/>
  <p188:author id="{957E62E1-84A4-A92F-3A60-9CE40B284DE4}" name="Steve Pardoe" initials="SP" userId="S::steve.pardoe@etfoundation.co.uk::6fa2db72-1fdb-41be-8a25-f49a2205c68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llett, Clare" initials="CC" lastIdx="18" clrIdx="0">
    <p:extLst>
      <p:ext uri="{19B8F6BF-5375-455C-9EA6-DF929625EA0E}">
        <p15:presenceInfo xmlns:p15="http://schemas.microsoft.com/office/powerpoint/2012/main" userId="S::Clare.Collett@Pearson.com::a376c1f8-5148-4d55-9c90-6113c98c8476" providerId="AD"/>
      </p:ext>
    </p:extLst>
  </p:cmAuthor>
  <p:cmAuthor id="2" name="Veronica Wastell" initials="VW" lastIdx="3" clrIdx="1">
    <p:extLst>
      <p:ext uri="{19B8F6BF-5375-455C-9EA6-DF929625EA0E}">
        <p15:presenceInfo xmlns:p15="http://schemas.microsoft.com/office/powerpoint/2012/main" userId="Veronica Wastell" providerId="None"/>
      </p:ext>
    </p:extLst>
  </p:cmAuthor>
  <p:cmAuthor id="3" name="Marie Joubert" initials="MJ" lastIdx="6" clrIdx="2">
    <p:extLst>
      <p:ext uri="{19B8F6BF-5375-455C-9EA6-DF929625EA0E}">
        <p15:presenceInfo xmlns:p15="http://schemas.microsoft.com/office/powerpoint/2012/main" userId="S::marie.joubert1@nottingham.ac.uk::8784a254-284d-4fcc-ace7-66743a4258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FFC000"/>
    <a:srgbClr val="FF0000"/>
    <a:srgbClr val="E6C8D9"/>
    <a:srgbClr val="9BC8FF"/>
    <a:srgbClr val="BE0064"/>
    <a:srgbClr val="0071F8"/>
    <a:srgbClr val="008FC9"/>
    <a:srgbClr val="DD3D4C"/>
    <a:srgbClr val="F9D0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–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92" autoAdjust="0"/>
    <p:restoredTop sz="71526" autoAdjust="0"/>
  </p:normalViewPr>
  <p:slideViewPr>
    <p:cSldViewPr snapToGrid="0" snapToObjects="1">
      <p:cViewPr varScale="1">
        <p:scale>
          <a:sx n="81" d="100"/>
          <a:sy n="81" d="100"/>
        </p:scale>
        <p:origin x="1278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8" d="25"/>
        <a:sy n="18" d="25"/>
      </p:scale>
      <p:origin x="0" y="-5388"/>
    </p:cViewPr>
  </p:sorterViewPr>
  <p:notesViewPr>
    <p:cSldViewPr snapToGrid="0" snapToObjects="1">
      <p:cViewPr varScale="1">
        <p:scale>
          <a:sx n="86" d="100"/>
          <a:sy n="86" d="100"/>
        </p:scale>
        <p:origin x="258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commentAuthors" Target="commentAuthor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comments/modernComment_107_DF36B87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FEDCDFC-6894-4E1B-A1F1-CB6ACA96B1AF}" authorId="{6F39AC1C-7B49-93FF-9D4D-5A7A69B6E107}" status="resolved" created="2023-03-17T10:03:21.535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744905335" sldId="263"/>
      <ac:picMk id="53" creationId="{00000000-0000-0000-0000-000000000000}"/>
    </ac:deMkLst>
    <p188:replyLst>
      <p188:reply id="{9C2E00F7-F900-45C1-A11F-3BFEEC7EFCB5}" authorId="{74A8DA8D-EC84-206B-48B7-16142EDB883C}" created="2023-03-24T22:37:29.807">
        <p188:txBody>
          <a:bodyPr/>
          <a:lstStyle/>
          <a:p>
            <a:r>
              <a:rPr lang="en-GB"/>
              <a:t>done</a:t>
            </a:r>
          </a:p>
        </p188:txBody>
      </p188:reply>
    </p188:replyLst>
    <p188:txBody>
      <a:bodyPr/>
      <a:lstStyle/>
      <a:p>
        <a:r>
          <a:rPr lang="en-GB"/>
          <a:t>Please could we replace this image with one of the existing characters we already have (without amending them - they don't need to have money, etc)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2E86B2C-FF40-BC8E-EE10-92F8DCE004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63C869-C06A-E996-7853-5BF4EB19FC0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372DBC-1F67-4456-9DBB-4389B4ADE144}" type="datetimeFigureOut">
              <a:rPr lang="en-GB" smtClean="0"/>
              <a:t>24/04/2023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2211EA-9D14-DA97-B316-6118067924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85B2FB-DC7A-9F07-CD6A-BA17150846C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7AB919-710E-414A-AFAA-99C185610B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51752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25C08C-1EE7-2E4B-BEDD-2CD36E772CA0}" type="datetimeFigureOut">
              <a:rPr lang="en-UK" smtClean="0"/>
              <a:t>04/24/2023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0292A9-7A47-3844-B146-D6E152DCFCB4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7000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65130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slide models situations where there is more than one compound</a:t>
            </a:r>
            <a:r>
              <a:rPr lang="en-GB" baseline="0" dirty="0"/>
              <a:t> interest rate.</a:t>
            </a:r>
          </a:p>
          <a:p>
            <a:r>
              <a:rPr lang="en-GB" baseline="0" dirty="0"/>
              <a:t>Similar to the previous question, it would be more important to get learners comfortable with the process than trying to use the final formula.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8216-6354-4581-BCC9-5152DDAC2E5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1879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Learners</a:t>
            </a:r>
            <a:r>
              <a:rPr lang="en-GB" baseline="0" dirty="0"/>
              <a:t> to work in pairs to match the statements.</a:t>
            </a:r>
          </a:p>
          <a:p>
            <a:r>
              <a:rPr lang="en-GB" baseline="0" dirty="0"/>
              <a:t>The emphasis should remain on ‘What is the multiplier each year?’.</a:t>
            </a:r>
          </a:p>
          <a:p>
            <a:r>
              <a:rPr lang="en-GB" baseline="0" dirty="0"/>
              <a:t>There are blanks for the learners to fill in.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8216-6354-4581-BCC9-5152DDAC2E5D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8033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8216-6354-4581-BCC9-5152DDAC2E5D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1825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Learners to work on their own initially and then share their thinking</a:t>
            </a:r>
            <a:r>
              <a:rPr lang="en-GB" baseline="0" dirty="0"/>
              <a:t> with a partner.</a:t>
            </a:r>
          </a:p>
          <a:p>
            <a:r>
              <a:rPr lang="en-GB" dirty="0"/>
              <a:t>Encourage learners to show their non-calculator methods</a:t>
            </a:r>
            <a:r>
              <a:rPr lang="en-GB" baseline="0" dirty="0"/>
              <a:t> clearly.</a:t>
            </a:r>
          </a:p>
          <a:p>
            <a:r>
              <a:rPr lang="en-GB" baseline="0" dirty="0"/>
              <a:t>How can they make the final statement clear using their working?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8216-6354-4581-BCC9-5152DDAC2E5D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1034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Learners to work on their own initially and then share their thinking</a:t>
            </a:r>
            <a:r>
              <a:rPr lang="en-GB" baseline="0" dirty="0"/>
              <a:t> with a partner.</a:t>
            </a:r>
          </a:p>
          <a:p>
            <a:r>
              <a:rPr lang="en-GB" dirty="0"/>
              <a:t>Encourage learners to use multipliers and a</a:t>
            </a:r>
            <a:r>
              <a:rPr lang="en-GB" baseline="0" dirty="0"/>
              <a:t> DNL if required to support them to feel confident about what they are doing.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8216-6354-4581-BCC9-5152DDAC2E5D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0329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Learners to work on their own initially and then share their thinking</a:t>
            </a:r>
            <a:r>
              <a:rPr lang="en-GB" baseline="0" dirty="0"/>
              <a:t> with a partner.</a:t>
            </a:r>
          </a:p>
          <a:p>
            <a:r>
              <a:rPr lang="en-GB" dirty="0"/>
              <a:t>Encourage learners to use multipliers and a</a:t>
            </a:r>
            <a:r>
              <a:rPr lang="en-GB" baseline="0" dirty="0"/>
              <a:t> DNL if required to support them to feel confident about what they are doing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8216-6354-4581-BCC9-5152DDAC2E5D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0371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77669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0292A9-7A47-3844-B146-D6E152DCFCB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481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Learners to work in pairs to explore different</a:t>
            </a:r>
            <a:r>
              <a:rPr lang="en-GB" baseline="0" dirty="0"/>
              <a:t> ways of calculating percentages without a calculator.</a:t>
            </a:r>
          </a:p>
          <a:p>
            <a:r>
              <a:rPr lang="en-GB" baseline="0" dirty="0"/>
              <a:t>Do they have a different method?</a:t>
            </a:r>
          </a:p>
          <a:p>
            <a:r>
              <a:rPr lang="en-GB" baseline="0" dirty="0"/>
              <a:t>Which do they prefer?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8216-6354-4581-BCC9-5152DDAC2E5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443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Learners to work in pairs to explore different</a:t>
            </a:r>
            <a:r>
              <a:rPr lang="en-GB" baseline="0" dirty="0"/>
              <a:t> ways of calculating percentages without a calculator.</a:t>
            </a:r>
          </a:p>
          <a:p>
            <a:r>
              <a:rPr lang="en-GB" baseline="0" dirty="0"/>
              <a:t>Do they have a different method?</a:t>
            </a:r>
          </a:p>
          <a:p>
            <a:r>
              <a:rPr lang="en-GB" baseline="0" dirty="0"/>
              <a:t>Which do they prefer?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8216-6354-4581-BCC9-5152DDAC2E5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003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Learners</a:t>
            </a:r>
            <a:r>
              <a:rPr lang="en-GB" baseline="0" dirty="0"/>
              <a:t> to work in pairs to practise using non-calculator methods.</a:t>
            </a:r>
          </a:p>
          <a:p>
            <a:r>
              <a:rPr lang="en-GB" baseline="0" dirty="0"/>
              <a:t>Ask them, before they start, if they think the two methods will give the same answer.</a:t>
            </a:r>
          </a:p>
          <a:p>
            <a:r>
              <a:rPr lang="en-GB" baseline="0" dirty="0"/>
              <a:t>This activity will lead them into the next section on the difference between simple and compound interest.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8216-6354-4581-BCC9-5152DDAC2E5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668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80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Reveal the answers and check if learners got the same.</a:t>
            </a:r>
          </a:p>
          <a:p>
            <a:r>
              <a:rPr lang="en-GB" sz="180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Discuss the different methods and why they resulted in different answers.</a:t>
            </a:r>
            <a:endParaRPr lang="en-GB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8216-6354-4581-BCC9-5152DDAC2E5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2241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80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Highlight and discuss the difference between simple and compound interest. Nominate a learner to explain why more interest is obtained through compound interest.</a:t>
            </a:r>
            <a:endParaRPr lang="en-GB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0292A9-7A47-3844-B146-D6E152DCFCB4}" type="slidenum">
              <a:rPr lang="en-UK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1622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Model how to put the information from the question on to the Double</a:t>
            </a:r>
            <a:r>
              <a:rPr lang="en-GB" baseline="0" dirty="0"/>
              <a:t> Number Line (DNL).</a:t>
            </a:r>
          </a:p>
          <a:p>
            <a:r>
              <a:rPr lang="en-GB" baseline="0" dirty="0"/>
              <a:t>The original amount is 100%.</a:t>
            </a:r>
          </a:p>
          <a:p>
            <a:r>
              <a:rPr lang="en-GB" baseline="0" dirty="0"/>
              <a:t>The most efficient way to get to the amount at the end of each year is to use a multiplier.</a:t>
            </a:r>
          </a:p>
          <a:p>
            <a:r>
              <a:rPr lang="en-GB" baseline="0" dirty="0"/>
              <a:t>If your learners have not become confident at finding multipliers with a calculator, you will perhaps need to spend some time explaining how to find a multiplier between any two numbers by dividing backwards.</a:t>
            </a:r>
          </a:p>
          <a:p>
            <a:r>
              <a:rPr lang="en-GB" sz="180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Finish by asking learners how the calculation can be simplified, bringing out that 1.04 x 1.04 x 1.04 = 1.04</a:t>
            </a:r>
            <a:r>
              <a:rPr lang="en-GB" sz="1800" i="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GB" sz="180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Highlight that the index number relates to the number of years at that interest rate.</a:t>
            </a:r>
            <a:endParaRPr lang="en-GB" i="0" baseline="0" dirty="0"/>
          </a:p>
          <a:p>
            <a:r>
              <a:rPr lang="en-GB" baseline="0" dirty="0"/>
              <a:t>Although this example leads them right through to the standard equation for compound interest, learners need to develop a strong understanding of the process so make sure this is the main focus.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8216-6354-4581-BCC9-5152DDAC2E5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857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Learners to work in pairs.</a:t>
            </a:r>
          </a:p>
          <a:p>
            <a:r>
              <a:rPr lang="en-GB" dirty="0"/>
              <a:t>They will need to identify the type of interest</a:t>
            </a:r>
            <a:r>
              <a:rPr lang="en-GB" baseline="0" dirty="0"/>
              <a:t> each time as this will change their calculations.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8216-6354-4581-BCC9-5152DDAC2E5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3135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80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discussing the answers, highlight key considerations in addition to the amount of interest earned, e.g.: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Danny cannot invest in Strive Savings because the min. deposit is £1000</a:t>
            </a:r>
          </a:p>
          <a:p>
            <a:r>
              <a:rPr lang="en-GB" sz="180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Even though Danny gets more interest from Neverwinter or Elysian, this requires him to leave his money in the account for 4 years – so he may prefer Nimbus or PGG.</a:t>
            </a:r>
            <a:endParaRPr lang="en-GB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8216-6354-4581-BCC9-5152DDAC2E5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102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E9299-7A4A-CF4C-8CAB-26B755E61A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D758C2-1153-B944-8767-1B9FC695E2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95346-481B-9148-9F45-047F4B17D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48F47-02C7-4497-A01E-C75F14183BF5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CA7E3-54F5-CE4C-A0C9-173A337E0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58FADA-7263-6346-880C-D8050662A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684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66B33-5A5D-9340-BCC9-7C2AC9BE8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2C00CF-AFD8-BF4A-A0BA-E817DCCDF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CB277A-C330-5846-877B-A41F5A6FD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C459-AE22-465A-A904-5185000AD1C6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DB542-32A0-B041-ABC1-F2BF9E7F7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B01DE-E4A2-9E4A-9F5E-920011075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69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888DED-5D49-0D49-9626-848FD149FA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705394-05C5-2442-AEE2-630A13F3B7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A01C0A-FBB6-AF43-BCEF-0A9F36242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4DDA1-30ED-45B4-B62B-B30477B45596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E63140-48CF-E94E-B47A-EB7847D17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4FDEEE-7B90-9644-8191-DDC372D97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760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E9299-7A4A-CF4C-8CAB-26B755E61A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D758C2-1153-B944-8767-1B9FC695E2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95346-481B-9148-9F45-047F4B17D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03B7DE-A788-4C9F-9B00-571E02E6F23F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CA7E3-54F5-CE4C-A0C9-173A337E0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58FADA-7263-6346-880C-D8050662A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5AAEF5-C690-5D4B-B5C7-510283CCFE4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73085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9BBF6-712C-894B-B338-770EE55BC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E58E9-0799-7844-87FB-63296043F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0A057-D11A-AF46-A095-382D89609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219EF6B-943B-4955-B2C6-5CCF7A7CD5F2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B5B23-F3DA-BA40-BDB9-E14D617B7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3DFE2-06A3-8A4B-A944-ECD3E22A4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5AAEF5-C690-5D4B-B5C7-510283CCFE4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482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DB25C-5BC8-5741-96E2-575DEB0A0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7A4623-1CC0-D846-B84F-4C72F5F13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FA13E-7A12-1042-9D21-E96427238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1A1B7D-83A3-43CF-96CA-1B6E5AB458D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0A479-4CBC-5B4D-8D62-578763717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F5A7C-FA91-BE4F-A72B-317008C88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5AAEF5-C690-5D4B-B5C7-510283CCFE4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36618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571B6-3CF8-454F-AAA8-40717B48C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EDA33-B84D-6F4D-A145-D2B700B5F5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DF14CB-76BE-E74C-B7EB-9E85283743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BDD26B-D800-9244-BC67-6035178AB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8E140C-944F-4FC6-993A-BE823894E5E3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FA71B0-1356-CE44-839D-14B49C3AC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3BD825-FDD3-AE47-868C-0405C3003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5AAEF5-C690-5D4B-B5C7-510283CCFE4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24618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1DBAD-EF53-8641-957C-47C8A0CF6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338973-FBEB-0B45-8B22-E682B7775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504063-3ECF-2A40-B4B2-D798607021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E6B636-F832-FE46-AFAC-A655154482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6203D1-709A-F440-A2B2-2354D0328C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105BDA-E7DE-A54B-A53D-AA117900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66E229-A30C-4BDC-8496-6B114F7EAAC4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63DB5F-F468-FE46-A96D-BDEFCD3C6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46405-2AE0-C14B-8959-4DBC7D1B1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5AAEF5-C690-5D4B-B5C7-510283CCFE4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05265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E6E30-01CA-B54F-A141-0B9C6CC42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7C3E65-99BB-E540-A491-F9EE12CBA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56DA64-33C4-4C13-A348-57FEE852A5D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000866-511C-3941-A764-EBB155AE5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C9C672-EE08-4046-BB96-26736A942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5AAEF5-C690-5D4B-B5C7-510283CCFE4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8893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C9E546-42AD-D14C-9301-45E199364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2CBAC1-8C0C-4B86-A62A-CCE358F5BA62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15A7F6-2EC6-B54D-8FA8-D9EF76EC5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D52C0A-9B3B-624B-A092-B4A616BDE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5AAEF5-C690-5D4B-B5C7-510283CCFE4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39852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0682B-29D1-9B46-A84B-E30E72B0F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C740C-FBAA-6C4B-A863-5BBBA5CBC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31B158-757E-AE41-B565-37ED88B1A2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865F3C-6C02-BB45-8932-C69F3CAAF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4CA75A-0B66-47DD-B29A-01F22396BF78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C2AC59-F5EC-594E-9C3B-39CA8EF72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41DF19-4F9F-5340-B271-B255C0A91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5AAEF5-C690-5D4B-B5C7-510283CCFE4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8384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9BBF6-712C-894B-B338-770EE55BC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E58E9-0799-7844-87FB-63296043F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0A057-D11A-AF46-A095-382D89609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DA8EE-FD96-4CA5-96AF-94B083A62769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B5B23-F3DA-BA40-BDB9-E14D617B7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3DFE2-06A3-8A4B-A944-ECD3E22A4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2062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9186C-FEC9-2943-96A2-78568536F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2AED95-B008-8747-B10E-38272F70FC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E3CE7C-B467-854B-B6A6-FB7EC70DF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6A31EA-73C9-F847-BC58-915C2EFC2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937219-13DC-4D5E-877C-7082FADA1B9D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75143B-FCE1-B642-A9D9-CA2BA6039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6B9DFA-1F03-D14A-88EF-5089C19F4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5AAEF5-C690-5D4B-B5C7-510283CCFE4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05687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66B33-5A5D-9340-BCC9-7C2AC9BE8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2C00CF-AFD8-BF4A-A0BA-E817DCCDF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CB277A-C330-5846-877B-A41F5A6FD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C436A0-E43E-4D35-9653-4DE2E5B56F6D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DB542-32A0-B041-ABC1-F2BF9E7F7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B01DE-E4A2-9E4A-9F5E-920011075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5AAEF5-C690-5D4B-B5C7-510283CCFE4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13519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888DED-5D49-0D49-9626-848FD149FA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705394-05C5-2442-AEE2-630A13F3B7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A01C0A-FBB6-AF43-BCEF-0A9F36242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6B4782-ABD5-4A69-B125-326F884760F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E63140-48CF-E94E-B47A-EB7847D17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4FDEEE-7B90-9644-8191-DDC372D97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5AAEF5-C690-5D4B-B5C7-510283CCFE4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75684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8013A-3248-CD49-A89C-46D39D7FD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DCBD20-65C8-604B-8223-E04FB69451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0A9B5-C2E7-2449-9E0E-F6AFDCAED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29E0-2D63-4F5C-902A-6E0830E7D83A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4118D-3C70-8A41-907B-A497C920D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E65BC-C24D-2D45-B0BB-EF6D1D635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8013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F5B31-45EB-C24F-9E36-7D17E6430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BE00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K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11802-820E-BE41-8BBE-378F5DAB0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BE6C28-AC16-BF48-AC5A-1EE1FE127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B4791-1673-469D-A875-941E9C149161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AF1AC-29AF-9D4C-8C91-291F1E153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52D71-6938-9944-BD93-B36443416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3295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7B0C8-8BEE-7D47-9B4D-F905347D6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A075DF-6830-994F-930B-9A7111A97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D8FDA-DE34-D64E-841A-686C4CAF4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A9025-89DC-4A45-AD3C-5DC1ED45F2B5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6AFB61-A685-5B49-BBC3-4550598B6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0F3E9B-8688-3246-A29D-CA93D76DB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1629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CC053-5046-384A-AF29-B8F5FDD13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BE00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K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91068-C6AE-6C41-9AF4-DEBE37FE87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FF627F-C7DA-E143-AECD-24BC99F64E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E8725F-1BFE-884A-8C48-257026E83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F4DB-D2C6-460F-AEC9-A4B09D4BECA6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5F0B32-AB7B-C348-A61C-205DC7F22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DEADAC-0764-DF4B-8EEF-D609EADF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1094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5EFE7-41F6-D845-AD97-74826EFC6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BE00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K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635AB2-5796-944C-B5A8-95A395746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A04CAB-CE95-6A4A-BC48-A5A6E28BC0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7A78F3-DBCE-BB4E-8AE5-1F978F3D02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99B274-DA5D-AF45-A15B-FCD0600286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A64DE8-F42B-F140-88D7-B91577285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FF73-8893-4406-9558-6D58572108D1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55894D-314E-2248-8372-3ACCB8E33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6AF1A3-8C35-6444-880B-489D3E3BD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5700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D6E35-E288-6E46-8AE2-C620DACF8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BE00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K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909971-F513-8245-B1F9-9A705DE1F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6DD06-C76F-448E-9E5B-CA22E583DB1F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2AA84A-0BFD-AF4D-9F99-6584F52DF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770928-A687-0F40-B8F0-2D6BD37CA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6964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080357-36FF-4C49-B3FF-1542030E0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936F-1618-4A16-A76A-5CC4294059A1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532AE4-F24A-A649-9728-E49CB5FE9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64B81A-0898-824E-86F6-312F2B037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038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DB25C-5BC8-5741-96E2-575DEB0A0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7A4623-1CC0-D846-B84F-4C72F5F13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FA13E-7A12-1042-9D21-E96427238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8D6F9-0F3C-4BDD-BCB9-F23F26C85B34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0A479-4CBC-5B4D-8D62-578763717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F5A7C-FA91-BE4F-A72B-317008C88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4422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F9C27-E5B0-3345-A4AB-CFB2F6835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 b="1">
                <a:solidFill>
                  <a:srgbClr val="BE00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K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4FF64-A4EF-874D-8148-B50CAAACD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450630-1DFB-8040-B781-5D0E3233E9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0DDAF7-3456-A247-8D5C-0A8EBD0B4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7E64B-DB9C-4C78-A8DC-CA9AD51E3778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0FA3EF-BB27-4142-A314-3F13BEB8F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73FCC-E67D-914C-8071-528E22BB0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3199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23CFB-F218-FE4B-8BB7-6CC1B13A9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 b="1">
                <a:solidFill>
                  <a:srgbClr val="BE00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K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9AFFD7-11D4-1746-B361-401D1D238F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B5B14A-7DB4-694D-AD86-D834B1CDFE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48DFDA-9439-DD43-9821-1A465EA86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608FF-9B5D-4FBA-A32F-C9148297CB65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26C68-32CC-CA45-B6C3-507085754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E5578E-F248-B144-AD91-40F0E6F90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4295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46885-65B4-5E40-98D6-F8377F61F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BE00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K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8FAB7D-778E-B443-9C49-CA14C625F5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EFCAC-9FC8-2F43-B14F-0289E67FA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1828-F546-4C56-86DB-2A1837D51C83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E52450-DA91-344A-BF3A-87DC3B688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1BD14-FC3F-A248-8687-C4A0071B9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6640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0E8DF8-B610-594D-8FBB-72CC98FFF8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3443CC-1F93-D948-A9E8-C3289413EB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7C0B7-1831-2841-9DC9-AA8968856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D005-5CFE-42D3-9C5D-D7425B10DF59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A52383-7CA5-AF44-8E5C-A339198E5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34063-8A2B-F44D-A1D5-B7566A1DA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2392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8013A-3248-CD49-A89C-46D39D7FD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DCBD20-65C8-604B-8223-E04FB69451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0A9B5-C2E7-2449-9E0E-F6AFDCAED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E21FB8-4996-4B5F-B822-67316EAA8DA3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4118D-3C70-8A41-907B-A497C920D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E65BC-C24D-2D45-B0BB-EF6D1D635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72732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F5B31-45EB-C24F-9E36-7D17E6430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11802-820E-BE41-8BBE-378F5DAB0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BE6C28-AC16-BF48-AC5A-1EE1FE127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4A43A3-CB8E-4506-A853-CD764877AE62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AF1AC-29AF-9D4C-8C91-291F1E153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52D71-6938-9944-BD93-B36443416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67888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7B0C8-8BEE-7D47-9B4D-F905347D6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A075DF-6830-994F-930B-9A7111A97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D8FDA-DE34-D64E-841A-686C4CAF4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EF6BA0-98BB-4482-934B-CF59170ACEC4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6AFB61-A685-5B49-BBC3-4550598B6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0F3E9B-8688-3246-A29D-CA93D76DB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6207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CC053-5046-384A-AF29-B8F5FDD13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91068-C6AE-6C41-9AF4-DEBE37FE87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FF627F-C7DA-E143-AECD-24BC99F64E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E8725F-1BFE-884A-8C48-257026E83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FCB85A-9273-4E43-94C1-27DBFE89EBB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5F0B32-AB7B-C348-A61C-205DC7F22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DEADAC-0764-DF4B-8EEF-D609EADF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7612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5EFE7-41F6-D845-AD97-74826EFC6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635AB2-5796-944C-B5A8-95A395746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A04CAB-CE95-6A4A-BC48-A5A6E28BC0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7A78F3-DBCE-BB4E-8AE5-1F978F3D02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99B274-DA5D-AF45-A15B-FCD0600286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A64DE8-F42B-F140-88D7-B91577285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3CE220-991F-47A0-8C31-16A8EB3A14BF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55894D-314E-2248-8372-3ACCB8E33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6AF1A3-8C35-6444-880B-489D3E3BD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2988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D6E35-E288-6E46-8AE2-C620DACF8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600" b="1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909971-F513-8245-B1F9-9A705DE1F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717390-652F-48A1-9958-FF5C1A77DC0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2AA84A-0BFD-AF4D-9F99-6584F52DF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770928-A687-0F40-B8F0-2D6BD37CA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176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571B6-3CF8-454F-AAA8-40717B48C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EDA33-B84D-6F4D-A145-D2B700B5F5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DF14CB-76BE-E74C-B7EB-9E85283743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BDD26B-D800-9244-BC67-6035178AB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436E-39A9-488E-81D4-DEC80BF4684B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FA71B0-1356-CE44-839D-14B49C3AC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3BD825-FDD3-AE47-868C-0405C3003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43780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080357-36FF-4C49-B3FF-1542030E0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5A4552-E85E-4913-AE6A-C4868424CBBA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532AE4-F24A-A649-9728-E49CB5FE9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64B81A-0898-824E-86F6-312F2B037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71612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F9C27-E5B0-3345-A4AB-CFB2F6835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4FF64-A4EF-874D-8148-B50CAAACD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450630-1DFB-8040-B781-5D0E3233E9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0DDAF7-3456-A247-8D5C-0A8EBD0B4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BBFCF9-8AE6-4E4A-9162-C6F9263D3128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0FA3EF-BB27-4142-A314-3F13BEB8F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73FCC-E67D-914C-8071-528E22BB0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8606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23CFB-F218-FE4B-8BB7-6CC1B13A9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9AFFD7-11D4-1746-B361-401D1D238F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B5B14A-7DB4-694D-AD86-D834B1CDFE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48DFDA-9439-DD43-9821-1A465EA86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529BAE-52EE-44EB-98B2-4DAEE7F744F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26C68-32CC-CA45-B6C3-507085754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E5578E-F248-B144-AD91-40F0E6F90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17085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46885-65B4-5E40-98D6-F8377F61F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8FAB7D-778E-B443-9C49-CA14C625F5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EFCAC-9FC8-2F43-B14F-0289E67FA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70EC46-6ABC-4D1D-A7BD-D2409A9E87A4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E52450-DA91-344A-BF3A-87DC3B688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1BD14-FC3F-A248-8687-C4A0071B9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55610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0E8DF8-B610-594D-8FBB-72CC98FFF8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>
            <a:lvl1pPr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3443CC-1F93-D948-A9E8-C3289413EB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7C0B7-1831-2841-9DC9-AA8968856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45478D-652F-492A-97D0-38AD0327211E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A52383-7CA5-AF44-8E5C-A339198E5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34063-8A2B-F44D-A1D5-B7566A1DA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530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1DBAD-EF53-8641-957C-47C8A0CF6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338973-FBEB-0B45-8B22-E682B7775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504063-3ECF-2A40-B4B2-D798607021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E6B636-F832-FE46-AFAC-A655154482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6203D1-709A-F440-A2B2-2354D0328C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105BDA-E7DE-A54B-A53D-AA117900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535F7-CABB-47E2-98B9-A0E2F2EBF43D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63DB5F-F468-FE46-A96D-BDEFCD3C6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46405-2AE0-C14B-8959-4DBC7D1B1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526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E6E30-01CA-B54F-A141-0B9C6CC42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7C3E65-99BB-E540-A491-F9EE12CBA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D402A-9D19-4712-9AB4-C1F635828C4B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000866-511C-3941-A764-EBB155AE5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C9C672-EE08-4046-BB96-26736A942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471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C9E546-42AD-D14C-9301-45E199364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20AC-2706-4438-A975-BEFF902A8442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15A7F6-2EC6-B54D-8FA8-D9EF76EC5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D52C0A-9B3B-624B-A092-B4A616BDE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660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0682B-29D1-9B46-A84B-E30E72B0F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C740C-FBAA-6C4B-A863-5BBBA5CBC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31B158-757E-AE41-B565-37ED88B1A2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865F3C-6C02-BB45-8932-C69F3CAAF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ECB8B-E21A-4F69-BAA4-4B2A3332ABF0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C2AC59-F5EC-594E-9C3B-39CA8EF72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41DF19-4F9F-5340-B271-B255C0A91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959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9186C-FEC9-2943-96A2-78568536F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2AED95-B008-8747-B10E-38272F70FC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E3CE7C-B467-854B-B6A6-FB7EC70DF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6A31EA-73C9-F847-BC58-915C2EFC2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5ACEF-B9E3-4520-B802-DD510482D4A5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75143B-FCE1-B642-A9D9-CA2BA6039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6B9DFA-1F03-D14A-88EF-5089C19F4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630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09BE31-4571-0E40-805F-BA98CF6C5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6792C-EF41-644D-8712-B3CE832D52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5CA98-0782-2A49-B1CA-9A7E992844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05DF0-C987-451F-8BC9-AC05BB58443A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E0CFD-0BC6-8842-AFDB-7AAC0BAD59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DDF30-F721-7F45-97FF-8B0353251D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AAEF5-C690-5D4B-B5C7-510283CCFE4D}" type="slidenum">
              <a:rPr lang="en-UK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91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5CA98-0782-2A49-B1CA-9A7E992844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53C30D-5093-47F8-BA18-8F309359947E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E0CFD-0BC6-8842-AFDB-7AAC0BAD59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DDF30-F721-7F45-97FF-8B0353251D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5AAEF5-C690-5D4B-B5C7-510283CCFE4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0463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54EAE-9FC9-1846-B193-14EE7AB2C2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935D4-84D6-4586-9641-81D9977A0733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BF88A-710E-CF43-A77F-2F8EC52AF3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8CE41-835D-024E-8759-EB5C471BF0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92959B6-490E-A144-8C7C-88267F972F69}" type="slidenum">
              <a:rPr lang="en-UK" smtClean="0"/>
              <a:pPr/>
              <a:t>‹#›</a:t>
            </a:fld>
            <a:endParaRPr lang="en-UK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D2323F-B1E1-6C4E-9AE6-649001D33CD4}"/>
              </a:ext>
            </a:extLst>
          </p:cNvPr>
          <p:cNvCxnSpPr>
            <a:cxnSpLocks/>
          </p:cNvCxnSpPr>
          <p:nvPr userDrawn="1"/>
        </p:nvCxnSpPr>
        <p:spPr>
          <a:xfrm>
            <a:off x="539999" y="6350379"/>
            <a:ext cx="1108800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1315F01-3018-CC4B-BC61-0DF90B809CD2}"/>
              </a:ext>
            </a:extLst>
          </p:cNvPr>
          <p:cNvCxnSpPr>
            <a:cxnSpLocks/>
          </p:cNvCxnSpPr>
          <p:nvPr userDrawn="1"/>
        </p:nvCxnSpPr>
        <p:spPr>
          <a:xfrm>
            <a:off x="539999" y="1039899"/>
            <a:ext cx="11088000" cy="0"/>
          </a:xfrm>
          <a:prstGeom prst="line">
            <a:avLst/>
          </a:prstGeom>
          <a:ln w="9525">
            <a:solidFill>
              <a:srgbClr val="BE00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2837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54EAE-9FC9-1846-B193-14EE7AB2C2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F93B05-41B2-407D-AB67-51CE2A42808D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4/24/2023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BF88A-710E-CF43-A77F-2F8EC52AF3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8CE41-835D-024E-8759-EB5C471BF0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D2323F-B1E1-6C4E-9AE6-649001D33CD4}"/>
              </a:ext>
            </a:extLst>
          </p:cNvPr>
          <p:cNvCxnSpPr>
            <a:cxnSpLocks/>
          </p:cNvCxnSpPr>
          <p:nvPr userDrawn="1"/>
        </p:nvCxnSpPr>
        <p:spPr>
          <a:xfrm>
            <a:off x="539999" y="6350379"/>
            <a:ext cx="1108800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1315F01-3018-CC4B-BC61-0DF90B809CD2}"/>
              </a:ext>
            </a:extLst>
          </p:cNvPr>
          <p:cNvCxnSpPr>
            <a:cxnSpLocks/>
          </p:cNvCxnSpPr>
          <p:nvPr userDrawn="1"/>
        </p:nvCxnSpPr>
        <p:spPr>
          <a:xfrm>
            <a:off x="539999" y="1039899"/>
            <a:ext cx="11088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2430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7_DF36B87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6.sv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6.sv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6.sv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9.jpeg"/><Relationship Id="rId4" Type="http://schemas.openxmlformats.org/officeDocument/2006/relationships/image" Target="../media/image6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8AF66-BDEC-4533-9866-E930CF55A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58537"/>
            <a:ext cx="9144000" cy="1267786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bg1"/>
                </a:solidFill>
                <a:latin typeface="Arial"/>
                <a:cs typeface="Arial"/>
              </a:rPr>
              <a:t>Lesson 14: Compound interest and financial calculations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6827A3-B91F-4385-896A-93F2EEC9C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5AAEF5-C690-5D4B-B5C7-510283CCFE4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F9FCDE-7D00-428D-8EE4-B16B20658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5464" y="262672"/>
            <a:ext cx="2123825" cy="638948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6D17EB91-628E-46AE-9928-24046C5C6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27456"/>
            <a:ext cx="9144000" cy="3707949"/>
          </a:xfrm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algn="l">
              <a:lnSpc>
                <a:spcPts val="3100"/>
              </a:lnSpc>
              <a:spcAft>
                <a:spcPts val="600"/>
              </a:spcAft>
            </a:pPr>
            <a:r>
              <a:rPr lang="en-GB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  <a:endParaRPr lang="en-GB" sz="36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lnSpc>
                <a:spcPct val="12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3600" dirty="0">
                <a:latin typeface="Arial"/>
                <a:cs typeface="Arial"/>
              </a:rPr>
              <a:t>Calculate a percentage change without a calculator</a:t>
            </a:r>
          </a:p>
          <a:p>
            <a:pPr marL="571500" lvl="0" indent="-571500" algn="l">
              <a:lnSpc>
                <a:spcPct val="12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Understand the difference between simple and compound interest</a:t>
            </a:r>
          </a:p>
          <a:p>
            <a:pPr marL="571500" lvl="0" indent="-571500" algn="l">
              <a:lnSpc>
                <a:spcPct val="12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Calculate a repeated percentage change using multipliers</a:t>
            </a:r>
          </a:p>
          <a:p>
            <a:pPr marL="571500" lvl="0" indent="-571500" algn="l">
              <a:lnSpc>
                <a:spcPct val="12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Use a double number line to see the common mathematical structure of percentage questions </a:t>
            </a:r>
          </a:p>
          <a:p>
            <a:pPr marL="231775" indent="-231775" algn="l">
              <a:lnSpc>
                <a:spcPts val="31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dirty="0"/>
          </a:p>
        </p:txBody>
      </p:sp>
      <p:pic>
        <p:nvPicPr>
          <p:cNvPr id="9" name="Picture 8" descr="Graphical user interface&#10;&#10;Description automatically generated">
            <a:extLst>
              <a:ext uri="{FF2B5EF4-FFF2-40B4-BE49-F238E27FC236}">
                <a16:creationId xmlns:a16="http://schemas.microsoft.com/office/drawing/2014/main" id="{44D65F8A-BF2C-45E1-91CF-A5589D819C0F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1200" y="262800"/>
            <a:ext cx="2123825" cy="796434"/>
          </a:xfrm>
          <a:prstGeom prst="rect">
            <a:avLst/>
          </a:prstGeom>
        </p:spPr>
      </p:pic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B10B4D8E-C871-479F-A292-70F98613ABEA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800" y="324000"/>
            <a:ext cx="3474000" cy="57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304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080" y="320302"/>
            <a:ext cx="5813612" cy="934758"/>
          </a:xfrm>
        </p:spPr>
        <p:txBody>
          <a:bodyPr/>
          <a:lstStyle/>
          <a:p>
            <a:r>
              <a:rPr lang="en-GB" dirty="0"/>
              <a:t>Mixing your interests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43748"/>
            <a:ext cx="3886200" cy="1985008"/>
          </a:xfrm>
          <a:ln w="28575"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GB" sz="3300" dirty="0"/>
              <a:t>Top Bank</a:t>
            </a:r>
            <a:endParaRPr lang="en-GB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GB" dirty="0"/>
              <a:t>3% interest for the first year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n-GB" dirty="0"/>
              <a:t>and 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n-GB" dirty="0"/>
              <a:t>5.5% each year from then 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70250" y="1613882"/>
            <a:ext cx="5935109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Ruby has £400 to save with Top Bank.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How much will she have in total: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(a) After 2 years?  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(b) After 3 years?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999235" y="3773841"/>
            <a:ext cx="0" cy="138822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cxnSpLocks/>
          </p:cNvCxnSpPr>
          <p:nvPr/>
        </p:nvCxnSpPr>
        <p:spPr>
          <a:xfrm>
            <a:off x="5999235" y="4139601"/>
            <a:ext cx="4214552" cy="2316"/>
          </a:xfrm>
          <a:prstGeom prst="line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815624" y="3367697"/>
            <a:ext cx="242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24963" y="3929996"/>
            <a:ext cx="306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324963" y="4514657"/>
            <a:ext cx="306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£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7727942" y="3936230"/>
            <a:ext cx="566" cy="106344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8970864" y="3919222"/>
            <a:ext cx="566" cy="106344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438692" y="3539298"/>
            <a:ext cx="578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90586" y="3552363"/>
            <a:ext cx="578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103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82707" y="4999675"/>
            <a:ext cx="690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400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34602" y="5004152"/>
            <a:ext cx="690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412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82706" y="5009366"/>
            <a:ext cx="690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412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23574" y="5009366"/>
            <a:ext cx="1099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434.66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20608" y="4999675"/>
            <a:ext cx="1099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434.66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68588" y="5007598"/>
            <a:ext cx="1331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458.5663</a:t>
            </a:r>
          </a:p>
        </p:txBody>
      </p:sp>
      <p:sp>
        <p:nvSpPr>
          <p:cNvPr id="21" name="Curved Down Arrow 20"/>
          <p:cNvSpPr/>
          <p:nvPr/>
        </p:nvSpPr>
        <p:spPr>
          <a:xfrm>
            <a:off x="7727941" y="3267828"/>
            <a:ext cx="1211031" cy="27147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urved Down Arrow 21"/>
          <p:cNvSpPr/>
          <p:nvPr/>
        </p:nvSpPr>
        <p:spPr>
          <a:xfrm flipV="1">
            <a:off x="7807929" y="5327291"/>
            <a:ext cx="1211031" cy="30229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964895" y="3333266"/>
            <a:ext cx="737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×1.03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09472" y="5266945"/>
            <a:ext cx="8650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× 1.03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936108" y="3343855"/>
            <a:ext cx="8646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×1.055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702017" y="3550492"/>
            <a:ext cx="851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105.5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996763" y="5278107"/>
            <a:ext cx="10678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× 1.055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75765" y="4177921"/>
            <a:ext cx="3098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Year 1: </a:t>
            </a:r>
            <a:r>
              <a:rPr lang="en-GB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£412.00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75764" y="4597203"/>
            <a:ext cx="3098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Year 2: </a:t>
            </a:r>
            <a:r>
              <a:rPr lang="en-GB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£434.66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5763" y="5016485"/>
            <a:ext cx="3098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Year 3: </a:t>
            </a:r>
            <a:r>
              <a:rPr lang="en-GB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£458.57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163220" y="5844680"/>
            <a:ext cx="64713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Can you write this as one calculation in your calculator?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693462" y="5863363"/>
            <a:ext cx="2281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400 × 1.03 × 1.055</a:t>
            </a:r>
            <a:r>
              <a:rPr lang="en-GB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3C36C373-865B-EEC1-4A69-BB73391F7943}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B1DA0FD-E7CF-E70A-E3D6-72200C63D172}"/>
              </a:ext>
            </a:extLst>
          </p:cNvPr>
          <p:cNvSpPr txBox="1"/>
          <p:nvPr/>
        </p:nvSpPr>
        <p:spPr>
          <a:xfrm>
            <a:off x="-27606" y="0"/>
            <a:ext cx="159317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684E673-E39F-1849-1490-B45C6FEFD1D7}"/>
              </a:ext>
            </a:extLst>
          </p:cNvPr>
          <p:cNvCxnSpPr>
            <a:cxnSpLocks/>
          </p:cNvCxnSpPr>
          <p:nvPr/>
        </p:nvCxnSpPr>
        <p:spPr>
          <a:xfrm>
            <a:off x="5999235" y="4692302"/>
            <a:ext cx="4214552" cy="2316"/>
          </a:xfrm>
          <a:prstGeom prst="line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9" name="Picture 28" descr="Avatar of a girl with black hair.">
            <a:extLst>
              <a:ext uri="{FF2B5EF4-FFF2-40B4-BE49-F238E27FC236}">
                <a16:creationId xmlns:a16="http://schemas.microsoft.com/office/drawing/2014/main" id="{34E60935-7916-C771-4B8E-516EC8045B9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5855" y="1647416"/>
            <a:ext cx="945353" cy="1695470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FF96B6-7099-1F3D-7E36-C4397A46A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905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20" grpId="0"/>
      <p:bldP spid="21" grpId="0" animBg="1"/>
      <p:bldP spid="22" grpId="0" animBg="1"/>
      <p:bldP spid="23" grpId="0"/>
      <p:bldP spid="23" grpId="1"/>
      <p:bldP spid="24" grpId="0"/>
      <p:bldP spid="24" grpId="1"/>
      <p:bldP spid="45" grpId="0"/>
      <p:bldP spid="46" grpId="0"/>
      <p:bldP spid="48" grpId="0"/>
      <p:bldP spid="49" grpId="0"/>
      <p:bldP spid="50" grpId="0"/>
      <p:bldP spid="51" grpId="0"/>
      <p:bldP spid="55" grpId="0"/>
    </p:bldLst>
  </p:timing>
  <p:extLst>
    <p:ext uri="{6950BFC3-D8DA-4A85-94F7-54DA5524770B}">
      <p188:commentRel xmlns:p188="http://schemas.microsoft.com/office/powerpoint/2018/8/main" r:id="rId3"/>
    </p:ext>
  </p:extLs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9356" y="309281"/>
            <a:ext cx="5284694" cy="907862"/>
          </a:xfrm>
        </p:spPr>
        <p:txBody>
          <a:bodyPr>
            <a:normAutofit/>
          </a:bodyPr>
          <a:lstStyle/>
          <a:p>
            <a:r>
              <a:rPr lang="en-GB" dirty="0"/>
              <a:t>Match the calculations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7388"/>
            <a:ext cx="3868270" cy="711387"/>
          </a:xfrm>
          <a:ln w="12700">
            <a:solidFill>
              <a:schemeClr val="tx1"/>
            </a:solidFill>
          </a:ln>
        </p:spPr>
        <p:txBody>
          <a:bodyPr anchor="ctr">
            <a:normAutofit fontScale="92500"/>
          </a:bodyPr>
          <a:lstStyle/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Invest £300 at 7% in the first year and 5% every year after that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199" y="2878658"/>
            <a:ext cx="3868271" cy="711387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Invest        at   % in the first year and    % every year after that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199" y="4062000"/>
            <a:ext cx="3868270" cy="711387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Invest £500 at 7% in the first year and 5% every year after that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38200" y="5263270"/>
            <a:ext cx="3868270" cy="711387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Invest £300 at 7% in the first year and 3% every year after that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410197" y="5415669"/>
            <a:ext cx="2138083" cy="406587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Invest for 3 years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410197" y="1793930"/>
            <a:ext cx="2138083" cy="406587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Invest for 5 years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413622" y="2977818"/>
            <a:ext cx="2138083" cy="406587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Invest for    years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410197" y="4214399"/>
            <a:ext cx="2138083" cy="406587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Invest for 3 years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8754032" y="5419961"/>
            <a:ext cx="2599768" cy="406587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= 300 × 1.07 × 1.05</a:t>
            </a:r>
            <a:r>
              <a:rPr lang="en-GB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8754032" y="2988495"/>
            <a:ext cx="2599769" cy="406587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= 500 × 1.03 × 1.07</a:t>
            </a:r>
            <a:r>
              <a:rPr lang="en-GB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8774656" y="1793930"/>
            <a:ext cx="2599768" cy="406587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= 500 × 1.07 × 1.05</a:t>
            </a:r>
            <a:r>
              <a:rPr lang="en-GB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8754032" y="4213499"/>
            <a:ext cx="2599769" cy="406587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=       ×         ×</a:t>
            </a:r>
            <a:endParaRPr lang="en-GB" sz="20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3C36C373-865B-EEC1-4A69-BB73391F7943}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1DA0FD-E7CF-E70A-E3D6-72200C63D172}"/>
              </a:ext>
            </a:extLst>
          </p:cNvPr>
          <p:cNvSpPr txBox="1"/>
          <p:nvPr/>
        </p:nvSpPr>
        <p:spPr>
          <a:xfrm>
            <a:off x="-27606" y="0"/>
            <a:ext cx="1686168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</a:t>
            </a:r>
          </a:p>
        </p:txBody>
      </p:sp>
      <p:grpSp>
        <p:nvGrpSpPr>
          <p:cNvPr id="17" name="Group 16" descr="Worksheet available icon">
            <a:extLst>
              <a:ext uri="{FF2B5EF4-FFF2-40B4-BE49-F238E27FC236}">
                <a16:creationId xmlns:a16="http://schemas.microsoft.com/office/drawing/2014/main" id="{C7A40F68-7240-FCCF-42F0-A0DE8B29D50C}"/>
              </a:ext>
            </a:extLst>
          </p:cNvPr>
          <p:cNvGrpSpPr/>
          <p:nvPr/>
        </p:nvGrpSpPr>
        <p:grpSpPr>
          <a:xfrm>
            <a:off x="9884629" y="154222"/>
            <a:ext cx="2102384" cy="753403"/>
            <a:chOff x="9495879" y="211521"/>
            <a:chExt cx="2102384" cy="753403"/>
          </a:xfrm>
        </p:grpSpPr>
        <p:pic>
          <p:nvPicPr>
            <p:cNvPr id="18" name="Graphic 6" descr="Document">
              <a:extLst>
                <a:ext uri="{FF2B5EF4-FFF2-40B4-BE49-F238E27FC236}">
                  <a16:creationId xmlns:a16="http://schemas.microsoft.com/office/drawing/2014/main" id="{445190DF-F872-FF6D-BBB0-35B3244A867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4860" y="211521"/>
              <a:ext cx="753403" cy="753403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CE40369-AB2E-630D-D707-6423132BFCC0}"/>
                </a:ext>
              </a:extLst>
            </p:cNvPr>
            <p:cNvSpPr txBox="1"/>
            <p:nvPr/>
          </p:nvSpPr>
          <p:spPr>
            <a:xfrm>
              <a:off x="9495879" y="228785"/>
              <a:ext cx="2091590" cy="707886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Worksheet</a:t>
              </a:r>
              <a:b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</a:b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available</a:t>
              </a:r>
            </a:p>
          </p:txBody>
        </p:sp>
      </p:grp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5D49DE8E-07DA-C91D-4CC5-B3E3AB035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469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7388"/>
            <a:ext cx="3868270" cy="711387"/>
          </a:xfrm>
          <a:ln w="12700">
            <a:solidFill>
              <a:schemeClr val="tx1"/>
            </a:solidFill>
          </a:ln>
        </p:spPr>
        <p:txBody>
          <a:bodyPr anchor="ctr">
            <a:normAutofit fontScale="92500"/>
          </a:bodyPr>
          <a:lstStyle/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Invest £300 at 7% in the first year and 5% every year after that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199" y="2878658"/>
            <a:ext cx="3868271" cy="711387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Invest </a:t>
            </a:r>
            <a:r>
              <a:rPr lang="en-GB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£500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GB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3%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in the first year and </a:t>
            </a:r>
            <a:r>
              <a:rPr lang="en-GB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7%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every year after that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199" y="4062000"/>
            <a:ext cx="3868270" cy="711387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Invest £500 at 7% in the first year and 5% every year after that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38200" y="5263270"/>
            <a:ext cx="3868270" cy="711387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Invest £300 at 7% in the first year and 3% every year after that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410197" y="5415669"/>
            <a:ext cx="2138083" cy="406587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Invest for 3 years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410197" y="1793930"/>
            <a:ext cx="2138083" cy="406587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Invest for 5 years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413622" y="2977818"/>
            <a:ext cx="2138083" cy="406587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Invest for </a:t>
            </a:r>
            <a:r>
              <a:rPr lang="en-GB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years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410197" y="4214399"/>
            <a:ext cx="2138083" cy="406587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Invest for 3 years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8754032" y="5419961"/>
            <a:ext cx="2599768" cy="406587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= 300 × 1.07 × 1.05</a:t>
            </a:r>
            <a:r>
              <a:rPr lang="en-GB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8754032" y="2988495"/>
            <a:ext cx="2599769" cy="406587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= 500 × 1.03 × 1.07</a:t>
            </a:r>
            <a:r>
              <a:rPr lang="en-GB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8774656" y="1793930"/>
            <a:ext cx="2599768" cy="406587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= 500 × 1.07 × 1.05</a:t>
            </a:r>
            <a:r>
              <a:rPr lang="en-GB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8754032" y="4213499"/>
            <a:ext cx="2599769" cy="406587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GB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300 × 1.07 × 1.03</a:t>
            </a:r>
            <a:r>
              <a:rPr lang="en-GB" sz="2000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GB" sz="20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3C36C373-865B-EEC1-4A69-BB73391F7943}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1DA0FD-E7CF-E70A-E3D6-72200C63D172}"/>
              </a:ext>
            </a:extLst>
          </p:cNvPr>
          <p:cNvSpPr txBox="1"/>
          <p:nvPr/>
        </p:nvSpPr>
        <p:spPr>
          <a:xfrm>
            <a:off x="-27606" y="0"/>
            <a:ext cx="1686168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5D49DE8E-07DA-C91D-4CC5-B3E3AB035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E967A6F-BB1D-55A7-C6D8-8DB155A4FB76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4706469" y="2035834"/>
            <a:ext cx="703728" cy="238185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6434DEA-429D-629E-BA1F-13FF7868D4A6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7548279" y="4417887"/>
            <a:ext cx="1205753" cy="120536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6C89B6D-0688-0578-E0CD-95C9956F2DFB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4706469" y="1997224"/>
            <a:ext cx="703728" cy="125251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D9DB46F-8D7D-1147-B136-D15F5BCC7BB3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7558592" y="2012312"/>
            <a:ext cx="1195440" cy="117947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3C05F6B-4001-82A8-71A1-EEF002ACB7B0}"/>
              </a:ext>
            </a:extLst>
          </p:cNvPr>
          <p:cNvCxnSpPr>
            <a:cxnSpLocks/>
            <a:endCxn id="9" idx="1"/>
          </p:cNvCxnSpPr>
          <p:nvPr/>
        </p:nvCxnSpPr>
        <p:spPr>
          <a:xfrm flipV="1">
            <a:off x="4706469" y="3181112"/>
            <a:ext cx="707153" cy="127605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E6C07814-3E33-B051-D935-22FD3E3BD498}"/>
              </a:ext>
            </a:extLst>
          </p:cNvPr>
          <p:cNvCxnSpPr>
            <a:cxnSpLocks/>
            <a:endCxn id="13" idx="1"/>
          </p:cNvCxnSpPr>
          <p:nvPr/>
        </p:nvCxnSpPr>
        <p:spPr>
          <a:xfrm flipV="1">
            <a:off x="7558592" y="1997224"/>
            <a:ext cx="1216064" cy="119456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1101004-4C4D-1C6D-EB8B-F93487933E44}"/>
              </a:ext>
            </a:extLst>
          </p:cNvPr>
          <p:cNvCxnSpPr/>
          <p:nvPr/>
        </p:nvCxnSpPr>
        <p:spPr>
          <a:xfrm flipV="1">
            <a:off x="4706469" y="5633974"/>
            <a:ext cx="703730" cy="69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F3F8950F-3CF2-192E-B974-164CCCB8F4C8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7548280" y="4416793"/>
            <a:ext cx="1205752" cy="123527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Title 1">
            <a:extLst>
              <a:ext uri="{FF2B5EF4-FFF2-40B4-BE49-F238E27FC236}">
                <a16:creationId xmlns:a16="http://schemas.microsoft.com/office/drawing/2014/main" id="{2858DB2A-954D-95A8-5272-7C384D54E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5088" y="336446"/>
            <a:ext cx="7065034" cy="907862"/>
          </a:xfrm>
        </p:spPr>
        <p:txBody>
          <a:bodyPr>
            <a:normAutofit fontScale="90000"/>
          </a:bodyPr>
          <a:lstStyle/>
          <a:p>
            <a:r>
              <a:rPr lang="en-GB" dirty="0"/>
              <a:t>Match the Calculations</a:t>
            </a:r>
            <a:r>
              <a:rPr lang="en-GB" sz="3600" dirty="0"/>
              <a:t> – Answers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747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6966" y="345910"/>
            <a:ext cx="8247663" cy="880969"/>
          </a:xfrm>
        </p:spPr>
        <p:txBody>
          <a:bodyPr/>
          <a:lstStyle/>
          <a:p>
            <a:r>
              <a:rPr lang="en-GB" sz="3400" dirty="0"/>
              <a:t>Exam question (1)  (Non-calculator)</a:t>
            </a: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3C36C373-865B-EEC1-4A69-BB73391F7943}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1DA0FD-E7CF-E70A-E3D6-72200C63D172}"/>
              </a:ext>
            </a:extLst>
          </p:cNvPr>
          <p:cNvSpPr txBox="1"/>
          <p:nvPr/>
        </p:nvSpPr>
        <p:spPr>
          <a:xfrm>
            <a:off x="-27606" y="0"/>
            <a:ext cx="159317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</a:p>
        </p:txBody>
      </p:sp>
      <p:grpSp>
        <p:nvGrpSpPr>
          <p:cNvPr id="7" name="Group 6" descr="Worksheet available icon">
            <a:extLst>
              <a:ext uri="{FF2B5EF4-FFF2-40B4-BE49-F238E27FC236}">
                <a16:creationId xmlns:a16="http://schemas.microsoft.com/office/drawing/2014/main" id="{4317542E-CA5D-35B2-2E1D-307A45B55D6C}"/>
              </a:ext>
            </a:extLst>
          </p:cNvPr>
          <p:cNvGrpSpPr/>
          <p:nvPr/>
        </p:nvGrpSpPr>
        <p:grpSpPr>
          <a:xfrm>
            <a:off x="9884629" y="154222"/>
            <a:ext cx="2102384" cy="753403"/>
            <a:chOff x="9495879" y="211521"/>
            <a:chExt cx="2102384" cy="753403"/>
          </a:xfrm>
        </p:grpSpPr>
        <p:pic>
          <p:nvPicPr>
            <p:cNvPr id="8" name="Graphic 6" descr="Document">
              <a:extLst>
                <a:ext uri="{FF2B5EF4-FFF2-40B4-BE49-F238E27FC236}">
                  <a16:creationId xmlns:a16="http://schemas.microsoft.com/office/drawing/2014/main" id="{CF686698-23C2-F2DD-A901-7145934C0F3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4860" y="211521"/>
              <a:ext cx="753403" cy="753403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6CD96E4-B98D-0475-A8C9-859837F87A93}"/>
                </a:ext>
              </a:extLst>
            </p:cNvPr>
            <p:cNvSpPr txBox="1"/>
            <p:nvPr/>
          </p:nvSpPr>
          <p:spPr>
            <a:xfrm>
              <a:off x="9495879" y="228785"/>
              <a:ext cx="2091590" cy="707886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Worksheet</a:t>
              </a:r>
              <a:b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</a:b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available</a:t>
              </a: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63E811-8685-0480-8C08-A63E82397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3BF7FA4-93E2-71E4-3786-9C64DA80452A}"/>
              </a:ext>
            </a:extLst>
          </p:cNvPr>
          <p:cNvSpPr/>
          <p:nvPr/>
        </p:nvSpPr>
        <p:spPr>
          <a:xfrm>
            <a:off x="1636966" y="151551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pc="20" dirty="0">
                <a:solidFill>
                  <a:srgbClr val="291A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780684F-9E80-22F2-6CD9-638BCE61A58C}"/>
              </a:ext>
            </a:extLst>
          </p:cNvPr>
          <p:cNvSpPr/>
          <p:nvPr/>
        </p:nvSpPr>
        <p:spPr>
          <a:xfrm>
            <a:off x="1908746" y="1424542"/>
            <a:ext cx="57220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pc="20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Paul sees this advert for a payment plan for a laptop.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6B7D69-44C0-559F-7359-0E8C39B45725}"/>
              </a:ext>
            </a:extLst>
          </p:cNvPr>
          <p:cNvSpPr/>
          <p:nvPr/>
        </p:nvSpPr>
        <p:spPr>
          <a:xfrm>
            <a:off x="3057472" y="2044587"/>
            <a:ext cx="6306447" cy="275971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  <a:effectLst>
            <a:outerShdw blurRad="76200" dist="127000" dir="2700000" algn="l" rotWithShape="0">
              <a:schemeClr val="tx1">
                <a:lumMod val="95000"/>
                <a:lumOff val="5000"/>
                <a:alpha val="4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6E365C4-DB4E-C16E-7338-78C8FD35893F}"/>
              </a:ext>
            </a:extLst>
          </p:cNvPr>
          <p:cNvSpPr/>
          <p:nvPr/>
        </p:nvSpPr>
        <p:spPr>
          <a:xfrm>
            <a:off x="3289616" y="2234325"/>
            <a:ext cx="58601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b="1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Laptop payment plan </a:t>
            </a:r>
            <a:br>
              <a:rPr lang="en-US" b="1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normal price £240 </a:t>
            </a:r>
            <a:br>
              <a:rPr lang="en-US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5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pay a deposit of £36 and £15 a month for 12 months </a:t>
            </a:r>
            <a:br>
              <a:rPr lang="en-US" spc="5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10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 our payment plan and save 8% of the normal price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A4C47F5-AEA0-6504-5754-4275FFF07399}"/>
              </a:ext>
            </a:extLst>
          </p:cNvPr>
          <p:cNvSpPr/>
          <p:nvPr/>
        </p:nvSpPr>
        <p:spPr>
          <a:xfrm>
            <a:off x="2190964" y="5257158"/>
            <a:ext cx="83754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Does using the payment plan save 8% of the normal price?</a:t>
            </a:r>
          </a:p>
          <a:p>
            <a:r>
              <a:rPr lang="en-US" spc="20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</a:t>
            </a:r>
            <a:r>
              <a:rPr lang="en-US" b="1" spc="20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must</a:t>
            </a:r>
            <a:r>
              <a:rPr lang="en-US" spc="20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show your working.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BF8AB3-E319-A951-84E2-750EABD51489}"/>
              </a:ext>
            </a:extLst>
          </p:cNvPr>
          <p:cNvSpPr txBox="1"/>
          <p:nvPr/>
        </p:nvSpPr>
        <p:spPr>
          <a:xfrm>
            <a:off x="9363919" y="1226879"/>
            <a:ext cx="245706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No calculator allowed!</a:t>
            </a:r>
          </a:p>
        </p:txBody>
      </p:sp>
    </p:spTree>
    <p:extLst>
      <p:ext uri="{BB962C8B-B14F-4D97-AF65-F5344CB8AC3E}">
        <p14:creationId xmlns:p14="http://schemas.microsoft.com/office/powerpoint/2010/main" val="1044131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3C36C373-865B-EEC1-4A69-BB73391F7943}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1DA0FD-E7CF-E70A-E3D6-72200C63D172}"/>
              </a:ext>
            </a:extLst>
          </p:cNvPr>
          <p:cNvSpPr txBox="1"/>
          <p:nvPr/>
        </p:nvSpPr>
        <p:spPr>
          <a:xfrm>
            <a:off x="-27606" y="0"/>
            <a:ext cx="159317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83893" y="4667308"/>
            <a:ext cx="6443211" cy="156966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Possible method: </a:t>
            </a: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Payment plan = 36 + 15 × 12 = £216    	Saving = 240 – 216 = £24</a:t>
            </a: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8% of £240 = £19.20      The payment plan saves you more than 8%.</a:t>
            </a:r>
          </a:p>
          <a:p>
            <a:endParaRPr lang="en-GB" sz="16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F71A179-41B2-969C-C36E-993C845403C8}"/>
              </a:ext>
            </a:extLst>
          </p:cNvPr>
          <p:cNvSpPr txBox="1">
            <a:spLocks/>
          </p:cNvSpPr>
          <p:nvPr/>
        </p:nvSpPr>
        <p:spPr>
          <a:xfrm>
            <a:off x="1889114" y="303091"/>
            <a:ext cx="7579659" cy="88096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Exam question (1) </a:t>
            </a:r>
            <a:r>
              <a:rPr lang="en-GB" sz="3600" dirty="0"/>
              <a:t>– Answer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4FF3360-1166-10AE-DF4F-2FC77BDAD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DC068B7-38CB-36A5-6399-CBC482402EAE}"/>
              </a:ext>
            </a:extLst>
          </p:cNvPr>
          <p:cNvSpPr/>
          <p:nvPr/>
        </p:nvSpPr>
        <p:spPr>
          <a:xfrm>
            <a:off x="1636966" y="151551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pc="20" dirty="0">
                <a:solidFill>
                  <a:srgbClr val="291A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304BC5-FBC4-1AFD-BBD7-CAA9708CF881}"/>
              </a:ext>
            </a:extLst>
          </p:cNvPr>
          <p:cNvSpPr/>
          <p:nvPr/>
        </p:nvSpPr>
        <p:spPr>
          <a:xfrm>
            <a:off x="1800642" y="1153472"/>
            <a:ext cx="451020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spc="20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Paul sees this advert for a payment plan for a laptop.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67E309-EB37-E2AA-16E7-DFB27C7C16CD}"/>
              </a:ext>
            </a:extLst>
          </p:cNvPr>
          <p:cNvSpPr/>
          <p:nvPr/>
        </p:nvSpPr>
        <p:spPr>
          <a:xfrm>
            <a:off x="2852274" y="1515514"/>
            <a:ext cx="6306447" cy="227153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  <a:effectLst>
            <a:outerShdw blurRad="76200" dist="127000" dir="2700000" algn="l" rotWithShape="0">
              <a:schemeClr val="tx1">
                <a:lumMod val="95000"/>
                <a:lumOff val="5000"/>
                <a:alpha val="4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956872E-3E80-5DDB-67FF-CC215AB71825}"/>
              </a:ext>
            </a:extLst>
          </p:cNvPr>
          <p:cNvSpPr/>
          <p:nvPr/>
        </p:nvSpPr>
        <p:spPr>
          <a:xfrm>
            <a:off x="3075437" y="1524182"/>
            <a:ext cx="5860124" cy="19856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1600" b="1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Laptop payment plan </a:t>
            </a:r>
            <a:br>
              <a:rPr lang="en-US" sz="1600" b="1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normal price £240 </a:t>
            </a:r>
            <a:br>
              <a:rPr lang="en-US" sz="1600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1600" spc="5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pay a deposit of £36 and £15 a month for 12 months </a:t>
            </a:r>
            <a:br>
              <a:rPr lang="en-US" sz="1600" spc="5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1600" spc="10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 our payment plan and save 8% of the normal price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F96E671-76F3-4ACC-6E90-6745CD16F246}"/>
              </a:ext>
            </a:extLst>
          </p:cNvPr>
          <p:cNvSpPr/>
          <p:nvPr/>
        </p:nvSpPr>
        <p:spPr>
          <a:xfrm>
            <a:off x="1817781" y="3967221"/>
            <a:ext cx="83754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Does using the payment plan save 8% of the normal price?</a:t>
            </a:r>
          </a:p>
          <a:p>
            <a:r>
              <a:rPr lang="en-US" sz="1400" spc="20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</a:t>
            </a:r>
            <a:r>
              <a:rPr lang="en-US" sz="1400" b="1" spc="20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must</a:t>
            </a:r>
            <a:r>
              <a:rPr lang="en-US" sz="1400" spc="20" dirty="0">
                <a:solidFill>
                  <a:srgbClr val="291A2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show your working.</a:t>
            </a:r>
          </a:p>
        </p:txBody>
      </p:sp>
    </p:spTree>
    <p:extLst>
      <p:ext uri="{BB962C8B-B14F-4D97-AF65-F5344CB8AC3E}">
        <p14:creationId xmlns:p14="http://schemas.microsoft.com/office/powerpoint/2010/main" val="18892115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3C36C373-865B-EEC1-4A69-BB73391F7943}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1DA0FD-E7CF-E70A-E3D6-72200C63D172}"/>
              </a:ext>
            </a:extLst>
          </p:cNvPr>
          <p:cNvSpPr txBox="1"/>
          <p:nvPr/>
        </p:nvSpPr>
        <p:spPr>
          <a:xfrm>
            <a:off x="-27606" y="0"/>
            <a:ext cx="159317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</a:p>
        </p:txBody>
      </p:sp>
      <p:grpSp>
        <p:nvGrpSpPr>
          <p:cNvPr id="4" name="Group 3" descr="Worksheet available icon">
            <a:extLst>
              <a:ext uri="{FF2B5EF4-FFF2-40B4-BE49-F238E27FC236}">
                <a16:creationId xmlns:a16="http://schemas.microsoft.com/office/drawing/2014/main" id="{C33BCCC6-60C0-20D2-21AE-E03238B1FC4E}"/>
              </a:ext>
            </a:extLst>
          </p:cNvPr>
          <p:cNvGrpSpPr/>
          <p:nvPr/>
        </p:nvGrpSpPr>
        <p:grpSpPr>
          <a:xfrm>
            <a:off x="9884629" y="154222"/>
            <a:ext cx="2102384" cy="753403"/>
            <a:chOff x="9495879" y="211521"/>
            <a:chExt cx="2102384" cy="753403"/>
          </a:xfrm>
        </p:grpSpPr>
        <p:pic>
          <p:nvPicPr>
            <p:cNvPr id="5" name="Graphic 6" descr="Document">
              <a:extLst>
                <a:ext uri="{FF2B5EF4-FFF2-40B4-BE49-F238E27FC236}">
                  <a16:creationId xmlns:a16="http://schemas.microsoft.com/office/drawing/2014/main" id="{5CB1D4C1-B336-9B46-2759-63598978A23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4860" y="211521"/>
              <a:ext cx="753403" cy="753403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C1E1221-186D-3FB3-F2F9-2F94F7ED03D0}"/>
                </a:ext>
              </a:extLst>
            </p:cNvPr>
            <p:cNvSpPr txBox="1"/>
            <p:nvPr/>
          </p:nvSpPr>
          <p:spPr>
            <a:xfrm>
              <a:off x="9495879" y="228785"/>
              <a:ext cx="2091590" cy="707886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Worksheet</a:t>
              </a:r>
              <a:b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</a:b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available</a:t>
              </a:r>
            </a:p>
          </p:txBody>
        </p:sp>
      </p:grpSp>
      <p:sp>
        <p:nvSpPr>
          <p:cNvPr id="11" name="Title 1">
            <a:extLst>
              <a:ext uri="{FF2B5EF4-FFF2-40B4-BE49-F238E27FC236}">
                <a16:creationId xmlns:a16="http://schemas.microsoft.com/office/drawing/2014/main" id="{E6B4A7BE-3890-DCBE-CB90-E0B4FDCD12EE}"/>
              </a:ext>
            </a:extLst>
          </p:cNvPr>
          <p:cNvSpPr txBox="1">
            <a:spLocks/>
          </p:cNvSpPr>
          <p:nvPr/>
        </p:nvSpPr>
        <p:spPr>
          <a:xfrm>
            <a:off x="1889114" y="303091"/>
            <a:ext cx="7579659" cy="88096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Exam question (2) </a:t>
            </a:r>
            <a:r>
              <a:rPr lang="en-GB" sz="3600" dirty="0"/>
              <a:t>– Calculator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3ABCBA3-EDDB-C772-15E2-C7BB8B041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E7077DD-9472-ED74-BFD4-E8CD1D2DA9D8}"/>
              </a:ext>
            </a:extLst>
          </p:cNvPr>
          <p:cNvSpPr txBox="1"/>
          <p:nvPr/>
        </p:nvSpPr>
        <p:spPr>
          <a:xfrm>
            <a:off x="1339933" y="1520990"/>
            <a:ext cx="100138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Karen invests £2500 for 3 years.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investment earns 1.7% compound interest per year.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Work out the value of the investment at the end of 3 years.</a:t>
            </a:r>
          </a:p>
        </p:txBody>
      </p:sp>
    </p:spTree>
    <p:extLst>
      <p:ext uri="{BB962C8B-B14F-4D97-AF65-F5344CB8AC3E}">
        <p14:creationId xmlns:p14="http://schemas.microsoft.com/office/powerpoint/2010/main" val="38560633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3C36C373-865B-EEC1-4A69-BB73391F7943}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1DA0FD-E7CF-E70A-E3D6-72200C63D172}"/>
              </a:ext>
            </a:extLst>
          </p:cNvPr>
          <p:cNvSpPr txBox="1"/>
          <p:nvPr/>
        </p:nvSpPr>
        <p:spPr>
          <a:xfrm>
            <a:off x="-27606" y="0"/>
            <a:ext cx="159317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276E4D-DF51-3071-BE27-5B4C9DF78B4E}"/>
              </a:ext>
            </a:extLst>
          </p:cNvPr>
          <p:cNvSpPr txBox="1"/>
          <p:nvPr/>
        </p:nvSpPr>
        <p:spPr>
          <a:xfrm>
            <a:off x="1434887" y="3965309"/>
            <a:ext cx="610849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Answer: 2500 × 1.017 × 1.017 × 1.017 = £2629.68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6B7F612-FF59-D25D-AC42-0F929CC1C66C}"/>
              </a:ext>
            </a:extLst>
          </p:cNvPr>
          <p:cNvSpPr txBox="1">
            <a:spLocks/>
          </p:cNvSpPr>
          <p:nvPr/>
        </p:nvSpPr>
        <p:spPr>
          <a:xfrm>
            <a:off x="1889114" y="303091"/>
            <a:ext cx="7579659" cy="88096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Exam question (2) </a:t>
            </a:r>
            <a:r>
              <a:rPr lang="en-GB" sz="3600" dirty="0"/>
              <a:t>– Answer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DDDA886-787C-3D63-518D-223AB0469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955429-40D4-B0A2-DA4D-2AD1DCC2CA79}"/>
              </a:ext>
            </a:extLst>
          </p:cNvPr>
          <p:cNvSpPr txBox="1"/>
          <p:nvPr/>
        </p:nvSpPr>
        <p:spPr>
          <a:xfrm>
            <a:off x="1339933" y="1520990"/>
            <a:ext cx="100138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Karen invests £2500 for 3 years.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investment earns 1.7% compound interest per year.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Work out the value of the investment at the end of 3 years.</a:t>
            </a:r>
          </a:p>
        </p:txBody>
      </p:sp>
    </p:spTree>
    <p:extLst>
      <p:ext uri="{BB962C8B-B14F-4D97-AF65-F5344CB8AC3E}">
        <p14:creationId xmlns:p14="http://schemas.microsoft.com/office/powerpoint/2010/main" val="306837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8AF66-BDEC-4533-9866-E930CF55A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9497" y="433421"/>
            <a:ext cx="9144000" cy="1395379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bg1"/>
                </a:solidFill>
                <a:latin typeface="Arial"/>
                <a:cs typeface="Arial"/>
              </a:rPr>
              <a:t>Lesson review: Compound interest and financial calculations</a:t>
            </a:r>
            <a:endParaRPr lang="en-GB" sz="4000" dirty="0">
              <a:solidFill>
                <a:schemeClr val="bg1"/>
              </a:solidFill>
              <a:latin typeface="Calibri Light" panose="020F0302020204030204"/>
              <a:cs typeface="Calibri Light" panose="020F0302020204030204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6827A3-B91F-4385-896A-93F2EEC9C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5AAEF5-C690-5D4B-B5C7-510283CCFE4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D17EB91-628E-46AE-9928-24046C5C62CF}"/>
              </a:ext>
            </a:extLst>
          </p:cNvPr>
          <p:cNvSpPr txBox="1">
            <a:spLocks/>
          </p:cNvSpPr>
          <p:nvPr/>
        </p:nvSpPr>
        <p:spPr>
          <a:xfrm>
            <a:off x="1427544" y="1966364"/>
            <a:ext cx="9144000" cy="3297967"/>
          </a:xfrm>
          <a:prstGeom prst="rect">
            <a:avLst/>
          </a:prstGeom>
          <a:ln w="38100"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31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12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Objectives:</a:t>
            </a:r>
          </a:p>
          <a:p>
            <a:pPr marL="342900" marR="0" lvl="0" indent="-342900" algn="l" fontAlgn="auto">
              <a:lnSpc>
                <a:spcPct val="120000"/>
              </a:lnSpc>
              <a:spcBef>
                <a:spcPts val="600"/>
              </a:spcBef>
              <a:buClr>
                <a:srgbClr val="0070C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9600" dirty="0">
                <a:latin typeface="Arial"/>
                <a:cs typeface="Arial"/>
              </a:rPr>
              <a:t>Calculate a percentage change without a calculator</a:t>
            </a:r>
          </a:p>
          <a:p>
            <a:pPr marL="342900" indent="-342900" algn="l">
              <a:lnSpc>
                <a:spcPct val="120000"/>
              </a:lnSpc>
              <a:spcBef>
                <a:spcPts val="600"/>
              </a:spcBef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GB" sz="9600" dirty="0">
                <a:latin typeface="Arial"/>
                <a:cs typeface="Arial"/>
              </a:rPr>
              <a:t>Understand the difference between simple and compound interest</a:t>
            </a:r>
          </a:p>
          <a:p>
            <a:pPr marL="342900" indent="-342900" algn="l">
              <a:lnSpc>
                <a:spcPct val="120000"/>
              </a:lnSpc>
              <a:spcBef>
                <a:spcPts val="600"/>
              </a:spcBef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GB" sz="9600" dirty="0">
                <a:latin typeface="Arial"/>
                <a:cs typeface="Arial"/>
              </a:rPr>
              <a:t>Calculate a repeated percentage change using multipliers</a:t>
            </a:r>
          </a:p>
          <a:p>
            <a:pPr marL="342900" indent="-342900" algn="l">
              <a:lnSpc>
                <a:spcPct val="120000"/>
              </a:lnSpc>
              <a:spcBef>
                <a:spcPts val="600"/>
              </a:spcBef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GB" sz="9600" dirty="0">
                <a:latin typeface="Arial"/>
                <a:cs typeface="Arial"/>
              </a:rPr>
              <a:t>Use a double number line to see the common mathematical structure of percentage questions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41C072-4E6E-9620-1AD0-2983D92EEA21}"/>
              </a:ext>
            </a:extLst>
          </p:cNvPr>
          <p:cNvSpPr txBox="1">
            <a:spLocks/>
          </p:cNvSpPr>
          <p:nvPr/>
        </p:nvSpPr>
        <p:spPr>
          <a:xfrm>
            <a:off x="1427544" y="5349681"/>
            <a:ext cx="9558936" cy="1080077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31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Suggested further steps/areas to work on</a:t>
            </a:r>
          </a:p>
          <a:p>
            <a:pPr marL="231775" marR="0" lvl="0" indent="-231775" algn="l" defTabSz="914400" rtl="0" eaLnBrk="1" fontAlgn="auto" latinLnBrk="0" hangingPunct="1">
              <a:lnSpc>
                <a:spcPts val="31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Budgeting and money management </a:t>
            </a: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5341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8AF66-BDEC-4533-9866-E930CF55A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6770"/>
            <a:ext cx="9144000" cy="1322815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l"/>
            <a:r>
              <a:rPr lang="en-US" sz="4000" b="1">
                <a:solidFill>
                  <a:schemeClr val="bg1"/>
                </a:solidFill>
                <a:latin typeface="Arial"/>
                <a:cs typeface="Arial"/>
              </a:rPr>
              <a:t>Lesson 14: </a:t>
            </a:r>
            <a:b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Arial"/>
                <a:cs typeface="Arial"/>
              </a:rPr>
              <a:t>Credits</a:t>
            </a:r>
            <a:endParaRPr lang="en-GB" sz="40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6827A3-B91F-4385-896A-93F2EEC9C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18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F9FCDE-7D00-428D-8EE4-B16B20658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5464" y="262672"/>
            <a:ext cx="2123825" cy="638948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6D17EB91-628E-46AE-9928-24046C5C6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48081"/>
            <a:ext cx="9144000" cy="3308269"/>
          </a:xfrm>
          <a:solidFill>
            <a:schemeClr val="bg1"/>
          </a:solidFill>
          <a:ln w="38100"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Photo acknowledgements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GB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123RF.com: </a:t>
            </a: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Lance </a:t>
            </a:r>
            <a:r>
              <a:rPr lang="en-GB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Bellers</a:t>
            </a: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Anton Samsonov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Text acknowledgements</a:t>
            </a:r>
          </a:p>
          <a:p>
            <a:pPr algn="l"/>
            <a:r>
              <a:rPr lang="en-GB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Pearson Edexcel Functional Skills, Past Paper 5 - Mathematics Level 2 (Calculator) PMAT2/C05, Question 4,</a:t>
            </a:r>
            <a:r>
              <a:rPr lang="en-GB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Pearson Edexcel Functional Skills, Past Paper 3 - Mathematics Level 2 (Non-Calculator) PMAT2/N03 Question 4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1775" indent="-231775" algn="l">
              <a:lnSpc>
                <a:spcPts val="31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dirty="0"/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627FE468-EF24-47F7-A51B-581F88A62B25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800" y="324000"/>
            <a:ext cx="3474000" cy="570825"/>
          </a:xfrm>
          <a:prstGeom prst="rect">
            <a:avLst/>
          </a:prstGeom>
        </p:spPr>
      </p:pic>
      <p:pic>
        <p:nvPicPr>
          <p:cNvPr id="6" name="Picture 5" descr="Graphical user interface&#10;&#10;Description automatically generated">
            <a:extLst>
              <a:ext uri="{FF2B5EF4-FFF2-40B4-BE49-F238E27FC236}">
                <a16:creationId xmlns:a16="http://schemas.microsoft.com/office/drawing/2014/main" id="{135689C1-953F-1B1B-D0A0-3D042D2FDB61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1200" y="262800"/>
            <a:ext cx="2123825" cy="796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020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9747" y="294687"/>
            <a:ext cx="10515600" cy="1325563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Finding percentages without a calculator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3325" y="1301102"/>
            <a:ext cx="8671907" cy="759633"/>
          </a:xfrm>
        </p:spPr>
        <p:txBody>
          <a:bodyPr>
            <a:noAutofit/>
          </a:bodyPr>
          <a:lstStyle/>
          <a:p>
            <a:r>
              <a:rPr lang="en-GB" sz="1800" dirty="0"/>
              <a:t>L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earners in a class have been asked to calculate 8% of £30</a:t>
            </a:r>
          </a:p>
          <a:p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Here are four learners’ methods, but some of their working has been rubbed out. Fill in the gaps to complete their solutions.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66454" y="2585258"/>
                <a:ext cx="2642754" cy="346787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	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100</m:t>
                        </m:r>
                      </m:den>
                    </m:f>
                    <m:r>
                      <a:rPr lang="en-GB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30</m:t>
                    </m:r>
                  </m:oMath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	</a:t>
                </a: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en-GB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30</m:t>
                    </m:r>
                  </m:oMath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GB" sz="24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= 2.4</a:t>
                </a:r>
              </a:p>
              <a:p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	= £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454" y="2585258"/>
                <a:ext cx="2642754" cy="3467872"/>
              </a:xfrm>
              <a:prstGeom prst="rect">
                <a:avLst/>
              </a:prstGeom>
              <a:blipFill>
                <a:blip r:embed="rId4"/>
                <a:stretch>
                  <a:fillRect b="-175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 flipV="1">
            <a:off x="2286770" y="3421273"/>
            <a:ext cx="91440" cy="27432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781079" y="3586942"/>
            <a:ext cx="91440" cy="27432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710247" y="2664055"/>
            <a:ext cx="2865113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100% = £30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10% = 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1% = £0.30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8% = 8 × 0.3 = 2.4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     = £2.40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14480"/>
              </p:ext>
            </p:extLst>
          </p:nvPr>
        </p:nvGraphicFramePr>
        <p:xfrm>
          <a:off x="7057506" y="2866063"/>
          <a:ext cx="4680065" cy="658654"/>
        </p:xfrm>
        <a:graphic>
          <a:graphicData uri="http://schemas.openxmlformats.org/drawingml/2006/table">
            <a:tbl>
              <a:tblPr firstRow="1" firstCol="1" bandRow="1"/>
              <a:tblGrid>
                <a:gridCol w="1354973">
                  <a:extLst>
                    <a:ext uri="{9D8B030D-6E8A-4147-A177-3AD203B41FA5}">
                      <a16:colId xmlns:a16="http://schemas.microsoft.com/office/drawing/2014/main" val="472321377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569768855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2136413059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3999111092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311678828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1404338281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1489439561"/>
                    </a:ext>
                  </a:extLst>
                </a:gridCol>
              </a:tblGrid>
              <a:tr h="3293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Percentage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6748989"/>
                  </a:ext>
                </a:extLst>
              </a:tr>
              <a:tr h="3293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Cost (£)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9627259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362603" y="3695593"/>
            <a:ext cx="2069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Cost = £2.40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51528" y="5584407"/>
            <a:ext cx="4862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Which method would you have used?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Why?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80257" y="4319194"/>
            <a:ext cx="333340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   8% of £30 = 30% of £8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10% = 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    % = 3 × 0.8 = 2.4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= £2.40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58656" y="5728007"/>
            <a:ext cx="590205" cy="2493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531826" y="3265414"/>
            <a:ext cx="417020" cy="2493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rved Left Arrow 18"/>
          <p:cNvSpPr/>
          <p:nvPr/>
        </p:nvSpPr>
        <p:spPr>
          <a:xfrm>
            <a:off x="5171902" y="2780481"/>
            <a:ext cx="108065" cy="53201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urved Left Arrow 19"/>
          <p:cNvSpPr/>
          <p:nvPr/>
        </p:nvSpPr>
        <p:spPr>
          <a:xfrm>
            <a:off x="5171902" y="3390105"/>
            <a:ext cx="108065" cy="53201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66460" y="2847984"/>
            <a:ext cx="615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÷10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365520" y="3535578"/>
            <a:ext cx="417020" cy="2493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9814693" y="4642965"/>
            <a:ext cx="417020" cy="2493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Curved Down Arrow 26"/>
          <p:cNvSpPr/>
          <p:nvPr/>
        </p:nvSpPr>
        <p:spPr>
          <a:xfrm>
            <a:off x="9814693" y="2302564"/>
            <a:ext cx="1841269" cy="46211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Curved Down Arrow 27"/>
          <p:cNvSpPr/>
          <p:nvPr/>
        </p:nvSpPr>
        <p:spPr>
          <a:xfrm>
            <a:off x="10815324" y="2579400"/>
            <a:ext cx="598338" cy="19359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890205" y="4945672"/>
            <a:ext cx="417020" cy="2493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3C36C373-865B-EEC1-4A69-BB73391F7943}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B1DA0FD-E7CF-E70A-E3D6-72200C63D172}"/>
              </a:ext>
            </a:extLst>
          </p:cNvPr>
          <p:cNvSpPr txBox="1"/>
          <p:nvPr/>
        </p:nvSpPr>
        <p:spPr>
          <a:xfrm>
            <a:off x="-27606" y="0"/>
            <a:ext cx="159317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</a:t>
            </a:r>
          </a:p>
        </p:txBody>
      </p:sp>
      <p:grpSp>
        <p:nvGrpSpPr>
          <p:cNvPr id="32" name="Group 31" descr="Worksheet available icon">
            <a:extLst>
              <a:ext uri="{FF2B5EF4-FFF2-40B4-BE49-F238E27FC236}">
                <a16:creationId xmlns:a16="http://schemas.microsoft.com/office/drawing/2014/main" id="{F829BE98-8723-412A-A7EC-94B8C90B3E33}"/>
              </a:ext>
            </a:extLst>
          </p:cNvPr>
          <p:cNvGrpSpPr/>
          <p:nvPr/>
        </p:nvGrpSpPr>
        <p:grpSpPr>
          <a:xfrm>
            <a:off x="9979104" y="140891"/>
            <a:ext cx="2102384" cy="753403"/>
            <a:chOff x="9495879" y="211521"/>
            <a:chExt cx="2102384" cy="753403"/>
          </a:xfrm>
        </p:grpSpPr>
        <p:pic>
          <p:nvPicPr>
            <p:cNvPr id="33" name="Graphic 6" descr="Document">
              <a:extLst>
                <a:ext uri="{FF2B5EF4-FFF2-40B4-BE49-F238E27FC236}">
                  <a16:creationId xmlns:a16="http://schemas.microsoft.com/office/drawing/2014/main" id="{C7E7981D-5965-45BC-9305-693E1A6D144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0844860" y="211521"/>
              <a:ext cx="753403" cy="753403"/>
            </a:xfrm>
            <a:prstGeom prst="rect">
              <a:avLst/>
            </a:prstGeom>
          </p:spPr>
        </p:pic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725BA4D-B44C-44A3-AC6B-84C2B4A0D54B}"/>
                </a:ext>
              </a:extLst>
            </p:cNvPr>
            <p:cNvSpPr txBox="1"/>
            <p:nvPr/>
          </p:nvSpPr>
          <p:spPr>
            <a:xfrm>
              <a:off x="9495879" y="228785"/>
              <a:ext cx="2091590" cy="707886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Worksheet</a:t>
              </a:r>
              <a:b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available</a:t>
              </a:r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4E8313-39A0-DB2F-8867-431FC871C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784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9747" y="294687"/>
            <a:ext cx="10515600" cy="1325563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Finding percentages without a </a:t>
            </a:r>
            <a:r>
              <a:rPr lang="en-GB" sz="3200" dirty="0"/>
              <a:t>calculator –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3325" y="1301102"/>
            <a:ext cx="8671907" cy="759633"/>
          </a:xfrm>
        </p:spPr>
        <p:txBody>
          <a:bodyPr>
            <a:noAutofit/>
          </a:bodyPr>
          <a:lstStyle/>
          <a:p>
            <a:r>
              <a:rPr lang="en-GB" sz="1800" dirty="0"/>
              <a:t>L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earners in a class have been asked to calculate 8% of £30</a:t>
            </a:r>
          </a:p>
          <a:p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Here are four learners’ methods, but some of their working has been rubbed out. Fill in the gaps to complete their solutions.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66454" y="2585258"/>
                <a:ext cx="2642754" cy="346787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	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100</m:t>
                        </m:r>
                      </m:den>
                    </m:f>
                    <m:r>
                      <a:rPr lang="en-GB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30</m:t>
                    </m:r>
                  </m:oMath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	</a:t>
                </a: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en-GB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30</m:t>
                    </m:r>
                  </m:oMath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GB" sz="24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= 2.4</a:t>
                </a:r>
              </a:p>
              <a:p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	= £</a:t>
                </a:r>
                <a:r>
                  <a:rPr lang="en-GB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2.40</a:t>
                </a:r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454" y="2585258"/>
                <a:ext cx="2642754" cy="3467872"/>
              </a:xfrm>
              <a:prstGeom prst="rect">
                <a:avLst/>
              </a:prstGeom>
              <a:blipFill>
                <a:blip r:embed="rId3"/>
                <a:stretch>
                  <a:fillRect b="-876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 flipV="1">
            <a:off x="2286770" y="3421273"/>
            <a:ext cx="91440" cy="27432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781079" y="3586942"/>
            <a:ext cx="91440" cy="27432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710247" y="2664055"/>
            <a:ext cx="2865113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100% = £30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10% = </a:t>
            </a: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£3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1% = £0.30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8% =  8 × 0.3 = 2.4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     = £2.40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805892"/>
              </p:ext>
            </p:extLst>
          </p:nvPr>
        </p:nvGraphicFramePr>
        <p:xfrm>
          <a:off x="7057506" y="2866063"/>
          <a:ext cx="4680065" cy="658654"/>
        </p:xfrm>
        <a:graphic>
          <a:graphicData uri="http://schemas.openxmlformats.org/drawingml/2006/table">
            <a:tbl>
              <a:tblPr firstRow="1" firstCol="1" bandRow="1"/>
              <a:tblGrid>
                <a:gridCol w="1354973">
                  <a:extLst>
                    <a:ext uri="{9D8B030D-6E8A-4147-A177-3AD203B41FA5}">
                      <a16:colId xmlns:a16="http://schemas.microsoft.com/office/drawing/2014/main" val="472321377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569768855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2136413059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3999111092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311678828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1404338281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1489439561"/>
                    </a:ext>
                  </a:extLst>
                </a:gridCol>
              </a:tblGrid>
              <a:tr h="3293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Percentage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6748989"/>
                  </a:ext>
                </a:extLst>
              </a:tr>
              <a:tr h="3293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Cost (£)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9627259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362603" y="3695593"/>
            <a:ext cx="2069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Cost = £2.40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98288" y="5556898"/>
            <a:ext cx="46215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Which method would you have used?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Why?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80257" y="4319194"/>
            <a:ext cx="333340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   8% of £30 = 30% of £8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            	10% = </a:t>
            </a: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0.8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% = 3 × 0.8 = 2.4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= £2.40</a:t>
            </a:r>
          </a:p>
        </p:txBody>
      </p:sp>
      <p:sp>
        <p:nvSpPr>
          <p:cNvPr id="19" name="Curved Left Arrow 18"/>
          <p:cNvSpPr/>
          <p:nvPr/>
        </p:nvSpPr>
        <p:spPr>
          <a:xfrm>
            <a:off x="5171902" y="2780481"/>
            <a:ext cx="108065" cy="53201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urved Left Arrow 19"/>
          <p:cNvSpPr/>
          <p:nvPr/>
        </p:nvSpPr>
        <p:spPr>
          <a:xfrm>
            <a:off x="5171902" y="3390105"/>
            <a:ext cx="108065" cy="53201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66460" y="2847984"/>
            <a:ext cx="615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÷10</a:t>
            </a:r>
          </a:p>
        </p:txBody>
      </p:sp>
      <p:sp>
        <p:nvSpPr>
          <p:cNvPr id="27" name="Curved Down Arrow 26"/>
          <p:cNvSpPr/>
          <p:nvPr/>
        </p:nvSpPr>
        <p:spPr>
          <a:xfrm>
            <a:off x="9758349" y="2385072"/>
            <a:ext cx="1841269" cy="40037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Curved Down Arrow 27"/>
          <p:cNvSpPr/>
          <p:nvPr/>
        </p:nvSpPr>
        <p:spPr>
          <a:xfrm>
            <a:off x="10817935" y="2581286"/>
            <a:ext cx="535865" cy="19359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3C36C373-865B-EEC1-4A69-BB73391F7943}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B1DA0FD-E7CF-E70A-E3D6-72200C63D172}"/>
              </a:ext>
            </a:extLst>
          </p:cNvPr>
          <p:cNvSpPr txBox="1"/>
          <p:nvPr/>
        </p:nvSpPr>
        <p:spPr>
          <a:xfrm>
            <a:off x="-27606" y="0"/>
            <a:ext cx="159317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C11455-8F87-623E-D947-77C4469C9CDC}"/>
              </a:ext>
            </a:extLst>
          </p:cNvPr>
          <p:cNvSpPr txBox="1"/>
          <p:nvPr/>
        </p:nvSpPr>
        <p:spPr>
          <a:xfrm>
            <a:off x="5262887" y="3482012"/>
            <a:ext cx="615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÷10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AE7ADB-AD3A-6DE6-FD89-D6487E53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321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picture of a drill.">
            <a:extLst>
              <a:ext uri="{FF2B5EF4-FFF2-40B4-BE49-F238E27FC236}">
                <a16:creationId xmlns:a16="http://schemas.microsoft.com/office/drawing/2014/main" id="{D6C37F02-97D5-410F-66D5-30C8C41DD4F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5544" y="3872857"/>
            <a:ext cx="2743200" cy="2438400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1171494" y="1367508"/>
            <a:ext cx="5356579" cy="2649829"/>
          </a:xfrm>
          <a:prstGeom prst="roundRect">
            <a:avLst/>
          </a:prstGeom>
          <a:solidFill>
            <a:srgbClr val="FDE3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1350830" y="1551138"/>
            <a:ext cx="49625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original cost of the drill is £120.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hardware shop increases its prices by 11% in April and then again by 10% in September.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How much does the drill cost now?</a:t>
            </a:r>
          </a:p>
        </p:txBody>
      </p:sp>
      <p:sp>
        <p:nvSpPr>
          <p:cNvPr id="10" name="Content Placeholder 9"/>
          <p:cNvSpPr txBox="1">
            <a:spLocks noGrp="1"/>
          </p:cNvSpPr>
          <p:nvPr>
            <p:ph idx="1"/>
          </p:nvPr>
        </p:nvSpPr>
        <p:spPr>
          <a:xfrm>
            <a:off x="4066695" y="4948468"/>
            <a:ext cx="5450792" cy="1346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Work out each learner’s method.</a:t>
            </a:r>
          </a:p>
          <a:p>
            <a:r>
              <a:rPr lang="en-GB" sz="2400" dirty="0"/>
              <a:t>Are they the same?</a:t>
            </a:r>
          </a:p>
          <a:p>
            <a:r>
              <a:rPr lang="en-GB" sz="2400" dirty="0"/>
              <a:t>Which one is correct?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B1DA0FD-E7CF-E70A-E3D6-72200C63D172}"/>
              </a:ext>
            </a:extLst>
          </p:cNvPr>
          <p:cNvSpPr txBox="1"/>
          <p:nvPr/>
        </p:nvSpPr>
        <p:spPr>
          <a:xfrm>
            <a:off x="-171041" y="0"/>
            <a:ext cx="159317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</a:t>
            </a:r>
          </a:p>
        </p:txBody>
      </p:sp>
      <p:grpSp>
        <p:nvGrpSpPr>
          <p:cNvPr id="3" name="Group 2" descr="Worksheet available icon">
            <a:extLst>
              <a:ext uri="{FF2B5EF4-FFF2-40B4-BE49-F238E27FC236}">
                <a16:creationId xmlns:a16="http://schemas.microsoft.com/office/drawing/2014/main" id="{360CA058-698E-9791-64BF-8741D8A508D6}"/>
              </a:ext>
            </a:extLst>
          </p:cNvPr>
          <p:cNvGrpSpPr/>
          <p:nvPr/>
        </p:nvGrpSpPr>
        <p:grpSpPr>
          <a:xfrm>
            <a:off x="9914887" y="95295"/>
            <a:ext cx="2102384" cy="753403"/>
            <a:chOff x="9495879" y="211521"/>
            <a:chExt cx="2102384" cy="753403"/>
          </a:xfrm>
        </p:grpSpPr>
        <p:pic>
          <p:nvPicPr>
            <p:cNvPr id="4" name="Graphic 6" descr="Document">
              <a:extLst>
                <a:ext uri="{FF2B5EF4-FFF2-40B4-BE49-F238E27FC236}">
                  <a16:creationId xmlns:a16="http://schemas.microsoft.com/office/drawing/2014/main" id="{9C2CCFCF-44F5-FCAF-CF79-628258854C8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844860" y="211521"/>
              <a:ext cx="753403" cy="753403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086FEFA-020F-2679-7138-F780C3C268A6}"/>
                </a:ext>
              </a:extLst>
            </p:cNvPr>
            <p:cNvSpPr txBox="1"/>
            <p:nvPr/>
          </p:nvSpPr>
          <p:spPr>
            <a:xfrm>
              <a:off x="9495879" y="228785"/>
              <a:ext cx="2091590" cy="707886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Worksheet</a:t>
              </a:r>
              <a:b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</a:b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available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499A104-EDB1-F269-A07A-F50C39A48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3642" y="350642"/>
            <a:ext cx="8645236" cy="989850"/>
          </a:xfrm>
        </p:spPr>
        <p:txBody>
          <a:bodyPr>
            <a:normAutofit fontScale="90000"/>
          </a:bodyPr>
          <a:lstStyle/>
          <a:p>
            <a:r>
              <a:rPr lang="en-GB" dirty="0"/>
              <a:t>Percentage changes without a calculator</a:t>
            </a:r>
          </a:p>
        </p:txBody>
      </p:sp>
      <p:sp>
        <p:nvSpPr>
          <p:cNvPr id="13" name="Round Diagonal Corner Rectangle 11">
            <a:extLst>
              <a:ext uri="{FF2B5EF4-FFF2-40B4-BE49-F238E27FC236}">
                <a16:creationId xmlns:a16="http://schemas.microsoft.com/office/drawing/2014/main" id="{DF01F96B-02C2-EC39-9B6A-B1E1E8669DC4}"/>
              </a:ext>
            </a:extLst>
          </p:cNvPr>
          <p:cNvSpPr/>
          <p:nvPr/>
        </p:nvSpPr>
        <p:spPr>
          <a:xfrm>
            <a:off x="7466784" y="3160918"/>
            <a:ext cx="3553722" cy="1618899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17" name="Round Diagonal Corner Rectangle 10">
            <a:extLst>
              <a:ext uri="{FF2B5EF4-FFF2-40B4-BE49-F238E27FC236}">
                <a16:creationId xmlns:a16="http://schemas.microsoft.com/office/drawing/2014/main" id="{6F81530C-2A00-91D7-3873-C9183CEC1D6C}"/>
              </a:ext>
            </a:extLst>
          </p:cNvPr>
          <p:cNvSpPr/>
          <p:nvPr/>
        </p:nvSpPr>
        <p:spPr>
          <a:xfrm>
            <a:off x="7457626" y="1280168"/>
            <a:ext cx="3562880" cy="1512916"/>
          </a:xfrm>
          <a:prstGeom prst="round2Diag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1DAAAC9-EE41-1882-57F2-214475E30DD7}"/>
              </a:ext>
            </a:extLst>
          </p:cNvPr>
          <p:cNvSpPr txBox="1"/>
          <p:nvPr/>
        </p:nvSpPr>
        <p:spPr>
          <a:xfrm>
            <a:off x="7657056" y="1417829"/>
            <a:ext cx="33634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Aman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If you add 11% and 10% you get 21% so work out a 21% increase on £120</a:t>
            </a:r>
          </a:p>
          <a:p>
            <a:endParaRPr lang="en-GB" sz="2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0295368-77E3-FCB2-6B0E-FE508DAA5C7C}"/>
              </a:ext>
            </a:extLst>
          </p:cNvPr>
          <p:cNvSpPr txBox="1"/>
          <p:nvPr/>
        </p:nvSpPr>
        <p:spPr>
          <a:xfrm>
            <a:off x="7679031" y="3187604"/>
            <a:ext cx="33414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Eve: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Work out an 11% increase on £120 first.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Then work out a 10% increase on that answer.</a:t>
            </a:r>
          </a:p>
          <a:p>
            <a:endParaRPr lang="en-GB" sz="2000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DCF547D-8008-DE65-FAF1-3E60683B5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9FD8D1FF-C623-EF5C-86F2-A72DE734D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E397FD4-FADE-6A2B-966D-08026C11209B}"/>
              </a:ext>
            </a:extLst>
          </p:cNvPr>
          <p:cNvSpPr txBox="1"/>
          <p:nvPr/>
        </p:nvSpPr>
        <p:spPr>
          <a:xfrm>
            <a:off x="-72000" y="51229"/>
            <a:ext cx="1679451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</a:t>
            </a:r>
          </a:p>
        </p:txBody>
      </p:sp>
    </p:spTree>
    <p:extLst>
      <p:ext uri="{BB962C8B-B14F-4D97-AF65-F5344CB8AC3E}">
        <p14:creationId xmlns:p14="http://schemas.microsoft.com/office/powerpoint/2010/main" val="2322166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/>
      <p:bldP spid="10" grpId="0" uiExpand="1" build="p"/>
      <p:bldP spid="13" grpId="0" animBg="1"/>
      <p:bldP spid="17" grpId="0" animBg="1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picture of a drill.">
            <a:extLst>
              <a:ext uri="{FF2B5EF4-FFF2-40B4-BE49-F238E27FC236}">
                <a16:creationId xmlns:a16="http://schemas.microsoft.com/office/drawing/2014/main" id="{64B98C34-8DA9-8216-70E1-0DF8523D11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8511" y="3950659"/>
            <a:ext cx="2645858" cy="2351874"/>
          </a:xfrm>
          <a:prstGeom prst="rect">
            <a:avLst/>
          </a:prstGeom>
        </p:spPr>
      </p:pic>
      <p:sp>
        <p:nvSpPr>
          <p:cNvPr id="12" name="Round Diagonal Corner Rectangle 11"/>
          <p:cNvSpPr/>
          <p:nvPr/>
        </p:nvSpPr>
        <p:spPr>
          <a:xfrm>
            <a:off x="7466784" y="3160918"/>
            <a:ext cx="3553722" cy="1618899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11" name="Round Diagonal Corner Rectangle 10"/>
          <p:cNvSpPr/>
          <p:nvPr/>
        </p:nvSpPr>
        <p:spPr>
          <a:xfrm>
            <a:off x="7457626" y="1280168"/>
            <a:ext cx="3562880" cy="1512916"/>
          </a:xfrm>
          <a:prstGeom prst="round2Diag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7" name="Rounded Rectangle 6"/>
          <p:cNvSpPr/>
          <p:nvPr/>
        </p:nvSpPr>
        <p:spPr>
          <a:xfrm>
            <a:off x="1171494" y="1367508"/>
            <a:ext cx="5356579" cy="2649829"/>
          </a:xfrm>
          <a:prstGeom prst="roundRect">
            <a:avLst/>
          </a:prstGeom>
          <a:solidFill>
            <a:srgbClr val="FDE3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1350830" y="1551138"/>
            <a:ext cx="49625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original cost of the drill is £120.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hardware shop increases its prices by 11% in April and then again by 10% in September.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How much does the drill cost now?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57056" y="1417829"/>
            <a:ext cx="33634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Aman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If you add 11% and 10% you get 21% so work out a 21% increase on £120</a:t>
            </a:r>
          </a:p>
          <a:p>
            <a:endParaRPr lang="en-GB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7679031" y="3187604"/>
            <a:ext cx="33414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Eve: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Work out an 11% increase on £120 first.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Then work out a 10% increase on that answer.</a:t>
            </a:r>
          </a:p>
          <a:p>
            <a:endParaRPr lang="en-GB" sz="2000" dirty="0"/>
          </a:p>
        </p:txBody>
      </p:sp>
      <p:sp>
        <p:nvSpPr>
          <p:cNvPr id="10" name="Content Placeholder 9"/>
          <p:cNvSpPr txBox="1">
            <a:spLocks noGrp="1"/>
          </p:cNvSpPr>
          <p:nvPr>
            <p:ph idx="1"/>
          </p:nvPr>
        </p:nvSpPr>
        <p:spPr>
          <a:xfrm>
            <a:off x="4066695" y="5045578"/>
            <a:ext cx="5450792" cy="1346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Work out each learner’s method.</a:t>
            </a:r>
          </a:p>
          <a:p>
            <a:r>
              <a:rPr lang="en-GB" sz="2400" dirty="0"/>
              <a:t>Are they the same?</a:t>
            </a:r>
          </a:p>
          <a:p>
            <a:r>
              <a:rPr lang="en-GB" sz="2400" dirty="0"/>
              <a:t>Which one is correct?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B1DA0FD-E7CF-E70A-E3D6-72200C63D172}"/>
              </a:ext>
            </a:extLst>
          </p:cNvPr>
          <p:cNvSpPr txBox="1"/>
          <p:nvPr/>
        </p:nvSpPr>
        <p:spPr>
          <a:xfrm>
            <a:off x="-171041" y="0"/>
            <a:ext cx="159317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6C2054B-3F96-DF02-1CD0-BB02D5147EE1}"/>
              </a:ext>
            </a:extLst>
          </p:cNvPr>
          <p:cNvSpPr txBox="1"/>
          <p:nvPr/>
        </p:nvSpPr>
        <p:spPr>
          <a:xfrm>
            <a:off x="9460501" y="2794093"/>
            <a:ext cx="25459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 now: £145.20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7BEC0EB-7D87-D197-8ABB-B38878AAFBC0}"/>
              </a:ext>
            </a:extLst>
          </p:cNvPr>
          <p:cNvSpPr txBox="1"/>
          <p:nvPr/>
        </p:nvSpPr>
        <p:spPr>
          <a:xfrm>
            <a:off x="9431961" y="4835692"/>
            <a:ext cx="25459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 now: £146.52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28E4BA8-94F4-7777-C284-A17FD94A8AD4}"/>
              </a:ext>
            </a:extLst>
          </p:cNvPr>
          <p:cNvSpPr txBox="1"/>
          <p:nvPr/>
        </p:nvSpPr>
        <p:spPr>
          <a:xfrm>
            <a:off x="7466784" y="5925859"/>
            <a:ext cx="987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5A11CB01-E5E5-883F-E869-F73B859CF30C}"/>
              </a:ext>
            </a:extLst>
          </p:cNvPr>
          <p:cNvSpPr txBox="1">
            <a:spLocks/>
          </p:cNvSpPr>
          <p:nvPr/>
        </p:nvSpPr>
        <p:spPr>
          <a:xfrm>
            <a:off x="1706492" y="370240"/>
            <a:ext cx="10299985" cy="98985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3200" dirty="0"/>
              <a:t>Percentage changes without a calculator – Answers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4C8CFF6-BED6-D9EB-DF5C-07216C59B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2BE9BB23-1626-C56A-6751-E03F9C9A72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1D9092-CC82-C320-6066-B80993803C51}"/>
              </a:ext>
            </a:extLst>
          </p:cNvPr>
          <p:cNvSpPr txBox="1"/>
          <p:nvPr/>
        </p:nvSpPr>
        <p:spPr>
          <a:xfrm>
            <a:off x="-72000" y="51229"/>
            <a:ext cx="1679451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</a:t>
            </a:r>
          </a:p>
        </p:txBody>
      </p:sp>
    </p:spTree>
    <p:extLst>
      <p:ext uri="{BB962C8B-B14F-4D97-AF65-F5344CB8AC3E}">
        <p14:creationId xmlns:p14="http://schemas.microsoft.com/office/powerpoint/2010/main" val="2049641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96914"/>
            <a:ext cx="10515600" cy="1325563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Simple vs </a:t>
            </a:r>
            <a:r>
              <a:rPr lang="en-GB" dirty="0"/>
              <a:t>c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ompound interest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844" y="1445819"/>
            <a:ext cx="4965192" cy="4564689"/>
          </a:xfrm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sz="2600" b="1" dirty="0">
                <a:solidFill>
                  <a:schemeClr val="accent1"/>
                </a:solidFill>
                <a:ea typeface="+mj-ea"/>
              </a:rPr>
              <a:t>Simple interest</a:t>
            </a:r>
          </a:p>
          <a:p>
            <a:pPr>
              <a:lnSpc>
                <a:spcPct val="120000"/>
              </a:lnSpc>
            </a:pPr>
            <a:r>
              <a:rPr lang="en-GB" sz="1800" dirty="0"/>
              <a:t>Interest is calculated on the original amount you saved.</a:t>
            </a:r>
          </a:p>
          <a:p>
            <a:pPr>
              <a:lnSpc>
                <a:spcPct val="120000"/>
              </a:lnSpc>
            </a:pPr>
            <a:r>
              <a:rPr lang="en-GB" sz="1800" dirty="0"/>
              <a:t>You will not receive interest on interest each year, so the amount of interest you receive is the same every year.</a:t>
            </a:r>
          </a:p>
          <a:p>
            <a:pPr marL="0" indent="0">
              <a:lnSpc>
                <a:spcPct val="120000"/>
              </a:lnSpc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r>
              <a:rPr lang="en-GB" sz="1800" dirty="0"/>
              <a:t>E.g. £200 saved at 3% </a:t>
            </a:r>
            <a:r>
              <a:rPr lang="en-GB" sz="1800" b="1" dirty="0"/>
              <a:t>simple interest</a:t>
            </a:r>
          </a:p>
          <a:p>
            <a:r>
              <a:rPr lang="en-GB" sz="1800" dirty="0"/>
              <a:t>Start  :     £200</a:t>
            </a:r>
          </a:p>
          <a:p>
            <a:r>
              <a:rPr lang="en-GB" sz="1800" dirty="0"/>
              <a:t>Year 1:    £200 + £6 = £206</a:t>
            </a:r>
          </a:p>
          <a:p>
            <a:r>
              <a:rPr lang="en-GB" sz="1800" dirty="0"/>
              <a:t>Year 2:    £206 + £6 = £212</a:t>
            </a:r>
          </a:p>
          <a:p>
            <a:r>
              <a:rPr lang="en-GB" sz="1800" dirty="0"/>
              <a:t>Year 3:    £212 + £6 = £218</a:t>
            </a:r>
          </a:p>
          <a:p>
            <a:endParaRPr lang="en-GB" sz="1800" dirty="0"/>
          </a:p>
          <a:p>
            <a:endParaRPr lang="en-GB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1DA0FD-E7CF-E70A-E3D6-72200C63D172}"/>
              </a:ext>
            </a:extLst>
          </p:cNvPr>
          <p:cNvSpPr txBox="1"/>
          <p:nvPr/>
        </p:nvSpPr>
        <p:spPr>
          <a:xfrm>
            <a:off x="-171041" y="0"/>
            <a:ext cx="159317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139972" y="1445819"/>
            <a:ext cx="5541264" cy="456468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GB" sz="2600" b="1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Compound interest</a:t>
            </a:r>
          </a:p>
          <a:p>
            <a:pPr>
              <a:lnSpc>
                <a:spcPct val="120000"/>
              </a:lnSpc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Interest is calculated on the amount in your account at the start of the year.</a:t>
            </a:r>
          </a:p>
          <a:p>
            <a:pPr>
              <a:lnSpc>
                <a:spcPct val="120000"/>
              </a:lnSpc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You receive interest on interest each year, so the amount of interest you receive changes every year.</a:t>
            </a:r>
          </a:p>
          <a:p>
            <a:pPr>
              <a:lnSpc>
                <a:spcPct val="120000"/>
              </a:lnSpc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You will earn more money over time with compound interest compared to simple interest.</a:t>
            </a:r>
          </a:p>
          <a:p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E.g. £200 saved at 3% </a:t>
            </a:r>
            <a:r>
              <a:rPr lang="en-GB" sz="1800" b="1" dirty="0">
                <a:latin typeface="Arial" panose="020B0604020202020204" pitchFamily="34" charset="0"/>
                <a:cs typeface="Arial" panose="020B0604020202020204" pitchFamily="34" charset="0"/>
              </a:rPr>
              <a:t>compound interest</a:t>
            </a:r>
          </a:p>
          <a:p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Start  :     £200</a:t>
            </a:r>
          </a:p>
          <a:p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Year 1:    £200 + £6 	= £206</a:t>
            </a:r>
          </a:p>
          <a:p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Year 2:    £206 + £6.18 	= £212.18</a:t>
            </a:r>
          </a:p>
          <a:p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Year 3:    £212.18 + £6.37 = £218.55</a:t>
            </a:r>
          </a:p>
          <a:p>
            <a:endParaRPr lang="en-GB" sz="1800" dirty="0"/>
          </a:p>
          <a:p>
            <a:endParaRPr lang="en-GB" sz="18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ACBAC0-CC09-0B72-450A-C098BE8A7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F79D7E80-6146-E5B3-98F0-1BE5017F2B50}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540938-003E-B2BD-8592-526A39DF64F0}"/>
              </a:ext>
            </a:extLst>
          </p:cNvPr>
          <p:cNvSpPr txBox="1"/>
          <p:nvPr/>
        </p:nvSpPr>
        <p:spPr>
          <a:xfrm>
            <a:off x="-27606" y="0"/>
            <a:ext cx="159317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</a:t>
            </a:r>
          </a:p>
        </p:txBody>
      </p:sp>
    </p:spTree>
    <p:extLst>
      <p:ext uri="{BB962C8B-B14F-4D97-AF65-F5344CB8AC3E}">
        <p14:creationId xmlns:p14="http://schemas.microsoft.com/office/powerpoint/2010/main" val="90469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2497" y="325553"/>
            <a:ext cx="11151637" cy="1325563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Calculating compound </a:t>
            </a:r>
            <a:r>
              <a:rPr lang="en-GB" dirty="0"/>
              <a:t>i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775" y="1672601"/>
            <a:ext cx="11003935" cy="1237021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dirty="0">
                <a:latin typeface="Arial"/>
                <a:cs typeface="Arial"/>
              </a:rPr>
              <a:t>Ella invests £1000 in a savings account that pays 4% interest per annum for 3 years. </a:t>
            </a:r>
            <a:endParaRPr lang="en-US" dirty="0">
              <a:latin typeface="Arial"/>
              <a:cs typeface="Arial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GB" dirty="0">
                <a:latin typeface="Arial"/>
                <a:cs typeface="Arial"/>
              </a:rPr>
              <a:t>How much money does she have at the end?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040364" y="3810723"/>
            <a:ext cx="0" cy="138822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1040364" y="4151544"/>
            <a:ext cx="4214553" cy="24939"/>
          </a:xfrm>
          <a:prstGeom prst="line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040363" y="4736205"/>
            <a:ext cx="4214553" cy="24939"/>
          </a:xfrm>
          <a:prstGeom prst="line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30941" y="3370148"/>
            <a:ext cx="242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66092" y="3966878"/>
            <a:ext cx="306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66092" y="4551539"/>
            <a:ext cx="306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£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2769071" y="3973112"/>
            <a:ext cx="566" cy="106344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011993" y="3956104"/>
            <a:ext cx="566" cy="106344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479821" y="3576180"/>
            <a:ext cx="578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22743" y="3580123"/>
            <a:ext cx="578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423836" y="5036557"/>
            <a:ext cx="690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75731" y="5041034"/>
            <a:ext cx="690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1040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416849" y="3083931"/>
            <a:ext cx="3433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Year 1: £1040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411446" y="5034409"/>
            <a:ext cx="690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1040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75731" y="5052714"/>
            <a:ext cx="1099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1081.60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416849" y="3479283"/>
            <a:ext cx="3433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Year 2: £1081.60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423836" y="5041034"/>
            <a:ext cx="1099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1081.60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63341" y="5052714"/>
            <a:ext cx="1099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1124.864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16849" y="3900656"/>
            <a:ext cx="3433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Year 3: £1124.86</a:t>
            </a:r>
          </a:p>
        </p:txBody>
      </p:sp>
      <p:sp>
        <p:nvSpPr>
          <p:cNvPr id="30" name="Curved Down Arrow 29"/>
          <p:cNvSpPr/>
          <p:nvPr/>
        </p:nvSpPr>
        <p:spPr>
          <a:xfrm>
            <a:off x="2769070" y="3304710"/>
            <a:ext cx="1211031" cy="27147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Curved Down Arrow 30"/>
          <p:cNvSpPr/>
          <p:nvPr/>
        </p:nvSpPr>
        <p:spPr>
          <a:xfrm flipV="1">
            <a:off x="2769070" y="5387124"/>
            <a:ext cx="1211031" cy="30229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06024" y="3370148"/>
            <a:ext cx="737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× </a:t>
            </a:r>
            <a:r>
              <a:rPr lang="en-GB" sz="1600" dirty="0"/>
              <a:t>1.04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033356" y="5261988"/>
            <a:ext cx="737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× </a:t>
            </a:r>
            <a:r>
              <a:rPr lang="en-GB" sz="1600" dirty="0"/>
              <a:t>1.04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154859" y="4950754"/>
            <a:ext cx="5638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calculate the final sum of money we did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1000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How do we simplify this calculation on our calculator?</a:t>
            </a:r>
          </a:p>
          <a:p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6770879" y="5225798"/>
            <a:ext cx="934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× 1.04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514949" y="5225798"/>
            <a:ext cx="934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× 1.04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259019" y="5232055"/>
            <a:ext cx="934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× 1.04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B1DA0FD-E7CF-E70A-E3D6-72200C63D172}"/>
              </a:ext>
            </a:extLst>
          </p:cNvPr>
          <p:cNvSpPr txBox="1"/>
          <p:nvPr/>
        </p:nvSpPr>
        <p:spPr>
          <a:xfrm>
            <a:off x="-27606" y="0"/>
            <a:ext cx="159317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9AC8F7-2506-C7E7-3BFC-7A7F60C42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4D01E7D8-25D6-EA18-9481-D96BF0A64F7E}"/>
              </a:ext>
            </a:extLst>
          </p:cNvPr>
          <p:cNvSpPr/>
          <p:nvPr/>
        </p:nvSpPr>
        <p:spPr>
          <a:xfrm flipV="1">
            <a:off x="-8119" y="-9242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7D6BD3-2372-5AB3-07FD-919FD5F5158E}"/>
              </a:ext>
            </a:extLst>
          </p:cNvPr>
          <p:cNvSpPr txBox="1"/>
          <p:nvPr/>
        </p:nvSpPr>
        <p:spPr>
          <a:xfrm>
            <a:off x="-8119" y="8211"/>
            <a:ext cx="159317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216CDC-2C77-ABE7-28AC-9899ADEC40A6}"/>
              </a:ext>
            </a:extLst>
          </p:cNvPr>
          <p:cNvSpPr txBox="1"/>
          <p:nvPr/>
        </p:nvSpPr>
        <p:spPr>
          <a:xfrm>
            <a:off x="928821" y="5173208"/>
            <a:ext cx="242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047829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1" grpId="1"/>
      <p:bldP spid="22" grpId="0"/>
      <p:bldP spid="22" grpId="1"/>
      <p:bldP spid="23" grpId="0"/>
      <p:bldP spid="24" grpId="0"/>
      <p:bldP spid="24" grpId="1"/>
      <p:bldP spid="25" grpId="0"/>
      <p:bldP spid="25" grpId="1"/>
      <p:bldP spid="26" grpId="0"/>
      <p:bldP spid="27" grpId="0"/>
      <p:bldP spid="28" grpId="0"/>
      <p:bldP spid="29" grpId="0"/>
      <p:bldP spid="30" grpId="0" animBg="1"/>
      <p:bldP spid="31" grpId="0" animBg="1"/>
      <p:bldP spid="32" grpId="0"/>
      <p:bldP spid="33" grpId="0"/>
      <p:bldP spid="37" grpId="0"/>
      <p:bldP spid="38" grpId="0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3768" y="328056"/>
            <a:ext cx="6342529" cy="809251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Which savings </a:t>
            </a:r>
            <a:r>
              <a:rPr lang="en-GB" dirty="0"/>
              <a:t>a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ccount?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2893147"/>
              </p:ext>
            </p:extLst>
          </p:nvPr>
        </p:nvGraphicFramePr>
        <p:xfrm>
          <a:off x="841741" y="2485419"/>
          <a:ext cx="8502284" cy="2009775"/>
        </p:xfrm>
        <a:graphic>
          <a:graphicData uri="http://schemas.openxmlformats.org/drawingml/2006/table">
            <a:tbl>
              <a:tblPr/>
              <a:tblGrid>
                <a:gridCol w="2801572">
                  <a:extLst>
                    <a:ext uri="{9D8B030D-6E8A-4147-A177-3AD203B41FA5}">
                      <a16:colId xmlns:a16="http://schemas.microsoft.com/office/drawing/2014/main" val="415288935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876336611"/>
                    </a:ext>
                  </a:extLst>
                </a:gridCol>
                <a:gridCol w="1638243">
                  <a:extLst>
                    <a:ext uri="{9D8B030D-6E8A-4147-A177-3AD203B41FA5}">
                      <a16:colId xmlns:a16="http://schemas.microsoft.com/office/drawing/2014/main" val="3236296191"/>
                    </a:ext>
                  </a:extLst>
                </a:gridCol>
                <a:gridCol w="1536114">
                  <a:extLst>
                    <a:ext uri="{9D8B030D-6E8A-4147-A177-3AD203B41FA5}">
                      <a16:colId xmlns:a16="http://schemas.microsoft.com/office/drawing/2014/main" val="2769497640"/>
                    </a:ext>
                  </a:extLst>
                </a:gridCol>
                <a:gridCol w="1697680">
                  <a:extLst>
                    <a:ext uri="{9D8B030D-6E8A-4147-A177-3AD203B41FA5}">
                      <a16:colId xmlns:a16="http://schemas.microsoft.com/office/drawing/2014/main" val="287162005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l" fontAlgn="t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Provider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Years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Interest rate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Type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Min deposit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6216433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Nimbus Bank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Compound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3162957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PGG Bank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Simple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5934759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Neverwinter Savings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Compound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7296643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Elysian</a:t>
                      </a:r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Building </a:t>
                      </a:r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Society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Simple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5196767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Strive Savings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Compound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£1000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772873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08211" y="1395243"/>
            <a:ext cx="1104451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Danny has £800 that he wants to save in an account so he can gain interest on his money.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Here are 5 savings accounts he can choose from. </a:t>
            </a: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797858" y="4698176"/>
            <a:ext cx="1061421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He will have to leave his money in the account for the full amount of years to get the interest.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Calculate how much interest he will earn in total for each of the possible accounts.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How can you compare each account?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Which account do you think he should use? Explain why?</a:t>
            </a:r>
          </a:p>
          <a:p>
            <a:endParaRPr lang="en-GB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3C36C373-865B-EEC1-4A69-BB73391F7943}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B1DA0FD-E7CF-E70A-E3D6-72200C63D172}"/>
              </a:ext>
            </a:extLst>
          </p:cNvPr>
          <p:cNvSpPr txBox="1"/>
          <p:nvPr/>
        </p:nvSpPr>
        <p:spPr>
          <a:xfrm>
            <a:off x="-27606" y="0"/>
            <a:ext cx="171058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</a:t>
            </a:r>
          </a:p>
        </p:txBody>
      </p:sp>
      <p:grpSp>
        <p:nvGrpSpPr>
          <p:cNvPr id="3" name="Group 2" descr="Worksheet available icon">
            <a:extLst>
              <a:ext uri="{FF2B5EF4-FFF2-40B4-BE49-F238E27FC236}">
                <a16:creationId xmlns:a16="http://schemas.microsoft.com/office/drawing/2014/main" id="{9AD4724E-FEF6-A226-C758-A9881766F58C}"/>
              </a:ext>
            </a:extLst>
          </p:cNvPr>
          <p:cNvGrpSpPr/>
          <p:nvPr/>
        </p:nvGrpSpPr>
        <p:grpSpPr>
          <a:xfrm>
            <a:off x="9884629" y="154222"/>
            <a:ext cx="2102384" cy="753403"/>
            <a:chOff x="9495879" y="211521"/>
            <a:chExt cx="2102384" cy="753403"/>
          </a:xfrm>
        </p:grpSpPr>
        <p:pic>
          <p:nvPicPr>
            <p:cNvPr id="4" name="Graphic 6" descr="Document">
              <a:extLst>
                <a:ext uri="{FF2B5EF4-FFF2-40B4-BE49-F238E27FC236}">
                  <a16:creationId xmlns:a16="http://schemas.microsoft.com/office/drawing/2014/main" id="{0CB14FA9-5912-721D-04AA-A8C8EE6D28A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4860" y="211521"/>
              <a:ext cx="753403" cy="753403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A6475AF-6BA1-4DB6-CD53-46915FA53D6D}"/>
                </a:ext>
              </a:extLst>
            </p:cNvPr>
            <p:cNvSpPr txBox="1"/>
            <p:nvPr/>
          </p:nvSpPr>
          <p:spPr>
            <a:xfrm>
              <a:off x="9495879" y="228785"/>
              <a:ext cx="2091590" cy="707886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Worksheet</a:t>
              </a:r>
              <a:b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</a:b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available</a:t>
              </a:r>
            </a:p>
          </p:txBody>
        </p:sp>
      </p:grp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DA1AB7-45B5-8EC7-486D-89D591CC8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3" name="Picture 12" descr="A picture of a £5 note with 7 coins of different denominations scattered over it.">
            <a:extLst>
              <a:ext uri="{FF2B5EF4-FFF2-40B4-BE49-F238E27FC236}">
                <a16:creationId xmlns:a16="http://schemas.microsoft.com/office/drawing/2014/main" id="{10A99692-F41A-F72B-FD02-7CB162416FC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16491" y="2646769"/>
            <a:ext cx="2425551" cy="161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735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3768" y="328056"/>
            <a:ext cx="8136032" cy="809251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Which savings </a:t>
            </a:r>
            <a:r>
              <a:rPr lang="en-GB" dirty="0"/>
              <a:t>a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ccount? </a:t>
            </a:r>
            <a:r>
              <a:rPr lang="en-GB" sz="3600" dirty="0"/>
              <a:t>– Answers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841741" y="2485419"/>
          <a:ext cx="8502284" cy="2009775"/>
        </p:xfrm>
        <a:graphic>
          <a:graphicData uri="http://schemas.openxmlformats.org/drawingml/2006/table">
            <a:tbl>
              <a:tblPr/>
              <a:tblGrid>
                <a:gridCol w="2801572">
                  <a:extLst>
                    <a:ext uri="{9D8B030D-6E8A-4147-A177-3AD203B41FA5}">
                      <a16:colId xmlns:a16="http://schemas.microsoft.com/office/drawing/2014/main" val="415288935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876336611"/>
                    </a:ext>
                  </a:extLst>
                </a:gridCol>
                <a:gridCol w="1638243">
                  <a:extLst>
                    <a:ext uri="{9D8B030D-6E8A-4147-A177-3AD203B41FA5}">
                      <a16:colId xmlns:a16="http://schemas.microsoft.com/office/drawing/2014/main" val="3236296191"/>
                    </a:ext>
                  </a:extLst>
                </a:gridCol>
                <a:gridCol w="1536114">
                  <a:extLst>
                    <a:ext uri="{9D8B030D-6E8A-4147-A177-3AD203B41FA5}">
                      <a16:colId xmlns:a16="http://schemas.microsoft.com/office/drawing/2014/main" val="2769497640"/>
                    </a:ext>
                  </a:extLst>
                </a:gridCol>
                <a:gridCol w="1697680">
                  <a:extLst>
                    <a:ext uri="{9D8B030D-6E8A-4147-A177-3AD203B41FA5}">
                      <a16:colId xmlns:a16="http://schemas.microsoft.com/office/drawing/2014/main" val="287162005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l" fontAlgn="t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Provider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Years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Interest rate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Type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Min deposit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6216433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Nimbus Bank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Compound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3162957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PGG Bank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Simple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5934759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Neverwinter Savings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Compound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7296643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Elysian</a:t>
                      </a:r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Building </a:t>
                      </a:r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Society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Simple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5196767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Strive Savings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Compound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£1000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772873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08211" y="1395243"/>
            <a:ext cx="1104451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Danny has £800 that he wants to save in an account so he can gain interest on his money.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Here are 5 savings accounts he can choose from. </a:t>
            </a: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797858" y="4698176"/>
            <a:ext cx="1061421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He will have to leave his money in the account for the full amount of years to get the interest.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Calculate how much interest he will earn in total for each of the possible accounts.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How can you compare each account?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Which account do you think he should use? Explain why?</a:t>
            </a:r>
          </a:p>
          <a:p>
            <a:endParaRPr lang="en-GB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3C36C373-865B-EEC1-4A69-BB73391F7943}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B1DA0FD-E7CF-E70A-E3D6-72200C63D172}"/>
              </a:ext>
            </a:extLst>
          </p:cNvPr>
          <p:cNvSpPr txBox="1"/>
          <p:nvPr/>
        </p:nvSpPr>
        <p:spPr>
          <a:xfrm>
            <a:off x="-27606" y="0"/>
            <a:ext cx="1721374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A9E1C5B-7A52-A926-7472-DCFFA4BB1E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49400"/>
              </p:ext>
            </p:extLst>
          </p:nvPr>
        </p:nvGraphicFramePr>
        <p:xfrm>
          <a:off x="9344025" y="2484894"/>
          <a:ext cx="1384300" cy="2010824"/>
        </p:xfrm>
        <a:graphic>
          <a:graphicData uri="http://schemas.openxmlformats.org/drawingml/2006/table">
            <a:tbl>
              <a:tblPr/>
              <a:tblGrid>
                <a:gridCol w="1384300">
                  <a:extLst>
                    <a:ext uri="{9D8B030D-6E8A-4147-A177-3AD203B41FA5}">
                      <a16:colId xmlns:a16="http://schemas.microsoft.com/office/drawing/2014/main" val="3076230635"/>
                    </a:ext>
                  </a:extLst>
                </a:gridCol>
              </a:tblGrid>
              <a:tr h="38718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money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573968"/>
                  </a:ext>
                </a:extLst>
              </a:tr>
              <a:tr h="310551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£832.00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886638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£880.00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934753"/>
                  </a:ext>
                </a:extLst>
              </a:tr>
              <a:tr h="329271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£957.67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8580881"/>
                  </a:ext>
                </a:extLst>
              </a:tr>
              <a:tr h="310551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£953.60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226207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£1021.03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80800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5EE5E9E-68A1-16E8-26A6-B0F0CDD98B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878896"/>
              </p:ext>
            </p:extLst>
          </p:nvPr>
        </p:nvGraphicFramePr>
        <p:xfrm>
          <a:off x="10728325" y="2485419"/>
          <a:ext cx="1093561" cy="2010824"/>
        </p:xfrm>
        <a:graphic>
          <a:graphicData uri="http://schemas.openxmlformats.org/drawingml/2006/table">
            <a:tbl>
              <a:tblPr/>
              <a:tblGrid>
                <a:gridCol w="1093561">
                  <a:extLst>
                    <a:ext uri="{9D8B030D-6E8A-4147-A177-3AD203B41FA5}">
                      <a16:colId xmlns:a16="http://schemas.microsoft.com/office/drawing/2014/main" val="5318061"/>
                    </a:ext>
                  </a:extLst>
                </a:gridCol>
              </a:tblGrid>
              <a:tr h="38718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Interest</a:t>
                      </a:r>
                    </a:p>
                    <a:p>
                      <a:pPr algn="ctr" fontAlgn="b"/>
                      <a:endParaRPr lang="en-GB" sz="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843128"/>
                  </a:ext>
                </a:extLst>
              </a:tr>
              <a:tr h="310551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£32.00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765922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£80.00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3526148"/>
                  </a:ext>
                </a:extLst>
              </a:tr>
              <a:tr h="329271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£157.67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420286"/>
                  </a:ext>
                </a:extLst>
              </a:tr>
              <a:tr h="310551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£153.60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3741869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£221.03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21468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4EB49F-13E2-B84B-8648-7746C650D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933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943fffa-545b-4eca-b17d-5f9a138dda08" xsi:nil="true"/>
    <lcf76f155ced4ddcb4097134ff3c332f xmlns="c5cf19a6-e467-491d-9af0-5a70f09a6a41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C6BF2C10D2AD44BB79F8BFF365B8C2" ma:contentTypeVersion="16" ma:contentTypeDescription="Create a new document." ma:contentTypeScope="" ma:versionID="c9b06e18c8963115e3abf9b348a2b147">
  <xsd:schema xmlns:xsd="http://www.w3.org/2001/XMLSchema" xmlns:xs="http://www.w3.org/2001/XMLSchema" xmlns:p="http://schemas.microsoft.com/office/2006/metadata/properties" xmlns:ns2="a943fffa-545b-4eca-b17d-5f9a138dda08" xmlns:ns3="c5cf19a6-e467-491d-9af0-5a70f09a6a41" targetNamespace="http://schemas.microsoft.com/office/2006/metadata/properties" ma:root="true" ma:fieldsID="0a54bbcb56302e0d3bc70941a0a2ee6d" ns2:_="" ns3:_="">
    <xsd:import namespace="a943fffa-545b-4eca-b17d-5f9a138dda08"/>
    <xsd:import namespace="c5cf19a6-e467-491d-9af0-5a70f09a6a4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43fffa-545b-4eca-b17d-5f9a138dda0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e9c5b39-4955-4e83-95b2-d0ef9563bab7}" ma:internalName="TaxCatchAll" ma:showField="CatchAllData" ma:web="a943fffa-545b-4eca-b17d-5f9a138dda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cf19a6-e467-491d-9af0-5a70f09a6a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0cda56a-0d36-40e2-ad5d-df46f41119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054519A-5C88-4765-8DF4-097EB505FC69}">
  <ds:schemaRefs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68f74d8c-e8a3-4e23-a375-3fd62d469f0a"/>
    <ds:schemaRef ds:uri="http://purl.org/dc/terms/"/>
    <ds:schemaRef ds:uri="http://www.w3.org/XML/1998/namespace"/>
    <ds:schemaRef ds:uri="http://purl.org/dc/dcmitype/"/>
    <ds:schemaRef ds:uri="d76a689f-3abc-4464-bb2e-d4e6a47839d9"/>
    <ds:schemaRef ds:uri="a943fffa-545b-4eca-b17d-5f9a138dda08"/>
    <ds:schemaRef ds:uri="c5cf19a6-e467-491d-9af0-5a70f09a6a41"/>
  </ds:schemaRefs>
</ds:datastoreItem>
</file>

<file path=customXml/itemProps2.xml><?xml version="1.0" encoding="utf-8"?>
<ds:datastoreItem xmlns:ds="http://schemas.openxmlformats.org/officeDocument/2006/customXml" ds:itemID="{4226844E-76CB-4D6E-9BB3-03E3BF8746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43fffa-545b-4eca-b17d-5f9a138dda08"/>
    <ds:schemaRef ds:uri="c5cf19a6-e467-491d-9af0-5a70f09a6a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5750DE2-DA89-48CE-9F79-28D425E377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50715</TotalTime>
  <Words>2548</Words>
  <Application>Microsoft Office PowerPoint</Application>
  <PresentationFormat>Widescreen</PresentationFormat>
  <Paragraphs>453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Symbol</vt:lpstr>
      <vt:lpstr>Office Theme</vt:lpstr>
      <vt:lpstr>1_Office Theme</vt:lpstr>
      <vt:lpstr>Custom Design</vt:lpstr>
      <vt:lpstr>1_Custom Design</vt:lpstr>
      <vt:lpstr>Lesson 14: Compound interest and financial calculations</vt:lpstr>
      <vt:lpstr>Finding percentages without a calculator</vt:lpstr>
      <vt:lpstr>Finding percentages without a calculator – Answers</vt:lpstr>
      <vt:lpstr>Percentage changes without a calculator</vt:lpstr>
      <vt:lpstr>PowerPoint Presentation</vt:lpstr>
      <vt:lpstr>Simple vs compound interest</vt:lpstr>
      <vt:lpstr>Calculating compound interest</vt:lpstr>
      <vt:lpstr>Which savings account?</vt:lpstr>
      <vt:lpstr>Which savings account? – Answers</vt:lpstr>
      <vt:lpstr>Mixing your interests</vt:lpstr>
      <vt:lpstr>Match the calculations</vt:lpstr>
      <vt:lpstr>Match the Calculations – Answers</vt:lpstr>
      <vt:lpstr>Exam question (1)  (Non-calculator)</vt:lpstr>
      <vt:lpstr>PowerPoint Presentation</vt:lpstr>
      <vt:lpstr>PowerPoint Presentation</vt:lpstr>
      <vt:lpstr>PowerPoint Presentation</vt:lpstr>
      <vt:lpstr>Lesson review: Compound interest and financial calculations</vt:lpstr>
      <vt:lpstr>Lesson 14:  Credits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Centres for Excellence Mastery Lesson Slides</dc:title>
  <dc:subject/>
  <dc:creator>Pearson</dc:creator>
  <cp:keywords/>
  <dc:description/>
  <cp:lastModifiedBy>Chess Law</cp:lastModifiedBy>
  <cp:revision>546</cp:revision>
  <cp:lastPrinted>2023-01-19T11:20:48Z</cp:lastPrinted>
  <dcterms:created xsi:type="dcterms:W3CDTF">2019-07-11T15:46:02Z</dcterms:created>
  <dcterms:modified xsi:type="dcterms:W3CDTF">2023-04-24T09:46:53Z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0x01010062C6BF2C10D2AD44BB79F8BFF365B8C2</vt:lpwstr>
  </property>
</Properties>
</file>